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32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64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161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9454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8250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392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8962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8090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0886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067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9206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40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534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437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600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145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56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426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D26D48-D014-428D-B48C-DEAD9B9FB748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7F306B9-81EF-4D84-AFAE-25F6B9A16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343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err="1" smtClean="0"/>
              <a:t>Хромосомне</a:t>
            </a:r>
            <a:r>
              <a:rPr lang="ru-RU" sz="5400" dirty="0" smtClean="0"/>
              <a:t> </a:t>
            </a:r>
            <a:r>
              <a:rPr lang="ru-RU" sz="5400" dirty="0" err="1"/>
              <a:t>визначення</a:t>
            </a:r>
            <a:r>
              <a:rPr lang="ru-RU" sz="5400" dirty="0"/>
              <a:t> </a:t>
            </a:r>
            <a:r>
              <a:rPr lang="ru-RU" sz="5400" dirty="0" err="1" smtClean="0"/>
              <a:t>статі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350073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7329" y="415634"/>
            <a:ext cx="10018713" cy="459971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ознак</a:t>
            </a:r>
            <a:r>
              <a:rPr lang="ru-RU" dirty="0"/>
              <a:t>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smtClean="0"/>
              <a:t>стать</a:t>
            </a:r>
            <a:r>
              <a:rPr lang="ru-RU" dirty="0" smtClean="0"/>
              <a:t>. </a:t>
            </a:r>
            <a:r>
              <a:rPr lang="ru-RU" dirty="0" smtClean="0"/>
              <a:t>Стать</a:t>
            </a:r>
            <a:r>
              <a:rPr lang="ru-RU" dirty="0" smtClean="0"/>
              <a:t> </a:t>
            </a:r>
            <a:r>
              <a:rPr lang="ru-RU" dirty="0" err="1"/>
              <a:t>регулюється</a:t>
            </a:r>
            <a:r>
              <a:rPr lang="ru-RU" dirty="0"/>
              <a:t> </a:t>
            </a:r>
            <a:r>
              <a:rPr lang="ru-RU" dirty="0" err="1"/>
              <a:t>кількома</a:t>
            </a:r>
            <a:r>
              <a:rPr lang="ru-RU" dirty="0"/>
              <a:t> </a:t>
            </a:r>
            <a:r>
              <a:rPr lang="ru-RU" dirty="0" err="1"/>
              <a:t>механізмами</a:t>
            </a:r>
            <a:r>
              <a:rPr lang="ru-RU" dirty="0"/>
              <a:t>. </a:t>
            </a:r>
            <a:r>
              <a:rPr lang="ru-RU" dirty="0" err="1" smtClean="0"/>
              <a:t>Чоловіча</a:t>
            </a:r>
            <a:r>
              <a:rPr lang="ru-RU" dirty="0" smtClean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 smtClean="0"/>
              <a:t>жіноча</a:t>
            </a:r>
            <a:r>
              <a:rPr lang="ru-RU" dirty="0" smtClean="0"/>
              <a:t> </a:t>
            </a:r>
            <a:r>
              <a:rPr lang="ru-RU" dirty="0" smtClean="0"/>
              <a:t>стать</a:t>
            </a:r>
            <a:r>
              <a:rPr lang="ru-RU" dirty="0" smtClean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визначатися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умов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задаватися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яйцеклітин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err="1"/>
              <a:t>Проте</a:t>
            </a:r>
            <a:r>
              <a:rPr lang="ru-RU" dirty="0"/>
              <a:t> 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стать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хромосомним</a:t>
            </a:r>
            <a:r>
              <a:rPr lang="ru-RU" dirty="0"/>
              <a:t> складом. У </a:t>
            </a:r>
            <a:r>
              <a:rPr lang="ru-RU" dirty="0" err="1"/>
              <a:t>генотипі</a:t>
            </a:r>
            <a:r>
              <a:rPr lang="ru-RU" dirty="0"/>
              <a:t> є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хромосоми</a:t>
            </a:r>
            <a:r>
              <a:rPr lang="ru-RU" dirty="0"/>
              <a:t> (</a:t>
            </a:r>
            <a:r>
              <a:rPr lang="en-US" dirty="0"/>
              <a:t>X </a:t>
            </a:r>
            <a:r>
              <a:rPr lang="ru-RU" dirty="0"/>
              <a:t>і У,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en-US" dirty="0"/>
              <a:t>Z </a:t>
            </a:r>
            <a:r>
              <a:rPr lang="ru-RU" dirty="0"/>
              <a:t>і </a:t>
            </a:r>
            <a:r>
              <a:rPr lang="en-US" dirty="0"/>
              <a:t>W), </a:t>
            </a:r>
            <a:r>
              <a:rPr lang="ru-RU" dirty="0" err="1"/>
              <a:t>решта</a:t>
            </a:r>
            <a:r>
              <a:rPr lang="ru-RU" dirty="0"/>
              <a:t> ж </a:t>
            </a:r>
            <a:r>
              <a:rPr lang="ru-RU" dirty="0" err="1"/>
              <a:t>являють</a:t>
            </a:r>
            <a:r>
              <a:rPr lang="ru-RU" dirty="0"/>
              <a:t> собою </a:t>
            </a:r>
            <a:r>
              <a:rPr lang="ru-RU" dirty="0" err="1"/>
              <a:t>аутосоми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8727" y="3666693"/>
            <a:ext cx="3711563" cy="305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229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43345"/>
            <a:ext cx="10018713" cy="57912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Так, у </a:t>
            </a:r>
            <a:r>
              <a:rPr lang="ru-RU" dirty="0" err="1"/>
              <a:t>людини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ссавців</a:t>
            </a:r>
            <a:r>
              <a:rPr lang="ru-RU" dirty="0"/>
              <a:t> </a:t>
            </a:r>
            <a:r>
              <a:rPr lang="ru-RU" dirty="0" err="1"/>
              <a:t>жіночі</a:t>
            </a:r>
            <a:r>
              <a:rPr lang="ru-RU" dirty="0"/>
              <a:t> </a:t>
            </a:r>
            <a:r>
              <a:rPr lang="ru-RU" dirty="0" err="1"/>
              <a:t>особини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en-US" dirty="0"/>
              <a:t>X </a:t>
            </a:r>
            <a:r>
              <a:rPr lang="ru-RU" dirty="0" err="1"/>
              <a:t>хромосоми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каріотип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виражений</a:t>
            </a:r>
            <a:r>
              <a:rPr lang="ru-RU" dirty="0"/>
              <a:t> як </a:t>
            </a:r>
            <a:r>
              <a:rPr lang="en-US" dirty="0"/>
              <a:t>XX +2 </a:t>
            </a:r>
            <a:r>
              <a:rPr lang="ru-RU" dirty="0"/>
              <a:t>А (А — </a:t>
            </a:r>
            <a:r>
              <a:rPr lang="ru-RU" dirty="0" err="1"/>
              <a:t>гаплоїдний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аутосом</a:t>
            </a:r>
            <a:r>
              <a:rPr lang="ru-RU" dirty="0"/>
              <a:t>), а </a:t>
            </a:r>
            <a:r>
              <a:rPr lang="ru-RU" dirty="0" err="1"/>
              <a:t>чоловічі</a:t>
            </a:r>
            <a:r>
              <a:rPr lang="ru-RU" dirty="0"/>
              <a:t> — </a:t>
            </a:r>
            <a:r>
              <a:rPr lang="en-US" dirty="0"/>
              <a:t>XY + 2</a:t>
            </a:r>
            <a:r>
              <a:rPr lang="ru-RU" dirty="0"/>
              <a:t>А. </a:t>
            </a:r>
            <a:r>
              <a:rPr lang="ru-RU" dirty="0" err="1"/>
              <a:t>Жіночі</a:t>
            </a:r>
            <a:r>
              <a:rPr lang="ru-RU" dirty="0"/>
              <a:t> </a:t>
            </a:r>
            <a:r>
              <a:rPr lang="ru-RU" dirty="0" err="1"/>
              <a:t>особини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 smtClean="0"/>
              <a:t>гомогаметними</a:t>
            </a:r>
            <a:r>
              <a:rPr lang="ru-RU" dirty="0" smtClean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один тип гамет, а </a:t>
            </a:r>
            <a:r>
              <a:rPr lang="ru-RU" dirty="0" err="1"/>
              <a:t>чоловічі</a:t>
            </a:r>
            <a:r>
              <a:rPr lang="ru-RU" dirty="0"/>
              <a:t> — </a:t>
            </a:r>
            <a:r>
              <a:rPr lang="ru-RU" dirty="0" err="1" smtClean="0"/>
              <a:t>гетерогаметними</a:t>
            </a:r>
            <a:r>
              <a:rPr lang="ru-RU" dirty="0" smtClean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виробляють</a:t>
            </a:r>
            <a:r>
              <a:rPr lang="ru-RU" dirty="0"/>
              <a:t> два </a:t>
            </a:r>
            <a:r>
              <a:rPr lang="ru-RU" dirty="0" err="1"/>
              <a:t>типи</a:t>
            </a:r>
            <a:r>
              <a:rPr lang="ru-RU" dirty="0"/>
              <a:t> гамет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хромосом. </a:t>
            </a:r>
            <a:r>
              <a:rPr lang="ru-RU" dirty="0" err="1"/>
              <a:t>Чоловічі</a:t>
            </a:r>
            <a:r>
              <a:rPr lang="ru-RU" dirty="0"/>
              <a:t> </a:t>
            </a:r>
            <a:r>
              <a:rPr lang="ru-RU" dirty="0" err="1"/>
              <a:t>організми</a:t>
            </a:r>
            <a:r>
              <a:rPr lang="ru-RU" dirty="0"/>
              <a:t> є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гемізиготними</a:t>
            </a:r>
            <a:r>
              <a:rPr lang="ru-RU" dirty="0" smtClean="0"/>
              <a:t>: </a:t>
            </a:r>
            <a:r>
              <a:rPr lang="ru-RU" dirty="0"/>
              <a:t>так як у них є </a:t>
            </a:r>
            <a:r>
              <a:rPr lang="ru-RU" dirty="0" err="1"/>
              <a:t>всього</a:t>
            </a:r>
            <a:r>
              <a:rPr lang="ru-RU" dirty="0"/>
              <a:t> одна </a:t>
            </a:r>
            <a:r>
              <a:rPr lang="ru-RU" dirty="0" smtClean="0"/>
              <a:t>Х</a:t>
            </a:r>
            <a:r>
              <a:rPr lang="ru-RU" dirty="0" smtClean="0"/>
              <a:t> </a:t>
            </a:r>
            <a:r>
              <a:rPr lang="ru-RU" dirty="0"/>
              <a:t>хромосома, то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гени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(не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домінантні</a:t>
            </a:r>
            <a:r>
              <a:rPr lang="ru-RU" dirty="0"/>
              <a:t>, а й </a:t>
            </a:r>
            <a:r>
              <a:rPr lang="ru-RU" dirty="0" err="1"/>
              <a:t>рецесивні</a:t>
            </a:r>
            <a:r>
              <a:rPr lang="ru-RU" dirty="0"/>
              <a:t>), </a:t>
            </a:r>
            <a:r>
              <a:rPr lang="ru-RU" dirty="0" err="1"/>
              <a:t>проявляються</a:t>
            </a:r>
            <a:r>
              <a:rPr lang="ru-RU" dirty="0"/>
              <a:t> у </a:t>
            </a:r>
            <a:r>
              <a:rPr lang="ru-RU" dirty="0" err="1"/>
              <a:t>фенотипі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гени</a:t>
            </a:r>
            <a:r>
              <a:rPr lang="ru-RU" dirty="0"/>
              <a:t> </a:t>
            </a:r>
            <a:r>
              <a:rPr lang="en-US" dirty="0"/>
              <a:t>X </a:t>
            </a:r>
            <a:r>
              <a:rPr lang="ru-RU" dirty="0" err="1"/>
              <a:t>хромосоми</a:t>
            </a:r>
            <a:r>
              <a:rPr lang="ru-RU" dirty="0"/>
              <a:t>, як правило,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гомологів</a:t>
            </a:r>
            <a:r>
              <a:rPr lang="ru-RU" dirty="0"/>
              <a:t> в У </a:t>
            </a:r>
            <a:r>
              <a:rPr lang="ru-RU" dirty="0" err="1"/>
              <a:t>хромосомі</a:t>
            </a:r>
            <a:r>
              <a:rPr lang="ru-RU" dirty="0"/>
              <a:t>. У хромосома </a:t>
            </a:r>
            <a:r>
              <a:rPr lang="ru-RU" dirty="0" err="1"/>
              <a:t>несе</a:t>
            </a:r>
            <a:r>
              <a:rPr lang="ru-RU" dirty="0"/>
              <a:t> мало </a:t>
            </a:r>
            <a:r>
              <a:rPr lang="ru-RU" dirty="0" err="1"/>
              <a:t>генів</a:t>
            </a:r>
            <a:r>
              <a:rPr lang="ru-RU" dirty="0"/>
              <a:t> і тому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інертною</a:t>
            </a:r>
            <a:r>
              <a:rPr lang="ru-RU" dirty="0"/>
              <a:t>. При </a:t>
            </a:r>
            <a:r>
              <a:rPr lang="ru-RU" dirty="0" err="1"/>
              <a:t>співвідношенні</a:t>
            </a:r>
            <a:r>
              <a:rPr lang="ru-RU" dirty="0"/>
              <a:t> Х / А = 1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звичайні</a:t>
            </a:r>
            <a:r>
              <a:rPr lang="ru-RU" dirty="0"/>
              <a:t> </a:t>
            </a:r>
            <a:r>
              <a:rPr lang="ru-RU" dirty="0" err="1"/>
              <a:t>жіночі</a:t>
            </a:r>
            <a:r>
              <a:rPr lang="ru-RU" dirty="0"/>
              <a:t> </a:t>
            </a:r>
            <a:r>
              <a:rPr lang="ru-RU" dirty="0" err="1"/>
              <a:t>особини</a:t>
            </a:r>
            <a:r>
              <a:rPr lang="ru-RU" dirty="0"/>
              <a:t>; Х / А = 0,5 — </a:t>
            </a:r>
            <a:r>
              <a:rPr lang="ru-RU" dirty="0" err="1"/>
              <a:t>нормальні</a:t>
            </a:r>
            <a:r>
              <a:rPr lang="ru-RU" dirty="0"/>
              <a:t> </a:t>
            </a:r>
            <a:r>
              <a:rPr lang="ru-RU" dirty="0" err="1"/>
              <a:t>чоловічі</a:t>
            </a:r>
            <a:r>
              <a:rPr lang="ru-RU" dirty="0"/>
              <a:t>;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проміжне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0,5 &lt;Х / А &lt;1,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 smtClean="0"/>
              <a:t>інтерсекси,які</a:t>
            </a:r>
            <a:r>
              <a:rPr lang="ru-RU" dirty="0" smtClean="0"/>
              <a:t> </a:t>
            </a:r>
            <a:r>
              <a:rPr lang="ru-RU" dirty="0" err="1"/>
              <a:t>мають</a:t>
            </a:r>
            <a:r>
              <a:rPr lang="ru-RU" dirty="0"/>
              <a:t> прояви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обох</a:t>
            </a:r>
            <a:r>
              <a:rPr lang="ru-RU" dirty="0"/>
              <a:t> статей. </a:t>
            </a:r>
            <a:r>
              <a:rPr lang="ru-RU" dirty="0" err="1"/>
              <a:t>Якщо</a:t>
            </a:r>
            <a:r>
              <a:rPr lang="ru-RU" dirty="0"/>
              <a:t> ген </a:t>
            </a:r>
            <a:r>
              <a:rPr lang="ru-RU" dirty="0" err="1"/>
              <a:t>знаходиться</a:t>
            </a:r>
            <a:r>
              <a:rPr lang="ru-RU" dirty="0"/>
              <a:t> в У </a:t>
            </a:r>
            <a:r>
              <a:rPr lang="ru-RU" dirty="0" err="1"/>
              <a:t>хромосомі</a:t>
            </a:r>
            <a:r>
              <a:rPr lang="ru-RU" dirty="0"/>
              <a:t>, то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успадковується</a:t>
            </a:r>
            <a:r>
              <a:rPr lang="ru-RU" dirty="0"/>
              <a:t> за </a:t>
            </a:r>
            <a:r>
              <a:rPr lang="ru-RU" dirty="0" err="1" smtClean="0"/>
              <a:t>однобатьківським</a:t>
            </a:r>
            <a:r>
              <a:rPr lang="ru-RU" dirty="0" smtClean="0"/>
              <a:t> </a:t>
            </a:r>
            <a:r>
              <a:rPr lang="ru-RU" dirty="0" err="1" smtClean="0"/>
              <a:t>механізмом</a:t>
            </a:r>
            <a:r>
              <a:rPr lang="ru-RU" dirty="0" smtClean="0"/>
              <a:t>, </a:t>
            </a:r>
            <a:r>
              <a:rPr lang="ru-RU" dirty="0" err="1"/>
              <a:t>який</a:t>
            </a:r>
            <a:r>
              <a:rPr lang="ru-RU" dirty="0"/>
              <a:t> носить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 smtClean="0"/>
              <a:t>голандричного</a:t>
            </a:r>
            <a:r>
              <a:rPr lang="ru-RU" dirty="0"/>
              <a:t>. При </a:t>
            </a:r>
            <a:r>
              <a:rPr lang="ru-RU" dirty="0" err="1"/>
              <a:t>знаходженні</a:t>
            </a:r>
            <a:r>
              <a:rPr lang="ru-RU" dirty="0"/>
              <a:t> гена в </a:t>
            </a:r>
            <a:r>
              <a:rPr lang="en-US" dirty="0"/>
              <a:t>X </a:t>
            </a:r>
            <a:r>
              <a:rPr lang="ru-RU" dirty="0" err="1"/>
              <a:t>хромосомі</a:t>
            </a:r>
            <a:r>
              <a:rPr lang="ru-RU" dirty="0"/>
              <a:t> в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поколінні</a:t>
            </a:r>
            <a:r>
              <a:rPr lang="ru-RU" dirty="0"/>
              <a:t> в одному з </a:t>
            </a:r>
            <a:r>
              <a:rPr lang="ru-RU" dirty="0" err="1"/>
              <a:t>напрямків</a:t>
            </a:r>
            <a:r>
              <a:rPr lang="ru-RU" dirty="0"/>
              <a:t> </a:t>
            </a:r>
            <a:r>
              <a:rPr lang="ru-RU" dirty="0" err="1"/>
              <a:t>схрещувань</a:t>
            </a:r>
            <a:r>
              <a:rPr lang="ru-RU" dirty="0"/>
              <a:t> </a:t>
            </a:r>
            <a:r>
              <a:rPr lang="ru-RU" dirty="0" err="1"/>
              <a:t>спостерігатиметься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типу </a:t>
            </a:r>
            <a:r>
              <a:rPr lang="ru-RU" dirty="0" err="1"/>
              <a:t>Крісс-крос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хрест-навхрест</a:t>
            </a:r>
            <a:r>
              <a:rPr lang="ru-RU" dirty="0"/>
              <a:t>),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ознака</a:t>
            </a:r>
            <a:r>
              <a:rPr lang="ru-RU" dirty="0"/>
              <a:t> </a:t>
            </a:r>
            <a:r>
              <a:rPr lang="ru-RU" dirty="0" err="1"/>
              <a:t>самця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дочок</a:t>
            </a:r>
            <a:r>
              <a:rPr lang="ru-RU" dirty="0"/>
              <a:t>, а </a:t>
            </a:r>
            <a:r>
              <a:rPr lang="ru-RU" dirty="0" err="1"/>
              <a:t>ознака</a:t>
            </a:r>
            <a:r>
              <a:rPr lang="ru-RU" dirty="0"/>
              <a:t> самки — у </a:t>
            </a:r>
            <a:r>
              <a:rPr lang="ru-RU" dirty="0" err="1"/>
              <a:t>синів</a:t>
            </a:r>
            <a:r>
              <a:rPr lang="ru-RU" dirty="0"/>
              <a:t>, у другому </a:t>
            </a:r>
            <a:r>
              <a:rPr lang="ru-RU" dirty="0" err="1"/>
              <a:t>поколінні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1: 1. В </a:t>
            </a:r>
            <a:r>
              <a:rPr lang="ru-RU" dirty="0" err="1"/>
              <a:t>іншому</a:t>
            </a:r>
            <a:r>
              <a:rPr lang="ru-RU" dirty="0"/>
              <a:t> ж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схрещувань</a:t>
            </a:r>
            <a:r>
              <a:rPr lang="ru-RU" dirty="0"/>
              <a:t> </a:t>
            </a:r>
            <a:r>
              <a:rPr lang="ru-RU" dirty="0" err="1"/>
              <a:t>спостерігатимуться</a:t>
            </a:r>
            <a:r>
              <a:rPr lang="ru-RU" dirty="0"/>
              <a:t> </a:t>
            </a:r>
            <a:r>
              <a:rPr lang="ru-RU" dirty="0" err="1"/>
              <a:t>звичайні</a:t>
            </a:r>
            <a:r>
              <a:rPr lang="ru-RU" dirty="0"/>
              <a:t> </a:t>
            </a:r>
            <a:r>
              <a:rPr lang="ru-RU" dirty="0" err="1"/>
              <a:t>розщеплення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0372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85094" y="734377"/>
            <a:ext cx="9232288" cy="5539293"/>
          </a:xfrm>
        </p:spPr>
      </p:pic>
    </p:spTree>
    <p:extLst>
      <p:ext uri="{BB962C8B-B14F-4D97-AF65-F5344CB8AC3E}">
        <p14:creationId xmlns:p14="http://schemas.microsoft.com/office/powerpoint/2010/main" xmlns="" val="208655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6110" y="311727"/>
            <a:ext cx="9502107" cy="6245163"/>
          </a:xfrm>
        </p:spPr>
      </p:pic>
    </p:spTree>
    <p:extLst>
      <p:ext uri="{BB962C8B-B14F-4D97-AF65-F5344CB8AC3E}">
        <p14:creationId xmlns:p14="http://schemas.microsoft.com/office/powerpoint/2010/main" xmlns="" val="116681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6594" y="377103"/>
            <a:ext cx="7958787" cy="6153211"/>
          </a:xfrm>
        </p:spPr>
      </p:pic>
    </p:spTree>
    <p:extLst>
      <p:ext uri="{BB962C8B-B14F-4D97-AF65-F5344CB8AC3E}">
        <p14:creationId xmlns:p14="http://schemas.microsoft.com/office/powerpoint/2010/main" xmlns="" val="178408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7018" y="138546"/>
            <a:ext cx="3684773" cy="4696690"/>
          </a:xfrm>
        </p:spPr>
      </p:pic>
      <p:sp>
        <p:nvSpPr>
          <p:cNvPr id="5" name="TextBox 4"/>
          <p:cNvSpPr txBox="1"/>
          <p:nvPr/>
        </p:nvSpPr>
        <p:spPr>
          <a:xfrm>
            <a:off x="537888" y="4835236"/>
            <a:ext cx="4663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 smtClean="0"/>
              <a:t>Чотири типи розподілу статі </a:t>
            </a:r>
          </a:p>
          <a:p>
            <a:pPr algn="ctr"/>
            <a:r>
              <a:rPr lang="uk-UA" sz="1600" b="1" dirty="0" smtClean="0"/>
              <a:t>(</a:t>
            </a:r>
            <a:r>
              <a:rPr lang="uk-UA" sz="1600" b="1" dirty="0" err="1" smtClean="0"/>
              <a:t>епігамний</a:t>
            </a:r>
            <a:r>
              <a:rPr lang="uk-UA" sz="1600" b="1" dirty="0" smtClean="0"/>
              <a:t> тип успадкування статі, крім бджіл)</a:t>
            </a:r>
            <a:endParaRPr lang="ru-RU" sz="16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4223" y="1717964"/>
            <a:ext cx="2724411" cy="45488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88083" y="6266812"/>
            <a:ext cx="3596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Визначення статі</a:t>
            </a:r>
            <a:r>
              <a:rPr lang="ru-RU" b="1" dirty="0" smtClean="0"/>
              <a:t> у</a:t>
            </a:r>
            <a:r>
              <a:rPr lang="en-US" b="1" dirty="0" smtClean="0"/>
              <a:t> </a:t>
            </a:r>
            <a:r>
              <a:rPr lang="en-US" b="1" dirty="0" err="1" smtClean="0"/>
              <a:t>Bonelia</a:t>
            </a:r>
            <a:r>
              <a:rPr lang="en-US" b="1" dirty="0" smtClean="0"/>
              <a:t> </a:t>
            </a:r>
            <a:r>
              <a:rPr lang="en-US" b="1" dirty="0" err="1" smtClean="0"/>
              <a:t>viridis</a:t>
            </a:r>
            <a:r>
              <a:rPr lang="uk-UA" b="1" dirty="0" smtClean="0"/>
              <a:t> </a:t>
            </a:r>
            <a:endParaRPr lang="ru-RU" b="1" dirty="0" smtClean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62455" y="327768"/>
            <a:ext cx="3300464" cy="564354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567804" y="5971309"/>
            <a:ext cx="288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Визначення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стат</a:t>
            </a:r>
            <a:r>
              <a:rPr lang="uk-UA" b="1" dirty="0" smtClean="0"/>
              <a:t>і</a:t>
            </a:r>
            <a:r>
              <a:rPr lang="ru-RU" b="1" dirty="0" smtClean="0"/>
              <a:t> у </a:t>
            </a:r>
            <a:r>
              <a:rPr lang="ru-RU" b="1" dirty="0" err="1" smtClean="0"/>
              <a:t>рослин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35589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35</TotalTime>
  <Words>340</Words>
  <Application>Microsoft Office PowerPoint</Application>
  <PresentationFormat>Произвольный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Параллакс</vt:lpstr>
      <vt:lpstr>Хромосомне визначення статі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«Хромосомне визначення статі»</dc:title>
  <dc:creator>Windows 10</dc:creator>
  <cp:lastModifiedBy>Демонстрационная версия</cp:lastModifiedBy>
  <cp:revision>4</cp:revision>
  <dcterms:created xsi:type="dcterms:W3CDTF">2020-06-12T18:31:59Z</dcterms:created>
  <dcterms:modified xsi:type="dcterms:W3CDTF">2020-08-28T08:14:40Z</dcterms:modified>
</cp:coreProperties>
</file>