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1" r:id="rId3"/>
    <p:sldId id="322" r:id="rId4"/>
    <p:sldId id="323" r:id="rId5"/>
    <p:sldId id="354" r:id="rId6"/>
    <p:sldId id="257" r:id="rId7"/>
    <p:sldId id="259" r:id="rId8"/>
    <p:sldId id="344" r:id="rId9"/>
    <p:sldId id="260" r:id="rId10"/>
    <p:sldId id="324" r:id="rId11"/>
    <p:sldId id="341" r:id="rId12"/>
    <p:sldId id="331" r:id="rId13"/>
    <p:sldId id="339" r:id="rId14"/>
    <p:sldId id="336" r:id="rId15"/>
    <p:sldId id="334" r:id="rId16"/>
    <p:sldId id="355" r:id="rId17"/>
    <p:sldId id="338" r:id="rId18"/>
    <p:sldId id="356" r:id="rId19"/>
    <p:sldId id="261" r:id="rId20"/>
    <p:sldId id="262" r:id="rId21"/>
    <p:sldId id="258" r:id="rId22"/>
    <p:sldId id="269" r:id="rId23"/>
    <p:sldId id="264" r:id="rId24"/>
    <p:sldId id="325" r:id="rId25"/>
    <p:sldId id="326" r:id="rId26"/>
    <p:sldId id="327" r:id="rId27"/>
    <p:sldId id="328" r:id="rId28"/>
    <p:sldId id="265" r:id="rId29"/>
    <p:sldId id="266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7" r:id="rId39"/>
    <p:sldId id="358" r:id="rId40"/>
    <p:sldId id="359" r:id="rId41"/>
    <p:sldId id="360" r:id="rId42"/>
    <p:sldId id="361" r:id="rId43"/>
    <p:sldId id="271" r:id="rId44"/>
    <p:sldId id="272" r:id="rId45"/>
    <p:sldId id="267" r:id="rId46"/>
    <p:sldId id="329" r:id="rId47"/>
    <p:sldId id="311" r:id="rId48"/>
    <p:sldId id="312" r:id="rId49"/>
    <p:sldId id="313" r:id="rId50"/>
    <p:sldId id="30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57274C9-14F0-4702-A1D2-BE291E5136AC}">
          <p14:sldIdLst>
            <p14:sldId id="256"/>
            <p14:sldId id="321"/>
            <p14:sldId id="322"/>
            <p14:sldId id="323"/>
            <p14:sldId id="354"/>
            <p14:sldId id="257"/>
            <p14:sldId id="259"/>
            <p14:sldId id="344"/>
            <p14:sldId id="260"/>
            <p14:sldId id="324"/>
            <p14:sldId id="341"/>
            <p14:sldId id="331"/>
            <p14:sldId id="339"/>
            <p14:sldId id="336"/>
            <p14:sldId id="334"/>
            <p14:sldId id="355"/>
            <p14:sldId id="338"/>
            <p14:sldId id="356"/>
            <p14:sldId id="261"/>
            <p14:sldId id="262"/>
            <p14:sldId id="269"/>
            <p14:sldId id="264"/>
            <p14:sldId id="325"/>
            <p14:sldId id="258"/>
            <p14:sldId id="326"/>
            <p14:sldId id="327"/>
            <p14:sldId id="328"/>
            <p14:sldId id="265"/>
            <p14:sldId id="266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67"/>
            <p14:sldId id="32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5"/>
            <p14:sldId id="286"/>
            <p14:sldId id="288"/>
            <p14:sldId id="287"/>
            <p14:sldId id="289"/>
            <p14:sldId id="291"/>
            <p14:sldId id="290"/>
            <p14:sldId id="292"/>
            <p14:sldId id="293"/>
            <p14:sldId id="294"/>
            <p14:sldId id="295"/>
            <p14:sldId id="296"/>
            <p14:sldId id="297"/>
            <p14:sldId id="340"/>
            <p14:sldId id="298"/>
            <p14:sldId id="299"/>
            <p14:sldId id="300"/>
            <p14:sldId id="305"/>
            <p14:sldId id="311"/>
            <p14:sldId id="312"/>
            <p14:sldId id="313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3" autoAdjust="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19400"/>
            <a:ext cx="7992888" cy="284184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«</a:t>
            </a:r>
            <a:r>
              <a:rPr lang="uk-UA" sz="2800" b="1" dirty="0" err="1" smtClean="0">
                <a:solidFill>
                  <a:schemeClr val="tx1"/>
                </a:solidFill>
              </a:rPr>
              <a:t>Тімбілдінг</a:t>
            </a:r>
            <a:r>
              <a:rPr lang="uk-UA" sz="2800" b="1" dirty="0" smtClean="0">
                <a:solidFill>
                  <a:schemeClr val="tx1"/>
                </a:solidFill>
              </a:rPr>
              <a:t> (командоутворення) в управлінні педагогічним колективом»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Тренінг</a:t>
            </a:r>
            <a:endParaRPr lang="ru-RU" dirty="0"/>
          </a:p>
        </p:txBody>
      </p:sp>
      <p:sp>
        <p:nvSpPr>
          <p:cNvPr id="2050" name="AutoShape 2" descr="Картинки по запросу тимбилдинг мульт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765961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Мозковий штурм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uk-UA" b="1" dirty="0" smtClean="0"/>
              <a:t>Відповімо на запитання: для чого потрібна КОМАНДА</a:t>
            </a:r>
            <a:r>
              <a:rPr lang="uk-UA" b="1" dirty="0" smtClean="0"/>
              <a:t>?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://www.mentimeter.com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1" y="3321114"/>
            <a:ext cx="7502067" cy="28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Головні цілі та завдання </a:t>
            </a:r>
            <a:r>
              <a:rPr lang="uk-UA" b="1" dirty="0" err="1" smtClean="0">
                <a:solidFill>
                  <a:srgbClr val="FF0000"/>
                </a:solidFill>
              </a:rPr>
              <a:t>тімбілдінгу</a:t>
            </a:r>
            <a:r>
              <a:rPr lang="uk-UA" b="1" dirty="0" smtClean="0">
                <a:solidFill>
                  <a:srgbClr val="FF0000"/>
                </a:solidFill>
              </a:rPr>
              <a:t> полягають 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dirty="0" smtClean="0"/>
              <a:t>створенні почуття єдності колективу, організованості та згуртованості</a:t>
            </a:r>
            <a:r>
              <a:rPr lang="ru-RU" dirty="0" smtClean="0"/>
              <a:t>; </a:t>
            </a:r>
            <a:endParaRPr lang="ru-RU" b="1" dirty="0" smtClean="0"/>
          </a:p>
          <a:p>
            <a:pPr lvl="0"/>
            <a:r>
              <a:rPr lang="ru-RU" dirty="0" smtClean="0"/>
              <a:t>зам</a:t>
            </a:r>
            <a:r>
              <a:rPr lang="uk-UA" dirty="0" smtClean="0"/>
              <a:t>і</a:t>
            </a:r>
            <a:r>
              <a:rPr lang="ru-RU" dirty="0" err="1" smtClean="0"/>
              <a:t>ні</a:t>
            </a:r>
            <a:r>
              <a:rPr lang="ru-RU" dirty="0" smtClean="0"/>
              <a:t> у </a:t>
            </a:r>
            <a:r>
              <a:rPr lang="uk-UA" dirty="0" smtClean="0"/>
              <a:t>співробітників почуття конкуренції </a:t>
            </a:r>
            <a:r>
              <a:rPr lang="ru-RU" dirty="0" smtClean="0"/>
              <a:t>на </a:t>
            </a:r>
            <a:r>
              <a:rPr lang="uk-UA" dirty="0" smtClean="0"/>
              <a:t>почуття співпраці</a:t>
            </a:r>
            <a:r>
              <a:rPr lang="ru-RU" dirty="0" smtClean="0"/>
              <a:t>; </a:t>
            </a:r>
            <a:endParaRPr lang="ru-RU" b="1" dirty="0" smtClean="0"/>
          </a:p>
          <a:p>
            <a:pPr lvl="0"/>
            <a:r>
              <a:rPr lang="uk-UA" dirty="0" smtClean="0"/>
              <a:t>навчанні ефективній взаємодії між членами колективу</a:t>
            </a:r>
            <a:r>
              <a:rPr lang="ru-RU" dirty="0" smtClean="0"/>
              <a:t>;</a:t>
            </a:r>
            <a:endParaRPr lang="ru-RU" b="1" dirty="0" smtClean="0"/>
          </a:p>
          <a:p>
            <a:pPr lvl="0"/>
            <a:r>
              <a:rPr lang="uk-UA" dirty="0" smtClean="0"/>
              <a:t>формуванні довіри і  розуміння в команді</a:t>
            </a:r>
            <a:r>
              <a:rPr lang="ru-RU" dirty="0" smtClean="0"/>
              <a:t>; </a:t>
            </a:r>
            <a:endParaRPr lang="ru-RU" b="1" dirty="0" smtClean="0"/>
          </a:p>
          <a:p>
            <a:pPr lvl="0"/>
            <a:r>
              <a:rPr lang="uk-UA" dirty="0" smtClean="0"/>
              <a:t>виведенні «командного духу» на новий рівень</a:t>
            </a:r>
            <a:r>
              <a:rPr lang="ru-RU" dirty="0" smtClean="0"/>
              <a:t>; </a:t>
            </a:r>
            <a:endParaRPr lang="ru-RU" b="1" dirty="0" smtClean="0"/>
          </a:p>
          <a:p>
            <a:pPr lvl="0"/>
            <a:r>
              <a:rPr lang="uk-UA" dirty="0" smtClean="0"/>
              <a:t>укріпленні горизонтальних зв'язків в організації</a:t>
            </a:r>
            <a:r>
              <a:rPr lang="ru-RU" dirty="0" smtClean="0"/>
              <a:t>; </a:t>
            </a:r>
            <a:endParaRPr lang="ru-RU" b="1" dirty="0" smtClean="0"/>
          </a:p>
          <a:p>
            <a:pPr lvl="0"/>
            <a:r>
              <a:rPr lang="uk-UA" dirty="0" smtClean="0"/>
              <a:t>посиленні мотивації діяльності</a:t>
            </a:r>
            <a:r>
              <a:rPr lang="ru-RU" dirty="0" smtClean="0"/>
              <a:t>; </a:t>
            </a:r>
            <a:endParaRPr lang="ru-RU" b="1" dirty="0" smtClean="0"/>
          </a:p>
          <a:p>
            <a:pPr lvl="0"/>
            <a:r>
              <a:rPr lang="uk-UA" dirty="0" smtClean="0"/>
              <a:t>укріпленні авторитетів керівництва на неофіційному рівні</a:t>
            </a:r>
            <a:r>
              <a:rPr lang="ru-RU" dirty="0" smtClean="0"/>
              <a:t>; </a:t>
            </a:r>
            <a:endParaRPr lang="ru-RU" b="1" dirty="0" smtClean="0"/>
          </a:p>
          <a:p>
            <a:r>
              <a:rPr lang="uk-UA" dirty="0" smtClean="0"/>
              <a:t>психологічному розвантаженні працівників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8" y="17584"/>
            <a:ext cx="9167568" cy="68404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84"/>
          <a:stretch/>
        </p:blipFill>
        <p:spPr bwMode="auto">
          <a:xfrm>
            <a:off x="414980" y="332656"/>
            <a:ext cx="84322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439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Вправа «Групова дискусія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/>
              <a:t>Мета:</a:t>
            </a:r>
            <a:r>
              <a:rPr lang="uk-UA" dirty="0"/>
              <a:t> з'ясувати в дискусійній формі основні відмінності групи і команди</a:t>
            </a:r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24124"/>
            <a:ext cx="4777190" cy="34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26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8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 fontScale="90000"/>
          </a:bodyPr>
          <a:lstStyle/>
          <a:p>
            <a:r>
              <a:rPr lang="uk-UA" sz="4000" b="1" dirty="0">
                <a:solidFill>
                  <a:schemeClr val="tx1"/>
                </a:solidFill>
              </a:rPr>
              <a:t>ФОРМИ І ОСНОВНІ ОЗНАКИ КОЛЕКТИВНОЇ ПРАЦІ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73" y="1464350"/>
            <a:ext cx="7200800" cy="53936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07" y="1427446"/>
            <a:ext cx="8503920" cy="4572000"/>
          </a:xfrm>
        </p:spPr>
        <p:txBody>
          <a:bodyPr/>
          <a:lstStyle/>
          <a:p>
            <a:r>
              <a:rPr lang="uk-UA" sz="3600" b="1" dirty="0"/>
              <a:t>Звичайна робоча </a:t>
            </a:r>
            <a:r>
              <a:rPr lang="uk-UA" sz="3600" b="1" dirty="0" smtClean="0"/>
              <a:t>група</a:t>
            </a:r>
          </a:p>
          <a:p>
            <a:r>
              <a:rPr lang="uk-UA" sz="3600" b="1" dirty="0" smtClean="0"/>
              <a:t>Псевдокоманди</a:t>
            </a:r>
          </a:p>
          <a:p>
            <a:r>
              <a:rPr lang="uk-UA" sz="3600" b="1" dirty="0"/>
              <a:t>Потенційна </a:t>
            </a:r>
            <a:r>
              <a:rPr lang="uk-UA" sz="3600" b="1" dirty="0" smtClean="0"/>
              <a:t>команда</a:t>
            </a:r>
          </a:p>
          <a:p>
            <a:r>
              <a:rPr lang="uk-UA" sz="3600" b="1" dirty="0"/>
              <a:t>Справжня </a:t>
            </a:r>
            <a:r>
              <a:rPr lang="uk-UA" sz="3600" b="1" dirty="0" smtClean="0"/>
              <a:t>команда</a:t>
            </a:r>
          </a:p>
          <a:p>
            <a:r>
              <a:rPr lang="uk-UA" sz="3600" b="1" dirty="0"/>
              <a:t>Команда високих досягнень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205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784539" cy="34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937"/>
            <a:ext cx="9144000" cy="326604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</a:t>
            </a:r>
            <a:r>
              <a:rPr lang="uk-UA" b="1" dirty="0" smtClean="0"/>
              <a:t> </a:t>
            </a:r>
            <a:r>
              <a:rPr lang="uk-UA" b="1" dirty="0"/>
              <a:t>- </a:t>
            </a:r>
            <a:r>
              <a:rPr lang="uk-UA" dirty="0"/>
              <a:t>невелика група однодумців, які вирішують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спільну задачу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і мають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додаткові навики та якості</a:t>
            </a:r>
            <a:r>
              <a:rPr lang="uk-UA" dirty="0"/>
              <a:t>. Для вирішення задачі, що стоїть перед ними, члени команди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формулюють цілі і стратегію</a:t>
            </a:r>
            <a:r>
              <a:rPr lang="uk-UA" dirty="0"/>
              <a:t> своєї роботи, за яку вони несуть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спільну відповідальність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332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036496" cy="7589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1 + 1 + 1 = 111 (команда)&gt; 1 + 1 + 1 = 3 (група</a:t>
            </a:r>
            <a:r>
              <a:rPr lang="uk-UA" b="1" dirty="0" smtClean="0">
                <a:solidFill>
                  <a:srgbClr val="C00000"/>
                </a:solidFill>
              </a:rPr>
              <a:t>)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sz="2400" dirty="0"/>
              <a:t>Відносини взаємозалежності і взаємодії є відмінною ознакою команди. Так званий </a:t>
            </a:r>
            <a:r>
              <a:rPr lang="uk-UA" sz="2400" b="1" i="1" dirty="0"/>
              <a:t>ефект синергії </a:t>
            </a:r>
            <a:r>
              <a:rPr lang="uk-UA" sz="2400" dirty="0"/>
              <a:t>- це результат ефективної взаємодії між членами команди на основі загальних прагнень і цінностей. Він призводить до того, що сумарне зусилля команди набагато перевищує суму зусиль її окремих членів.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29" y="3844309"/>
            <a:ext cx="3662121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38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Вправа на </a:t>
            </a:r>
            <a:r>
              <a:rPr lang="uk-UA" sz="4000" b="1" dirty="0" smtClean="0">
                <a:solidFill>
                  <a:srgbClr val="C00000"/>
                </a:solidFill>
              </a:rPr>
              <a:t>командоутворення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972315" cy="4464496"/>
          </a:xfrm>
          <a:solidFill>
            <a:schemeClr val="tx2"/>
          </a:solidFill>
        </p:spPr>
      </p:pic>
      <p:sp>
        <p:nvSpPr>
          <p:cNvPr id="9" name="TextBox 8"/>
          <p:cNvSpPr txBox="1"/>
          <p:nvPr/>
        </p:nvSpPr>
        <p:spPr>
          <a:xfrm>
            <a:off x="2699792" y="4293096"/>
            <a:ext cx="5547081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ФАКТОР</a:t>
            </a:r>
            <a:r>
              <a:rPr lang="uk-UA" sz="7200" dirty="0" smtClean="0">
                <a:solidFill>
                  <a:schemeClr val="bg1"/>
                </a:solidFill>
              </a:rPr>
              <a:t>І</a:t>
            </a:r>
            <a:r>
              <a:rPr lang="ru-RU" sz="7200" dirty="0" smtClean="0">
                <a:solidFill>
                  <a:schemeClr val="bg1"/>
                </a:solidFill>
              </a:rPr>
              <a:t>В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32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Гра «Приклади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704034063"/>
              </p:ext>
            </p:extLst>
          </p:nvPr>
        </p:nvGraphicFramePr>
        <p:xfrm>
          <a:off x="179512" y="1484784"/>
          <a:ext cx="878497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832314"/>
                <a:gridCol w="292832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Запишіть імена тих, хто на тій чи іншій ступені вашого професійного розвитку був для вас прикладом і зразком для наслідування. Відзначте, скільки вам в той час було років, напишіть, що для вас в цій людині було найбільш важливим. Перейняли ви у неї що-небудь такого, що й тепер допомагає вам у вашій професійній діяльності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Запишіть, хто є для вас професійним зразком в даний час. Які якості були б потрібним доповненням вашого професійного образу, що б ви хотіли покласти в свій багаж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 з професійних якостей, якими зараз ви володієте повною мірою, можна було б вплести в структуру вашої команди. Які ваші якості можуть бути необхідні для конструктивної взаємодії з іншими членами команди і ефективної роботи команди в цілому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2639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Гра «Х-У»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395536" y="1700808"/>
          <a:ext cx="8208912" cy="44895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544616"/>
                <a:gridCol w="2664296"/>
              </a:tblGrid>
              <a:tr h="5637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Всі обирають Х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(Х) - 100</a:t>
                      </a:r>
                      <a:endParaRPr kumimoji="0"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023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2800" b="1" kern="1200" dirty="0" smtClean="0"/>
                        <a:t>Всі обирають У</a:t>
                      </a:r>
                      <a:endParaRPr kumimoji="0" lang="ru-RU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(У) + 100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/>
                        <a:t>3 команди обирають Х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(Х) + 100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(У) - 300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60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/>
                        <a:t>3 команди обирають У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(Х) + 300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(У) - 100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/>
                        <a:t>2 команди обирають 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/>
                        <a:t>2 команди обирають 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(Х) + 200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/>
                        <a:t>(У) - 200</a:t>
                      </a:r>
                      <a:endParaRPr lang="ru-RU" sz="2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МЕТА ТРЕНІНГУ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знайомство зі складовою корпоративної культури - </a:t>
            </a:r>
            <a:r>
              <a:rPr lang="uk-UA" sz="3600" b="1" dirty="0" smtClean="0"/>
              <a:t>тімбілдінгом.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63" y="3356992"/>
            <a:ext cx="428917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u="sng" dirty="0" smtClean="0"/>
              <a:t>Вправа «Секрет </a:t>
            </a:r>
            <a:r>
              <a:rPr lang="uk-UA" b="1" u="sng" dirty="0" err="1" smtClean="0"/>
              <a:t>Джованні</a:t>
            </a:r>
            <a:r>
              <a:rPr lang="uk-UA" b="1" u="sng" dirty="0" smtClean="0"/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544616"/>
          </a:xfrm>
        </p:spPr>
        <p:txBody>
          <a:bodyPr>
            <a:normAutofit fontScale="92500"/>
          </a:bodyPr>
          <a:lstStyle/>
          <a:p>
            <a:endParaRPr lang="uk-UA" cap="none" spc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Що втратив </a:t>
            </a:r>
            <a:r>
              <a:rPr lang="uk-UA" sz="21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Джованні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Tx/>
              <a:buChar char="-"/>
            </a:pP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Хто це викрав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1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 це знаходиться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>
              <a:tabLst>
                <a:tab pos="8434388" algn="l"/>
              </a:tabLst>
            </a:pPr>
            <a:r>
              <a:rPr lang="uk-UA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500" cap="none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Джованні</a:t>
            </a:r>
            <a:r>
              <a:rPr lang="uk-UA" sz="35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великий - знаменитий важкоатлет. Сьогодні він дуже схвильований. Схвильований він тому, що відмовився виступати сьогодні увечері в показовому виступі, в якому бере участь його найлютіший суперник Гаррі </a:t>
            </a:r>
            <a:r>
              <a:rPr lang="uk-UA" sz="3500" cap="none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Пітбулл</a:t>
            </a:r>
            <a:r>
              <a:rPr lang="uk-UA" sz="35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500" cap="none" spc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Джованні</a:t>
            </a:r>
            <a:r>
              <a:rPr lang="uk-UA" sz="35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сказав: "</a:t>
            </a:r>
            <a:r>
              <a:rPr lang="uk-UA" sz="3500" i="1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можу піти туди, доки я не знайшов це</a:t>
            </a:r>
            <a:r>
              <a:rPr lang="uk-UA" sz="35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"»</a:t>
            </a:r>
          </a:p>
          <a:p>
            <a:endParaRPr lang="uk-UA" sz="2400" b="0" cap="none" spc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РОЗМИНКА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/>
              <a:t>«Привітайся ліктями»</a:t>
            </a:r>
          </a:p>
          <a:p>
            <a:r>
              <a:rPr lang="uk-UA" b="1" dirty="0" smtClean="0"/>
              <a:t>«Перекинь м</a:t>
            </a:r>
            <a:r>
              <a:rPr lang="en-US" b="1" dirty="0" smtClean="0"/>
              <a:t>’</a:t>
            </a:r>
            <a:r>
              <a:rPr lang="uk-UA" b="1" dirty="0" err="1" smtClean="0"/>
              <a:t>ячик</a:t>
            </a:r>
            <a:r>
              <a:rPr lang="uk-UA" b="1" dirty="0" smtClean="0"/>
              <a:t>»</a:t>
            </a:r>
            <a:r>
              <a:rPr lang="uk-UA" b="1" u="sng" dirty="0" smtClean="0"/>
              <a:t> </a:t>
            </a:r>
            <a:endParaRPr lang="ru-RU" b="1" dirty="0" smtClean="0"/>
          </a:p>
          <a:p>
            <a:r>
              <a:rPr lang="uk-UA" b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3168353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Проектна вправа «Історія розвитку вашої групи»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s (9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01934" y="1695978"/>
            <a:ext cx="5678378" cy="425330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u="sng" dirty="0" smtClean="0">
                <a:solidFill>
                  <a:srgbClr val="C00000"/>
                </a:solidFill>
              </a:rPr>
              <a:t>Вправа «Будинок»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завантаженн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576114" cy="478411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Вправа «Скажи-но</a:t>
            </a:r>
            <a:r>
              <a:rPr lang="uk-UA" b="1" dirty="0">
                <a:solidFill>
                  <a:srgbClr val="C00000"/>
                </a:solidFill>
              </a:rPr>
              <a:t>, дядьку</a:t>
            </a:r>
            <a:r>
              <a:rPr lang="uk-UA" b="1" dirty="0" smtClean="0">
                <a:solidFill>
                  <a:srgbClr val="C00000"/>
                </a:solidFill>
              </a:rPr>
              <a:t>!»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4059"/>
            <a:ext cx="5197704" cy="44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1277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/>
              <a:t>Завдання:</a:t>
            </a:r>
            <a:r>
              <a:rPr lang="uk-UA" dirty="0" smtClean="0"/>
              <a:t> як можна швидше і точніше відповісти на поставлені запитання та віддати тренеру. </a:t>
            </a:r>
          </a:p>
          <a:p>
            <a:r>
              <a:rPr lang="uk-UA" dirty="0" smtClean="0"/>
              <a:t>Команди самі для себе визначають тактику гри.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6015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Вправа «Зробити кориснішим»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Які речі </a:t>
            </a:r>
            <a:r>
              <a:rPr lang="uk-UA" dirty="0"/>
              <a:t>стануть більш корисними, якщо їх: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uk-UA" dirty="0"/>
              <a:t>Зменшити / Збільшити</a:t>
            </a:r>
            <a:endParaRPr lang="ru-RU" dirty="0"/>
          </a:p>
          <a:p>
            <a:r>
              <a:rPr lang="uk-UA" dirty="0"/>
              <a:t>Підняти / Опустити </a:t>
            </a:r>
            <a:endParaRPr lang="ru-RU" dirty="0"/>
          </a:p>
          <a:p>
            <a:r>
              <a:rPr lang="uk-UA" dirty="0"/>
              <a:t>Зробити </a:t>
            </a:r>
            <a:r>
              <a:rPr lang="uk-UA" dirty="0" smtClean="0"/>
              <a:t>дорожчими </a:t>
            </a:r>
            <a:r>
              <a:rPr lang="uk-UA" dirty="0"/>
              <a:t>/ Здешевити </a:t>
            </a:r>
            <a:endParaRPr lang="ru-RU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022914" cy="224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8988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Вправа «Вавилонська вежа»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4" y="1484783"/>
            <a:ext cx="8528948" cy="47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823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Вправа «Комікси </a:t>
            </a:r>
            <a:r>
              <a:rPr lang="uk-UA" b="1" dirty="0" err="1">
                <a:solidFill>
                  <a:srgbClr val="C00000"/>
                </a:solidFill>
              </a:rPr>
              <a:t>Херлуфа</a:t>
            </a: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Бідструпа</a:t>
            </a:r>
            <a:r>
              <a:rPr lang="uk-UA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42" y="1844824"/>
            <a:ext cx="61372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253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ВІДЕОРОЛИК «Командні ролі»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age0015-720px-Командные_роли.pd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6135" t="30861" r="18976" b="16636"/>
          <a:stretch>
            <a:fillRect/>
          </a:stretch>
        </p:blipFill>
        <p:spPr>
          <a:xfrm>
            <a:off x="1115616" y="1484784"/>
            <a:ext cx="6602914" cy="473687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«КОМАНДНІ РОЛІ»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3000" dirty="0" smtClean="0"/>
              <a:t>«</a:t>
            </a:r>
            <a:r>
              <a:rPr lang="uk-UA" sz="3000" b="1" dirty="0" smtClean="0"/>
              <a:t>Ведучий</a:t>
            </a:r>
            <a:r>
              <a:rPr lang="uk-UA" sz="3000" dirty="0" smtClean="0"/>
              <a:t>» - розподіляє завдання, делегує повноваження, несе відповідальність за роботу команди.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err="1" smtClean="0"/>
              <a:t>Мотиватор</a:t>
            </a:r>
            <a:r>
              <a:rPr lang="uk-UA" sz="3000" dirty="0" smtClean="0"/>
              <a:t>» - ініціатор різних заходів, в тому числі, здатний відірвати команду від рутини і зорієнтувати в більш продуктивний темп.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smtClean="0"/>
              <a:t>Контролер</a:t>
            </a:r>
            <a:r>
              <a:rPr lang="uk-UA" sz="3000" dirty="0" smtClean="0"/>
              <a:t>». Його завдання - вберегти команду від можливих помилок і досягти кращого результату з усіх можливих.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smtClean="0"/>
              <a:t>Генератор ідей</a:t>
            </a:r>
            <a:r>
              <a:rPr lang="uk-UA" sz="3000" dirty="0" smtClean="0"/>
              <a:t>» - ініціює нові проекти, шляхи розвитку поставлених завдань.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err="1" smtClean="0"/>
              <a:t>Реалізатор</a:t>
            </a:r>
            <a:r>
              <a:rPr lang="uk-UA" sz="3000" dirty="0" smtClean="0"/>
              <a:t>» - втілює ідеї в життя.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smtClean="0"/>
              <a:t>Аналітик</a:t>
            </a:r>
            <a:r>
              <a:rPr lang="uk-UA" sz="3000" dirty="0" smtClean="0"/>
              <a:t>» - оцінює ситуацію і передбачає подальший хід розвитку подій.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smtClean="0"/>
              <a:t>Виконавець</a:t>
            </a:r>
            <a:r>
              <a:rPr lang="uk-UA" sz="3000" dirty="0" smtClean="0"/>
              <a:t>» - перетворює плани в дії.</a:t>
            </a:r>
            <a:endParaRPr lang="ru-RU" sz="3000" b="1" dirty="0" smtClean="0"/>
          </a:p>
          <a:p>
            <a:r>
              <a:rPr lang="uk-UA" sz="3000" dirty="0" smtClean="0"/>
              <a:t>«</a:t>
            </a:r>
            <a:r>
              <a:rPr lang="uk-UA" sz="3000" b="1" dirty="0" smtClean="0"/>
              <a:t>Дослідник ресурсів</a:t>
            </a:r>
            <a:r>
              <a:rPr lang="uk-UA" sz="3000" dirty="0" smtClean="0"/>
              <a:t>». Його завданням є пошук нових ідей і ресурсів, налагодження потрібних контактів, ведення переговорів.</a:t>
            </a:r>
            <a:endParaRPr lang="ru-RU" sz="3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/>
              <a:t>1. </a:t>
            </a:r>
            <a:r>
              <a:rPr lang="uk-UA" b="1" u="sng" dirty="0" smtClean="0"/>
              <a:t>00</a:t>
            </a:r>
            <a:endParaRPr lang="ru-RU" b="1" u="sng" dirty="0" smtClean="0"/>
          </a:p>
          <a:p>
            <a:r>
              <a:rPr lang="uk-UA" b="1" dirty="0" smtClean="0"/>
              <a:t>2. Психологічна рівність</a:t>
            </a:r>
            <a:endParaRPr lang="ru-RU" b="1" dirty="0" smtClean="0"/>
          </a:p>
          <a:p>
            <a:r>
              <a:rPr lang="uk-UA" b="1" dirty="0" smtClean="0"/>
              <a:t>3. Активність</a:t>
            </a:r>
            <a:endParaRPr lang="ru-RU" b="1" dirty="0" smtClean="0"/>
          </a:p>
          <a:p>
            <a:r>
              <a:rPr lang="uk-UA" b="1" dirty="0" smtClean="0"/>
              <a:t>4. Психологічна безпека</a:t>
            </a:r>
            <a:endParaRPr lang="ru-RU" b="1" dirty="0" smtClean="0"/>
          </a:p>
          <a:p>
            <a:r>
              <a:rPr lang="uk-UA" b="1" dirty="0" smtClean="0"/>
              <a:t>5. Конструктивність критики</a:t>
            </a:r>
          </a:p>
          <a:p>
            <a:r>
              <a:rPr lang="uk-UA" b="1" dirty="0" smtClean="0"/>
              <a:t>6. Правило </a:t>
            </a:r>
            <a:r>
              <a:rPr lang="uk-UA" b="1" dirty="0" err="1" smtClean="0"/>
              <a:t>“вільної</a:t>
            </a:r>
            <a:r>
              <a:rPr lang="uk-UA" b="1" dirty="0" smtClean="0"/>
              <a:t> </a:t>
            </a:r>
            <a:r>
              <a:rPr lang="uk-UA" b="1" dirty="0" err="1" smtClean="0"/>
              <a:t>ноги”</a:t>
            </a:r>
            <a:endParaRPr lang="uk-UA" b="1" dirty="0" smtClean="0"/>
          </a:p>
          <a:p>
            <a:r>
              <a:rPr lang="uk-UA" b="1" dirty="0" smtClean="0"/>
              <a:t>7. Вимкнений телефон</a:t>
            </a:r>
            <a:endParaRPr lang="ru-RU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84892" cy="36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920880" cy="1728192"/>
          </a:xfrm>
        </p:spPr>
        <p:txBody>
          <a:bodyPr>
            <a:normAutofit fontScale="70000" lnSpcReduction="20000"/>
          </a:bodyPr>
          <a:lstStyle/>
          <a:p>
            <a:r>
              <a:rPr lang="uk-UA" sz="3600" b="0" cap="none" spc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Командні ролі можуть сильно відрізнятися, в той час як функціональні ролі повинні бути однаковими. Для того, щоб людина прийняла командну чи функціональну (управлінську) роль, вона повинна знати, що від неї вимагається</a:t>
            </a:r>
            <a:r>
              <a:rPr lang="ru-RU" sz="3600" b="0" cap="none" spc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  <a:endParaRPr lang="uk-UA" sz="3600" b="0" cap="none" spc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b="0" cap="none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88639"/>
            <a:ext cx="8784976" cy="410445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Командна роль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uk-UA" sz="2800" dirty="0" smtClean="0">
                <a:solidFill>
                  <a:schemeClr val="tx1"/>
                </a:solidFill>
              </a:rPr>
              <a:t>характеризує поведінку і взаємодію людини на роботі. Слід розмежовувати </a:t>
            </a:r>
            <a:r>
              <a:rPr lang="uk-UA" sz="2800" i="1" u="sng" dirty="0" smtClean="0">
                <a:solidFill>
                  <a:schemeClr val="tx1"/>
                </a:solidFill>
              </a:rPr>
              <a:t>командну</a:t>
            </a:r>
            <a:r>
              <a:rPr lang="uk-UA" sz="2800" dirty="0" smtClean="0">
                <a:solidFill>
                  <a:schemeClr val="tx1"/>
                </a:solidFill>
              </a:rPr>
              <a:t> і </a:t>
            </a:r>
            <a:r>
              <a:rPr lang="uk-UA" sz="2800" i="1" u="sng" dirty="0" smtClean="0">
                <a:solidFill>
                  <a:schemeClr val="tx1"/>
                </a:solidFill>
              </a:rPr>
              <a:t>функціональну</a:t>
            </a:r>
            <a:r>
              <a:rPr lang="uk-UA" sz="2800" u="sng" dirty="0" smtClean="0">
                <a:solidFill>
                  <a:schemeClr val="tx1"/>
                </a:solidFill>
              </a:rPr>
              <a:t> </a:t>
            </a:r>
            <a:r>
              <a:rPr lang="uk-UA" sz="2800" i="1" u="sng" dirty="0" smtClean="0">
                <a:solidFill>
                  <a:schemeClr val="tx1"/>
                </a:solidFill>
              </a:rPr>
              <a:t>(управлінську)</a:t>
            </a:r>
            <a:r>
              <a:rPr lang="uk-UA" sz="2800" i="1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роль людини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Функціональна </a:t>
            </a:r>
            <a:r>
              <a:rPr lang="uk-UA" sz="2800" b="1" dirty="0">
                <a:solidFill>
                  <a:schemeClr val="tx1"/>
                </a:solidFill>
              </a:rPr>
              <a:t>(управлінська) </a:t>
            </a:r>
            <a:r>
              <a:rPr lang="uk-UA" sz="2800" dirty="0">
                <a:solidFill>
                  <a:schemeClr val="tx1"/>
                </a:solidFill>
              </a:rPr>
              <a:t>роль стосується  службових обов'язків, які має виконувати людина, володіючи необхідними для роботи навичками, </a:t>
            </a:r>
            <a:r>
              <a:rPr lang="uk-UA" sz="2800" dirty="0" err="1">
                <a:solidFill>
                  <a:schemeClr val="tx1"/>
                </a:solidFill>
              </a:rPr>
              <a:t>компетентностями</a:t>
            </a:r>
            <a:r>
              <a:rPr lang="uk-UA" sz="2800" dirty="0">
                <a:solidFill>
                  <a:schemeClr val="tx1"/>
                </a:solidFill>
              </a:rPr>
              <a:t> й досвідом. </a:t>
            </a:r>
          </a:p>
        </p:txBody>
      </p:sp>
    </p:spTree>
    <p:extLst>
      <p:ext uri="{BB962C8B-B14F-4D97-AF65-F5344CB8AC3E}">
        <p14:creationId xmlns="" xmlns:p14="http://schemas.microsoft.com/office/powerpoint/2010/main" val="1289454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При прийнятті ролі можуть виникати такі труднощі: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b="1" dirty="0" smtClean="0"/>
              <a:t>Рольова невизначеність</a:t>
            </a:r>
            <a:r>
              <a:rPr lang="uk-UA" dirty="0"/>
              <a:t> </a:t>
            </a:r>
            <a:r>
              <a:rPr lang="uk-UA" dirty="0" smtClean="0"/>
              <a:t>виникає тоді, коли людина </a:t>
            </a:r>
            <a:r>
              <a:rPr lang="uk-UA" dirty="0"/>
              <a:t>не </a:t>
            </a:r>
            <a:r>
              <a:rPr lang="uk-UA" dirty="0" smtClean="0"/>
              <a:t>знає, що конкретно від неї вимагається</a:t>
            </a:r>
            <a:r>
              <a:rPr lang="uk-UA" dirty="0"/>
              <a:t>.</a:t>
            </a:r>
          </a:p>
          <a:p>
            <a:pPr lvl="0"/>
            <a:r>
              <a:rPr lang="uk-UA" b="1" dirty="0" smtClean="0"/>
              <a:t>Рольове перевантаження</a:t>
            </a:r>
            <a:r>
              <a:rPr lang="uk-UA" dirty="0"/>
              <a:t>  виникає</a:t>
            </a:r>
            <a:r>
              <a:rPr lang="uk-UA" dirty="0" smtClean="0"/>
              <a:t> </a:t>
            </a:r>
            <a:r>
              <a:rPr lang="uk-UA" dirty="0"/>
              <a:t>в </a:t>
            </a:r>
            <a:r>
              <a:rPr lang="uk-UA" dirty="0" smtClean="0"/>
              <a:t>тих випадках, коли від виконавця ролі очікується занадто багато (і вона це не приймає).</a:t>
            </a:r>
            <a:endParaRPr lang="uk-UA" dirty="0"/>
          </a:p>
          <a:p>
            <a:pPr lvl="0"/>
            <a:r>
              <a:rPr lang="uk-UA" b="1" dirty="0" smtClean="0"/>
              <a:t>Рольовий конфлікт</a:t>
            </a:r>
            <a:r>
              <a:rPr lang="uk-UA" dirty="0"/>
              <a:t>  виникає</a:t>
            </a:r>
            <a:r>
              <a:rPr lang="uk-UA" dirty="0" smtClean="0"/>
              <a:t>, якщо вимоги, що пред'являються, викликають протиріччя.</a:t>
            </a:r>
            <a:endParaRPr lang="uk-UA" dirty="0"/>
          </a:p>
          <a:p>
            <a:pPr lvl="0"/>
            <a:r>
              <a:rPr lang="uk-UA" b="1" dirty="0" smtClean="0"/>
              <a:t>Рольове недовантаження</a:t>
            </a:r>
            <a:r>
              <a:rPr lang="uk-UA" dirty="0"/>
              <a:t>  виникає</a:t>
            </a:r>
            <a:r>
              <a:rPr lang="uk-UA" dirty="0" smtClean="0"/>
              <a:t>, якщо від людини очікується виконання незначної роботи.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42009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22642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Для успішного виконання командної ролі людина повинна не тільки знати про очікування з боку команди, але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й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мати бажання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та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здатність їх виконувати. Тобто в одній людині повинні з'єднатися три контури: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564904"/>
            <a:ext cx="8503920" cy="3534144"/>
          </a:xfrm>
        </p:spPr>
        <p:txBody>
          <a:bodyPr/>
          <a:lstStyle/>
          <a:p>
            <a:pPr algn="just"/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dirty="0" smtClean="0"/>
              <a:t>Людині мають бути доручені </a:t>
            </a:r>
            <a:r>
              <a:rPr lang="uk-UA" dirty="0"/>
              <a:t>відповідні завдання. </a:t>
            </a:r>
            <a:endParaRPr lang="uk-UA" dirty="0" smtClean="0"/>
          </a:p>
          <a:p>
            <a:pPr algn="just"/>
            <a:r>
              <a:rPr lang="uk-UA" dirty="0" smtClean="0"/>
              <a:t>2</a:t>
            </a:r>
            <a:r>
              <a:rPr lang="uk-UA" dirty="0"/>
              <a:t>. У </a:t>
            </a:r>
            <a:r>
              <a:rPr lang="uk-UA" dirty="0" smtClean="0"/>
              <a:t>людини </a:t>
            </a:r>
            <a:r>
              <a:rPr lang="uk-UA" dirty="0"/>
              <a:t>повинна бути сформована психологічна готовність до їх вирішення.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</a:t>
            </a:r>
            <a:r>
              <a:rPr lang="uk-UA" dirty="0" smtClean="0"/>
              <a:t>Повинні </a:t>
            </a:r>
            <a:r>
              <a:rPr lang="uk-UA" dirty="0"/>
              <a:t>бути відповідні здібності.</a:t>
            </a:r>
          </a:p>
        </p:txBody>
      </p:sp>
    </p:spTree>
    <p:extLst>
      <p:ext uri="{BB962C8B-B14F-4D97-AF65-F5344CB8AC3E}">
        <p14:creationId xmlns="" xmlns:p14="http://schemas.microsoft.com/office/powerpoint/2010/main" val="3553666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Способи </a:t>
            </a:r>
            <a:r>
              <a:rPr lang="uk-UA" b="1" dirty="0">
                <a:solidFill>
                  <a:srgbClr val="C00000"/>
                </a:solidFill>
              </a:rPr>
              <a:t>оволодіння ролями: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• </a:t>
            </a:r>
            <a:r>
              <a:rPr lang="uk-UA" b="1" dirty="0"/>
              <a:t>Створення ролі (</a:t>
            </a:r>
            <a:r>
              <a:rPr lang="en-US" b="1" dirty="0"/>
              <a:t>role-making). </a:t>
            </a:r>
            <a:r>
              <a:rPr lang="uk-UA" dirty="0"/>
              <a:t>Людина спочатку </a:t>
            </a:r>
            <a:r>
              <a:rPr lang="uk-UA" dirty="0" smtClean="0"/>
              <a:t>володіє </a:t>
            </a:r>
            <a:r>
              <a:rPr lang="uk-UA" dirty="0"/>
              <a:t>певними здібностями і схильностями. На їх основі </a:t>
            </a:r>
            <a:r>
              <a:rPr lang="uk-UA" dirty="0" smtClean="0"/>
              <a:t>вона </a:t>
            </a:r>
            <a:r>
              <a:rPr lang="uk-UA" dirty="0"/>
              <a:t>конструює </a:t>
            </a:r>
            <a:r>
              <a:rPr lang="uk-UA" dirty="0" smtClean="0"/>
              <a:t>свою рольову поведінку. </a:t>
            </a:r>
            <a:r>
              <a:rPr lang="uk-UA" dirty="0"/>
              <a:t>Тобто створення людиною ролі йде зсередини. </a:t>
            </a:r>
            <a:r>
              <a:rPr lang="uk-UA" dirty="0" smtClean="0"/>
              <a:t>Така </a:t>
            </a:r>
            <a:r>
              <a:rPr lang="uk-UA" dirty="0"/>
              <a:t>рольова поведінка незалежно від команди, в яку потрапляє людина, відтворюється як єдино </a:t>
            </a:r>
            <a:r>
              <a:rPr lang="uk-UA" dirty="0" smtClean="0"/>
              <a:t>можлива. </a:t>
            </a:r>
            <a:r>
              <a:rPr lang="uk-UA" dirty="0"/>
              <a:t>Це відбувається несвідомо, що часто може приводити до того, що </a:t>
            </a:r>
            <a:r>
              <a:rPr lang="uk-UA" dirty="0" smtClean="0"/>
              <a:t>одна </a:t>
            </a:r>
            <a:r>
              <a:rPr lang="uk-UA" dirty="0"/>
              <a:t>людина починає намагатися поєднувати в собі </a:t>
            </a:r>
            <a:r>
              <a:rPr lang="uk-UA" dirty="0" smtClean="0"/>
              <a:t>несумісні </a:t>
            </a:r>
            <a:r>
              <a:rPr lang="uk-UA" dirty="0"/>
              <a:t>ролі, або ж </a:t>
            </a:r>
            <a:r>
              <a:rPr lang="uk-UA" dirty="0" smtClean="0"/>
              <a:t>якась </a:t>
            </a:r>
            <a:r>
              <a:rPr lang="uk-UA" dirty="0"/>
              <a:t>з необхідних команді ролей просто випадає.</a:t>
            </a:r>
          </a:p>
        </p:txBody>
      </p:sp>
    </p:spTree>
    <p:extLst>
      <p:ext uri="{BB962C8B-B14F-4D97-AF65-F5344CB8AC3E}">
        <p14:creationId xmlns="" xmlns:p14="http://schemas.microsoft.com/office/powerpoint/2010/main" val="131061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b="1" dirty="0"/>
              <a:t>Прийняття ролі (role-</a:t>
            </a:r>
            <a:r>
              <a:rPr lang="uk-UA" b="1" dirty="0" err="1"/>
              <a:t>taking</a:t>
            </a:r>
            <a:r>
              <a:rPr lang="uk-UA" b="1" dirty="0"/>
              <a:t>). </a:t>
            </a:r>
            <a:r>
              <a:rPr lang="uk-UA" dirty="0"/>
              <a:t>Даний спосіб оволодіння </a:t>
            </a:r>
            <a:r>
              <a:rPr lang="uk-UA" dirty="0" smtClean="0"/>
              <a:t>командною роллю </a:t>
            </a:r>
            <a:r>
              <a:rPr lang="uk-UA" dirty="0"/>
              <a:t>пов'язаний з тим, що людина орієнтується на командні очікування. Людина формує свою поведінку, керуючись переважно очікуваннями від </a:t>
            </a:r>
            <a:r>
              <a:rPr lang="uk-UA" dirty="0" smtClean="0"/>
              <a:t>неї </a:t>
            </a:r>
            <a:r>
              <a:rPr lang="uk-UA" dirty="0"/>
              <a:t>команди. Але через </a:t>
            </a:r>
            <a:r>
              <a:rPr lang="uk-UA" dirty="0" smtClean="0"/>
              <a:t>індивідуальні особливості </a:t>
            </a:r>
            <a:r>
              <a:rPr lang="uk-UA" dirty="0"/>
              <a:t>людина не завжди може відповідати всім груповим очікуванням. Така неузгодженість може призводити до виконання нав'язаних ролей, які можуть бути при цьому індивідуально неприйнятні.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Способи </a:t>
            </a:r>
            <a:r>
              <a:rPr lang="uk-UA" b="1" dirty="0">
                <a:solidFill>
                  <a:srgbClr val="C00000"/>
                </a:solidFill>
              </a:rPr>
              <a:t>оволодіння ролями: </a:t>
            </a:r>
          </a:p>
        </p:txBody>
      </p:sp>
    </p:spTree>
    <p:extLst>
      <p:ext uri="{BB962C8B-B14F-4D97-AF65-F5344CB8AC3E}">
        <p14:creationId xmlns="" xmlns:p14="http://schemas.microsoft.com/office/powerpoint/2010/main" val="2297419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/>
          <a:lstStyle/>
          <a:p>
            <a:pPr algn="just"/>
            <a:r>
              <a:rPr lang="uk-UA" b="1" dirty="0" smtClean="0"/>
              <a:t>Рольове </a:t>
            </a:r>
            <a:r>
              <a:rPr lang="uk-UA" b="1" dirty="0"/>
              <a:t>самовизначення (</a:t>
            </a:r>
            <a:r>
              <a:rPr lang="uk-UA" b="1" dirty="0" err="1"/>
              <a:t>role</a:t>
            </a:r>
            <a:r>
              <a:rPr lang="uk-UA" b="1" dirty="0"/>
              <a:t> self-</a:t>
            </a:r>
            <a:r>
              <a:rPr lang="uk-UA" b="1" dirty="0" err="1"/>
              <a:t>determination</a:t>
            </a:r>
            <a:r>
              <a:rPr lang="uk-UA" b="1" dirty="0"/>
              <a:t>)</a:t>
            </a:r>
            <a:r>
              <a:rPr lang="uk-UA" dirty="0"/>
              <a:t>. Людина і команда </a:t>
            </a:r>
            <a:r>
              <a:rPr lang="uk-UA" dirty="0" err="1" smtClean="0"/>
              <a:t>взаємопов'язують</a:t>
            </a:r>
            <a:r>
              <a:rPr lang="uk-UA" dirty="0" smtClean="0"/>
              <a:t> </a:t>
            </a:r>
            <a:r>
              <a:rPr lang="uk-UA" dirty="0"/>
              <a:t>свої рольові </a:t>
            </a:r>
            <a:r>
              <a:rPr lang="uk-UA" dirty="0" smtClean="0"/>
              <a:t>«репертуари». </a:t>
            </a:r>
            <a:r>
              <a:rPr lang="uk-UA" dirty="0"/>
              <a:t>З одного боку, група визначає набір необхідних ролей. З іншого боку, для кожного учасника фіксується перелік ролей, які він виконує найкращим чином. Тобто рольові очікування і індивідуальні особливості в даному випадку співвідносяться.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Способи </a:t>
            </a:r>
            <a:r>
              <a:rPr lang="uk-UA" b="1" dirty="0">
                <a:solidFill>
                  <a:srgbClr val="C00000"/>
                </a:solidFill>
              </a:rPr>
              <a:t>оволодіння ролями: </a:t>
            </a:r>
          </a:p>
        </p:txBody>
      </p:sp>
    </p:spTree>
    <p:extLst>
      <p:ext uri="{BB962C8B-B14F-4D97-AF65-F5344CB8AC3E}">
        <p14:creationId xmlns="" xmlns:p14="http://schemas.microsoft.com/office/powerpoint/2010/main" val="1049441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Процес оволодіння роллю </a:t>
            </a:r>
            <a:r>
              <a:rPr lang="uk-UA" b="1" dirty="0" smtClean="0">
                <a:solidFill>
                  <a:srgbClr val="C00000"/>
                </a:solidFill>
              </a:rPr>
              <a:t>відбувається  </a:t>
            </a:r>
            <a:r>
              <a:rPr lang="uk-UA" b="1" dirty="0">
                <a:solidFill>
                  <a:srgbClr val="C00000"/>
                </a:solidFill>
              </a:rPr>
              <a:t>з різних сторін: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1</a:t>
            </a:r>
            <a:r>
              <a:rPr lang="uk-UA" b="1" dirty="0"/>
              <a:t>. Від людини. </a:t>
            </a:r>
            <a:r>
              <a:rPr lang="uk-UA" dirty="0"/>
              <a:t>Залежно від індивідуальних особливостей. </a:t>
            </a:r>
            <a:endParaRPr lang="uk-UA" dirty="0" smtClean="0"/>
          </a:p>
          <a:p>
            <a:pPr algn="just"/>
            <a:r>
              <a:rPr lang="uk-UA" dirty="0" smtClean="0"/>
              <a:t>2</a:t>
            </a:r>
            <a:r>
              <a:rPr lang="uk-UA" dirty="0"/>
              <a:t>. </a:t>
            </a:r>
            <a:r>
              <a:rPr lang="uk-UA" b="1" dirty="0"/>
              <a:t>З групи. </a:t>
            </a:r>
            <a:r>
              <a:rPr lang="uk-UA" dirty="0"/>
              <a:t>Людині нав'язують </a:t>
            </a:r>
            <a:r>
              <a:rPr lang="uk-UA" dirty="0" smtClean="0"/>
              <a:t>рольову поведінку, необхідну команді. </a:t>
            </a:r>
          </a:p>
          <a:p>
            <a:pPr algn="just"/>
            <a:r>
              <a:rPr lang="uk-UA" dirty="0" smtClean="0"/>
              <a:t>3</a:t>
            </a:r>
            <a:r>
              <a:rPr lang="uk-UA" dirty="0"/>
              <a:t>. </a:t>
            </a:r>
            <a:r>
              <a:rPr lang="uk-UA" b="1" dirty="0"/>
              <a:t>Назустріч</a:t>
            </a:r>
            <a:r>
              <a:rPr lang="uk-UA" dirty="0"/>
              <a:t>. Відбувається </a:t>
            </a:r>
            <a:r>
              <a:rPr lang="uk-UA" dirty="0" smtClean="0"/>
              <a:t>співвідношення </a:t>
            </a:r>
            <a:r>
              <a:rPr lang="uk-UA" dirty="0"/>
              <a:t>індивідуальних особливостей і потреб </a:t>
            </a:r>
            <a:r>
              <a:rPr lang="uk-UA" dirty="0" smtClean="0"/>
              <a:t>та очікувань групи.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31101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Інструменти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діагностики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команди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командоутворення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uk-UA" b="1" dirty="0"/>
              <a:t>Тест Белбіна</a:t>
            </a:r>
            <a:r>
              <a:rPr lang="uk-UA" dirty="0"/>
              <a:t> допомагає визначити роль члена в команді, вказує на типові характеристики особистості, допустимі недоліки. </a:t>
            </a:r>
            <a:r>
              <a:rPr lang="uk-UA" dirty="0" err="1"/>
              <a:t>Белбін</a:t>
            </a:r>
            <a:r>
              <a:rPr lang="uk-UA" dirty="0"/>
              <a:t> переконаний, що кожен з нас на роботі відіграє одну з восьми ролей. І лише наявність всіх ролей у команді гарантує її успіх.</a:t>
            </a:r>
            <a:endParaRPr lang="ru-RU" dirty="0"/>
          </a:p>
          <a:p>
            <a:pPr lvl="0" algn="just"/>
            <a:r>
              <a:rPr lang="uk-UA" b="1" dirty="0" smtClean="0"/>
              <a:t>Тест FIRO</a:t>
            </a:r>
            <a:r>
              <a:rPr lang="uk-UA" dirty="0" smtClean="0"/>
              <a:t> дозволяє визначити, наскільки члени групи бажають працювати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групі </a:t>
            </a:r>
            <a:r>
              <a:rPr lang="uk-UA" dirty="0" smtClean="0"/>
              <a:t>та схильні до групової роботи, здатні встановлювати неформальні взаємовідносини з іншими, наскільки вони контрольовані і бажають бути контрольованими, залучені та бажають бути залученими.</a:t>
            </a:r>
            <a:endParaRPr lang="ru-RU" dirty="0" smtClean="0"/>
          </a:p>
          <a:p>
            <a:pPr lvl="0" algn="just"/>
            <a:r>
              <a:rPr lang="uk-UA" b="1" dirty="0" smtClean="0"/>
              <a:t>Тест за системою визначення командних ролей Іцхака Адізеса</a:t>
            </a:r>
            <a:r>
              <a:rPr lang="uk-UA" dirty="0" smtClean="0"/>
              <a:t> та його аналіз в процесі тренінгу допомагає членам команди краще пізнати одне одного, переконатись у тому, що всі функції менеджменту </a:t>
            </a:r>
            <a:r>
              <a:rPr lang="uk-UA" dirty="0" err="1" smtClean="0"/>
              <a:t>Адізеса</a:t>
            </a:r>
            <a:r>
              <a:rPr lang="uk-UA" dirty="0" smtClean="0"/>
              <a:t> представлені в команді, та створити матрицю взаємодії стилів. У методології Іцхака </a:t>
            </a:r>
            <a:r>
              <a:rPr lang="uk-UA" dirty="0" err="1" smtClean="0"/>
              <a:t>Aдізеcа</a:t>
            </a:r>
            <a:r>
              <a:rPr lang="uk-UA" dirty="0" smtClean="0"/>
              <a:t> основним фундаментом побудови будь-якої команди є лише дві основні складові — повага і довіра. Крива життєвого циклу допоможе визначити етап, на якому знаходиться команда.</a:t>
            </a:r>
            <a:endParaRPr lang="ru-RU" dirty="0" smtClean="0"/>
          </a:p>
          <a:p>
            <a:pPr lvl="0" algn="just"/>
            <a:r>
              <a:rPr lang="uk-UA" b="1" dirty="0" smtClean="0"/>
              <a:t>Тест «Визначення ролі лідера в команді»</a:t>
            </a:r>
            <a:r>
              <a:rPr lang="uk-UA" dirty="0" smtClean="0"/>
              <a:t> є ефективним лише у випадку повної анонімності його проведення та усвідомлення потреби в його проведенні лідером. Він допомагає керівнику побачити себе очима своїх підлеглих, проаналізувати результати та зробити відповідні висновки.</a:t>
            </a:r>
            <a:endParaRPr lang="ru-RU" dirty="0" smtClean="0"/>
          </a:p>
          <a:p>
            <a:pPr lvl="0" algn="just"/>
            <a:r>
              <a:rPr lang="uk-UA" b="1" dirty="0" smtClean="0"/>
              <a:t>Тест «Оцінка команди зсередини»</a:t>
            </a:r>
            <a:r>
              <a:rPr lang="uk-UA" dirty="0" smtClean="0"/>
              <a:t>. Що являє собою команда, в якій ви працюєте? Чи ефективна вона? Чи хороший психологічний клімат у команді? Чи панує атмосфера взаємоповаги? Цей тест дає відповіді на всі ці запитання, і його теж бажано проходити анонімно.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9269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Мотузковий курс - 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8024" y="1268760"/>
            <a:ext cx="4041775" cy="1584176"/>
          </a:xfrm>
        </p:spPr>
        <p:txBody>
          <a:bodyPr/>
          <a:lstStyle/>
          <a:p>
            <a:r>
              <a:rPr lang="uk-UA" sz="1600" dirty="0" smtClean="0">
                <a:solidFill>
                  <a:schemeClr val="tx1"/>
                </a:solidFill>
              </a:rPr>
              <a:t>Головні цілі «мотузкового курсу» - командна робота і лідерство. Але при цьому можна додати, що це дає: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2276872"/>
            <a:ext cx="4572000" cy="3981953"/>
          </a:xfrm>
        </p:spPr>
        <p:txBody>
          <a:bodyPr>
            <a:noAutofit/>
          </a:bodyPr>
          <a:lstStyle/>
          <a:p>
            <a:r>
              <a:rPr lang="uk-UA" sz="1600" dirty="0" smtClean="0"/>
              <a:t>спеціально підготовлених занять, психофізичних вправ для малих груп. В процесі виконання курсу створюється атмосфера творчого пошуку, опрацьовуються можливості ухвалення нестандартних рішень, підвищується взаємодопомога і підтримка в колективі. На прикладі захоплюючих, але досить складних вправ група вчиться вирішувати загальну задачу, виробляти тактику і стратегію її вирішення. Беручи участь в «мотузковому курсі» члени колективу починають долати бар'єри в спілкуванні, пізнають один одного ближче, завдяки цьому відбувається природне і швидке згуртування групи.</a:t>
            </a:r>
            <a:endParaRPr lang="uk-UA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348881"/>
            <a:ext cx="4038600" cy="208823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/>
              <a:t>вироблення стратегії групою; </a:t>
            </a:r>
          </a:p>
          <a:p>
            <a:pPr lvl="0"/>
            <a:r>
              <a:rPr lang="uk-UA" dirty="0" smtClean="0"/>
              <a:t>творчий підхід;</a:t>
            </a:r>
          </a:p>
          <a:p>
            <a:pPr lvl="0"/>
            <a:r>
              <a:rPr lang="uk-UA" dirty="0" smtClean="0"/>
              <a:t>самовираження; </a:t>
            </a:r>
          </a:p>
          <a:p>
            <a:pPr lvl="0"/>
            <a:r>
              <a:rPr lang="uk-UA" dirty="0" smtClean="0"/>
              <a:t>результативне лідерство; </a:t>
            </a:r>
          </a:p>
          <a:p>
            <a:pPr lvl="0"/>
            <a:r>
              <a:rPr lang="uk-UA" dirty="0" smtClean="0"/>
              <a:t>впевненість в собі; </a:t>
            </a:r>
          </a:p>
          <a:p>
            <a:pPr lvl="0"/>
            <a:r>
              <a:rPr lang="uk-UA" dirty="0" smtClean="0"/>
              <a:t>вирішення проблем; </a:t>
            </a:r>
          </a:p>
          <a:p>
            <a:pPr lvl="0"/>
            <a:r>
              <a:rPr lang="uk-UA" dirty="0" smtClean="0"/>
              <a:t>подолання себе.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</a:rPr>
              <a:t>Мотузковий курс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499992" y="4437113"/>
            <a:ext cx="4326632" cy="216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uk-UA" sz="1200" b="1" dirty="0" smtClean="0">
                <a:solidFill>
                  <a:srgbClr val="C00000"/>
                </a:solidFill>
              </a:rPr>
              <a:t>Умови проведення:</a:t>
            </a:r>
            <a:endParaRPr lang="uk-UA" sz="1200" dirty="0" smtClean="0"/>
          </a:p>
          <a:p>
            <a:pPr lvl="0">
              <a:buFont typeface="Wingdings" pitchFamily="2" charset="2"/>
              <a:buChar char="v"/>
            </a:pPr>
            <a:r>
              <a:rPr lang="uk-UA" sz="1200" dirty="0" smtClean="0"/>
              <a:t>група, яка проходить випробування, не повинна перевищувати 12 осіб. </a:t>
            </a:r>
          </a:p>
          <a:p>
            <a:pPr lvl="0">
              <a:buFont typeface="Wingdings" pitchFamily="2" charset="2"/>
              <a:buChar char="v"/>
            </a:pPr>
            <a:r>
              <a:rPr lang="uk-UA" sz="1200" dirty="0" smtClean="0"/>
              <a:t>вправи виконуються під керівництвом ведучого, добре знайомого з курсом. </a:t>
            </a:r>
          </a:p>
          <a:p>
            <a:pPr lvl="0">
              <a:buFont typeface="Wingdings" pitchFamily="2" charset="2"/>
              <a:buChar char="v"/>
            </a:pPr>
            <a:r>
              <a:rPr lang="uk-UA" sz="1200" dirty="0" smtClean="0"/>
              <a:t>час на підготовку завдання не обмежений. </a:t>
            </a:r>
          </a:p>
          <a:p>
            <a:pPr lvl="0">
              <a:buFont typeface="Wingdings" pitchFamily="2" charset="2"/>
              <a:buChar char="v"/>
            </a:pPr>
            <a:r>
              <a:rPr lang="uk-UA" sz="1200" dirty="0" smtClean="0"/>
              <a:t>завдання вважається виконаним, якщо кожен безпомилково впорається з поставленим завданням. якщо ж хоч один учасник припускається помилки, група повертається на вихідну позицію.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</a:rPr>
              <a:t>Ланцюгова реакція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Творча, весела і активна гра «Ланцюгова реакція» спрямована не тільки на формування ефективної команди, а й на виявлення творчих здібностей кожного гравця. Спочатку команди будують ланцюжок з різних механізмів, в якості матеріалу можуть бути використані будь-які засоби (гумка, пружини, лампочки і навіть цукерки). У фіналі кожна команда запускає свій механізм, довжина якого залежить тільки від фантазії гравців. Місце: вуличний майданчик або приміщення.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ЗНАЙОМСТВО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3600" b="1" u="sng" dirty="0" smtClean="0"/>
              <a:t>«Автопортрет»</a:t>
            </a:r>
          </a:p>
          <a:p>
            <a:r>
              <a:rPr lang="uk-UA" sz="3600" b="1" u="sng" dirty="0" smtClean="0"/>
              <a:t>«Пошук подібностей»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63" y="3497780"/>
            <a:ext cx="3849686" cy="288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Ігри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/>
              <a:t>Інтелектуальні ігри</a:t>
            </a:r>
            <a:r>
              <a:rPr lang="uk-UA" dirty="0" smtClean="0"/>
              <a:t> (</a:t>
            </a:r>
            <a:r>
              <a:rPr lang="en-US" b="1" cap="all" dirty="0" smtClean="0">
                <a:solidFill>
                  <a:srgbClr val="C00000"/>
                </a:solidFill>
              </a:rPr>
              <a:t>ALIAS</a:t>
            </a:r>
            <a:r>
              <a:rPr lang="uk-UA" b="1" dirty="0" smtClean="0">
                <a:solidFill>
                  <a:srgbClr val="C00000"/>
                </a:solidFill>
              </a:rPr>
              <a:t>, Ерудит</a:t>
            </a:r>
            <a:r>
              <a:rPr lang="uk-UA" dirty="0" smtClean="0"/>
              <a:t>)</a:t>
            </a:r>
          </a:p>
          <a:p>
            <a:pPr lvl="0"/>
            <a:r>
              <a:rPr lang="uk-UA" dirty="0" smtClean="0"/>
              <a:t> </a:t>
            </a:r>
            <a:r>
              <a:rPr lang="uk-UA" b="1" dirty="0" smtClean="0"/>
              <a:t>Ігри </a:t>
            </a:r>
            <a:r>
              <a:rPr lang="uk-UA" b="1" dirty="0" err="1" smtClean="0"/>
              <a:t>телеформатів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(«Хто зверху», «</a:t>
            </a:r>
            <a:r>
              <a:rPr lang="uk-UA" dirty="0" err="1" smtClean="0">
                <a:solidFill>
                  <a:srgbClr val="C00000"/>
                </a:solidFill>
              </a:rPr>
              <a:t>Брейн-ринг</a:t>
            </a:r>
            <a:r>
              <a:rPr lang="uk-UA" dirty="0" smtClean="0">
                <a:solidFill>
                  <a:srgbClr val="C00000"/>
                </a:solidFill>
              </a:rPr>
              <a:t>», «Інтуїція», «Де логіка». </a:t>
            </a:r>
            <a:r>
              <a:rPr lang="uk-UA" dirty="0" smtClean="0"/>
              <a:t>Це може бути, наприклад, спортивний формат гри «Що? Де? Коли?». Можна придумати свою.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Інста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квест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Колектив розбивається на команди по 6-8 чоловік, кожна команда отримує фотоапарат </a:t>
            </a:r>
            <a:r>
              <a:rPr lang="uk-UA" dirty="0" err="1" smtClean="0"/>
              <a:t>Polaroid</a:t>
            </a:r>
            <a:r>
              <a:rPr lang="uk-UA" dirty="0" smtClean="0"/>
              <a:t>, заряджений на 20 кадрів. Гра ділиться на два етапи – творчий та пошуковий. Відповідно, що під час пошукових завдань учасники щось шукають, а в якості підказок виступають фотографії з різних фільмів або якісь цікаві факти.</a:t>
            </a:r>
          </a:p>
          <a:p>
            <a:r>
              <a:rPr lang="uk-UA" dirty="0" smtClean="0"/>
              <a:t>У творчій частині команди знаходить секретне місце, де потрібно зробити краще фото, яке буде брати участь у фінальному голосуванні. У фіналі журі вибере найкраще, але всі учасники можуть забрати фотографії додому.</a:t>
            </a:r>
          </a:p>
          <a:p>
            <a:r>
              <a:rPr lang="uk-UA" dirty="0" smtClean="0"/>
              <a:t>Гарантовано відмінний настрій після гри, пам'ятні фотографії і згуртована команда.</a:t>
            </a:r>
          </a:p>
          <a:p>
            <a:r>
              <a:rPr lang="uk-UA" dirty="0" smtClean="0"/>
              <a:t>Місце проведення: вулична майданчик або приміщення.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</a:rPr>
              <a:t>Корпоративний </a:t>
            </a:r>
            <a:r>
              <a:rPr lang="uk-UA" b="1" dirty="0" err="1" smtClean="0">
                <a:solidFill>
                  <a:srgbClr val="C00000"/>
                </a:solidFill>
              </a:rPr>
              <a:t>кінофест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Основні етапи програми:</a:t>
            </a:r>
          </a:p>
          <a:p>
            <a:pPr algn="just"/>
            <a:r>
              <a:rPr lang="uk-UA" b="1" dirty="0" smtClean="0"/>
              <a:t>1. Мозковий штурм. </a:t>
            </a:r>
            <a:r>
              <a:rPr lang="uk-UA" dirty="0" smtClean="0"/>
              <a:t>Учасники команд обговорюють свій майбутній відео-проект: розробляють концепцію фільму (кліпу), пропонують свої ідеї, вибирають кращу, прописують або корегують запропонований сценарій, розподіляють між собою ролі і т.д.</a:t>
            </a:r>
          </a:p>
          <a:p>
            <a:pPr algn="just"/>
            <a:r>
              <a:rPr lang="uk-UA" b="1" dirty="0" smtClean="0"/>
              <a:t>2. Створення образів за допомогою гриму і костюмів </a:t>
            </a:r>
            <a:r>
              <a:rPr lang="uk-UA" dirty="0" smtClean="0"/>
              <a:t>(на майданчику).</a:t>
            </a:r>
          </a:p>
          <a:p>
            <a:pPr algn="just"/>
            <a:r>
              <a:rPr lang="uk-UA" b="1" dirty="0" smtClean="0"/>
              <a:t>3. Зйомки (на майданчику). </a:t>
            </a:r>
            <a:r>
              <a:rPr lang="uk-UA" dirty="0" smtClean="0"/>
              <a:t>На спеціально обраній за сюжетом фільму або кліпу території відбуваються зйомки. У зйомках бере участь вся команда.</a:t>
            </a:r>
          </a:p>
          <a:p>
            <a:pPr algn="just"/>
            <a:r>
              <a:rPr lang="uk-UA" b="1" dirty="0" smtClean="0"/>
              <a:t>4. Монтаж (на майданчику). </a:t>
            </a:r>
            <a:r>
              <a:rPr lang="uk-UA" dirty="0" smtClean="0"/>
              <a:t>Монтажем відзнятого матеріалу займаються члени команд. </a:t>
            </a:r>
          </a:p>
          <a:p>
            <a:pPr algn="just"/>
            <a:r>
              <a:rPr lang="uk-UA" b="1" dirty="0" smtClean="0"/>
              <a:t>5. Презентація фільмів і кліпів. </a:t>
            </a:r>
          </a:p>
          <a:p>
            <a:pPr algn="just"/>
            <a:r>
              <a:rPr lang="uk-UA" b="1" dirty="0" smtClean="0"/>
              <a:t>6. Підведення підсумків. Голосування.</a:t>
            </a:r>
            <a:r>
              <a:rPr lang="uk-UA" dirty="0" smtClean="0"/>
              <a:t> Команди розставляють оцінки всіх фільмів, кліпів і музичним виступам інших команд від 2 до 10, крім свого. Ведучим підраховуються оцінки і визначається переможець. Крім цього можна визначити переможця в номінації: краща чоловіча і жіноча роль, кращий сценарій і т.д. </a:t>
            </a:r>
          </a:p>
          <a:p>
            <a:pPr algn="just"/>
            <a:r>
              <a:rPr lang="uk-UA" b="1" dirty="0" smtClean="0"/>
              <a:t>7. Урочиста церемонія нагородження.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6"/>
            <a:ext cx="9144000" cy="808076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Комунікативна вправа </a:t>
            </a:r>
            <a:r>
              <a:rPr lang="uk-UA" b="1" dirty="0" err="1">
                <a:solidFill>
                  <a:srgbClr val="C00000"/>
                </a:solidFill>
              </a:rPr>
              <a:t>“Бесіда”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s (1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0086"/>
          <a:stretch>
            <a:fillRect/>
          </a:stretch>
        </p:blipFill>
        <p:spPr>
          <a:xfrm>
            <a:off x="1979712" y="1556792"/>
            <a:ext cx="5112567" cy="469862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1608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ПАРТНЕРСЬКА ВЗАЄМОДІЯ – </a:t>
            </a:r>
            <a:r>
              <a:rPr lang="uk-UA" b="1" dirty="0" smtClean="0">
                <a:solidFill>
                  <a:schemeClr val="tx1"/>
                </a:solidFill>
              </a:rPr>
              <a:t>ЦЕ ВЗАЄМОДІЯ </a:t>
            </a:r>
            <a:r>
              <a:rPr lang="uk-UA" b="1" dirty="0">
                <a:solidFill>
                  <a:schemeClr val="tx1"/>
                </a:solidFill>
              </a:rPr>
              <a:t>РІВНИХ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завантаження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873248" cy="436821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Вправа «Вишикуватися»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43911"/>
            <a:ext cx="6264696" cy="4692476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Вправа «Знайди пару»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1"/>
            <a:ext cx="3240360" cy="47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9087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0" y="0"/>
            <a:ext cx="9125279" cy="764704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Вправа «Болото</a:t>
            </a:r>
            <a:r>
              <a:rPr lang="uk-UA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56" y="908720"/>
            <a:ext cx="7233531" cy="5616624"/>
          </a:xfrm>
        </p:spPr>
      </p:pic>
    </p:spTree>
    <p:extLst>
      <p:ext uri="{BB962C8B-B14F-4D97-AF65-F5344CB8AC3E}">
        <p14:creationId xmlns="" xmlns:p14="http://schemas.microsoft.com/office/powerpoint/2010/main" val="487480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076"/>
            <a:ext cx="9143999" cy="852788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Вправа «Знайди рівновагу в колі»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08712" cy="4806534"/>
          </a:xfrm>
        </p:spPr>
      </p:pic>
    </p:spTree>
    <p:extLst>
      <p:ext uri="{BB962C8B-B14F-4D97-AF65-F5344CB8AC3E}">
        <p14:creationId xmlns="" xmlns:p14="http://schemas.microsoft.com/office/powerpoint/2010/main" val="3282220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"/>
            <a:ext cx="9144000" cy="979387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Вправа «Ходіння наосліп</a:t>
            </a:r>
            <a:r>
              <a:rPr lang="uk-UA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51997" cy="4392488"/>
          </a:xfrm>
        </p:spPr>
      </p:pic>
    </p:spTree>
    <p:extLst>
      <p:ext uri="{BB962C8B-B14F-4D97-AF65-F5344CB8AC3E}">
        <p14:creationId xmlns="" xmlns:p14="http://schemas.microsoft.com/office/powerpoint/2010/main" val="2700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ОЧІКУВАННЯ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u="sng" dirty="0" smtClean="0"/>
              <a:t>Вправа «Лист у майбутнє»</a:t>
            </a:r>
            <a:endParaRPr lang="uk-UA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653405" cy="4240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025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anchor="b">
            <a:norm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Вправа «Подяка»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завантаження (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8729" y="1628801"/>
            <a:ext cx="7008237" cy="43924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Відеоролик “</a:t>
            </a:r>
            <a:r>
              <a:rPr lang="uk-UA" b="1" dirty="0" err="1" smtClean="0">
                <a:solidFill>
                  <a:srgbClr val="C00000"/>
                </a:solidFill>
              </a:rPr>
              <a:t>Командоутворення</a:t>
            </a:r>
            <a:r>
              <a:rPr lang="uk-UA" b="1" dirty="0" smtClean="0">
                <a:solidFill>
                  <a:srgbClr val="C00000"/>
                </a:solidFill>
              </a:rPr>
              <a:t>”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завантаження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2164" y="1611906"/>
            <a:ext cx="6194172" cy="44813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Що таке “КОМАНДА”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rgbClr val="C00000"/>
                </a:solidFill>
              </a:rPr>
              <a:t>Вправа «Коло асоціацій</a:t>
            </a:r>
            <a:r>
              <a:rPr lang="uk-UA" b="1" u="sng" dirty="0" smtClean="0">
                <a:solidFill>
                  <a:srgbClr val="C00000"/>
                </a:solidFill>
              </a:rPr>
              <a:t>»</a:t>
            </a:r>
          </a:p>
          <a:p>
            <a:r>
              <a:rPr lang="en-US" dirty="0" smtClean="0">
                <a:hlinkClick r:id="rId2"/>
              </a:rPr>
              <a:t>https://www.mentimeter.com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5664629" cy="33987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Командоутворення</a:t>
            </a:r>
            <a:r>
              <a:rPr lang="uk-UA" b="1" dirty="0" smtClean="0">
                <a:solidFill>
                  <a:srgbClr val="C00000"/>
                </a:solidFill>
              </a:rPr>
              <a:t>: перші дослідження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Критичні умови, які були визначені для розробки ефективної робочої команди (Е. </a:t>
            </a:r>
            <a:r>
              <a:rPr lang="uk-UA" dirty="0" err="1" smtClean="0"/>
              <a:t>Мейо</a:t>
            </a:r>
            <a:r>
              <a:rPr lang="uk-UA" dirty="0" smtClean="0"/>
              <a:t>, 1933):</a:t>
            </a:r>
          </a:p>
          <a:p>
            <a:endParaRPr lang="uk-UA" dirty="0" smtClean="0"/>
          </a:p>
          <a:p>
            <a:pPr lvl="0" algn="just"/>
            <a:r>
              <a:rPr lang="uk-UA" sz="1800" dirty="0" smtClean="0"/>
              <a:t>Група пишалася власним досягненням і мала підтримку сторонніх осіб та менеджера, які були зацікавлені в тому, що робила група; </a:t>
            </a:r>
            <a:r>
              <a:rPr lang="uk-UA" sz="1800" dirty="0" err="1" smtClean="0"/>
              <a:t>група</a:t>
            </a:r>
            <a:r>
              <a:rPr lang="uk-UA" sz="1800" dirty="0" smtClean="0"/>
              <a:t> не відчувала, що її членів намагаються змінити. Перш ніж були внесені зміни в роботу групи, відбулась консультація з групою. Група розвинула почуття впевненості та відвертості.</a:t>
            </a:r>
          </a:p>
          <a:p>
            <a:pPr lvl="0" algn="just"/>
            <a:endParaRPr lang="ru-RU" sz="1800" dirty="0" smtClean="0"/>
          </a:p>
          <a:p>
            <a:pPr lvl="0" algn="just"/>
            <a:r>
              <a:rPr lang="uk-UA" sz="1800" dirty="0" smtClean="0"/>
              <a:t>Менеджер групи мав особистий інтерес до досягнень кожної людини, пишався результатами групи; допоміг групі працювати разом, щоб встановити власні умови роботи; надавав зворотній зв’язок про продуктивність групи.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228880" cy="46060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Вправа «Командна робота схожа на коробку сірників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1846</Words>
  <Application>Microsoft Office PowerPoint</Application>
  <PresentationFormat>Экран (4:3)</PresentationFormat>
  <Paragraphs>177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Официальная</vt:lpstr>
      <vt:lpstr>Тренінг</vt:lpstr>
      <vt:lpstr>МЕТА ТРЕНІНГУ</vt:lpstr>
      <vt:lpstr>ПРАВИЛА</vt:lpstr>
      <vt:lpstr>ЗНАЙОМСТВО</vt:lpstr>
      <vt:lpstr>ОЧІКУВАННЯ </vt:lpstr>
      <vt:lpstr>Відеоролик “Командоутворення”</vt:lpstr>
      <vt:lpstr>Що таке “КОМАНДА”</vt:lpstr>
      <vt:lpstr>Командоутворення: перші дослідження</vt:lpstr>
      <vt:lpstr>Вправа «Командна робота схожа на коробку сірників»</vt:lpstr>
      <vt:lpstr>Мозковий штурм</vt:lpstr>
      <vt:lpstr>Головні цілі та завдання тімбілдінгу полягають у: </vt:lpstr>
      <vt:lpstr>Слайд 12</vt:lpstr>
      <vt:lpstr>Вправа «Групова дискусія»</vt:lpstr>
      <vt:lpstr>ФОРМИ І ОСНОВНІ ОЗНАКИ КОЛЕКТИВНОЇ ПРАЦІ</vt:lpstr>
      <vt:lpstr>Слайд 15</vt:lpstr>
      <vt:lpstr>1 + 1 + 1 = 111 (команда)&gt; 1 + 1 + 1 = 3 (група)</vt:lpstr>
      <vt:lpstr>Вправа на командоутворення</vt:lpstr>
      <vt:lpstr>Гра «Приклади»</vt:lpstr>
      <vt:lpstr>Гра «Х-У»</vt:lpstr>
      <vt:lpstr>Вправа «Секрет Джованні» </vt:lpstr>
      <vt:lpstr>РОЗМИНКА</vt:lpstr>
      <vt:lpstr>Проектна вправа «Історія розвитку вашої групи»</vt:lpstr>
      <vt:lpstr>Вправа «Будинок»</vt:lpstr>
      <vt:lpstr>Вправа «Скажи-но, дядьку!»</vt:lpstr>
      <vt:lpstr>Вправа «Зробити кориснішим»</vt:lpstr>
      <vt:lpstr>Вправа «Вавилонська вежа»</vt:lpstr>
      <vt:lpstr>Вправа «Комікси Херлуфа Бідструпа»</vt:lpstr>
      <vt:lpstr>ВІДЕОРОЛИК «Командні ролі»</vt:lpstr>
      <vt:lpstr>«КОМАНДНІ РОЛІ»</vt:lpstr>
      <vt:lpstr>Командна роль характеризує поведінку і взаємодію людини на роботі. Слід розмежовувати командну і функціональну (управлінську) роль людини Функціональна (управлінська) роль стосується  службових обов'язків, які має виконувати людина, володіючи необхідними для роботи навичками, компетентностями й досвідом. </vt:lpstr>
      <vt:lpstr>При прийнятті ролі можуть виникати такі труднощі:</vt:lpstr>
      <vt:lpstr>Для успішного виконання командної ролі людина повинна не тільки знати про очікування з боку команди, але й мати бажання та здатність їх виконувати. Тобто в одній людині повинні з'єднатися три контури: </vt:lpstr>
      <vt:lpstr>Способи оволодіння ролями: </vt:lpstr>
      <vt:lpstr>Способи оволодіння ролями: </vt:lpstr>
      <vt:lpstr>Способи оволодіння ролями: </vt:lpstr>
      <vt:lpstr>Процес оволодіння роллю відбувається  з різних сторін:</vt:lpstr>
      <vt:lpstr>Інструменти діагностики команди та командоутворення</vt:lpstr>
      <vt:lpstr>Мотузковий курс</vt:lpstr>
      <vt:lpstr>Ланцюгова реакція</vt:lpstr>
      <vt:lpstr>Ігри</vt:lpstr>
      <vt:lpstr>Інста квест </vt:lpstr>
      <vt:lpstr>Корпоративний кінофест</vt:lpstr>
      <vt:lpstr>Комунікативна вправа “Бесіда”</vt:lpstr>
      <vt:lpstr>ПАРТНЕРСЬКА ВЗАЄМОДІЯ – ЦЕ ВЗАЄМОДІЯ РІВНИХ</vt:lpstr>
      <vt:lpstr>Вправа «Вишикуватися»</vt:lpstr>
      <vt:lpstr>Вправа «Знайди пару»</vt:lpstr>
      <vt:lpstr>Вправа «Болото»</vt:lpstr>
      <vt:lpstr>Вправа «Знайди рівновагу в колі»</vt:lpstr>
      <vt:lpstr>Вправа «Ходіння наосліп»</vt:lpstr>
      <vt:lpstr>Вправа «Подяка»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</dc:title>
  <dc:creator>hp</dc:creator>
  <cp:lastModifiedBy>user</cp:lastModifiedBy>
  <cp:revision>80</cp:revision>
  <dcterms:modified xsi:type="dcterms:W3CDTF">2019-05-07T05:53:20Z</dcterms:modified>
</cp:coreProperties>
</file>