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29" r:id="rId3"/>
    <p:sldId id="270" r:id="rId4"/>
    <p:sldId id="279" r:id="rId5"/>
    <p:sldId id="326" r:id="rId6"/>
    <p:sldId id="327" r:id="rId7"/>
    <p:sldId id="312" r:id="rId8"/>
    <p:sldId id="313" r:id="rId9"/>
    <p:sldId id="314" r:id="rId10"/>
    <p:sldId id="328" r:id="rId11"/>
    <p:sldId id="280" r:id="rId12"/>
    <p:sldId id="292" r:id="rId13"/>
    <p:sldId id="322" r:id="rId14"/>
    <p:sldId id="323" r:id="rId15"/>
    <p:sldId id="278" r:id="rId16"/>
    <p:sldId id="262" r:id="rId17"/>
    <p:sldId id="319" r:id="rId18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58E088-707B-41E7-84AC-32DE6D2F0B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C1D3AF9A-201E-45C0-A959-B0FAA1D841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1BFF433-23CD-4673-AC53-DEAEA8249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91F81-FD51-4ADA-8EBC-366A02E396CF}" type="datetimeFigureOut">
              <a:rPr lang="uk-UA" smtClean="0"/>
              <a:t>07.05.2025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BAAE229-73EF-4FB0-82F3-B2E9304AF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C5A716A-7059-4996-9348-3D36AE5D2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DA2EB-C14C-4465-A825-0E39A8BC387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6488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37C9B1-62DE-4D92-B3DD-FB4DB9C12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F4347EFB-C6BA-4F29-B966-6385261394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81E6EB7-ACCD-430B-BCDF-0EF126B596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91F81-FD51-4ADA-8EBC-366A02E396CF}" type="datetimeFigureOut">
              <a:rPr lang="uk-UA" smtClean="0"/>
              <a:t>07.05.2025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0AC40E4-BF0E-493C-9E28-68363A262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FC8FBB0-85B9-4AF7-A88B-A6A31850B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DA2EB-C14C-4465-A825-0E39A8BC387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70752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CD223115-0E17-4F7E-A9DD-7527EFA6E2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A9D41861-FA10-4398-9ECA-9564D8D50A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5A8CCFC-DAF9-47A8-8A43-1032E1A69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91F81-FD51-4ADA-8EBC-366A02E396CF}" type="datetimeFigureOut">
              <a:rPr lang="uk-UA" smtClean="0"/>
              <a:t>07.05.2025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263DC32-4AFB-411C-A2B8-F93FA378C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41155E6-F44E-42BA-9810-15D4C6DD5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DA2EB-C14C-4465-A825-0E39A8BC387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5827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C444D0-BAFD-42BD-B0EE-E79C8EA31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47FD282-F6D9-4847-AE78-60753389FC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FE67A18-B390-4D62-9731-85747103D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91F81-FD51-4ADA-8EBC-366A02E396CF}" type="datetimeFigureOut">
              <a:rPr lang="uk-UA" smtClean="0"/>
              <a:t>07.05.2025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9CF44D6-69C2-4CE6-9C8A-A3A270C71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11D2F7D-51BA-4106-AAF0-BB1CA475E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DA2EB-C14C-4465-A825-0E39A8BC387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11719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458951-DC23-4A28-AA87-B7E5572F4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3DD9EEB-191F-48FD-9AE5-1403A99F96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393509A-06E8-455F-AAC1-B1F35D446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91F81-FD51-4ADA-8EBC-366A02E396CF}" type="datetimeFigureOut">
              <a:rPr lang="uk-UA" smtClean="0"/>
              <a:t>07.05.2025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2874FE7-5603-4A6D-B955-C8D06F6BE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DD7D8EE-2271-4037-9399-BA839EAED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DA2EB-C14C-4465-A825-0E39A8BC387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13923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F8D2BB-5DC4-4CCD-B4EE-453EBB6E5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DBABAC3-9CC0-45E1-AC75-37B1E540D6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9E033F8F-75A0-4F13-9907-74DFC49086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7D198798-EEDA-4072-9EAF-05E9F13ED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91F81-FD51-4ADA-8EBC-366A02E396CF}" type="datetimeFigureOut">
              <a:rPr lang="uk-UA" smtClean="0"/>
              <a:t>07.05.2025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640DD51-77A4-4838-80B7-0738E83F9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4A80074-3488-424D-8CE6-E0D616275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DA2EB-C14C-4465-A825-0E39A8BC387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33932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D598CC-C06B-4AFE-A854-C887310A5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342D0EE2-B27C-41F9-896C-EB10111E1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DCA83984-685F-440C-AFCF-0A25769C1C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C90FAC23-47D1-42DC-AE2D-EAB2837D61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923CA379-2F22-480E-A82E-295AEE90C1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CF42FD1-DE21-4FC3-9653-A8C31D2F0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91F81-FD51-4ADA-8EBC-366A02E396CF}" type="datetimeFigureOut">
              <a:rPr lang="uk-UA" smtClean="0"/>
              <a:t>07.05.2025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266FB544-B881-4ACD-8F54-06885B173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095711AF-EA57-4B92-BA64-16247AB17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DA2EB-C14C-4465-A825-0E39A8BC387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18117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291A59-4CD0-474A-93F7-278CDD809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EE1AA4DA-AFCE-4014-AE06-56F23B7A7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91F81-FD51-4ADA-8EBC-366A02E396CF}" type="datetimeFigureOut">
              <a:rPr lang="uk-UA" smtClean="0"/>
              <a:t>07.05.2025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8C631482-CC08-4DF7-A3EC-3FFDF596C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F8DB3348-AAB0-42B5-9409-0FBE35526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DA2EB-C14C-4465-A825-0E39A8BC387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63452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674621EF-DB3C-45AE-A49A-E45B829EB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91F81-FD51-4ADA-8EBC-366A02E396CF}" type="datetimeFigureOut">
              <a:rPr lang="uk-UA" smtClean="0"/>
              <a:t>07.05.2025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CEC70E15-3BD5-4B36-8B2C-CDB66392D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1A4DD71D-E85A-46CF-AFE2-381C974D4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DA2EB-C14C-4465-A825-0E39A8BC387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48098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360E96-70B6-4DB4-9B98-E10D5A850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21553F9-D7B6-4DDF-B2AF-0B050260FC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6C782CFC-436A-4868-9DA5-FCD2D8AA21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A137658-D8F0-4842-AF3E-A808BD6D8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91F81-FD51-4ADA-8EBC-366A02E396CF}" type="datetimeFigureOut">
              <a:rPr lang="uk-UA" smtClean="0"/>
              <a:t>07.05.2025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8996F53-AAA9-4878-9176-96527F209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8FAC7B5C-1BC6-4ABB-9837-B6FEBE85F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DA2EB-C14C-4465-A825-0E39A8BC387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55749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46855B-31C7-4980-AAC8-436CFA2B3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0A3CF78D-EB12-4B32-B4CD-A5DAC9FD06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2D627A7C-2645-4295-B12B-AF15FE7FF0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E104662-85A4-4450-98AA-A2AFFDC19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91F81-FD51-4ADA-8EBC-366A02E396CF}" type="datetimeFigureOut">
              <a:rPr lang="uk-UA" smtClean="0"/>
              <a:t>07.05.2025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4CD7B30-34B6-4A20-9B42-E02CEC007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BE906578-45A0-4A68-9D7F-72DBD4076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DA2EB-C14C-4465-A825-0E39A8BC387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7138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DCC4328D-0139-4D36-954E-3F253839C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029E261-FAB1-4C65-9D72-B49F598536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F25AB79-3407-4124-8AD0-C59570439B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A91F81-FD51-4ADA-8EBC-366A02E396CF}" type="datetimeFigureOut">
              <a:rPr lang="uk-UA" smtClean="0"/>
              <a:t>07.05.2025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3D45528-4691-45AB-BEDE-F86D8E925A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89250C5-17E1-42F1-9982-50C7704602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0DA2EB-C14C-4465-A825-0E39A8BC387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77629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2A7C23-D13A-407A-B5BA-4D8B17495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632" y="673731"/>
            <a:ext cx="5388733" cy="301076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400" i="1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Лекція</a:t>
            </a:r>
            <a:r>
              <a:rPr lang="en-US" sz="3400" i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№ </a:t>
            </a:r>
            <a:r>
              <a:rPr lang="uk-UA" sz="3400" i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br>
              <a:rPr lang="uk-UA" sz="34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34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4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Реалізація теоретично-ху</a:t>
            </a:r>
            <a:r>
              <a:rPr lang="uk-UA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дожніх принципів постмодернізму в літературному процесі к. ХХ – </a:t>
            </a:r>
            <a:r>
              <a:rPr lang="uk-UA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поч</a:t>
            </a:r>
            <a:r>
              <a:rPr lang="uk-UA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ХХІ ст.</a:t>
            </a:r>
            <a:endParaRPr lang="en-US" sz="31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D054F20-0866-4969-9D6F-7B54F75C6D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1519" y="4099034"/>
            <a:ext cx="10785191" cy="219677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571500" indent="-457200">
              <a:buFont typeface="+mj-lt"/>
              <a:buAutoNum type="arabicPeriod"/>
            </a:pP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Концепція «подвійного кодування» в художньому дискурсі постмодернізму</a:t>
            </a:r>
          </a:p>
          <a:p>
            <a:pPr marL="571500" indent="-457200">
              <a:buFont typeface="+mj-lt"/>
              <a:buAutoNum type="arabicPeriod"/>
            </a:pP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Реалізація подвійного коду в романах М. </a:t>
            </a:r>
            <a:r>
              <a:rPr lang="uk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Уельбека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Ф. </a:t>
            </a:r>
            <a:r>
              <a:rPr lang="uk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Беґбедера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457200">
              <a:buFont typeface="+mj-lt"/>
              <a:buAutoNum type="arabicPeriod"/>
            </a:pP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Поняття про «</a:t>
            </a:r>
            <a:r>
              <a:rPr lang="uk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різому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і </a:t>
            </a:r>
            <a:r>
              <a:rPr lang="uk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різоматичну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структуру твору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Місце для вмісту 9">
            <a:extLst>
              <a:ext uri="{FF2B5EF4-FFF2-40B4-BE49-F238E27FC236}">
                <a16:creationId xmlns:a16="http://schemas.microsoft.com/office/drawing/2014/main" id="{268F59A9-BEDD-42E1-A43E-B1AA612B06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-11128"/>
            <a:ext cx="6172200" cy="4027360"/>
          </a:xfrm>
        </p:spPr>
      </p:pic>
    </p:spTree>
    <p:extLst>
      <p:ext uri="{BB962C8B-B14F-4D97-AF65-F5344CB8AC3E}">
        <p14:creationId xmlns:p14="http://schemas.microsoft.com/office/powerpoint/2010/main" val="29844348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54D30E-B41F-4FB3-88C9-27C6BA659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6093" y="88385"/>
            <a:ext cx="8031749" cy="846512"/>
          </a:xfrm>
        </p:spPr>
        <p:txBody>
          <a:bodyPr>
            <a:normAutofit fontScale="90000"/>
          </a:bodyPr>
          <a:lstStyle/>
          <a:p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Ризоморфна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структура роману </a:t>
            </a:r>
            <a:b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 лабіринті» А. Роб-</a:t>
            </a:r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Грійє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Місце для вмісту 5">
            <a:extLst>
              <a:ext uri="{FF2B5EF4-FFF2-40B4-BE49-F238E27FC236}">
                <a16:creationId xmlns:a16="http://schemas.microsoft.com/office/drawing/2014/main" id="{43569E56-378D-4F2B-B887-439DCBCAA8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0" y="3092170"/>
            <a:ext cx="2360102" cy="3576918"/>
          </a:xfrm>
        </p:spPr>
      </p:pic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4C21BD5-B86A-42E3-84BF-893854365A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35624" y="1210235"/>
            <a:ext cx="8272218" cy="5189912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темпоральне блукання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виявляється у властивостях </a:t>
            </a:r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повторюваності та </a:t>
            </a:r>
            <a:r>
              <a:rPr lang="uk-UA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колоподібності</a:t>
            </a:r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часу, що корелює з простором, який має форму лабіринту. Лабіринт перетворений на семіотичний простір, у якому існують знаки, що називають об’єкти, предмети, явища природи, однак останні не співвідносяться з актуальною дійсністю. У такий спосіб лабіринту надано обрисів “викривленого / деформованого простору” буття речей і персонажів.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контексті текстотворення значення має </a:t>
            </a:r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ігрова концепція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письма. Гра - діяльність у сфері можливого, у якій суб’єкт / об’єкт / подія та/чи дія  набувають статусу ймовірних. При цьому, </a:t>
            </a:r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основним правилом гри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є можливий характер події та/чи дії, а отже, саме </a:t>
            </a:r>
            <a:r>
              <a:rPr lang="uk-UA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наративний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принцип гри надає можливість письменнику породжувати інший вимір буття, не спираючись на дійсний (актуальний) світ.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C4963ED-DC6A-4355-8EB6-1199F2DEB1E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13"/>
          <a:stretch/>
        </p:blipFill>
        <p:spPr>
          <a:xfrm>
            <a:off x="0" y="0"/>
            <a:ext cx="2176846" cy="2810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7011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8ADFA0-AF18-4620-A5F7-BCE282DBA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8411" y="30562"/>
            <a:ext cx="7842070" cy="122347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Хорхе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Луїс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Борхес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(1899-1986)</a:t>
            </a:r>
            <a:b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«Дім </a:t>
            </a:r>
            <a:r>
              <a:rPr lang="uk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Астерія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«Вавилонська бібліотека»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A4083AE-2FE5-486E-8A9A-031B3C575C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415550" y="1593669"/>
            <a:ext cx="8148799" cy="5492931"/>
          </a:xfrm>
        </p:spPr>
        <p:txBody>
          <a:bodyPr vert="horz" lIns="91440" tIns="45720" rIns="91440" bIns="45720" rtlCol="0">
            <a:no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uk-UA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Ризоматична</a:t>
            </a:r>
            <a:r>
              <a:rPr lang="uk-UA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модель реалізується в концептуальних метафорах бібліотеки, лабіринту.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Знаковий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постмодернізму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образ-модель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лабіринту</a:t>
            </a:r>
            <a:r>
              <a:rPr lang="uk-UA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став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компонентом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символічного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трикутника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(“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Лабіринт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↔ “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Всесвіт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↔ “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Бібліотека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”).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uk-UA" sz="23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Вавілонська</a:t>
            </a:r>
            <a:r>
              <a:rPr lang="uk-UA" sz="23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бібліотека </a:t>
            </a:r>
            <a:r>
              <a:rPr lang="uk-UA" sz="23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uk-UA" sz="2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3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концептуальна метафора </a:t>
            </a:r>
            <a:r>
              <a:rPr lang="uk-UA" sz="2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Всесвіту; глобальний </a:t>
            </a:r>
            <a:r>
              <a:rPr lang="uk-UA" sz="23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інтертекст</a:t>
            </a:r>
            <a:r>
              <a:rPr lang="uk-UA" sz="2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як сукупність взаємозв’язків між усіма текстами, створеними людством.</a:t>
            </a:r>
            <a:endParaRPr lang="uk-UA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ru-UA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Бібліотека</a:t>
            </a:r>
            <a:r>
              <a:rPr lang="uk-UA" sz="2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-</a:t>
            </a:r>
            <a:r>
              <a:rPr lang="ru-UA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UA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місце</a:t>
            </a:r>
            <a:r>
              <a:rPr lang="ru-UA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UA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зустрічі</a:t>
            </a:r>
            <a:r>
              <a:rPr lang="ru-UA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UA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читача</a:t>
            </a:r>
            <a:r>
              <a:rPr lang="ru-UA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і книги, </a:t>
            </a:r>
            <a:r>
              <a:rPr lang="ru-UA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осеред</a:t>
            </a:r>
            <a:r>
              <a:rPr lang="uk-UA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ок</a:t>
            </a:r>
            <a:r>
              <a:rPr lang="ru-UA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культурних традицій минулого і сьогодення. </a:t>
            </a:r>
            <a:r>
              <a:rPr lang="uk-UA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uk-UA" sz="23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uk-UA" sz="2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UA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тотож</a:t>
            </a:r>
            <a:r>
              <a:rPr lang="uk-UA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нення</a:t>
            </a:r>
            <a:r>
              <a:rPr lang="ru-UA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«іде</a:t>
            </a:r>
            <a:r>
              <a:rPr lang="uk-UA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ї</a:t>
            </a:r>
            <a:r>
              <a:rPr lang="ru-UA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Бібліотеки» з </a:t>
            </a:r>
            <a:r>
              <a:rPr lang="ru-UA" sz="23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ідеєю безкінечності книги</a:t>
            </a:r>
            <a:r>
              <a:rPr lang="ru-UA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як своєрідного простору, в якому існують свої філософські думки, обряди, символи. </a:t>
            </a:r>
            <a:endParaRPr lang="uk-UA" sz="23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5" name="Объект 14" descr="Изображение выглядит как текст, здание, старый, камень&#10;&#10;Автоматически созданное описание">
            <a:extLst>
              <a:ext uri="{FF2B5EF4-FFF2-40B4-BE49-F238E27FC236}">
                <a16:creationId xmlns:a16="http://schemas.microsoft.com/office/drawing/2014/main" id="{9E4DEE45-7680-19E5-1E93-75E35F4320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9032"/>
            <a:ext cx="3415550" cy="5259660"/>
          </a:xfr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E7B5947-FAE6-4CEE-AA63-6B2BF88B7C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8514" y="0"/>
            <a:ext cx="1763486" cy="2361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0983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C84C22-AEFF-412D-AC22-78F37060B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180109"/>
            <a:ext cx="6586491" cy="72043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uk-UA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Історія як </a:t>
            </a:r>
            <a:r>
              <a:rPr lang="uk-UA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різома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4159EAF-66B9-441B-8724-6DBE20BEAD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35591" y="900546"/>
            <a:ext cx="7224715" cy="5957455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постмодерністське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сприйняття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світу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різоми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позаструктурної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позбавляє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рухатися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але при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здійснюватися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будь-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конфігураціях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різома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абсолютно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нелінійною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розглядається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втратив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стрижень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Людина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доби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постмодернізму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відчуває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буття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фрагментом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глобальної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біографії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триває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багато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століть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позбавлена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вищої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доцільності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оскільки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відчуває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себе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замкненою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собі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для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існує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жодної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окрім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своєї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яка є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цілковито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випадковою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суб’єктивною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історичний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сприймається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нею як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безглуздий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Письменник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прагне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проголосити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абсурдними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будь-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пошуки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логіки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випадковістю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подій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відбуваються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 descr="Изображение выглядит как текст, вода&#10;&#10;Автоматически созданное описание">
            <a:extLst>
              <a:ext uri="{FF2B5EF4-FFF2-40B4-BE49-F238E27FC236}">
                <a16:creationId xmlns:a16="http://schemas.microsoft.com/office/drawing/2014/main" id="{B932A870-5CAD-47A7-A649-28B16FDCA0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6" r="3059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3479763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109F77-9D0F-4B76-B537-9255EFCEC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6693126" cy="530226"/>
          </a:xfrm>
        </p:spPr>
        <p:txBody>
          <a:bodyPr>
            <a:noAutofit/>
          </a:bodyPr>
          <a:lstStyle/>
          <a:p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Гіпертекст</a:t>
            </a:r>
            <a:endParaRPr lang="ru-UA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 descr="Изображение выглядит как текст, стена,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id="{95B6A161-6BA7-47E4-B113-8B54F46135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8296" y="363071"/>
            <a:ext cx="4921476" cy="6212353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BDB735A4-11DF-4216-91BE-8B2EAFDF6F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32230" y="1613647"/>
            <a:ext cx="6693126" cy="4881282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Різновид </a:t>
            </a:r>
            <a:r>
              <a:rPr lang="uk-UA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ризоморфної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структури </a:t>
            </a:r>
            <a:r>
              <a:rPr lang="uk-UA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гіпертекст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 принцип організації інформаційних масивів, за яким окремі інформаційні елементи пов’язані між собою </a:t>
            </a:r>
            <a:r>
              <a:rPr lang="uk-U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посиланнями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що дозволяють швидкий пошук необхідної інформації та/або перегляд взаємопов’язаних даних.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Хоча </a:t>
            </a:r>
            <a:r>
              <a:rPr lang="uk-U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художні </a:t>
            </a:r>
            <a:r>
              <a:rPr lang="uk-UA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гіпертексти</a:t>
            </a:r>
            <a:r>
              <a:rPr lang="uk-U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починають стрімко поширюватися із розповсюдженням Інтернету, першим прикладом художнього гіпертексту можна вважати Біблію із апаратом перехресних посилань між книгами Євангелія.</a:t>
            </a:r>
            <a:endParaRPr lang="uk-UA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7537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1027D2-5232-4B4E-81E6-D62B30D4D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0147" y="182879"/>
            <a:ext cx="6052412" cy="1644591"/>
          </a:xfrm>
        </p:spPr>
        <p:txBody>
          <a:bodyPr>
            <a:normAutofit/>
          </a:bodyPr>
          <a:lstStyle/>
          <a:p>
            <a:r>
              <a:rPr lang="uk-UA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Мілорад</a:t>
            </a:r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Павич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(1929-2009):</a:t>
            </a:r>
            <a:b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Звичайний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роман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перестав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працювати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тому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залишає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читачеві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свободи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примушує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читати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себе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початку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кінця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400" dirty="0"/>
          </a:p>
        </p:txBody>
      </p:sp>
      <p:pic>
        <p:nvPicPr>
          <p:cNvPr id="6" name="Місце для вмісту 5">
            <a:extLst>
              <a:ext uri="{FF2B5EF4-FFF2-40B4-BE49-F238E27FC236}">
                <a16:creationId xmlns:a16="http://schemas.microsoft.com/office/drawing/2014/main" id="{B7B8F99E-A08B-4AFD-9B6C-E19A8552A8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559" y="403413"/>
            <a:ext cx="4102224" cy="5862610"/>
          </a:xfrm>
        </p:spPr>
      </p:pic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9C0BAF4-8DB1-46CA-B251-AC105BF79D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62595" y="2364377"/>
            <a:ext cx="6780962" cy="3901645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«Хозарський словник» - класичний приклад </a:t>
            </a:r>
            <a:r>
              <a:rPr lang="uk-UA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гіпертексту</a:t>
            </a:r>
            <a:r>
              <a:rPr lang="uk-UA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Словник – ідеальний  гіпертекст. Адже цілісний текст із класичними складовими не надає можливості для вільного прочитання.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«Хозарський словник» можна читати в індивідуально обраному напрямку.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«З моїх романів можна вийти не через один вихід, а через декілька, які знаходяться на великій відстані один від одного».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E399451-1108-4F84-8994-FB8E39DFC5D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0" b="21714"/>
          <a:stretch/>
        </p:blipFill>
        <p:spPr>
          <a:xfrm>
            <a:off x="24716" y="15751"/>
            <a:ext cx="1948689" cy="2165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7984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10DF79-8CF8-4F82-BFBF-545396EBF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7" y="365126"/>
            <a:ext cx="6707527" cy="15931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85D7DAB-C458-4655-8413-48E5FABB7D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2646" y="524436"/>
            <a:ext cx="7469036" cy="6115515"/>
          </a:xfrm>
        </p:spPr>
        <p:txBody>
          <a:bodyPr vert="horz" lIns="91440" tIns="45720" rIns="91440" bIns="45720" rtlCol="0">
            <a:no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uk-UA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вори М. Павича – </a:t>
            </a:r>
            <a:r>
              <a:rPr lang="uk-UA" sz="22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гіпертексти</a:t>
            </a:r>
            <a:r>
              <a:rPr lang="uk-UA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які легко перекладаються в електронну форму. </a:t>
            </a:r>
            <a:endParaRPr lang="uk-UA" sz="2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uk-UA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 оповідань “</a:t>
            </a:r>
            <a:r>
              <a:rPr lang="uk-UA" sz="2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Скляний равлик</a:t>
            </a:r>
            <a:r>
              <a:rPr lang="uk-UA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” і “</a:t>
            </a:r>
            <a:r>
              <a:rPr lang="uk-UA" sz="22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Дамаскин</a:t>
            </a:r>
            <a:r>
              <a:rPr lang="uk-UA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” подається підзаголовок “</a:t>
            </a:r>
            <a:r>
              <a:rPr lang="uk-UA" sz="2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Оповідання для комп’ютера та циркуля</a:t>
            </a:r>
            <a:r>
              <a:rPr lang="uk-UA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”; “</a:t>
            </a:r>
            <a:r>
              <a:rPr lang="uk-UA" sz="2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Вічність і один день</a:t>
            </a:r>
            <a:r>
              <a:rPr lang="uk-UA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” – це п’єса-меню, де читачеві пропонується самому вибрати страви і скласти своє меню тексту (“меню”- це термін не лише “ресторанний”, а й комп’ютерний);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uk-UA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роман-кросворд “</a:t>
            </a:r>
            <a:r>
              <a:rPr lang="uk-UA" sz="2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Краєвид, </a:t>
            </a:r>
            <a:r>
              <a:rPr lang="uk-UA" sz="22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намальованиий</a:t>
            </a:r>
            <a:r>
              <a:rPr lang="uk-UA" sz="2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чаєм</a:t>
            </a:r>
            <a:r>
              <a:rPr lang="uk-UA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” має вказівки автора: “Як читати цей текст по горизонталі” і “Як читати цей текст по вертикалі.” Ці вказівки допомагають виділити блоки: </a:t>
            </a:r>
            <a:r>
              <a:rPr lang="uk-UA" sz="2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 темами, за образами, за ходом подій, за любовними історіями</a:t>
            </a:r>
            <a:r>
              <a:rPr lang="uk-UA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тощо. Таке виділення блоків може змінити кінець чи початок роману і долі героїв. Роман закінчується по-різному, залежно від того, чоловік чи жінка його читає: в жіночій версії головна героїня залишається живою, в чоловічій – її вбивають.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DD49E0E-296F-4833-9DA0-8F84B435D1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4105" y="3889246"/>
            <a:ext cx="4082427" cy="2750705"/>
          </a:xfrm>
          <a:prstGeom prst="rect">
            <a:avLst/>
          </a:prstGeom>
        </p:spPr>
      </p:pic>
      <p:pic>
        <p:nvPicPr>
          <p:cNvPr id="13" name="Місце для вмісту 12">
            <a:extLst>
              <a:ext uri="{FF2B5EF4-FFF2-40B4-BE49-F238E27FC236}">
                <a16:creationId xmlns:a16="http://schemas.microsoft.com/office/drawing/2014/main" id="{919E648D-635D-4F07-BD0A-5FF2EFFE5A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3387" y="365126"/>
            <a:ext cx="2675966" cy="3442266"/>
          </a:xfrm>
        </p:spPr>
      </p:pic>
    </p:spTree>
    <p:extLst>
      <p:ext uri="{BB962C8B-B14F-4D97-AF65-F5344CB8AC3E}">
        <p14:creationId xmlns:p14="http://schemas.microsoft.com/office/powerpoint/2010/main" val="37464500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ACFA16-C5F2-41D3-9F53-AFE29A9E1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77" y="425874"/>
            <a:ext cx="5096249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Категорія</a:t>
            </a:r>
            <a:r>
              <a:rPr 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гри</a:t>
            </a:r>
            <a:r>
              <a:rPr 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US" sz="3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мистецтві</a:t>
            </a:r>
            <a:r>
              <a:rPr 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постмодернізму</a:t>
            </a:r>
            <a:endParaRPr lang="en-US" sz="3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F5D8AD1-F20F-499D-B761-E59AEB1179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55193" y="1832964"/>
            <a:ext cx="5939019" cy="439455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Постмодерністська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текстом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набуває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епатажного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Предметом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цієї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гри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бути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все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важливо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відбувалася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новий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відмінний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спосіб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уже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існуючих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відомих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складових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зробити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непізнавану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суміш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означає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відсутності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творчості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вона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фіксує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своєрідність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сприйняття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змісту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твору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адже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кожного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реципієнта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матриця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14" name="Объект 13">
            <a:extLst>
              <a:ext uri="{FF2B5EF4-FFF2-40B4-BE49-F238E27FC236}">
                <a16:creationId xmlns:a16="http://schemas.microsoft.com/office/drawing/2014/main" id="{14CF1C75-407B-4A18-ACA8-0DAC35BD58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30" r="3" b="7171"/>
          <a:stretch/>
        </p:blipFill>
        <p:spPr>
          <a:xfrm>
            <a:off x="6294213" y="968223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1703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AD464D-5236-4CD1-AE76-96582715C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583" y="242047"/>
            <a:ext cx="6731981" cy="1331259"/>
          </a:xfrm>
        </p:spPr>
        <p:txBody>
          <a:bodyPr>
            <a:normAutofit fontScale="90000"/>
          </a:bodyPr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літературному творі гра реалізує себе у двох головних різновидах –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імітативному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й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комбінаторному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794E4B49-FF13-4508-B9F5-DC1D76C6A1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16859" y="1828800"/>
            <a:ext cx="7059705" cy="5029200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Імітативний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 відповідає ідеї цілісності художнього твору, </a:t>
            </a:r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комбінаторний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має деструктивну природу.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естетиці постмодернізму комбінаторна гра є одним із найпоширеніших </a:t>
            </a:r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художніх прийомів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котрий руйнує традиційні уявлення про структуру художнього твору і, натомість, </a:t>
            </a:r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пропонує структуру нового типу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т. зв. “відкритий твір”, події якого можуть “розгортатися в полі можливостей, створюючи амбівалентні ситуації, відкриті для вибору” (У. Еко).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Зразки “відкритого твору” - роман Х. </a:t>
            </a:r>
            <a:r>
              <a:rPr lang="uk-UA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Кортасара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“Гра в класи”, де можливість вибору послідовності читання розділів надається читачеві, твори М. Павича.</a:t>
            </a:r>
          </a:p>
        </p:txBody>
      </p:sp>
      <p:pic>
        <p:nvPicPr>
          <p:cNvPr id="10" name="Місце для вмісту 9">
            <a:extLst>
              <a:ext uri="{FF2B5EF4-FFF2-40B4-BE49-F238E27FC236}">
                <a16:creationId xmlns:a16="http://schemas.microsoft.com/office/drawing/2014/main" id="{F4BC0141-D031-466F-9474-45BF6DBA55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3944" y="387550"/>
            <a:ext cx="3951514" cy="6272245"/>
          </a:xfrm>
        </p:spPr>
      </p:pic>
    </p:spTree>
    <p:extLst>
      <p:ext uri="{BB962C8B-B14F-4D97-AF65-F5344CB8AC3E}">
        <p14:creationId xmlns:p14="http://schemas.microsoft.com/office/powerpoint/2010/main" val="8891590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15FDB2-F8CB-4A0F-92DD-DC633BF49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21025"/>
            <a:ext cx="7080530" cy="1210234"/>
          </a:xfrm>
        </p:spPr>
        <p:txBody>
          <a:bodyPr>
            <a:normAutofit fontScale="90000"/>
          </a:bodyPr>
          <a:lstStyle/>
          <a:p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Концепція «</a:t>
            </a:r>
            <a:r>
              <a:rPr lang="uk-UA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подвійного кодування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в художньому дискурсі постмодернізму</a:t>
            </a:r>
            <a:b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dirty="0"/>
          </a:p>
        </p:txBody>
      </p:sp>
      <p:pic>
        <p:nvPicPr>
          <p:cNvPr id="6" name="Місце для вмісту 5">
            <a:extLst>
              <a:ext uri="{FF2B5EF4-FFF2-40B4-BE49-F238E27FC236}">
                <a16:creationId xmlns:a16="http://schemas.microsoft.com/office/drawing/2014/main" id="{207E6651-9AE4-49F6-8C19-965D98A35B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305" y="430306"/>
            <a:ext cx="3477131" cy="5096434"/>
          </a:xfrm>
        </p:spPr>
      </p:pic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0A18369-9591-4F2C-A0D4-22A0D2450E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0845" y="1331259"/>
            <a:ext cx="7860460" cy="5096435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Поняття </a:t>
            </a:r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подвійного кодування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пов’язане зі сприйняттям художнього твору як набору кодів. Р. </a:t>
            </a:r>
            <a:r>
              <a:rPr lang="uk-UA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Барт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виділяв у художньому творі </a:t>
            </a:r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п’ять кодів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культурний, </a:t>
            </a:r>
            <a:r>
              <a:rPr lang="uk-UA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герменевтичний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символічний, семантичний та </a:t>
            </a:r>
            <a:r>
              <a:rPr lang="uk-UA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проайретичний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uk-UA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наративний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Будь-яка оповідь, за </a:t>
            </a:r>
            <a:r>
              <a:rPr lang="uk-UA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Бартом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існує в переплетенні різних кодів, їх постійному “перебиванні” одного іншим, що й породжує “читацьке нетерпіння” у спробах осягнути нюанси смислу.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Д. </a:t>
            </a:r>
            <a:r>
              <a:rPr lang="uk-UA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Фоккема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виділяє </a:t>
            </a:r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загальний код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постмодернізму як один серед інших кодів (до яких належать, крім цього, лінгвістичний, загальнолітературний та жанровий коди), що регулюють творення тексту. Постмодерністський код - це система вибору певних семантичних та синтаксичних засобів, частково більш обмеженого порівняно з вибором, пропонованим іншими кодами, частково позбавленого цих правил. </a:t>
            </a:r>
          </a:p>
        </p:txBody>
      </p:sp>
    </p:spTree>
    <p:extLst>
      <p:ext uri="{BB962C8B-B14F-4D97-AF65-F5344CB8AC3E}">
        <p14:creationId xmlns:p14="http://schemas.microsoft.com/office/powerpoint/2010/main" val="38300309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1640C4-4BBA-413B-86DB-F2B192015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203200"/>
            <a:ext cx="6577012" cy="667657"/>
          </a:xfrm>
        </p:spPr>
        <p:txBody>
          <a:bodyPr>
            <a:noAutofit/>
          </a:bodyPr>
          <a:lstStyle/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Подвійне кодування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системі категорій постмодерної естетики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369B983-CC2A-4595-AAC3-0E8EBB42E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2513" y="1088571"/>
            <a:ext cx="7949133" cy="5769429"/>
          </a:xfrm>
        </p:spPr>
        <p:txBody>
          <a:bodyPr>
            <a:noAutofit/>
          </a:bodyPr>
          <a:lstStyle/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3371850" algn="l"/>
              </a:tabLst>
            </a:pP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Прагнучи зруйнувати </a:t>
            </a:r>
            <a:r>
              <a:rPr lang="uk-UA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мовні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uk-UA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мисленнєві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стереотипи сприйняття читача, постмодерністи звертаються до використання й пародіювання жанрів та прийомів </a:t>
            </a:r>
            <a:r>
              <a:rPr lang="uk-UA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масової літератури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іронічно переосмислюючи їх стиль. 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3371850" algn="l"/>
              </a:tabLst>
            </a:pP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Прийом подвійного кодування дозволяє сприймати літературний твір, як мінімум, у </a:t>
            </a:r>
            <a:r>
              <a:rPr lang="uk-UA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двох </a:t>
            </a:r>
            <a:r>
              <a:rPr lang="uk-UA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площинах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сприйняття лише зовнішньо-</a:t>
            </a:r>
            <a:r>
              <a:rPr lang="uk-UA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подієвого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його аспекту (для пересічного читача) і сприйняття пародійного модусу та </a:t>
            </a:r>
            <a:r>
              <a:rPr lang="uk-UA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інтертекстуальності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тексту (для читача-ерудита). 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3371850" algn="l"/>
              </a:tabLst>
            </a:pP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Постмодерністський текст розрахований як на </a:t>
            </a:r>
            <a:r>
              <a:rPr lang="uk-UA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елітарного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так і на </a:t>
            </a:r>
            <a:r>
              <a:rPr lang="uk-UA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масового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реципієнта, кодується  двічі, у відповідності до компетенцій кожного з типів читачів. 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3371850" algn="l"/>
              </a:tabLst>
            </a:pP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Запозичуючи жанрові </a:t>
            </a:r>
            <a:r>
              <a:rPr lang="uk-UA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кліше масової культури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постмодерністський текст водночас </a:t>
            </a:r>
            <a:r>
              <a:rPr lang="uk-UA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іронічно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спростовує їх або наділяє їх більш складними, не властивими їм від початку смислами, апелюючи, у такий спосіб, як до </a:t>
            </a:r>
            <a:r>
              <a:rPr lang="uk-UA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масової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так і до </a:t>
            </a:r>
            <a:r>
              <a:rPr lang="uk-UA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інтелектуальної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аудиторії. </a:t>
            </a:r>
            <a:endParaRPr lang="ru-UA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7" descr="Изображение выглядит как текст, плакат, книг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8A5008FA-3C61-D2DE-2432-3C9E15B53C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8521" y="438555"/>
            <a:ext cx="3268251" cy="4899927"/>
          </a:xfrm>
        </p:spPr>
      </p:pic>
    </p:spTree>
    <p:extLst>
      <p:ext uri="{BB962C8B-B14F-4D97-AF65-F5344CB8AC3E}">
        <p14:creationId xmlns:p14="http://schemas.microsoft.com/office/powerpoint/2010/main" val="31434740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563711-17B4-44B4-B27B-AED96BA20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2667" y="177621"/>
            <a:ext cx="7661848" cy="99508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Умберто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</a:t>
            </a:r>
            <a:r>
              <a:rPr lang="uk-UA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4400" dirty="0"/>
              <a:t>(1932-2016)</a:t>
            </a:r>
            <a:endParaRPr lang="en-US" sz="4400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97ACCE2-4618-4757-A16B-AA6EBF4DE7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846371" y="1404111"/>
            <a:ext cx="7661847" cy="5542996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sz="2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Ім’я</a:t>
            </a:r>
            <a:r>
              <a:rPr lang="en-US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рози</a:t>
            </a:r>
            <a:r>
              <a:rPr lang="en-US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»(1980) — </a:t>
            </a:r>
            <a:r>
              <a:rPr lang="en-US" sz="22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квазі-історичний</a:t>
            </a:r>
            <a:r>
              <a:rPr lang="en-US" sz="22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детективний</a:t>
            </a:r>
            <a:r>
              <a:rPr lang="en-US" sz="22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роман</a:t>
            </a:r>
            <a:r>
              <a:rPr lang="en-US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події</a:t>
            </a:r>
            <a:r>
              <a:rPr lang="en-US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якого</a:t>
            </a:r>
            <a:r>
              <a:rPr lang="en-US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розгортаються</a:t>
            </a:r>
            <a:r>
              <a:rPr lang="en-US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фоні</a:t>
            </a:r>
            <a:r>
              <a:rPr lang="en-US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середньовічних</a:t>
            </a:r>
            <a:r>
              <a:rPr lang="en-US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декорацій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1327 </a:t>
            </a:r>
            <a:r>
              <a:rPr lang="en-US" sz="2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року</a:t>
            </a:r>
            <a:r>
              <a:rPr lang="en-US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Персонажі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en-US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колишній</a:t>
            </a:r>
            <a:r>
              <a:rPr lang="en-US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інквізитор</a:t>
            </a:r>
            <a:r>
              <a:rPr lang="en-US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Вільгельм</a:t>
            </a:r>
            <a:r>
              <a:rPr lang="en-US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Баскервільський</a:t>
            </a:r>
            <a:r>
              <a:rPr lang="en-US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en-US" sz="2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en-US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помічник</a:t>
            </a:r>
            <a:r>
              <a:rPr lang="en-US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послушник</a:t>
            </a:r>
            <a:r>
              <a:rPr lang="en-US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Адсон</a:t>
            </a:r>
            <a:r>
              <a:rPr lang="en-US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Мелькський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сліпий</a:t>
            </a:r>
            <a:r>
              <a:rPr lang="en-US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монах</a:t>
            </a:r>
            <a:r>
              <a:rPr lang="en-US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Хорхе</a:t>
            </a:r>
            <a:r>
              <a:rPr lang="uk-UA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</a:t>
            </a:r>
            <a:r>
              <a:rPr lang="en-US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Бургос</a:t>
            </a:r>
            <a:r>
              <a:rPr lang="uk-UA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Боротьба</a:t>
            </a:r>
            <a:r>
              <a:rPr lang="en-US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en-US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розгортається</a:t>
            </a:r>
            <a:r>
              <a:rPr lang="en-US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навколо</a:t>
            </a:r>
            <a:r>
              <a:rPr lang="en-US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втраченого</a:t>
            </a:r>
            <a:r>
              <a:rPr lang="en-US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твору</a:t>
            </a:r>
            <a:r>
              <a:rPr lang="en-US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Арістотеля</a:t>
            </a:r>
            <a:r>
              <a:rPr lang="en-US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en-US" sz="2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боротьба</a:t>
            </a:r>
            <a:r>
              <a:rPr lang="en-US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en-US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моделей</a:t>
            </a:r>
            <a:r>
              <a:rPr lang="en-US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світу</a:t>
            </a:r>
            <a:r>
              <a:rPr lang="uk-UA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світоглядних, </a:t>
            </a:r>
            <a:r>
              <a:rPr lang="uk-UA" sz="2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етичнх</a:t>
            </a:r>
            <a:r>
              <a:rPr lang="uk-UA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релігійних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філософських позицій.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Боротьба між двома </a:t>
            </a:r>
            <a:r>
              <a:rPr lang="uk-UA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проєктами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життя, особистісним і соціальним: один намагається зберегти існуюче, другий прагне до відкриття нового.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Сміх як сфера вияву вселенської карнавальної атмосфери  пов’язаний зі світом динамічним, різнобарвним, творчим, світом, що відкритий свободі суджень та поглядів. Сміх звільняє думку, робить її сильною, оригінальною.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ED1DF84E-C642-436D-B78A-98805C5BB6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6" t="19664" r="8660" b="16821"/>
          <a:stretch/>
        </p:blipFill>
        <p:spPr>
          <a:xfrm>
            <a:off x="0" y="-53787"/>
            <a:ext cx="3890073" cy="554299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537573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C1A0A4-2AFA-4D59-BF43-031CB2EDF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015" y="178031"/>
            <a:ext cx="6957127" cy="1129553"/>
          </a:xfrm>
        </p:spPr>
        <p:txBody>
          <a:bodyPr>
            <a:normAutofit fontScale="90000"/>
          </a:bodyPr>
          <a:lstStyle/>
          <a:p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Прийом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подвійного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кодування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романі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Мішеля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Уельбека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Серотонін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Sérotonine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2019)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Місце для вмісту 6">
            <a:extLst>
              <a:ext uri="{FF2B5EF4-FFF2-40B4-BE49-F238E27FC236}">
                <a16:creationId xmlns:a16="http://schemas.microsoft.com/office/drawing/2014/main" id="{533A717B-4F68-4B7D-999B-FA1294D637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2143" y="0"/>
            <a:ext cx="2719857" cy="4177460"/>
          </a:xfrm>
        </p:spPr>
      </p:pic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CC853C71-81B6-483C-8664-A55103AA72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3719" y="2615169"/>
            <a:ext cx="8754034" cy="4064800"/>
          </a:xfrm>
        </p:spPr>
        <p:txBody>
          <a:bodyPr>
            <a:noAutofit/>
          </a:bodyPr>
          <a:lstStyle/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Роман про </a:t>
            </a:r>
            <a:r>
              <a:rPr lang="ru-RU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розпад</a:t>
            </a:r>
            <a:r>
              <a:rPr lang="ru-RU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традиційних</a:t>
            </a:r>
            <a:r>
              <a:rPr lang="ru-RU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цінностей</a:t>
            </a:r>
            <a:r>
              <a:rPr lang="ru-RU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жорстку</a:t>
            </a:r>
            <a:r>
              <a:rPr lang="ru-RU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особистісну</a:t>
            </a:r>
            <a:r>
              <a:rPr lang="ru-RU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кризу: 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же</a:t>
            </a:r>
            <a:r>
              <a:rPr lang="ru-RU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немає</a:t>
            </a:r>
            <a:r>
              <a:rPr lang="ru-RU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сенсу</a:t>
            </a:r>
            <a:r>
              <a:rPr lang="ru-RU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рятувати</a:t>
            </a:r>
            <a:r>
              <a:rPr lang="ru-RU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старого </a:t>
            </a:r>
            <a:r>
              <a:rPr lang="ru-RU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самотнього</a:t>
            </a:r>
            <a:r>
              <a:rPr lang="ru-RU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білого</a:t>
            </a:r>
            <a:r>
              <a:rPr lang="ru-RU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чоловіка</a:t>
            </a:r>
            <a:r>
              <a:rPr lang="ru-RU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той </a:t>
            </a:r>
            <a:r>
              <a:rPr lang="ru-RU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приречений</a:t>
            </a:r>
            <a:r>
              <a:rPr lang="ru-RU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історією</a:t>
            </a:r>
            <a:r>
              <a:rPr lang="ru-RU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uk-UA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сентименталістський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код у поетиці роману у традиції Ж.-Ж. Руссо.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посилання на автобіографічні твори Руссо на рівні типу героя, сюжету, </a:t>
            </a:r>
            <a:r>
              <a:rPr lang="uk-UA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хронотопу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жанрової специфіки, світоглядних та етичних установок є концептуальним ядром роману.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Повторюючи низку мотивів і образів, використаних Руссо в «Сповіді» та «Прогулянки самотнього мрійника», за допомогою діалогу </a:t>
            </a:r>
            <a:r>
              <a:rPr lang="uk-UA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Уельбек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розмірковує про вічні цінності та трагедію їхньої втрати в сучасному світі</a:t>
            </a:r>
          </a:p>
        </p:txBody>
      </p:sp>
      <p:pic>
        <p:nvPicPr>
          <p:cNvPr id="5" name="Рисунок 4" descr="Изображение выглядит как человек, мужчина, держит, передний&#10;&#10;Автоматически созданное описание">
            <a:extLst>
              <a:ext uri="{FF2B5EF4-FFF2-40B4-BE49-F238E27FC236}">
                <a16:creationId xmlns:a16="http://schemas.microsoft.com/office/drawing/2014/main" id="{540E3F74-2A02-4A78-A24B-0946807EF6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515016" cy="2615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9940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45A419-8B16-4A4C-A138-E5E1E2D99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7258" y="188912"/>
            <a:ext cx="6580189" cy="1600200"/>
          </a:xfrm>
        </p:spPr>
        <p:txBody>
          <a:bodyPr/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Роман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Ф. </a:t>
            </a:r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Беґбедера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«99 франків»: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 пов’язати мову реклами і мову літератури</a:t>
            </a:r>
          </a:p>
        </p:txBody>
      </p:sp>
      <p:pic>
        <p:nvPicPr>
          <p:cNvPr id="6" name="Місце для вмісту 5">
            <a:extLst>
              <a:ext uri="{FF2B5EF4-FFF2-40B4-BE49-F238E27FC236}">
                <a16:creationId xmlns:a16="http://schemas.microsoft.com/office/drawing/2014/main" id="{DA47162B-09F9-4264-B5A8-06022D85DB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5292" y="0"/>
            <a:ext cx="2766708" cy="3705412"/>
          </a:xfrm>
        </p:spPr>
      </p:pic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6559B99-BDFC-40AF-A1F2-C8956374B7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989604" y="1852705"/>
            <a:ext cx="7529817" cy="4642223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Роман – зла сатира на рекламний бізнес, автор безжалісно викриває цей світ, де панує презирство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Зовнішня розважальність сюжету є засобом привернення читацької уваги до культурологічних, онтологічних,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екзистенційних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проблем.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Крізь іронію, сатиру, чорний гумор оголюються проблеми сучасного суспільства споживання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роман є простором вільної гри значень різноманітних текстів культури – роман-антиутопія, романтичний роман, просвітницький роман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Алюзії до роману О.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Хакслі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«Чудовий новий світ», Р. Бредбері «451 градус по Фаренгейту»,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Дж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Оруелл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«1984»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9420DDF-9AE1-48CC-BDAA-2618431FFE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95475" cy="241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7265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A820EF-B3D6-4776-AEEA-C991876ED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3387" y="251362"/>
            <a:ext cx="7521153" cy="1886720"/>
          </a:xfrm>
        </p:spPr>
        <p:txBody>
          <a:bodyPr>
            <a:noAutofit/>
          </a:bodyPr>
          <a:lstStyle/>
          <a:p>
            <a:pPr algn="just"/>
            <a:r>
              <a:rPr lang="uk-UA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Ризома</a:t>
            </a:r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/>
              <a:t>–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категорія філософії постмодернізму, яка фіксує в собі </a:t>
            </a:r>
            <a:r>
              <a:rPr 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відмову від принципів константності, стабільності й </a:t>
            </a:r>
            <a:r>
              <a:rPr lang="uk-UA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центрованості</a:t>
            </a:r>
            <a:r>
              <a:rPr 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буття.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Поняття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ризоми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противагу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класичному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поняттю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ієрархічно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впорядкованої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U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F37352BB-EC86-42C0-9380-2E45B0F8C7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365242"/>
            <a:ext cx="5999018" cy="4364182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61CEC466-26DD-4381-A4C2-D00ACB8E8D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983" y="3321424"/>
            <a:ext cx="5999017" cy="3285214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ермін, запозичений Ж. </a:t>
            </a:r>
            <a:r>
              <a:rPr lang="uk-UA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Дельозом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Ф.Гваттарі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(1974) з біології, де він означав специфічну форму кореневища без чітко визначеного центрального кореня, для позначення типу </a:t>
            </a:r>
            <a:r>
              <a:rPr lang="uk-U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безкінечної структури без центру і внутрішньої ієрархії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кожний елемент якої пов’язаний з іншими через складну систему проміжних </a:t>
            </a:r>
            <a:r>
              <a:rPr lang="uk-UA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зв’язків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ts val="0"/>
              </a:spcBef>
            </a:pPr>
            <a:endParaRPr lang="uk-UA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uk-UA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What Is Philosophy? | Columbia University Press">
            <a:extLst>
              <a:ext uri="{FF2B5EF4-FFF2-40B4-BE49-F238E27FC236}">
                <a16:creationId xmlns:a16="http://schemas.microsoft.com/office/drawing/2014/main" id="{F34891D4-C62B-9890-1EE3-7F5364C5C9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0"/>
            <a:ext cx="2037606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71308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BB5BF6-034B-416A-B73F-CB077723B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4129"/>
            <a:ext cx="6811588" cy="1183342"/>
          </a:xfrm>
        </p:spPr>
        <p:txBody>
          <a:bodyPr>
            <a:normAutofit fontScale="90000"/>
          </a:bodyPr>
          <a:lstStyle/>
          <a:p>
            <a:r>
              <a:rPr lang="uk-U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Дельоз</a:t>
            </a:r>
            <a:r>
              <a:rPr lang="uk-U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uk-U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Гваттарі</a:t>
            </a:r>
            <a:r>
              <a:rPr lang="uk-U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виділяють </a:t>
            </a:r>
            <a:r>
              <a:rPr lang="uk-UA" sz="2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дві моделі сучасної культури</a:t>
            </a:r>
            <a:r>
              <a:rPr lang="uk-U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культуру дерева й культуру кореневища. </a:t>
            </a:r>
            <a:endParaRPr lang="uk-UA" dirty="0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0DA5EAC0-25AE-45CF-8DB9-DD5D29B6E2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627093"/>
            <a:ext cx="6811588" cy="4961965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 </a:t>
            </a:r>
            <a:r>
              <a:rPr 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дерева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за аналогією до деревної структури – передбачає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лінійність та </a:t>
            </a:r>
            <a:r>
              <a:rPr lang="uk-UA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односпрямованість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розвитку, детермінованість і чітку ієрархію культурних явищ.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 </a:t>
            </a:r>
            <a:r>
              <a:rPr lang="uk-UA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корневища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подібна до особливої грибниці, яка є своїм власним коренем: всі її точки пов’язані між собою та, водночас, зв’язані із середовищем. Її зв’язки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множинні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заплутані, вони постійно обриваються.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Ризома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має кінця й початку. Вона породжує </a:t>
            </a:r>
            <a:r>
              <a:rPr 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несподівані відмінності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проте її елементи не можна протиставити один одному за наявністю\відсутністю певної ознаки. </a:t>
            </a:r>
          </a:p>
        </p:txBody>
      </p:sp>
      <p:pic>
        <p:nvPicPr>
          <p:cNvPr id="8" name="Місце для вмісту 7">
            <a:extLst>
              <a:ext uri="{FF2B5EF4-FFF2-40B4-BE49-F238E27FC236}">
                <a16:creationId xmlns:a16="http://schemas.microsoft.com/office/drawing/2014/main" id="{01C83A1E-4159-4535-972D-D48E4789AB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11" r="15861"/>
          <a:stretch/>
        </p:blipFill>
        <p:spPr>
          <a:xfrm>
            <a:off x="8668870" y="3550024"/>
            <a:ext cx="3496236" cy="3429000"/>
          </a:xfr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C224E53-C32F-4C03-913F-10EAF818D71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2" r="14148" b="7308"/>
          <a:stretch/>
        </p:blipFill>
        <p:spPr>
          <a:xfrm>
            <a:off x="8668869" y="-1"/>
            <a:ext cx="3003178" cy="3579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6272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7CEB1A-985B-419E-9822-331872B6D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-107577"/>
            <a:ext cx="6892271" cy="2783541"/>
          </a:xfrm>
        </p:spPr>
        <p:txBody>
          <a:bodyPr>
            <a:noAutofit/>
          </a:bodyPr>
          <a:lstStyle/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Постмодерністське письмо функціонує за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принципом </a:t>
            </a:r>
            <a:r>
              <a:rPr lang="uk-UA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ризоми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на зміну процесу творіння приходить модель “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конструювання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”, яка передбачає підхід до тексту як до набору різноманітних цитат, кожна з яких відсилає читача до інших культурних смислів і може, в свою чергу, спровокувати ланцюг нових смислових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зв’язків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Місце для вмісту 5">
            <a:extLst>
              <a:ext uri="{FF2B5EF4-FFF2-40B4-BE49-F238E27FC236}">
                <a16:creationId xmlns:a16="http://schemas.microsoft.com/office/drawing/2014/main" id="{C175F3CB-FA32-45FA-B0E1-FDF764D74D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590" y="272862"/>
            <a:ext cx="3768585" cy="5932032"/>
          </a:xfrm>
        </p:spPr>
      </p:pic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C4C34E08-FA75-4C2B-AF7C-AF4AAE5A88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850776"/>
            <a:ext cx="6580189" cy="3792070"/>
          </a:xfrm>
        </p:spPr>
        <p:txBody>
          <a:bodyPr>
            <a:normAutofit/>
          </a:bodyPr>
          <a:lstStyle/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книзі “Тисяча тарілок” (1980)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Дельоз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Гваттарі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осмислюють </a:t>
            </a:r>
            <a:r>
              <a:rPr lang="uk-UA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ризоматичність</a:t>
            </a:r>
            <a:r>
              <a:rPr 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процесу читання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через метафори тарілки й шведського стола. </a:t>
            </a: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Оскільки письмо є циркулярним, письменник при написанні твору переходить від однієї тарілки до іншої, читач же пробує виготовлені ним страви, цінуючи не стільки смак, скільки остаточний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присмак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беручи з будь-якої книги-тарілки, те, що сам схоче.</a:t>
            </a:r>
          </a:p>
        </p:txBody>
      </p:sp>
    </p:spTree>
    <p:extLst>
      <p:ext uri="{BB962C8B-B14F-4D97-AF65-F5344CB8AC3E}">
        <p14:creationId xmlns:p14="http://schemas.microsoft.com/office/powerpoint/2010/main" val="379049880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1970</TotalTime>
  <Words>1824</Words>
  <Application>Microsoft Office PowerPoint</Application>
  <PresentationFormat>Широкий екран</PresentationFormat>
  <Paragraphs>68</Paragraphs>
  <Slides>17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Тема Office</vt:lpstr>
      <vt:lpstr>Лекція № 5  Реалізація теоретично-художніх принципів постмодернізму в літературному процесі к. ХХ – поч. ХХІ ст.</vt:lpstr>
      <vt:lpstr>Концепція «подвійного кодування» в художньому дискурсі постмодернізму </vt:lpstr>
      <vt:lpstr>Подвійне кодування в системі категорій постмодерної естетики </vt:lpstr>
      <vt:lpstr>Умберто Еко (1932-2016)</vt:lpstr>
      <vt:lpstr>Прийом подвійного кодування в романі Мішеля Уельбека «Серотонін» (Sérotonine, 2019) </vt:lpstr>
      <vt:lpstr>Роман Ф. Беґбедера «99 франків»: як пов’язати мову реклами і мову літератури</vt:lpstr>
      <vt:lpstr>Ризома – категорія філософії постмодернізму, яка фіксує в собі відмову від принципів константності, стабільності й центрованості буття. Поняття ризоми введене на противагу класичному поняттю ієрархічно впорядкованої структури.</vt:lpstr>
      <vt:lpstr>Дельоз і Гваттарі виділяють дві моделі сучасної культури: культуру дерева й культуру кореневища. </vt:lpstr>
      <vt:lpstr>Постмодерністське письмо функціонує за принципом ризоми: на зміну процесу творіння приходить модель “конструювання”, яка передбачає підхід до тексту як до набору різноманітних цитат, кожна з яких відсилає читача до інших культурних смислів і може, в свою чергу, спровокувати ланцюг нових смислових зв’язків.</vt:lpstr>
      <vt:lpstr>Ризоморфна структура роману  «В лабіринті» А. Роб-Грійє</vt:lpstr>
      <vt:lpstr>Хорхе Луїс Борхес (1899-1986) «Дім Астерія», «Вавилонська бібліотека»</vt:lpstr>
      <vt:lpstr>Історія як різома</vt:lpstr>
      <vt:lpstr>Гіпертекст</vt:lpstr>
      <vt:lpstr>Мілорад Павич (1929-2009): «Звичайний роман перестав працювати, тому що він не залишає читачеві свободи, примушує читати себе з початку і до кінця».</vt:lpstr>
      <vt:lpstr>Презентація PowerPoint</vt:lpstr>
      <vt:lpstr>Категорія гри в мистецтві постмодернізму</vt:lpstr>
      <vt:lpstr>У літературному творі гра реалізує себе у двох головних різновидах – імітативному й комбінаторному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Яна Кравченко</dc:creator>
  <cp:lastModifiedBy>Яна Кравченко</cp:lastModifiedBy>
  <cp:revision>49</cp:revision>
  <dcterms:created xsi:type="dcterms:W3CDTF">2025-03-25T16:05:22Z</dcterms:created>
  <dcterms:modified xsi:type="dcterms:W3CDTF">2025-05-07T17:25:15Z</dcterms:modified>
</cp:coreProperties>
</file>