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62" autoAdjust="0"/>
  </p:normalViewPr>
  <p:slideViewPr>
    <p:cSldViewPr snapToGrid="0">
      <p:cViewPr varScale="1">
        <p:scale>
          <a:sx n="80" d="100"/>
          <a:sy n="80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7958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4057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5086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77836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905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2472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0407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3250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5807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2672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9241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664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2668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3189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6484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8146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7657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15175B-81EA-49C5-96FF-1F23817815C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B3FDF-6E76-4DF2-AD67-08E962DA24E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4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096" y="740664"/>
            <a:ext cx="106710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Нормативний метод , етапи калькулювання.</a:t>
            </a:r>
          </a:p>
          <a:p>
            <a:r>
              <a:rPr lang="uk-UA" b="1" i="1" dirty="0" smtClean="0"/>
              <a:t>1.Нормативний метод обліку </a:t>
            </a:r>
            <a:r>
              <a:rPr lang="uk-UA" dirty="0" smtClean="0"/>
              <a:t>– </a:t>
            </a:r>
            <a:r>
              <a:rPr lang="ru-RU" dirty="0" err="1"/>
              <a:t>прогресивний</a:t>
            </a:r>
            <a:r>
              <a:rPr lang="ru-RU" dirty="0"/>
              <a:t> метод,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та оперативного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калькулюється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а не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звітного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Для нормативного методу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калькулювання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кожного виду </a:t>
            </a:r>
            <a:r>
              <a:rPr lang="ru-RU" dirty="0" err="1"/>
              <a:t>виробу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норм та </a:t>
            </a:r>
            <a:r>
              <a:rPr lang="ru-RU" dirty="0" err="1"/>
              <a:t>кошторисів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попередня</a:t>
            </a:r>
            <a:r>
              <a:rPr lang="ru-RU" dirty="0"/>
              <a:t> </a:t>
            </a:r>
            <a:r>
              <a:rPr lang="ru-RU" dirty="0" err="1"/>
              <a:t>калькуляція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калькуляція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обчислена</a:t>
            </a:r>
            <a:r>
              <a:rPr lang="ru-RU" dirty="0"/>
              <a:t> за </a:t>
            </a:r>
            <a:r>
              <a:rPr lang="ru-RU" dirty="0" err="1"/>
              <a:t>діючими</a:t>
            </a:r>
            <a:r>
              <a:rPr lang="ru-RU" dirty="0"/>
              <a:t> на початок </a:t>
            </a:r>
            <a:r>
              <a:rPr lang="ru-RU" dirty="0" err="1"/>
              <a:t>місяця</a:t>
            </a:r>
            <a:r>
              <a:rPr lang="ru-RU" dirty="0"/>
              <a:t> нормами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і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 smtClean="0"/>
              <a:t>.</a:t>
            </a:r>
          </a:p>
          <a:p>
            <a:r>
              <a:rPr lang="ru-RU" b="1" i="1" dirty="0"/>
              <a:t>Норма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завчасно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числовий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прогресивної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калькуляції</a:t>
            </a:r>
            <a:r>
              <a:rPr lang="ru-RU" dirty="0"/>
              <a:t> </a:t>
            </a:r>
            <a:r>
              <a:rPr lang="ru-RU" dirty="0" err="1"/>
              <a:t>розраховуються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норм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і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Вони,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кресленнями</a:t>
            </a:r>
            <a:r>
              <a:rPr lang="ru-RU" dirty="0"/>
              <a:t> деталей та </a:t>
            </a:r>
            <a:r>
              <a:rPr lang="ru-RU" dirty="0" err="1"/>
              <a:t>вузлів</a:t>
            </a:r>
            <a:r>
              <a:rPr lang="ru-RU" dirty="0"/>
              <a:t>, </a:t>
            </a:r>
            <a:r>
              <a:rPr lang="ru-RU" dirty="0" err="1"/>
              <a:t>розробленими</a:t>
            </a:r>
            <a:r>
              <a:rPr lang="ru-RU" dirty="0"/>
              <a:t> </a:t>
            </a:r>
            <a:r>
              <a:rPr lang="ru-RU" dirty="0" err="1"/>
              <a:t>конструкторськими</a:t>
            </a:r>
            <a:r>
              <a:rPr lang="ru-RU" dirty="0"/>
              <a:t> бюро) та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взаємопов'язану</a:t>
            </a:r>
            <a:r>
              <a:rPr lang="ru-RU" dirty="0"/>
              <a:t> систему,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регламентує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 smtClean="0"/>
              <a:t>.</a:t>
            </a:r>
          </a:p>
          <a:p>
            <a:r>
              <a:rPr lang="ru-RU" dirty="0" err="1"/>
              <a:t>Нормативний</a:t>
            </a:r>
            <a:r>
              <a:rPr lang="ru-RU" dirty="0"/>
              <a:t> метод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калькулювання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, не </a:t>
            </a:r>
            <a:r>
              <a:rPr lang="ru-RU" dirty="0" err="1"/>
              <a:t>очікуючи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фактичну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регулярно (один раз на 10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) </a:t>
            </a:r>
            <a:r>
              <a:rPr lang="ru-RU" dirty="0" err="1"/>
              <a:t>аналізувати</a:t>
            </a:r>
            <a:r>
              <a:rPr lang="ru-RU" dirty="0"/>
              <a:t> причини </a:t>
            </a:r>
            <a:r>
              <a:rPr lang="ru-RU" dirty="0" err="1"/>
              <a:t>відхилень</a:t>
            </a:r>
            <a:r>
              <a:rPr lang="ru-RU" dirty="0"/>
              <a:t> і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винуватців</a:t>
            </a:r>
            <a:r>
              <a:rPr lang="ru-RU" dirty="0"/>
              <a:t>.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причини </a:t>
            </a:r>
            <a:r>
              <a:rPr lang="ru-RU" dirty="0" err="1"/>
              <a:t>відхилень</a:t>
            </a:r>
            <a:r>
              <a:rPr lang="ru-RU" dirty="0"/>
              <a:t> у момент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а при </a:t>
            </a:r>
            <a:r>
              <a:rPr lang="ru-RU" dirty="0" err="1"/>
              <a:t>інших</a:t>
            </a:r>
            <a:r>
              <a:rPr lang="ru-RU" dirty="0"/>
              <a:t> методах причини та </a:t>
            </a:r>
            <a:r>
              <a:rPr lang="ru-RU" dirty="0" err="1"/>
              <a:t>винуватці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й </a:t>
            </a:r>
            <a:r>
              <a:rPr lang="ru-RU" dirty="0" err="1"/>
              <a:t>виявляються</a:t>
            </a:r>
            <a:r>
              <a:rPr lang="ru-RU" dirty="0"/>
              <a:t>, то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звітної</a:t>
            </a:r>
            <a:r>
              <a:rPr lang="ru-RU" dirty="0"/>
              <a:t> </a:t>
            </a:r>
            <a:r>
              <a:rPr lang="ru-RU" dirty="0" err="1"/>
              <a:t>калькуляції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385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362" y="944385"/>
            <a:ext cx="10060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Нормативний</a:t>
            </a:r>
            <a:r>
              <a:rPr lang="ru-RU" dirty="0"/>
              <a:t> метод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є 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прогресивним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за </a:t>
            </a:r>
            <a:r>
              <a:rPr lang="ru-RU" dirty="0" err="1"/>
              <a:t>кожним</a:t>
            </a:r>
            <a:r>
              <a:rPr lang="ru-RU" dirty="0"/>
              <a:t> видом </a:t>
            </a:r>
            <a:r>
              <a:rPr lang="ru-RU" dirty="0" err="1"/>
              <a:t>виробів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 </a:t>
            </a:r>
            <a:r>
              <a:rPr lang="ru-RU" b="1" dirty="0"/>
              <a:t>на початок </a:t>
            </a:r>
            <a:r>
              <a:rPr lang="ru-RU" b="1" dirty="0" err="1"/>
              <a:t>звітного</a:t>
            </a:r>
            <a:r>
              <a:rPr lang="ru-RU" b="1" dirty="0"/>
              <a:t> </a:t>
            </a:r>
            <a:r>
              <a:rPr lang="ru-RU" b="1" dirty="0" err="1"/>
              <a:t>місяця</a:t>
            </a:r>
            <a:r>
              <a:rPr lang="ru-RU" b="1" dirty="0"/>
              <a:t> </a:t>
            </a:r>
            <a:r>
              <a:rPr lang="ru-RU" dirty="0"/>
              <a:t>норм і </a:t>
            </a:r>
            <a:r>
              <a:rPr lang="ru-RU" dirty="0" err="1"/>
              <a:t>кошторисів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 </a:t>
            </a:r>
            <a:r>
              <a:rPr lang="ru-RU" b="1" dirty="0" err="1"/>
              <a:t>складають</a:t>
            </a:r>
            <a:r>
              <a:rPr lang="ru-RU" b="1" dirty="0"/>
              <a:t> </a:t>
            </a:r>
            <a:r>
              <a:rPr lang="ru-RU" b="1" dirty="0" err="1"/>
              <a:t>нормативну</a:t>
            </a:r>
            <a:r>
              <a:rPr lang="ru-RU" b="1" dirty="0"/>
              <a:t> </a:t>
            </a:r>
            <a:r>
              <a:rPr lang="ru-RU" b="1" dirty="0" err="1"/>
              <a:t>калькуляцію</a:t>
            </a:r>
            <a:r>
              <a:rPr lang="ru-RU" dirty="0"/>
              <a:t>.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калькуляції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фактичну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браку у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розмірів</a:t>
            </a:r>
            <a:r>
              <a:rPr lang="ru-RU" dirty="0"/>
              <a:t> НЗВ.</a:t>
            </a:r>
          </a:p>
        </p:txBody>
      </p:sp>
      <p:pic>
        <p:nvPicPr>
          <p:cNvPr id="1026" name="Picture 2" descr="Что такое нормативный метод учета затрат? — Елена Сушонкова на Hasht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91" y="2334636"/>
            <a:ext cx="5499325" cy="35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8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050" y="727975"/>
            <a:ext cx="10768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Нормативний</a:t>
            </a:r>
            <a:r>
              <a:rPr lang="ru-RU" b="1" i="1" dirty="0"/>
              <a:t> метод </a:t>
            </a:r>
            <a:r>
              <a:rPr lang="ru-RU" b="1" i="1" dirty="0" err="1"/>
              <a:t>передбачає</a:t>
            </a:r>
            <a:r>
              <a:rPr lang="ru-RU" b="1" i="1" dirty="0"/>
              <a:t> </a:t>
            </a:r>
            <a:r>
              <a:rPr lang="ru-RU" b="1" i="1" dirty="0" err="1"/>
              <a:t>дотримання</a:t>
            </a:r>
            <a:r>
              <a:rPr lang="ru-RU" b="1" i="1" dirty="0"/>
              <a:t> таких </a:t>
            </a:r>
            <a:r>
              <a:rPr lang="ru-RU" b="1" i="1" dirty="0" err="1"/>
              <a:t>основних</a:t>
            </a:r>
            <a:r>
              <a:rPr lang="ru-RU" b="1" i="1" dirty="0"/>
              <a:t> </a:t>
            </a:r>
            <a:r>
              <a:rPr lang="ru-RU" b="1" i="1" dirty="0" err="1"/>
              <a:t>принципів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техніко-економічними</a:t>
            </a:r>
            <a:r>
              <a:rPr lang="ru-RU" dirty="0"/>
              <a:t> методами </a:t>
            </a:r>
            <a:r>
              <a:rPr lang="ru-RU" dirty="0" err="1"/>
              <a:t>нормування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норм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пального</a:t>
            </a:r>
            <a:r>
              <a:rPr lang="ru-RU" dirty="0"/>
              <a:t>,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заробітної</a:t>
            </a:r>
            <a:r>
              <a:rPr lang="ru-RU" dirty="0"/>
              <a:t> плати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/>
              <a:t>, </a:t>
            </a:r>
            <a:r>
              <a:rPr lang="ru-RU" dirty="0" err="1"/>
              <a:t>попереднє</a:t>
            </a:r>
            <a:r>
              <a:rPr lang="ru-RU" dirty="0"/>
              <a:t> (до початку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) </a:t>
            </a:r>
            <a:r>
              <a:rPr lang="ru-RU" dirty="0" err="1"/>
              <a:t>складання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калькуляції</a:t>
            </a:r>
            <a:r>
              <a:rPr lang="ru-RU" dirty="0"/>
              <a:t> (</a:t>
            </a:r>
            <a:r>
              <a:rPr lang="ru-RU" dirty="0" err="1"/>
              <a:t>розрахунку</a:t>
            </a:r>
            <a:r>
              <a:rPr lang="ru-RU" dirty="0"/>
              <a:t>)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кожного </a:t>
            </a:r>
            <a:r>
              <a:rPr lang="ru-RU" dirty="0" err="1"/>
              <a:t>виробу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норм для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на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норм;</a:t>
            </a:r>
          </a:p>
          <a:p>
            <a:r>
              <a:rPr lang="ru-RU" dirty="0"/>
              <a:t>3)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фактичних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з </a:t>
            </a:r>
            <a:r>
              <a:rPr lang="ru-RU" dirty="0" err="1"/>
              <a:t>розподілом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витрати</a:t>
            </a:r>
            <a:r>
              <a:rPr lang="ru-RU" dirty="0"/>
              <a:t> за нормами та </a:t>
            </a:r>
            <a:r>
              <a:rPr lang="ru-RU" dirty="0" err="1"/>
              <a:t>відхиленнями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норм, а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браку </a:t>
            </a:r>
            <a:r>
              <a:rPr lang="ru-RU" dirty="0" err="1"/>
              <a:t>виробництва</a:t>
            </a:r>
            <a:r>
              <a:rPr lang="ru-RU" dirty="0"/>
              <a:t> – </a:t>
            </a:r>
            <a:r>
              <a:rPr lang="ru-RU" dirty="0" err="1"/>
              <a:t>тільки</a:t>
            </a:r>
            <a:r>
              <a:rPr lang="ru-RU" dirty="0"/>
              <a:t> у межах норм;</a:t>
            </a:r>
          </a:p>
          <a:p>
            <a:r>
              <a:rPr lang="ru-RU" dirty="0"/>
              <a:t>4) </a:t>
            </a:r>
            <a:r>
              <a:rPr lang="ru-RU" dirty="0" err="1"/>
              <a:t>установлення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причин, а </a:t>
            </a:r>
            <a:r>
              <a:rPr lang="ru-RU" dirty="0" err="1"/>
              <a:t>також</a:t>
            </a:r>
            <a:r>
              <a:rPr lang="ru-RU" dirty="0"/>
              <a:t> умов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випущеної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як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 і </a:t>
            </a:r>
            <a:r>
              <a:rPr lang="ru-RU" dirty="0" err="1"/>
              <a:t>змін</a:t>
            </a:r>
            <a:r>
              <a:rPr lang="ru-RU" dirty="0"/>
              <a:t> норм.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904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560" y="725864"/>
            <a:ext cx="107905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Дотримання</a:t>
            </a:r>
            <a:r>
              <a:rPr lang="ru-RU" sz="1600" dirty="0"/>
              <a:t> такого алгоритму </a:t>
            </a:r>
            <a:r>
              <a:rPr lang="ru-RU" sz="1600" dirty="0" err="1"/>
              <a:t>обліку</a:t>
            </a:r>
            <a:r>
              <a:rPr lang="ru-RU" sz="1600" dirty="0"/>
              <a:t> та </a:t>
            </a:r>
            <a:r>
              <a:rPr lang="ru-RU" sz="1600" dirty="0" err="1"/>
              <a:t>розрахунків</a:t>
            </a:r>
            <a:r>
              <a:rPr lang="ru-RU" sz="1600" dirty="0"/>
              <a:t> </a:t>
            </a:r>
            <a:r>
              <a:rPr lang="ru-RU" sz="1600" dirty="0" err="1"/>
              <a:t>хоч</a:t>
            </a:r>
            <a:r>
              <a:rPr lang="ru-RU" sz="1600" dirty="0"/>
              <a:t> і є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трудомістким</a:t>
            </a:r>
            <a:r>
              <a:rPr lang="ru-RU" sz="1600" dirty="0"/>
              <a:t> </a:t>
            </a:r>
            <a:r>
              <a:rPr lang="ru-RU" sz="1600" dirty="0" err="1"/>
              <a:t>процесом</a:t>
            </a:r>
            <a:r>
              <a:rPr lang="ru-RU" sz="1600" dirty="0"/>
              <a:t>, </a:t>
            </a:r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отримати</a:t>
            </a:r>
            <a:r>
              <a:rPr lang="ru-RU" sz="1600" dirty="0"/>
              <a:t> </a:t>
            </a:r>
            <a:r>
              <a:rPr lang="ru-RU" sz="1600" dirty="0" err="1"/>
              <a:t>достовірну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про </a:t>
            </a:r>
            <a:r>
              <a:rPr lang="ru-RU" sz="1600" dirty="0" err="1"/>
              <a:t>витрати</a:t>
            </a:r>
            <a:r>
              <a:rPr lang="ru-RU" sz="1600" dirty="0"/>
              <a:t>, </a:t>
            </a:r>
            <a:r>
              <a:rPr lang="ru-RU" sz="1600" dirty="0" err="1"/>
              <a:t>придатну</a:t>
            </a:r>
            <a:r>
              <a:rPr lang="ru-RU" sz="1600" dirty="0"/>
              <a:t> для </a:t>
            </a:r>
            <a:r>
              <a:rPr lang="ru-RU" sz="1600" dirty="0" err="1"/>
              <a:t>подальшого</a:t>
            </a:r>
            <a:r>
              <a:rPr lang="ru-RU" sz="1600" dirty="0"/>
              <a:t> </a:t>
            </a:r>
            <a:r>
              <a:rPr lang="ru-RU" sz="1600" dirty="0" err="1"/>
              <a:t>аналізу</a:t>
            </a:r>
            <a:r>
              <a:rPr lang="ru-RU" sz="1600" dirty="0"/>
              <a:t> і контролю. </a:t>
            </a:r>
            <a:r>
              <a:rPr lang="ru-RU" sz="1600" dirty="0" err="1"/>
              <a:t>Нормативний</a:t>
            </a:r>
            <a:r>
              <a:rPr lang="ru-RU" sz="1600" dirty="0"/>
              <a:t> метод </a:t>
            </a:r>
            <a:r>
              <a:rPr lang="ru-RU" sz="1600" dirty="0" err="1"/>
              <a:t>обліку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на </a:t>
            </a:r>
            <a:r>
              <a:rPr lang="ru-RU" sz="1600" dirty="0" err="1"/>
              <a:t>виробництво</a:t>
            </a:r>
            <a:r>
              <a:rPr lang="ru-RU" sz="1600" dirty="0"/>
              <a:t> і </a:t>
            </a:r>
            <a:r>
              <a:rPr lang="ru-RU" sz="1600" dirty="0" err="1"/>
              <a:t>калькулювання</a:t>
            </a:r>
            <a:r>
              <a:rPr lang="ru-RU" sz="1600" dirty="0"/>
              <a:t> </a:t>
            </a:r>
            <a:r>
              <a:rPr lang="ru-RU" sz="1600" dirty="0" err="1"/>
              <a:t>собівартості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</a:t>
            </a:r>
            <a:r>
              <a:rPr lang="ru-RU" sz="1600" dirty="0" err="1"/>
              <a:t>застосовується</a:t>
            </a:r>
            <a:r>
              <a:rPr lang="ru-RU" sz="1600" dirty="0"/>
              <a:t>, як правило, на </a:t>
            </a:r>
            <a:r>
              <a:rPr lang="ru-RU" sz="1600" dirty="0" err="1"/>
              <a:t>підприємствах</a:t>
            </a:r>
            <a:r>
              <a:rPr lang="ru-RU" sz="1600" dirty="0"/>
              <a:t> </a:t>
            </a:r>
            <a:r>
              <a:rPr lang="ru-RU" sz="1600" dirty="0" err="1"/>
              <a:t>обробних</a:t>
            </a:r>
            <a:r>
              <a:rPr lang="ru-RU" sz="1600" dirty="0"/>
              <a:t> </a:t>
            </a:r>
            <a:r>
              <a:rPr lang="ru-RU" sz="1600" dirty="0" err="1"/>
              <a:t>галузей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 з </a:t>
            </a:r>
            <a:r>
              <a:rPr lang="ru-RU" sz="1600" dirty="0" err="1"/>
              <a:t>масовим</a:t>
            </a:r>
            <a:r>
              <a:rPr lang="ru-RU" sz="1600" dirty="0"/>
              <a:t> та </a:t>
            </a:r>
            <a:r>
              <a:rPr lang="ru-RU" sz="1600" dirty="0" err="1"/>
              <a:t>великосерійним</a:t>
            </a:r>
            <a:r>
              <a:rPr lang="ru-RU" sz="1600" dirty="0"/>
              <a:t> характером </a:t>
            </a:r>
            <a:r>
              <a:rPr lang="ru-RU" sz="1600" dirty="0" err="1"/>
              <a:t>виробництва</a:t>
            </a:r>
            <a:r>
              <a:rPr lang="ru-RU" sz="1600" dirty="0"/>
              <a:t>, де </a:t>
            </a:r>
            <a:r>
              <a:rPr lang="ru-RU" sz="1600" dirty="0" err="1"/>
              <a:t>виготовляє</a:t>
            </a:r>
            <a:r>
              <a:rPr lang="ru-RU" sz="1600" dirty="0"/>
              <a:t> </a:t>
            </a:r>
            <a:r>
              <a:rPr lang="ru-RU" sz="1600" dirty="0" err="1"/>
              <a:t>різноманітна</a:t>
            </a:r>
            <a:r>
              <a:rPr lang="ru-RU" sz="1600" dirty="0"/>
              <a:t> і складна </a:t>
            </a:r>
            <a:r>
              <a:rPr lang="ru-RU" sz="1600" dirty="0" err="1"/>
              <a:t>продукція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деталей та </a:t>
            </a:r>
            <a:r>
              <a:rPr lang="ru-RU" sz="1600" dirty="0" err="1"/>
              <a:t>вузлів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на </a:t>
            </a:r>
            <a:r>
              <a:rPr lang="ru-RU" sz="1600" dirty="0" err="1"/>
              <a:t>підприємствах</a:t>
            </a:r>
            <a:r>
              <a:rPr lang="ru-RU" sz="1600" dirty="0"/>
              <a:t> </a:t>
            </a:r>
            <a:r>
              <a:rPr lang="ru-RU" sz="1600" dirty="0" err="1"/>
              <a:t>машинобудування</a:t>
            </a:r>
            <a:r>
              <a:rPr lang="ru-RU" sz="1600" dirty="0"/>
              <a:t>, </a:t>
            </a:r>
            <a:r>
              <a:rPr lang="ru-RU" sz="1600" dirty="0" err="1"/>
              <a:t>швейної</a:t>
            </a:r>
            <a:r>
              <a:rPr lang="ru-RU" sz="1600" dirty="0"/>
              <a:t>, </a:t>
            </a:r>
            <a:r>
              <a:rPr lang="ru-RU" sz="1600" dirty="0" err="1"/>
              <a:t>взуттєвої</a:t>
            </a:r>
            <a:r>
              <a:rPr lang="ru-RU" sz="1600" dirty="0"/>
              <a:t>, </a:t>
            </a:r>
            <a:r>
              <a:rPr lang="ru-RU" sz="1600" dirty="0" err="1"/>
              <a:t>трикотажної</a:t>
            </a:r>
            <a:r>
              <a:rPr lang="ru-RU" sz="1600" dirty="0"/>
              <a:t>, </a:t>
            </a:r>
            <a:r>
              <a:rPr lang="ru-RU" sz="1600" dirty="0" err="1"/>
              <a:t>шинної</a:t>
            </a:r>
            <a:r>
              <a:rPr lang="ru-RU" sz="1600" dirty="0"/>
              <a:t>, </a:t>
            </a:r>
            <a:r>
              <a:rPr lang="ru-RU" sz="1600" dirty="0" err="1"/>
              <a:t>меблевої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).</a:t>
            </a:r>
            <a:r>
              <a:rPr lang="ru-RU" sz="1600" b="1" i="1" dirty="0"/>
              <a:t> </a:t>
            </a:r>
            <a:r>
              <a:rPr lang="ru-RU" sz="1600" b="1" i="1" dirty="0" err="1"/>
              <a:t>Цей</a:t>
            </a:r>
            <a:r>
              <a:rPr lang="ru-RU" sz="1600" b="1" i="1" dirty="0"/>
              <a:t> метод </a:t>
            </a:r>
            <a:r>
              <a:rPr lang="ru-RU" sz="1600" b="1" i="1" dirty="0" err="1"/>
              <a:t>включає</a:t>
            </a:r>
            <a:r>
              <a:rPr lang="ru-RU" sz="1600" dirty="0"/>
              <a:t>: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систематичний</a:t>
            </a:r>
            <a:r>
              <a:rPr lang="ru-RU" sz="1600" dirty="0"/>
              <a:t> </a:t>
            </a:r>
            <a:r>
              <a:rPr lang="ru-RU" sz="1600" dirty="0" err="1"/>
              <a:t>облік</a:t>
            </a:r>
            <a:r>
              <a:rPr lang="ru-RU" sz="1600" dirty="0"/>
              <a:t> </a:t>
            </a:r>
            <a:r>
              <a:rPr lang="ru-RU" sz="1600" dirty="0" err="1"/>
              <a:t>змін</a:t>
            </a:r>
            <a:r>
              <a:rPr lang="ru-RU" sz="1600" dirty="0"/>
              <a:t> та </a:t>
            </a:r>
            <a:r>
              <a:rPr lang="ru-RU" sz="1600" dirty="0" err="1"/>
              <a:t>відхилень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установлених</a:t>
            </a:r>
            <a:r>
              <a:rPr lang="ru-RU" sz="1600" dirty="0"/>
              <a:t> норм </a:t>
            </a:r>
            <a:r>
              <a:rPr lang="ru-RU" sz="1600" dirty="0" err="1"/>
              <a:t>витрат</a:t>
            </a:r>
            <a:r>
              <a:rPr lang="ru-RU" sz="1600" dirty="0"/>
              <a:t> на </a:t>
            </a:r>
            <a:r>
              <a:rPr lang="ru-RU" sz="1600" dirty="0" err="1"/>
              <a:t>одиницю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за причинами і </a:t>
            </a:r>
            <a:r>
              <a:rPr lang="ru-RU" sz="1600" dirty="0" err="1"/>
              <a:t>винуватцями</a:t>
            </a:r>
            <a:r>
              <a:rPr lang="ru-RU" sz="1600" dirty="0"/>
              <a:t>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відхилень</a:t>
            </a:r>
            <a:r>
              <a:rPr lang="ru-RU" sz="1600" dirty="0"/>
              <a:t>;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складання</a:t>
            </a:r>
            <a:r>
              <a:rPr lang="ru-RU" sz="1600" dirty="0"/>
              <a:t> та </a:t>
            </a:r>
            <a:r>
              <a:rPr lang="ru-RU" sz="1600" dirty="0" err="1"/>
              <a:t>періодичне</a:t>
            </a:r>
            <a:r>
              <a:rPr lang="ru-RU" sz="1600" dirty="0"/>
              <a:t> </a:t>
            </a:r>
            <a:r>
              <a:rPr lang="ru-RU" sz="1600" dirty="0" err="1"/>
              <a:t>коригування</a:t>
            </a:r>
            <a:r>
              <a:rPr lang="ru-RU" sz="1600" dirty="0"/>
              <a:t> </a:t>
            </a:r>
            <a:r>
              <a:rPr lang="ru-RU" sz="1600" dirty="0" err="1"/>
              <a:t>нормативної</a:t>
            </a:r>
            <a:r>
              <a:rPr lang="ru-RU" sz="1600" dirty="0"/>
              <a:t> </a:t>
            </a:r>
            <a:r>
              <a:rPr lang="ru-RU" sz="1600" dirty="0" err="1"/>
              <a:t>калькуляції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грунтується</a:t>
            </a:r>
            <a:r>
              <a:rPr lang="ru-RU" sz="1600" dirty="0"/>
              <a:t> на </a:t>
            </a:r>
            <a:r>
              <a:rPr lang="ru-RU" sz="1600" dirty="0" err="1"/>
              <a:t>діючих</a:t>
            </a:r>
            <a:r>
              <a:rPr lang="ru-RU" sz="1600" dirty="0"/>
              <a:t> нормах </a:t>
            </a:r>
            <a:r>
              <a:rPr lang="ru-RU" sz="1600" dirty="0" err="1"/>
              <a:t>витрат</a:t>
            </a:r>
            <a:r>
              <a:rPr lang="ru-RU" sz="1600" dirty="0"/>
              <a:t>;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фактичної</a:t>
            </a:r>
            <a:r>
              <a:rPr lang="ru-RU" sz="1600" dirty="0"/>
              <a:t> </a:t>
            </a:r>
            <a:r>
              <a:rPr lang="ru-RU" sz="1600" dirty="0" err="1"/>
              <a:t>собівартості</a:t>
            </a:r>
            <a:r>
              <a:rPr lang="ru-RU" sz="1600" dirty="0"/>
              <a:t> </a:t>
            </a:r>
            <a:r>
              <a:rPr lang="ru-RU" sz="1600" dirty="0" err="1"/>
              <a:t>випущеної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як </a:t>
            </a:r>
            <a:r>
              <a:rPr lang="ru-RU" sz="1600" dirty="0" err="1"/>
              <a:t>алгебричної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</a:t>
            </a:r>
            <a:r>
              <a:rPr lang="ru-RU" sz="1600" dirty="0" err="1"/>
              <a:t>нормативної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собівартості</a:t>
            </a:r>
            <a:r>
              <a:rPr lang="ru-RU" sz="1600" dirty="0"/>
              <a:t>, </a:t>
            </a:r>
            <a:r>
              <a:rPr lang="ru-RU" sz="1600" dirty="0" err="1"/>
              <a:t>відхилень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норм та </a:t>
            </a:r>
            <a:r>
              <a:rPr lang="ru-RU" sz="1600" dirty="0" err="1"/>
              <a:t>змін</a:t>
            </a:r>
            <a:r>
              <a:rPr lang="ru-RU" sz="1600" dirty="0"/>
              <a:t> самих норм.</a:t>
            </a:r>
          </a:p>
          <a:p>
            <a:r>
              <a:rPr lang="ru-RU" sz="1600" dirty="0" err="1"/>
              <a:t>Нормативну</a:t>
            </a:r>
            <a:r>
              <a:rPr lang="ru-RU" sz="1600" dirty="0"/>
              <a:t> </a:t>
            </a:r>
            <a:r>
              <a:rPr lang="ru-RU" sz="1600" dirty="0" err="1"/>
              <a:t>собівартість</a:t>
            </a:r>
            <a:r>
              <a:rPr lang="ru-RU" sz="1600" dirty="0"/>
              <a:t> </a:t>
            </a:r>
            <a:r>
              <a:rPr lang="ru-RU" sz="1600" dirty="0" err="1"/>
              <a:t>всієї</a:t>
            </a:r>
            <a:r>
              <a:rPr lang="ru-RU" sz="1600" dirty="0"/>
              <a:t> </a:t>
            </a:r>
            <a:r>
              <a:rPr lang="ru-RU" sz="1600" dirty="0" err="1"/>
              <a:t>товарної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</a:t>
            </a:r>
            <a:r>
              <a:rPr lang="ru-RU" sz="1600" dirty="0" err="1"/>
              <a:t>розраховують</a:t>
            </a:r>
            <a:r>
              <a:rPr lang="ru-RU" sz="1600" dirty="0"/>
              <a:t> як </a:t>
            </a:r>
            <a:r>
              <a:rPr lang="ru-RU" sz="1600" dirty="0" err="1"/>
              <a:t>добуток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відвантаженої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на </a:t>
            </a:r>
            <a:r>
              <a:rPr lang="ru-RU" sz="1600" dirty="0" err="1"/>
              <a:t>діючі</a:t>
            </a:r>
            <a:r>
              <a:rPr lang="ru-RU" sz="1600" dirty="0"/>
              <a:t> в </a:t>
            </a:r>
            <a:r>
              <a:rPr lang="ru-RU" sz="1600" dirty="0" err="1"/>
              <a:t>звітному</a:t>
            </a:r>
            <a:r>
              <a:rPr lang="ru-RU" sz="1600" dirty="0"/>
              <a:t> </a:t>
            </a:r>
            <a:r>
              <a:rPr lang="ru-RU" sz="1600" dirty="0" err="1"/>
              <a:t>періоді</a:t>
            </a:r>
            <a:r>
              <a:rPr lang="ru-RU" sz="1600" dirty="0"/>
              <a:t> </a:t>
            </a:r>
            <a:r>
              <a:rPr lang="ru-RU" sz="1600" dirty="0" err="1"/>
              <a:t>норми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по </a:t>
            </a:r>
            <a:r>
              <a:rPr lang="ru-RU" sz="1600" dirty="0" err="1"/>
              <a:t>кожній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</a:t>
            </a:r>
            <a:r>
              <a:rPr lang="ru-RU" sz="1600" dirty="0" err="1"/>
              <a:t>калькуляції</a:t>
            </a:r>
            <a:r>
              <a:rPr lang="ru-RU" sz="1600" dirty="0"/>
              <a:t>.</a:t>
            </a:r>
          </a:p>
          <a:p>
            <a:r>
              <a:rPr lang="ru-RU" sz="1600" b="1" i="1" dirty="0" err="1"/>
              <a:t>Фактична</a:t>
            </a:r>
            <a:r>
              <a:rPr lang="ru-RU" sz="1600" b="1" i="1" dirty="0"/>
              <a:t> </a:t>
            </a:r>
            <a:r>
              <a:rPr lang="ru-RU" sz="1600" b="1" i="1" dirty="0" err="1"/>
              <a:t>собівартість</a:t>
            </a:r>
            <a:r>
              <a:rPr lang="ru-RU" sz="1600" b="1" i="1" dirty="0"/>
              <a:t> </a:t>
            </a:r>
            <a:r>
              <a:rPr lang="ru-RU" sz="1600" b="1" i="1" dirty="0" err="1"/>
              <a:t>продукції</a:t>
            </a:r>
            <a:r>
              <a:rPr lang="ru-RU" sz="1600" b="1" i="1" dirty="0"/>
              <a:t> </a:t>
            </a:r>
            <a:r>
              <a:rPr lang="ru-RU" sz="1600" dirty="0"/>
              <a:t>(</a:t>
            </a:r>
            <a:r>
              <a:rPr lang="ru-RU" sz="1600" dirty="0" err="1"/>
              <a:t>однорідних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виробів</a:t>
            </a:r>
            <a:r>
              <a:rPr lang="ru-RU" sz="1600" dirty="0"/>
              <a:t>) при нормативному </a:t>
            </a:r>
            <a:r>
              <a:rPr lang="ru-RU" sz="1600" dirty="0" err="1"/>
              <a:t>методі</a:t>
            </a:r>
            <a:r>
              <a:rPr lang="ru-RU" sz="1600" dirty="0"/>
              <a:t> </a:t>
            </a:r>
            <a:r>
              <a:rPr lang="ru-RU" sz="1600" dirty="0" err="1"/>
              <a:t>обліку</a:t>
            </a:r>
            <a:r>
              <a:rPr lang="ru-RU" sz="1600" dirty="0"/>
              <a:t> </a:t>
            </a:r>
            <a:r>
              <a:rPr lang="ru-RU" sz="1600" dirty="0" err="1"/>
              <a:t>обчислюється</a:t>
            </a:r>
            <a:r>
              <a:rPr lang="ru-RU" sz="1600" dirty="0"/>
              <a:t> не шляхом прямого </a:t>
            </a:r>
            <a:r>
              <a:rPr lang="ru-RU" sz="1600" dirty="0" err="1"/>
              <a:t>підрахунку</a:t>
            </a:r>
            <a:r>
              <a:rPr lang="ru-RU" sz="1600" dirty="0"/>
              <a:t> за </a:t>
            </a:r>
            <a:r>
              <a:rPr lang="ru-RU" sz="1600" dirty="0" err="1"/>
              <a:t>статтями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, а як </a:t>
            </a:r>
            <a:r>
              <a:rPr lang="ru-RU" sz="1600" dirty="0" err="1"/>
              <a:t>алгебраїчна</a:t>
            </a:r>
            <a:r>
              <a:rPr lang="ru-RU" sz="1600" dirty="0"/>
              <a:t> сума </a:t>
            </a:r>
            <a:r>
              <a:rPr lang="ru-RU" sz="1600" dirty="0" err="1"/>
              <a:t>нормативних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, </a:t>
            </a:r>
            <a:r>
              <a:rPr lang="ru-RU" sz="1600" dirty="0" err="1"/>
              <a:t>змін</a:t>
            </a:r>
            <a:r>
              <a:rPr lang="ru-RU" sz="1600" dirty="0"/>
              <a:t> норм і </a:t>
            </a:r>
            <a:r>
              <a:rPr lang="ru-RU" sz="1600" dirty="0" err="1"/>
              <a:t>відхилень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норм,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виразити</a:t>
            </a:r>
            <a:r>
              <a:rPr lang="ru-RU" sz="1600" dirty="0"/>
              <a:t> формулою:</a:t>
            </a:r>
          </a:p>
          <a:p>
            <a:r>
              <a:rPr lang="ru-RU" sz="1600" b="1" i="1" dirty="0"/>
              <a:t>Ф = Н ± В ± 3</a:t>
            </a:r>
          </a:p>
          <a:p>
            <a:r>
              <a:rPr lang="ru-RU" sz="1600" dirty="0"/>
              <a:t>де: Н - </a:t>
            </a:r>
            <a:r>
              <a:rPr lang="ru-RU" sz="1600" dirty="0" err="1"/>
              <a:t>поточні</a:t>
            </a:r>
            <a:r>
              <a:rPr lang="ru-RU" sz="1600" dirty="0"/>
              <a:t> </a:t>
            </a:r>
            <a:r>
              <a:rPr lang="ru-RU" sz="1600" dirty="0" err="1"/>
              <a:t>витрати</a:t>
            </a:r>
            <a:r>
              <a:rPr lang="ru-RU" sz="1600" dirty="0"/>
              <a:t> за </a:t>
            </a:r>
            <a:r>
              <a:rPr lang="ru-RU" sz="1600" dirty="0" err="1"/>
              <a:t>встановленими</a:t>
            </a:r>
            <a:r>
              <a:rPr lang="ru-RU" sz="1600" dirty="0"/>
              <a:t> нормами плану;</a:t>
            </a:r>
          </a:p>
          <a:p>
            <a:r>
              <a:rPr lang="ru-RU" sz="1600" dirty="0"/>
              <a:t>В - </a:t>
            </a:r>
            <a:r>
              <a:rPr lang="ru-RU" sz="1600" dirty="0" err="1"/>
              <a:t>відхилення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діючих</a:t>
            </a:r>
            <a:r>
              <a:rPr lang="ru-RU" sz="1600" dirty="0"/>
              <a:t> норм </a:t>
            </a:r>
            <a:r>
              <a:rPr lang="ru-RU" sz="1600" dirty="0" err="1"/>
              <a:t>витрат</a:t>
            </a:r>
            <a:r>
              <a:rPr lang="ru-RU" sz="1600" dirty="0"/>
              <a:t>;</a:t>
            </a:r>
          </a:p>
          <a:p>
            <a:r>
              <a:rPr lang="ru-RU" sz="1600" dirty="0"/>
              <a:t>З -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діючих</a:t>
            </a:r>
            <a:r>
              <a:rPr lang="ru-RU" sz="1600" dirty="0"/>
              <a:t> норм </a:t>
            </a:r>
            <a:r>
              <a:rPr lang="ru-RU" sz="1600" dirty="0" err="1"/>
              <a:t>витрат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Фактичну</a:t>
            </a:r>
            <a:r>
              <a:rPr lang="ru-RU" sz="1600" dirty="0"/>
              <a:t> </a:t>
            </a:r>
            <a:r>
              <a:rPr lang="ru-RU" sz="1600" dirty="0" err="1"/>
              <a:t>собівартість</a:t>
            </a:r>
            <a:r>
              <a:rPr lang="ru-RU" sz="1600" dirty="0"/>
              <a:t> </a:t>
            </a:r>
            <a:r>
              <a:rPr lang="ru-RU" sz="1600" dirty="0" err="1"/>
              <a:t>одиниці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</a:t>
            </a:r>
            <a:r>
              <a:rPr lang="ru-RU" sz="1600" dirty="0" err="1"/>
              <a:t>визначають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індексів</a:t>
            </a:r>
            <a:r>
              <a:rPr lang="ru-RU" sz="1600" dirty="0"/>
              <a:t> </a:t>
            </a:r>
            <a:r>
              <a:rPr lang="ru-RU" sz="1600" dirty="0" err="1"/>
              <a:t>відхилень</a:t>
            </a:r>
            <a:r>
              <a:rPr lang="ru-RU" sz="1600" dirty="0"/>
              <a:t>, </a:t>
            </a:r>
            <a:r>
              <a:rPr lang="ru-RU" sz="1600" dirty="0" err="1"/>
              <a:t>розрахованих</a:t>
            </a:r>
            <a:r>
              <a:rPr lang="ru-RU" sz="1600" dirty="0"/>
              <a:t> як </a:t>
            </a:r>
            <a:r>
              <a:rPr lang="ru-RU" sz="1600" dirty="0" err="1"/>
              <a:t>відношення</a:t>
            </a:r>
            <a:r>
              <a:rPr lang="ru-RU" sz="1600" dirty="0"/>
              <a:t> </a:t>
            </a:r>
            <a:r>
              <a:rPr lang="ru-RU" sz="1600" dirty="0" err="1"/>
              <a:t>фактичної</a:t>
            </a:r>
            <a:r>
              <a:rPr lang="ru-RU" sz="1600" dirty="0"/>
              <a:t> </a:t>
            </a:r>
            <a:r>
              <a:rPr lang="ru-RU" sz="1600" dirty="0" err="1"/>
              <a:t>собівартості</a:t>
            </a:r>
            <a:r>
              <a:rPr lang="ru-RU" sz="1600" dirty="0"/>
              <a:t> </a:t>
            </a:r>
            <a:r>
              <a:rPr lang="ru-RU" sz="1600" dirty="0" err="1"/>
              <a:t>товарної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до </a:t>
            </a:r>
            <a:r>
              <a:rPr lang="ru-RU" sz="1600" dirty="0" err="1"/>
              <a:t>нормативної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9199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876" y="1030330"/>
            <a:ext cx="10840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Нормативний</a:t>
            </a:r>
            <a:r>
              <a:rPr lang="ru-RU" dirty="0"/>
              <a:t> метод </a:t>
            </a:r>
            <a:r>
              <a:rPr lang="ru-RU" dirty="0" err="1"/>
              <a:t>має</a:t>
            </a:r>
            <a:r>
              <a:rPr lang="ru-RU" dirty="0"/>
              <a:t> як </a:t>
            </a:r>
            <a:r>
              <a:rPr lang="ru-RU" b="1" i="1" dirty="0" err="1"/>
              <a:t>переваги</a:t>
            </a:r>
            <a:r>
              <a:rPr lang="ru-RU" b="1" i="1" dirty="0"/>
              <a:t>, так і </a:t>
            </a:r>
            <a:r>
              <a:rPr lang="ru-RU" b="1" i="1" dirty="0" err="1"/>
              <a:t>недоліки</a:t>
            </a:r>
            <a:r>
              <a:rPr lang="ru-RU" dirty="0"/>
              <a:t>. </a:t>
            </a:r>
            <a:r>
              <a:rPr lang="ru-RU" b="1" i="1" dirty="0" err="1"/>
              <a:t>Переваги</a:t>
            </a:r>
            <a:r>
              <a:rPr lang="ru-RU" b="1" i="1" dirty="0"/>
              <a:t> нормативного </a:t>
            </a:r>
            <a:r>
              <a:rPr lang="ru-RU" b="1" i="1" dirty="0" err="1"/>
              <a:t>обліку</a:t>
            </a:r>
            <a:r>
              <a:rPr lang="ru-RU" b="1" i="1" dirty="0"/>
              <a:t> </a:t>
            </a:r>
            <a:r>
              <a:rPr lang="ru-RU" b="1" i="1" dirty="0" err="1"/>
              <a:t>полягають</a:t>
            </a:r>
            <a:r>
              <a:rPr lang="ru-RU" b="1" i="1" dirty="0"/>
              <a:t> в тому, </a:t>
            </a:r>
            <a:r>
              <a:rPr lang="ru-RU" b="1" i="1" dirty="0" err="1"/>
              <a:t>що</a:t>
            </a:r>
            <a:r>
              <a:rPr lang="ru-RU" b="1" i="1" dirty="0"/>
              <a:t> з </a:t>
            </a:r>
            <a:r>
              <a:rPr lang="ru-RU" b="1" i="1" dirty="0" err="1"/>
              <a:t>являється</a:t>
            </a:r>
            <a:r>
              <a:rPr lang="ru-RU" b="1" i="1" dirty="0"/>
              <a:t>: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поточного оперативного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шляхом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норм;</a:t>
            </a:r>
          </a:p>
          <a:p>
            <a:r>
              <a:rPr lang="ru-RU" dirty="0" err="1"/>
              <a:t>відокремлений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норм, </a:t>
            </a:r>
            <a:r>
              <a:rPr lang="ru-RU" dirty="0" err="1"/>
              <a:t>тобто</a:t>
            </a:r>
            <a:r>
              <a:rPr lang="ru-RU" dirty="0"/>
              <a:t> контроль за </a:t>
            </a:r>
            <a:r>
              <a:rPr lang="ru-RU" dirty="0" err="1"/>
              <a:t>здійсненням</a:t>
            </a:r>
            <a:r>
              <a:rPr lang="ru-RU" dirty="0"/>
              <a:t> режиму </a:t>
            </a:r>
            <a:r>
              <a:rPr lang="ru-RU" dirty="0" err="1"/>
              <a:t>економії</a:t>
            </a:r>
            <a:r>
              <a:rPr lang="ru-RU" dirty="0"/>
              <a:t>;</a:t>
            </a:r>
          </a:p>
          <a:p>
            <a:r>
              <a:rPr lang="ru-RU" dirty="0" err="1"/>
              <a:t>укрупнення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калькуляції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по </a:t>
            </a:r>
            <a:r>
              <a:rPr lang="ru-RU" dirty="0" err="1"/>
              <a:t>всіх</a:t>
            </a:r>
            <a:r>
              <a:rPr lang="ru-RU" dirty="0"/>
              <a:t> видах </a:t>
            </a:r>
            <a:r>
              <a:rPr lang="ru-RU" dirty="0" err="1"/>
              <a:t>виробів</a:t>
            </a:r>
            <a:r>
              <a:rPr lang="ru-RU" dirty="0"/>
              <a:t>, а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по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однорідної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число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калькулювання</a:t>
            </a:r>
            <a:r>
              <a:rPr lang="ru-RU" dirty="0"/>
              <a:t>;</a:t>
            </a:r>
          </a:p>
          <a:p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нормативними</a:t>
            </a:r>
            <a:r>
              <a:rPr lang="ru-RU" dirty="0"/>
              <a:t> </a:t>
            </a:r>
            <a:r>
              <a:rPr lang="ru-RU" dirty="0" err="1"/>
              <a:t>калькуляціями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;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інвентаризацію</a:t>
            </a:r>
            <a:r>
              <a:rPr lang="ru-RU" dirty="0"/>
              <a:t> </a:t>
            </a:r>
            <a:r>
              <a:rPr lang="ru-RU" dirty="0" err="1"/>
              <a:t>незавершеного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b="1" i="1" dirty="0" err="1"/>
              <a:t>Недоліком</a:t>
            </a:r>
            <a:r>
              <a:rPr lang="ru-RU" b="1" i="1" dirty="0"/>
              <a:t> є 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виявляється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інвентаризації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по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підрозділах</a:t>
            </a:r>
            <a:r>
              <a:rPr lang="ru-RU" dirty="0"/>
              <a:t> і за весь </a:t>
            </a:r>
            <a:r>
              <a:rPr lang="ru-RU" dirty="0" err="1"/>
              <a:t>звітний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неврахованих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без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а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виявляють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фактичну</a:t>
            </a:r>
            <a:r>
              <a:rPr lang="ru-RU" dirty="0"/>
              <a:t> величину </a:t>
            </a:r>
            <a:r>
              <a:rPr lang="ru-RU" dirty="0" err="1"/>
              <a:t>розподіляють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інформаційну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17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716" y="5904188"/>
            <a:ext cx="1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3141" y="634177"/>
            <a:ext cx="1037991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Після визначення нормативної собівартості та завершення процесу виробництва продукції визначають фактичну собівартість одиниці продукції за фактичними прямими і непрямими виробничими витратами, яку порівнюють із нормативною собівартістю з метою виявлення відхилень та управління ними.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Аналіз відхилень передбачає порівняння нормативних витрат з фактичними витратами, виявлення відповідних відхилень, їх причин та винуватців.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Загальні відхилення між фактичними і нормативними витратами розраховується як різниця між ними.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Загальне відхилення = 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Фактичні витрати (собівартість) – Нормативні витрати (собівартість)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Відхилення змінних (прямих) виробничих витрат: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  відхилення за ціною або ставкою – розраховується як різниця між фактичною і нормативною ціною помноженою на фактичну кількість (ціновий норматив, якісна ознака);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  відхилення за використанням або ефективністю – це різниця між фактичною і нормативною кількістю помноженою на нормативну ціну.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Матеріальні витрати: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Ціна= (Факт.ціна – Норм.ціна)*Факт.к-сть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Кількість= (Факт.к-сть – Норм.к-сть)*Норм.ціна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Трудові витрати: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Ставка =(Факт.ставка – Норм. ставка)* Факт.год.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Години =(Факт.год. – Норм.год)*Норм.стака.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80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3172" y="476008"/>
            <a:ext cx="1094752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ПЕРЕВІРКА: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сума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за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ціною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ставкою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 і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використанням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ефективністю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має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=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загальному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відхиленню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аналізі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непрямих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виробничих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необхідно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1.     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Поділити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виробничі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непрямі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на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змінні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постійні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2.     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Визначити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окремі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ставки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непрямих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виробничих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для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постійних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та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змінних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накладних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3.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Розрахувати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виробничі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непрямі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з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використанням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нормативної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ставки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змінних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накладних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нормативної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ставки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постійних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накладних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4.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Розрахувати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виробничих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непрямих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Аналіз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проводиться у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випадках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виходять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за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межі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прийнятого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діапазону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Прийнятий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діапазон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це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діапазон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між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нижньою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контрольною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межею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та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верхньою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min.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i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max.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значень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Верхня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межа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сума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допустимого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Нижня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межа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це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різниця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допустимого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Залежно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впливу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фінансовий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результат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їх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поділяють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сприятливі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позитивні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 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фактичні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менші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що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збільшує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при­буток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 не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сприятливі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негативні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 -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фактичні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більші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за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нормативні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що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зменшує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 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при­буток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практиці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обліку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відображаю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nь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рахунках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обліку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а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саме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без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спеціального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використання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а з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включенням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їх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виробництва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із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використанням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спеціальних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межах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синтетичних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рахунку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23).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практиці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включаються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собівартості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виготовленої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продукції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Україні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але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можливе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їх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віднесення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фінансовий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результат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що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значно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спрощує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облікові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записи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сам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процес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розрахунку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фактичної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собівартості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метод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стандарт-кост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Методи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виявлення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     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метод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сигнального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документування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оформляється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сигнальна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документація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якій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вказуються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причини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винуватці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складається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акт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заміну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листок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доплату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заробітної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плати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);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     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метод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партіонного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розкрою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використовується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з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одного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виготовляється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декілька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видів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продукції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Облік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оформляється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розкрійних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листках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картках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яких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наводяться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фактично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використані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обсяги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сировини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обсяги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виробництва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визначається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кожній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партії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підставі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розкрійних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листів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що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дозволяє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встановити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причини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винуватців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відхилень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безпосередньо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процесі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виробництва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робочих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місцях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      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інвентарний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метод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в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кінці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звітного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періоду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проводиться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інвентаризація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залишків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ТМЦ,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фактичні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витрати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визначають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даними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залишків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початок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надходження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матеріалів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період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результатів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інвентаризації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залишків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кінець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).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287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742" y="711426"/>
            <a:ext cx="1054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За кордоном аналогом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вітчизняного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нормативного методу є метод «стандарт-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035" y="1406810"/>
            <a:ext cx="110293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Helvetica Neue"/>
              </a:rPr>
              <a:t>В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основі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системи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"стандарт-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"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лежить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попереднє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(до початку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виробничого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процесу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)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нормування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статтями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: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основні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матеріали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; оплата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праці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виробничих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робітників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;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виробничі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накладні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заробітна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плата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допоміжних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робітників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допоміжні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матеріали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орендна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плата,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амортизація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обладнання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та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ін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.);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комерційні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збут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реалізації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підприємствах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які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застосовують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систему "стандарт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",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облік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відхилень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фактичних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стандартних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норм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ведуть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як правило,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наступних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окремих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чотирьох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рахунках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: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відхилення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по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витратам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матеріалів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заробітної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плати,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накладних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відхилення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стандартної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комерційної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Helvetica Neue"/>
              </a:rPr>
              <a:t>собівартості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Таким чином, "стандарт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" -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це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система оперативного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управління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і контролю за ходом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виробничого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процесу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витратами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виробництво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також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система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аналізу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причин, в силу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яких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утворилася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різниця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між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стандартною та фактичною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собівартістю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виручкою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її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реалізації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Порівняння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даних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методів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дозволяє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зробити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наступні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висновки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обидва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мають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увазі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1.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Попереднє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встановлення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нормативів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використання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ресурсів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в натуральному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вираженні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2.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Планування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собівартості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одиниці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всього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випуску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період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основі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встановлених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нормативів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3.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Порівняння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фактичного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рівня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до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встановлених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нормативів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аналіз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обчислених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відхилень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Helvetica Neue"/>
              </a:rPr>
              <a:t>В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умовах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«стандарт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»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протягом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року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стандарти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змінюватися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не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можуть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Їх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повний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перегляд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здійснюється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раз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рік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зазвичай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перед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складанням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кошторису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майбутній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період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Крім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того, стандартна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собівартість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може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переглядатися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при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радикальній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зміні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виробництва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потужності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підприємства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 При нормативному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методі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перегляд норм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протягом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року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</a:rPr>
              <a:t>можливий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5560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16" y="1071136"/>
            <a:ext cx="108785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Метою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подальшого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вдосконалення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нормативного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обліку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(як і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обліку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"стандарт-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кост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")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доцільно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їх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застосування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поєднанні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системою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обліку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"директ-костинг", яка широко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використовується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західних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країнах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В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організації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обліку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за системою "директ-костинг"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лежить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розподіл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відношенню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обсягу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виробництва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постійні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змінні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собівартість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випущеної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реалізованої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формується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змінних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витрат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перебувають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прямій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залежності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технологічного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процесу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організації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виробництва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 За способом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віднесення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собівартість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вони в основному є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прямими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і тому легко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піддаються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нормуванню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одиницю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продукції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випускається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333333"/>
                </a:solidFill>
                <a:latin typeface="Helvetica Neue"/>
              </a:rPr>
              <a:t>Важливою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перевагою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"директ-костинг" є те,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вона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вирішувати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стратегічні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управління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представляє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: для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оптимізації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норм за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критерієм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максимуму маржинального доходу; для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розробки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інвестиційної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інноваційної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програми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скорочення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розширення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потужностей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модернізація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793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868</Words>
  <Application>Microsoft Office PowerPoint</Application>
  <PresentationFormat>Широкий екран</PresentationFormat>
  <Paragraphs>73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Garamond</vt:lpstr>
      <vt:lpstr>Helvetica Neue</vt:lpstr>
      <vt:lpstr>Натуральные материалы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«Система обліку і калькулювання за нормативними витратами</dc:title>
  <dc:creator>Юлия</dc:creator>
  <cp:lastModifiedBy>Пользователь Windows</cp:lastModifiedBy>
  <cp:revision>8</cp:revision>
  <dcterms:created xsi:type="dcterms:W3CDTF">2023-05-09T16:22:18Z</dcterms:created>
  <dcterms:modified xsi:type="dcterms:W3CDTF">2023-06-17T18:08:55Z</dcterms:modified>
</cp:coreProperties>
</file>