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01B5B"/>
    <a:srgbClr val="003300"/>
    <a:srgbClr val="66FF66"/>
    <a:srgbClr val="921E81"/>
    <a:srgbClr val="09A732"/>
    <a:srgbClr val="66FF33"/>
    <a:srgbClr val="C0FBBB"/>
    <a:srgbClr val="BBFB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70685-8891-4599-8FDA-7AB3C3C39B22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293AA-DD1D-43EC-8B08-709808D6D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FA2FF-5BE3-4AD5-B512-1B1DB8AB2EB5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200AF-DDC3-4E08-A677-6409D4BB0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57EF4-ADF3-487A-85A6-967F382BC200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0A6B8-2554-4F73-9C31-3FA70F031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B6593-5EA1-44AD-9FF4-BF51B6137D27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416A7-29FC-4E83-91E9-C01A83846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ACAE0-B3F7-46E8-88B3-D4C1DCD1C41C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A6350-5CBA-4134-95EF-0E6BC794E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D99DD-9419-4485-94A0-6181DAF93F6F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49EFE-3E6D-4A7D-8450-CAB69A726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9AD4E-FA55-4F6F-88A4-4DA903F8D471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3CC43-E685-445D-8C13-6EE04B410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C79DC-C389-44D6-82F2-CE68F3B0FEAA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A48F1-7086-4812-B8C9-ACF77454E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7E4B6-165A-4A9A-8116-FC7AF41069A2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8C110-CFCA-4730-B3E4-43753269D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F9FDA-24CC-4BBF-879A-EC2F23F22333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42245-CFCB-4899-A85E-6A1E21EA1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1D8C5-071E-447B-9FD1-445B08F7787C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10AB4-14BD-433E-95E3-DFCEAC702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0F6B91-8533-470A-A224-37A42713471B}" type="datetimeFigureOut">
              <a:rPr lang="ru-RU"/>
              <a:pPr>
                <a:defRPr/>
              </a:pPr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C3F1B4-5E38-4E9C-8468-5610D3ECBE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4479925" y="598488"/>
            <a:ext cx="1857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uk-UA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563688" y="2589213"/>
            <a:ext cx="601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uk-UA" sz="4000" b="1">
                <a:latin typeface="Times New Roman" pitchFamily="18" charset="0"/>
                <a:cs typeface="Times New Roman" pitchFamily="18" charset="0"/>
              </a:rPr>
              <a:t>СЕРЦЕВІ    ГЛІКОЗИДИ</a:t>
            </a:r>
            <a:endParaRPr lang="uk-UA" sz="4800">
              <a:cs typeface="Arial" charset="0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4932363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3851275" algn="l"/>
              </a:tabLst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</a:t>
            </a:r>
            <a:endParaRPr lang="uk-UA" sz="1800">
              <a:cs typeface="Arial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143375"/>
            <a:ext cx="5486400" cy="9286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                               </a:t>
            </a:r>
            <a:r>
              <a:rPr lang="uk-UA" dirty="0" err="1">
                <a:solidFill>
                  <a:schemeClr val="accent2">
                    <a:lumMod val="75000"/>
                  </a:schemeClr>
                </a:solidFill>
              </a:rPr>
              <a:t>Адонізід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                        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Adonisidum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531" name="Рисунок 2"/>
          <p:cNvSpPr>
            <a:spLocks noGrp="1"/>
          </p:cNvSpPr>
          <p:nvPr>
            <p:ph type="pic" idx="1"/>
          </p:nvPr>
        </p:nvSpPr>
        <p:spPr>
          <a:xfrm>
            <a:off x="571500" y="428625"/>
            <a:ext cx="8072438" cy="3786188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857750"/>
            <a:ext cx="5486400" cy="16430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8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Кардіотонічний</a:t>
            </a:r>
            <a:r>
              <a:rPr lang="uk-UA" sz="18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(збільшує силу серцевих скорочень) засіб, посилює систолу (підсилює насосну функцію серця / фазу вигнання крові /), збільшує діастолу (подовжує час розслаблення серця / фазу наповнення серця кров'ю /), зменшує число серцевих скорочень</a:t>
            </a:r>
            <a:r>
              <a:rPr lang="uk-UA" sz="1800" dirty="0">
                <a:latin typeface="Arial" pitchFamily="34" charset="0"/>
                <a:cs typeface="Arial" pitchFamily="34" charset="0"/>
              </a:rPr>
              <a:t>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C:\Users\User\Desktop\Новая папка\Без названия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500063"/>
            <a:ext cx="8072438" cy="371475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>
                <a:solidFill>
                  <a:srgbClr val="C00000"/>
                </a:solidFill>
              </a:rPr>
              <a:t>ДИГОКСИН</a:t>
            </a:r>
            <a:r>
              <a:rPr lang="ru-RU" smtClean="0">
                <a:solidFill>
                  <a:srgbClr val="C00000"/>
                </a:solidFill>
              </a:rPr>
              <a:t/>
            </a:r>
            <a:br>
              <a:rPr lang="ru-RU" smtClean="0">
                <a:solidFill>
                  <a:srgbClr val="C00000"/>
                </a:solidFill>
              </a:rPr>
            </a:br>
            <a:r>
              <a:rPr lang="uk-UA" smtClean="0">
                <a:solidFill>
                  <a:srgbClr val="C00000"/>
                </a:solidFill>
              </a:rPr>
              <a:t>( </a:t>
            </a:r>
            <a:r>
              <a:rPr lang="ru-RU" smtClean="0">
                <a:solidFill>
                  <a:srgbClr val="C00000"/>
                </a:solidFill>
              </a:rPr>
              <a:t>Digoxin</a:t>
            </a:r>
            <a:r>
              <a:rPr lang="uk-UA" smtClean="0">
                <a:solidFill>
                  <a:srgbClr val="C00000"/>
                </a:solidFill>
              </a:rPr>
              <a:t> )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3555" name="Текст 3"/>
          <p:cNvSpPr>
            <a:spLocks noGrp="1"/>
          </p:cNvSpPr>
          <p:nvPr>
            <p:ph type="body" sz="half" idx="2"/>
          </p:nvPr>
        </p:nvSpPr>
        <p:spPr>
          <a:xfrm>
            <a:off x="214313" y="1435100"/>
            <a:ext cx="2857500" cy="4691063"/>
          </a:xfrm>
        </p:spPr>
        <p:txBody>
          <a:bodyPr/>
          <a:lstStyle/>
          <a:p>
            <a:pPr eaLnBrk="1" hangingPunct="1"/>
            <a:r>
              <a:rPr lang="ru-RU" sz="1600" smtClean="0">
                <a:solidFill>
                  <a:srgbClr val="C00000"/>
                </a:solidFill>
                <a:latin typeface="Arial" charset="0"/>
                <a:cs typeface="Arial" charset="0"/>
              </a:rPr>
              <a:t>Серцевий глікозид середньої тривалості дії, який отримують з листя наперстянки шерстистої. Чинить позитивну інотропну дію, збільшує систолічний та ударний об’єми серця, подовжує ефективний рефрактерний період, уповільнює AV-провідність та уріджує частоту серцевих скорочень. Застосування дигоксину при хронічній серцевій недостатності призводить до підвищення ефективності серцевих скорочень</a:t>
            </a:r>
          </a:p>
        </p:txBody>
      </p:sp>
      <p:pic>
        <p:nvPicPr>
          <p:cNvPr id="23556" name="Содержимое 4" descr="Картинки по запросу структура дігоксину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0" y="1143000"/>
            <a:ext cx="6072188" cy="4000500"/>
          </a:xfrm>
        </p:spPr>
      </p:pic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12825"/>
          </a:xfrm>
        </p:spPr>
        <p:txBody>
          <a:bodyPr/>
          <a:lstStyle/>
          <a:p>
            <a:pPr algn="ctr" eaLnBrk="1" hangingPunct="1"/>
            <a:r>
              <a:rPr lang="ru-RU" smtClean="0">
                <a:solidFill>
                  <a:srgbClr val="7030A0"/>
                </a:solidFill>
              </a:rPr>
              <a:t>СТРОФАНТИН</a:t>
            </a:r>
            <a:br>
              <a:rPr lang="ru-RU" smtClean="0">
                <a:solidFill>
                  <a:srgbClr val="7030A0"/>
                </a:solidFill>
              </a:rPr>
            </a:br>
            <a:r>
              <a:rPr lang="ru-RU" smtClean="0">
                <a:solidFill>
                  <a:srgbClr val="7030A0"/>
                </a:solidFill>
              </a:rPr>
              <a:t>(STROPHANTHIN)</a:t>
            </a:r>
            <a:br>
              <a:rPr lang="ru-RU" smtClean="0">
                <a:solidFill>
                  <a:srgbClr val="7030A0"/>
                </a:solidFill>
              </a:rPr>
            </a:br>
            <a:endParaRPr lang="ru-RU" smtClean="0">
              <a:solidFill>
                <a:srgbClr val="7030A0"/>
              </a:solidFill>
            </a:endParaRPr>
          </a:p>
        </p:txBody>
      </p:sp>
      <p:sp>
        <p:nvSpPr>
          <p:cNvPr id="24579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4438"/>
            <a:ext cx="2614613" cy="5500687"/>
          </a:xfrm>
        </p:spPr>
        <p:txBody>
          <a:bodyPr/>
          <a:lstStyle/>
          <a:p>
            <a:pPr eaLnBrk="1" hangingPunct="1"/>
            <a:r>
              <a:rPr lang="ru-RU" sz="1800" smtClean="0">
                <a:solidFill>
                  <a:srgbClr val="401B5B"/>
                </a:solidFill>
              </a:rPr>
              <a:t>Строфантин являє собою серцевий глікозид, виділений із strophanthus gratus, це один із головних «полярних» серцевих глікозидів. Препарат чинить кардіотонічну дію, підвищує силу і швидкість скорочень міокарда (</a:t>
            </a:r>
            <a:r>
              <a:rPr lang="ru-RU" sz="1800" smtClean="0">
                <a:solidFill>
                  <a:srgbClr val="401B5B"/>
                </a:solidFill>
                <a:latin typeface="Arial" charset="0"/>
                <a:cs typeface="Arial" charset="0"/>
              </a:rPr>
              <a:t>позитивний</a:t>
            </a:r>
            <a:r>
              <a:rPr lang="ru-RU" sz="1800" smtClean="0">
                <a:solidFill>
                  <a:srgbClr val="401B5B"/>
                </a:solidFill>
              </a:rPr>
              <a:t> інотропний ефект), знижує частоту серцевих скорочень (негативний хронотропний ефект), зменшує атріовентрикулярну провідність (негативний дромотропний ефект).</a:t>
            </a:r>
          </a:p>
        </p:txBody>
      </p:sp>
      <p:pic>
        <p:nvPicPr>
          <p:cNvPr id="24580" name="Содержимое 4" descr="C:\Users\User\Desktop\Новая папка\Ouabain.svg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14688" y="928688"/>
            <a:ext cx="5715000" cy="4572000"/>
          </a:xfrm>
        </p:spPr>
      </p:pic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Місце для вмісту 2"/>
          <p:cNvSpPr>
            <a:spLocks noGrp="1"/>
          </p:cNvSpPr>
          <p:nvPr>
            <p:ph idx="1"/>
          </p:nvPr>
        </p:nvSpPr>
        <p:spPr>
          <a:xfrm>
            <a:off x="107950" y="2349500"/>
            <a:ext cx="7931150" cy="37052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mtClean="0"/>
              <a:t>		</a:t>
            </a:r>
            <a:r>
              <a:rPr lang="uk-UA" sz="6000" smtClean="0"/>
              <a:t>ДЯКУЮ ЗА УВАГУ!</a:t>
            </a:r>
            <a:endParaRPr lang="uk-UA" smtClean="0"/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900113" y="1428750"/>
            <a:ext cx="721518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tabLst>
                <a:tab pos="2119313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2800">
              <a:cs typeface="Arial" charset="0"/>
            </a:endParaRPr>
          </a:p>
          <a:p>
            <a:pPr eaLnBrk="0" hangingPunct="0">
              <a:buFont typeface="Calibri" pitchFamily="34" charset="0"/>
              <a:buAutoNum type="arabicPeriod"/>
              <a:tabLst>
                <a:tab pos="2119313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Загальна характеристика.</a:t>
            </a:r>
            <a:endParaRPr lang="ru-RU" sz="2800">
              <a:cs typeface="Arial" charset="0"/>
            </a:endParaRPr>
          </a:p>
          <a:p>
            <a:pPr eaLnBrk="0" hangingPunct="0">
              <a:buFont typeface="Calibri" pitchFamily="34" charset="0"/>
              <a:buAutoNum type="arabicPeriod"/>
              <a:tabLst>
                <a:tab pos="2119313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Фармакологічні ефекти та механізми дії серцевих глікозидів.</a:t>
            </a:r>
            <a:endParaRPr lang="ru-RU" sz="2800">
              <a:cs typeface="Arial" charset="0"/>
            </a:endParaRPr>
          </a:p>
          <a:p>
            <a:pPr eaLnBrk="0" hangingPunct="0">
              <a:buFont typeface="Calibri" pitchFamily="34" charset="0"/>
              <a:buAutoNum type="arabicPeriod"/>
              <a:tabLst>
                <a:tab pos="2119313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Класифікація глікозидив.</a:t>
            </a:r>
            <a:endParaRPr lang="ru-RU" sz="2800">
              <a:cs typeface="Arial" charset="0"/>
            </a:endParaRPr>
          </a:p>
          <a:p>
            <a:pPr eaLnBrk="0" hangingPunct="0">
              <a:buFont typeface="Calibri" pitchFamily="34" charset="0"/>
              <a:buAutoNum type="arabicPeriod"/>
              <a:tabLst>
                <a:tab pos="2119313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Загальна будова сердечних глікозидів.</a:t>
            </a:r>
            <a:endParaRPr lang="ru-RU" sz="2800">
              <a:cs typeface="Arial" charset="0"/>
            </a:endParaRPr>
          </a:p>
          <a:p>
            <a:pPr eaLnBrk="0" hangingPunct="0">
              <a:buFont typeface="Calibri" pitchFamily="34" charset="0"/>
              <a:buAutoNum type="arabicPeriod"/>
              <a:tabLst>
                <a:tab pos="2119313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Ідентифікація та кількісне визначення.</a:t>
            </a:r>
            <a:endParaRPr lang="ru-RU" sz="2800">
              <a:cs typeface="Arial" charset="0"/>
            </a:endParaRPr>
          </a:p>
          <a:p>
            <a:pPr eaLnBrk="0" hangingPunct="0">
              <a:buFont typeface="Calibri" pitchFamily="34" charset="0"/>
              <a:buAutoNum type="arabicPeriod"/>
              <a:tabLst>
                <a:tab pos="2119313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Лікарські засоби серцевих глікозидів.</a:t>
            </a:r>
            <a:endParaRPr lang="uk-UA" sz="2800">
              <a:cs typeface="Arial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ln>
                  <a:solidFill>
                    <a:srgbClr val="003300"/>
                  </a:solidFill>
                </a:ln>
                <a:solidFill>
                  <a:srgbClr val="00B050"/>
                </a:solidFill>
              </a:rPr>
              <a:t>Взаємодія </a:t>
            </a:r>
            <a:r>
              <a:rPr lang="uk-UA" dirty="0" err="1">
                <a:ln>
                  <a:solidFill>
                    <a:srgbClr val="003300"/>
                  </a:solidFill>
                </a:ln>
                <a:solidFill>
                  <a:srgbClr val="00B050"/>
                </a:solidFill>
              </a:rPr>
              <a:t>АТФ-ази</a:t>
            </a:r>
            <a:r>
              <a:rPr lang="uk-UA" dirty="0">
                <a:ln>
                  <a:solidFill>
                    <a:srgbClr val="003300"/>
                  </a:solidFill>
                </a:ln>
                <a:solidFill>
                  <a:srgbClr val="00B050"/>
                </a:solidFill>
              </a:rPr>
              <a:t> з </a:t>
            </a:r>
            <a:r>
              <a:rPr lang="uk-UA" dirty="0" err="1">
                <a:ln>
                  <a:solidFill>
                    <a:srgbClr val="003300"/>
                  </a:solidFill>
                </a:ln>
                <a:solidFill>
                  <a:srgbClr val="00B050"/>
                </a:solidFill>
              </a:rPr>
              <a:t>сульфгідритними</a:t>
            </a:r>
            <a:r>
              <a:rPr lang="uk-UA" dirty="0">
                <a:ln>
                  <a:solidFill>
                    <a:srgbClr val="003300"/>
                  </a:solidFill>
                </a:ln>
                <a:solidFill>
                  <a:srgbClr val="00B050"/>
                </a:solidFill>
              </a:rPr>
              <a:t> групами</a:t>
            </a:r>
            <a:endParaRPr lang="ru-RU" dirty="0">
              <a:ln>
                <a:solidFill>
                  <a:srgbClr val="003300"/>
                </a:solidFill>
              </a:ln>
              <a:solidFill>
                <a:srgbClr val="00B050"/>
              </a:solidFill>
            </a:endParaRPr>
          </a:p>
        </p:txBody>
      </p:sp>
      <p:pic>
        <p:nvPicPr>
          <p:cNvPr id="15363" name="Рисунок 2" descr="https://upload.wikimedia.org/wikipedia/commons/thumb/6/65/Sodium-potassium_pump.svg/300px-Sodium-potassium_pump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1785938"/>
            <a:ext cx="707231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err="1">
                <a:ln>
                  <a:solidFill>
                    <a:srgbClr val="003300"/>
                  </a:solidFill>
                </a:ln>
                <a:solidFill>
                  <a:srgbClr val="09A732"/>
                </a:solidFill>
              </a:rPr>
              <a:t>О-глікозиди</a:t>
            </a:r>
            <a:r>
              <a:rPr lang="uk-UA" b="1" dirty="0">
                <a:ln>
                  <a:solidFill>
                    <a:srgbClr val="003300"/>
                  </a:solidFill>
                </a:ln>
                <a:solidFill>
                  <a:srgbClr val="09A732"/>
                </a:solidFill>
              </a:rPr>
              <a:t> за характером </a:t>
            </a:r>
            <a:r>
              <a:rPr lang="uk-UA" b="1" dirty="0" err="1">
                <a:ln>
                  <a:solidFill>
                    <a:srgbClr val="003300"/>
                  </a:solidFill>
                </a:ln>
                <a:solidFill>
                  <a:srgbClr val="09A732"/>
                </a:solidFill>
              </a:rPr>
              <a:t>аглікону</a:t>
            </a:r>
            <a:endParaRPr lang="ru-RU" b="1" dirty="0">
              <a:ln>
                <a:solidFill>
                  <a:srgbClr val="003300"/>
                </a:solidFill>
              </a:ln>
              <a:solidFill>
                <a:srgbClr val="09A732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625" y="1658938"/>
            <a:ext cx="7072313" cy="3786187"/>
          </a:xfrm>
          <a:prstGeom prst="rect">
            <a:avLst/>
          </a:prstGeom>
          <a:solidFill>
            <a:srgbClr val="66FF33"/>
          </a:solidFill>
          <a:ln w="9525">
            <a:solidFill>
              <a:srgbClr val="003300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1) 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фенологлікозиди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 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(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глікозиди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 толокнянки 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– 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арбутин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);</a:t>
            </a:r>
            <a: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2) 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антрахінонглікозиди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 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(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глікозиди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 жостеру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, 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ревеню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, 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алое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);</a:t>
            </a:r>
            <a: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3) 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флавонглікозиди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 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(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катехіни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, 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рутин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);</a:t>
            </a:r>
            <a: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4) 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нітрогеновмісні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 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(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амигдалін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);</a:t>
            </a:r>
            <a: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5) 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глюкоалкалоїди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 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(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соласодин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);</a:t>
            </a:r>
            <a: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6) 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стероїдні 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глікозиди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 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(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серцеві </a:t>
            </a:r>
            <a:r>
              <a:rPr lang="uk-UA" dirty="0" err="1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глікозиди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);</a:t>
            </a:r>
            <a: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7) 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дубильні речовини 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(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танін</a:t>
            </a: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);</a:t>
            </a:r>
            <a: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uk-UA" dirty="0">
                <a:solidFill>
                  <a:srgbClr val="2420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8) </a:t>
            </a:r>
            <a:r>
              <a:rPr lang="uk-UA" dirty="0">
                <a:solidFill>
                  <a:srgbClr val="242021"/>
                </a:solidFill>
                <a:latin typeface="TimesNewRoman"/>
                <a:ea typeface="Times New Roman" pitchFamily="18" charset="0"/>
                <a:cs typeface="Arial" pitchFamily="34" charset="0"/>
              </a:rPr>
              <a:t>сапоніни</a:t>
            </a:r>
            <a:r>
              <a:rPr lang="uk-UA" sz="1600" dirty="0">
                <a:solidFill>
                  <a:srgbClr val="242021"/>
                </a:solidFill>
                <a:latin typeface="Times-Roman"/>
                <a:ea typeface="Times New Roman" pitchFamily="18" charset="0"/>
                <a:cs typeface="Arial" pitchFamily="34" charset="0"/>
              </a:rPr>
              <a:t>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1E8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Препарати і їх рослинні джерела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214313" y="1571625"/>
            <a:ext cx="878681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uk-UA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Препарати наперстянки (</a:t>
            </a:r>
            <a:r>
              <a:rPr lang="ru-RU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Digitalis</a:t>
            </a:r>
            <a:r>
              <a:rPr lang="uk-UA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):</a:t>
            </a:r>
            <a:r>
              <a:rPr lang="ru-RU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uk-UA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дигітоксин (кардитоксин, дигіфтон, кардигін), дигоксин (ланікор, диланацин, ланоксин), целанід (ізоланід, ланатозид С), кордигіт, лантозид.</a:t>
            </a:r>
            <a:endParaRPr lang="ru-RU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Препарати конвалії (Convallaria): корглікон, настойка кон­валії.</a:t>
            </a:r>
            <a:endParaRPr lang="ru-RU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Препарати горицвіту весняного (Adonis Vernalis): настій тра­ви горицвіту, адонізид, адоніс-бром.</a:t>
            </a:r>
            <a:endParaRPr lang="ru-RU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Препарати строфанту (Strophanthus): строфантин, строфантидину ацетат.</a:t>
            </a:r>
            <a:endParaRPr lang="ru-RU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Препарати жовтушника сірого (Erysimum): кардіовален.</a:t>
            </a:r>
            <a:endParaRPr lang="ru-RU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Препарати морської цибулі (Scilla marina): кліфт (талусин), мепросциларин</a:t>
            </a:r>
            <a:endParaRPr lang="ru-RU">
              <a:cs typeface="Arial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1" descr="https://upload.wikimedia.org/wikipedia/commons/thumb/e/e1/Illustration_Convallaria_majalis0.jpg/73px-Illustration_Convallaria_majalis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13" y="4071938"/>
            <a:ext cx="1857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3" descr="https://upload.wikimedia.org/wikipedia/commons/thumb/6/60/Digitalis_purpurea_-_K%C3%B6hler%E2%80%93s_Medizinal-Pflanzen-053.jpg/92px-Digitalis_purpurea_-_K%C3%B6hler%E2%80%93s_Medizinal-Pflanzen-05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357188"/>
            <a:ext cx="16192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4" descr="https://upload.wikimedia.org/wikipedia/commons/thumb/6/67/Digitalis_lanata-no_text.jpg/68px-Digitalis_lanata-no_tex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88" y="357188"/>
            <a:ext cx="1400175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5" descr="https://upload.wikimedia.org/wikipedia/commons/thumb/0/08/Strophanthus_preussi0.jpg/120px-Strophanthus_preussi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3" y="571500"/>
            <a:ext cx="19748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Рисунок 6" descr="https://upload.wikimedia.org/wikipedia/commons/thumb/1/1c/Adonis_vernalis_-_K%C3%B6hler%E2%80%93s_Medizinal-Pflanzen-152.jpg/85px-Adonis_vernalis_-_K%C3%B6hler%E2%80%93s_Medizinal-Pflanzen-15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15125" y="642938"/>
            <a:ext cx="16160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Прямоугольник 7"/>
          <p:cNvSpPr>
            <a:spLocks noChangeArrowheads="1"/>
          </p:cNvSpPr>
          <p:nvPr/>
        </p:nvSpPr>
        <p:spPr bwMode="auto">
          <a:xfrm>
            <a:off x="3357563" y="6072188"/>
            <a:ext cx="1292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000">
                <a:cs typeface="Arial" charset="0"/>
              </a:rPr>
              <a:t>Конвалія</a:t>
            </a:r>
            <a:r>
              <a:rPr lang="uk-UA" sz="1800">
                <a:latin typeface="Calibri" pitchFamily="34" charset="0"/>
              </a:rPr>
              <a:t> </a:t>
            </a:r>
            <a:endParaRPr lang="ru-RU" sz="1800">
              <a:latin typeface="Calibri" pitchFamily="34" charset="0"/>
            </a:endParaRPr>
          </a:p>
        </p:txBody>
      </p:sp>
      <p:sp>
        <p:nvSpPr>
          <p:cNvPr id="18440" name="Rectangle 1"/>
          <p:cNvSpPr>
            <a:spLocks noChangeArrowheads="1"/>
          </p:cNvSpPr>
          <p:nvPr/>
        </p:nvSpPr>
        <p:spPr bwMode="auto">
          <a:xfrm>
            <a:off x="428625" y="2928938"/>
            <a:ext cx="8215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119313" algn="l"/>
              </a:tabLst>
            </a:pPr>
            <a:r>
              <a:rPr lang="uk-UA" sz="2000">
                <a:ea typeface="Times New Roman" pitchFamily="18" charset="0"/>
                <a:cs typeface="Arial" charset="0"/>
              </a:rPr>
              <a:t>Наперстянка         Наперстянка      Строфант                                                  </a:t>
            </a:r>
          </a:p>
          <a:p>
            <a:pPr eaLnBrk="0" hangingPunct="0">
              <a:tabLst>
                <a:tab pos="2119313" algn="l"/>
              </a:tabLst>
            </a:pPr>
            <a:r>
              <a:rPr lang="uk-UA" sz="2000">
                <a:ea typeface="Times New Roman" pitchFamily="18" charset="0"/>
                <a:cs typeface="Arial" charset="0"/>
              </a:rPr>
              <a:t>  пурпурова             шерстиста</a:t>
            </a:r>
            <a:r>
              <a:rPr lang="ru-RU" sz="2000">
                <a:ea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18441" name="Прямоугольник 9"/>
          <p:cNvSpPr>
            <a:spLocks noChangeArrowheads="1"/>
          </p:cNvSpPr>
          <p:nvPr/>
        </p:nvSpPr>
        <p:spPr bwMode="auto">
          <a:xfrm>
            <a:off x="7000875" y="3000375"/>
            <a:ext cx="119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000">
                <a:ea typeface="Times New Roman" pitchFamily="18" charset="0"/>
                <a:cs typeface="Arial" charset="0"/>
              </a:rPr>
              <a:t>Горецвіт</a:t>
            </a:r>
            <a:endParaRPr lang="ru-RU" sz="200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Карденоліди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7929618" cy="3857651"/>
          </a:xfrm>
          <a:prstGeom prst="round2Diag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Буфадієноліди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7929618" cy="3857651"/>
          </a:xfrm>
          <a:prstGeom prst="round2SameRect">
            <a:avLst/>
          </a:prstGeom>
          <a:noFill/>
          <a:ln w="76200">
            <a:solidFill>
              <a:srgbClr val="003300"/>
            </a:solidFill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8229600" cy="1071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Радикали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агліконів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деяких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карденолідів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1507" name="Рисунок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1643063"/>
            <a:ext cx="7358062" cy="3786187"/>
          </a:xfrm>
          <a:prstGeom prst="rect">
            <a:avLst/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86</TotalTime>
  <Words>247</Words>
  <Application>Microsoft Office PowerPoint</Application>
  <PresentationFormat>Экран (4:3)</PresentationFormat>
  <Paragraphs>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Times-Roman</vt:lpstr>
      <vt:lpstr>TimesNewRoman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Карденоліди </vt:lpstr>
      <vt:lpstr>Буфадієноліди </vt:lpstr>
      <vt:lpstr>Радикали агліконів деяких карденолідів </vt:lpstr>
      <vt:lpstr>                               Адонізід                            (Adonisidum) </vt:lpstr>
      <vt:lpstr>ДИГОКСИН ( Digoxin ) </vt:lpstr>
      <vt:lpstr>СТРОФАНТИН (STROPHANTHIN)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Customer</cp:lastModifiedBy>
  <cp:revision>15</cp:revision>
  <dcterms:created xsi:type="dcterms:W3CDTF">2019-09-18T17:01:27Z</dcterms:created>
  <dcterms:modified xsi:type="dcterms:W3CDTF">2020-10-27T08:39:42Z</dcterms:modified>
</cp:coreProperties>
</file>