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3"/>
  </p:notesMasterIdLst>
  <p:sldIdLst>
    <p:sldId id="258" r:id="rId2"/>
    <p:sldId id="259" r:id="rId3"/>
    <p:sldId id="260" r:id="rId4"/>
    <p:sldId id="296" r:id="rId5"/>
    <p:sldId id="300" r:id="rId6"/>
    <p:sldId id="297" r:id="rId7"/>
    <p:sldId id="298" r:id="rId8"/>
    <p:sldId id="299" r:id="rId9"/>
    <p:sldId id="262" r:id="rId10"/>
    <p:sldId id="261" r:id="rId11"/>
    <p:sldId id="264" r:id="rId12"/>
    <p:sldId id="307" r:id="rId13"/>
    <p:sldId id="305" r:id="rId14"/>
    <p:sldId id="304" r:id="rId15"/>
    <p:sldId id="268" r:id="rId16"/>
    <p:sldId id="269" r:id="rId17"/>
    <p:sldId id="271" r:id="rId18"/>
    <p:sldId id="270" r:id="rId19"/>
    <p:sldId id="273" r:id="rId20"/>
    <p:sldId id="274" r:id="rId21"/>
    <p:sldId id="275" r:id="rId22"/>
    <p:sldId id="295" r:id="rId23"/>
    <p:sldId id="276" r:id="rId24"/>
    <p:sldId id="277" r:id="rId25"/>
    <p:sldId id="278" r:id="rId26"/>
    <p:sldId id="282" r:id="rId27"/>
    <p:sldId id="283" r:id="rId28"/>
    <p:sldId id="284" r:id="rId29"/>
    <p:sldId id="285" r:id="rId30"/>
    <p:sldId id="286" r:id="rId31"/>
    <p:sldId id="291" r:id="rId32"/>
    <p:sldId id="287" r:id="rId33"/>
    <p:sldId id="293" r:id="rId34"/>
    <p:sldId id="288" r:id="rId35"/>
    <p:sldId id="292" r:id="rId36"/>
    <p:sldId id="310" r:id="rId37"/>
    <p:sldId id="313" r:id="rId38"/>
    <p:sldId id="311" r:id="rId39"/>
    <p:sldId id="314" r:id="rId40"/>
    <p:sldId id="279" r:id="rId41"/>
    <p:sldId id="315" r:id="rId4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83" autoAdjust="0"/>
    <p:restoredTop sz="94598" autoAdjust="0"/>
  </p:normalViewPr>
  <p:slideViewPr>
    <p:cSldViewPr>
      <p:cViewPr>
        <p:scale>
          <a:sx n="100" d="100"/>
          <a:sy n="100" d="100"/>
        </p:scale>
        <p:origin x="-498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26.03.2023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26.03.2023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26.03.2023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26.03.2023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26.03.2023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26.03.2023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26.03.2023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26.03.2023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26.03.2023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26.03.2023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26.03.2023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26.03.2023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26.03.2023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10" Type="http://schemas.openxmlformats.org/officeDocument/2006/relationships/oleObject" Target="../embeddings/oleObject9.bin"/><Relationship Id="rId4" Type="http://schemas.openxmlformats.org/officeDocument/2006/relationships/image" Target="../media/image3.wmf"/><Relationship Id="rId9" Type="http://schemas.openxmlformats.org/officeDocument/2006/relationships/image" Target="../media/image5.wmf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ru-RU" sz="4400" cap="all" dirty="0">
                <a:solidFill>
                  <a:schemeClr val="bg1"/>
                </a:solidFill>
              </a:rPr>
              <a:t>функціональне та логічне програмування </a:t>
            </a:r>
            <a:br>
              <a:rPr lang="ru-RU" sz="4400" cap="all" dirty="0">
                <a:solidFill>
                  <a:schemeClr val="bg1"/>
                </a:solidFill>
              </a:rPr>
            </a:b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Мова функціонального програмування ЛІСП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Чисто функціональним стилем програмування називається програмування у якому аргументи передаються у вигляді списку, а результат обчислень повертається через ім’я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цьому, якщо аргументи також є функціями, то спочатку обчислюються аргументи.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Основу ЛІСПу складають символьні вирази, що називаються S-виразами і утворюють область визначення  функціональних програм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6221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Об’єкти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ЛІСПу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Існують об’єкти двох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типів: прості</a:t>
            </a:r>
            <a:r>
              <a:rPr lang="uk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складені. Прості об’єкти називаються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атомами. До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атомів відносяться символи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числа.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Символ не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починатися з цифри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Атом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неподільним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 його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розбити 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компоненти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Символи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мають 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іспі спеціальне призначення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вони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позначають відповідно логічні значення 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істини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uk-UA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хибност</a:t>
            </a:r>
            <a:r>
              <a:rPr lang="ru-RU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Вони повинні завжди мати одне фіксоване значення і не допускається їх застосування в якості імен інших об’єктів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2399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Об’єкти ЛІСПу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Усі структури даних у Ліспі будуються з атомів.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логічні значення Т і NIL є константами, а решта символів — змінними, які використовуються для позначення інших об'єктів Lisp.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96599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Об’єкти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ЛІСПу. Списки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Складеними об’єктами даних є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списки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Списком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називається впорядкована послідовність, елементами якої є атоми або списки. Список зображається в дужках, а елементи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розділяються пробілами. </a:t>
            </a:r>
            <a:endParaRPr lang="uk-UA" b="1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містить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нуль (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пустий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більше об’єктів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кожний з яких може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бути як простим, так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складеним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Так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nose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є списком, який складається з трьох атомів. Пустий список позначається як  ( ) так 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який є атомом.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називається лінійним якщо його елементи є атомами. Інакше говорять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 списки з під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писками,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наприклад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(7 (8 9) TR).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96419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S-вираз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загальному сенсі під S-виразом розуміються множина всіх об’єктів ЛІСПу: атомів та списків. 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 вживаним і конкретнішим є наступне визначення: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S-виразом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називається послідовністю атомів, списків і S-виразів, розташованих в збалансованих дужках. При цьому на першому місці після дужок, що відкриваються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обов’язково повинно стояти ім’я функції</a:t>
            </a:r>
            <a:r>
              <a:rPr lang="uk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S-виразу є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рекурсивним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окреслює коло об’єктів ЛІСПу, а саме, ними  можуть бути тільки атоми і списки.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0229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Примітивні функції ЛІСПу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виразу, також витікає , що у ЛІСПі прийнята префіксна форма запису функції, ім’я якої розташоване після дужок, що відкриваються, Наприклад вираз 2*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+3 запишеться як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 2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3)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дії виконуються з середин назовні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програми не відрізняється від структури даних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з'являється можливість записувати функції у виді списків, тобто дані (списки) і програма (списки) представляються єдиним образом.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72828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Спеціальна функція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QUOTE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Залежно від контексту одні й самі об'єкти можуть грати роль змінних чи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констант. Тобто у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деяких випадках не потрібно обчислення значень виразів, а потрібні самі вирази. Якщо нас не цікавить значення функціонального виклику ,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наприклад (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+ 2 3 ) , значення  якого рівне 5, а потрібно обробити форму як список, то цей вираз помічають особливим способом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саме, для попередження  обчислень перед ним ставлять апостроф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 . 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22646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Спеціальна функція QUOTE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Апостроф перед виразом це скорочення лісповської форми QUOTE, яка записується в єдиній для ЛІСПу префіксній нотації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вираз = (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QUOTE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вираз)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QUOTE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спеціальна функція з одним аргументом, що повертає як значення цей аргумент. Апостроф автоматично перевизначаться в QUOTE.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(QUOTE  ' y )	  (QUOTE y )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 константами не треба ставити апостроф, тому що число і його значення збігаються.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60266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Існує функція яка дозволяє зняти блокування QUOTE на обчислення . Вона називається EVAL і забезпечує додатковий виклик інтерпретатора ЛІСПу. Функції QUOTE і EVAL  діють у взаємно протилежних напрямках і анулюють ефект один одного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(QUOTE  ( + 1 2 ) ) 		( + 1 2 )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(EVAL  (QUOTE ( + 1 2 ) ) )  	3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 - це універсальна функція ЛІСПу , що може обчислити будь-який правильно складений s-вираз.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60221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cap="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ункції призначення</a:t>
            </a:r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символу можна надати або зв’язати з деяким значенням  за допомогою функції SET. Функція SET зв'язує символ зі значенням, попередньо обчислюючи значення аргументів і повертає як значення,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другого аргументу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‘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(+ 2 3))    5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(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‘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‘(+ 2 3))  (+ 2 3)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наступному прикладі відбувається обчислення і першого аргументу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'name '(a b c) 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(car name) 'town 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результаті якого символ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буде зв’язаний зі значенням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town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3228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en-US" b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Мова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функціонального програмування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ЛІСП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Об’єкти ЛІСПу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Примітивні функції ЛІСПу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ункції призначення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cap="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азові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</a:t>
            </a:r>
            <a:r>
              <a:rPr lang="uk-UA" cap="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ЛІСПу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Спеціальні форми і к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онтрольні конструкції</a:t>
            </a: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GNU CLISP 2.49</a:t>
            </a:r>
          </a:p>
          <a:p>
            <a:r>
              <a:rPr lang="en-US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ClispIDE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ункції призначення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перед першим аргументом немає апострофа,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 буде привласнено значенню цього аргументу. У цьому випадку необхідно бути досить акуратним , тому що можливі ситуації, які приводять до помилок.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якщо був виклик (2), то наступний виклик 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 a c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приводить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помилки, постільки константі 5 значення призначити неможливо.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55769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ункції призначення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SETQ відрізняється від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тим, що вона обчислює тільки свій другий аргумент. Вона автоматично блокує обчислення першого аргументу (буква  від QUOTE в імені функції). При цьому відпадає необхідність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ознаці апострофа перед першим аргументом)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SETQ a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(+ 2 3))    5	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SETQ a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‘(+ 2 3))  (+ 2 3)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8753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Призначення змінній значення списку 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setq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(setq z (a b c d))</a:t>
            </a:r>
          </a:p>
          <a:p>
            <a:endParaRPr lang="en-US" dirty="0" smtClean="0"/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цьому запису помилка.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  <a:r>
              <a:rPr lang="uk-UA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???</a:t>
            </a:r>
          </a:p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setq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 </a:t>
            </a:r>
            <a:r>
              <a:rPr lang="en-US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‘(</a:t>
            </a:r>
            <a:r>
              <a:rPr lang="uk-UA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</a:t>
            </a:r>
            <a:r>
              <a:rPr lang="uk-UA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setq z </a:t>
            </a:r>
            <a:r>
              <a:rPr lang="en-US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‘(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b c d))</a:t>
            </a:r>
            <a:endParaRPr lang="ru-RU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00182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cap="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ислові функції.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Числові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виконують основні математичні операції над цілими і дробовими числами. До примітивних числових функцій відносяться: додавання, віднімання, множення і ділення В мові програмування ЛІСП вони є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-арними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тобто кількість їхніх аргументів необмежена. Вони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діють наступним чином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(+ x1 x2 ... xn) 	 	 x1 + x2 + x3 + ... + xn.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(- x1 x2 ... xn)	 	 x1 - x2 - x3 - ... - xn.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(* y1 y2 ... yn)	 	 y1 x y2 * y3 * ... * yn.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(/ x1 x2 ... xn) 	 	 x1/x2/... /xn.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91092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ислові функції.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порівняння чисел використовуються функції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(= 2 2 2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T 	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(= 2 2 3 2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збільшення та зменшення на одиницю </a:t>
            </a:r>
            <a:endParaRPr lang="uk-UA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(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&lt;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&gt;), (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&lt;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&gt;)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числових функцій відносяться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uk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визначають відповідно мінімальне та максимальне значення числової послідовності, а також функції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округлення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остачі, тощо і набір стандартних математичних функцій. 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/>
              <a:t>	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87587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розпізнавання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предикатного типу, які приймають тільки значення істина або хибність і визначають тип аргументу називаються 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функціями розпізнавання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них відносяться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numberp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- число;		 (</a:t>
            </a:r>
            <a:r>
              <a:rPr lang="en-US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integerp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– ціле;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zerop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 = 0;			(</a:t>
            </a:r>
            <a:r>
              <a:rPr lang="en-US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plusp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  &gt; 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minusp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  &lt; 0;	 	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oddp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   - непарне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uk-UA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cap="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evenp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   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парне, та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інші.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Вони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звичайно застосовуються для побудови умовних функцій.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58615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cap="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азові функції </a:t>
            </a:r>
            <a:r>
              <a:rPr lang="uk-UA" b="0" cap="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ЛІСПу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ЛІСПі для обробки списків, тобто для розбору, аналізу і побудови списків існують базові функції. Вони утворять систему аксіом мови, до яких зводяться символьні обчислення. У цьому змісті їх можна порівняти з основними арифметичними операціями. Простота базових функцій і їхнє мале число - одне з достоїнств ЛІСПу.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Lisp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має п’ять базових функцій. Їх виклик має наступний формат: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arg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arg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...),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— ім’я  функції,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arg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arg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2,... — її аргументи.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43031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азові функції </a:t>
            </a:r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ЛІСПу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(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&lt;list&gt;)		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голова списку.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(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&lt;list&gt;)		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хвіст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списку.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(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&lt;object&gt; &lt;list&gt;)	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приєднання  об’єкта до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списку.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(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EQL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&lt;atom1&gt; &lt;atom2&gt;)	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порівняння двох атомів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(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&lt;object&gt;)	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перевірка чи є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&lt;object&gt;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атомом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53241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селектора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називаються селекторними функціями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оскільки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вони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дають можливість вибирати або знищувати частину об’єкта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Результатом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завжди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перший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списку list,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він не пустий 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NIL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іншому випадку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Результатом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list) є список list без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першого елемента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містить більше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елементу 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NIL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 іншому випадку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01006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(car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‘(a b c d))	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a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(car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‘((1 2) (2 3))) 	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’(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1 2)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(car ‘())                       NIL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(cdr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‘(f q h l t))	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‘(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 h l t) 	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(cdr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‘((f q h) l t))	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’(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t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(cdr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‘((s w))	  NIL	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‘((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 ( ) (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)))	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(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) (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2658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Мова функціонального програмування ЛІСП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сьогодні  ЛІСП разом з ПРОЛОГом є одним з головних інструментальних засобів систем штучного інтелекту. 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Функціональним програмування це такий спосіб представлення програм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якому єдиною дією є виклик функції. </a:t>
            </a:r>
            <a:endParaRPr lang="uk-UA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 зображення обчислень або їх визначення, а виклик функції - застосування цього зображення. Результатом  цього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застосування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значення функції.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/>
              <a:t> 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58381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Похідні функцій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допомогою функцій 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</a:t>
            </a:r>
            <a:r>
              <a:rPr lang="ru-RU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 знаходити за даним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списком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будь - який його підсписок або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атом.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Досить зручним при обробці списків є функції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 є комбінаціями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Імена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таких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функцій починаються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C 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закінчуються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 , 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між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ними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знаходиться послідовність літер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застосування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D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застосування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яка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вказує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шлях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обчислень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77008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Похідні функцій 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(car (cdr (cdr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‘(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1 2 3 4 5 6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))))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(caddr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‘(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1 2 3 4 5 6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 	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(car (car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‘((1 2))))	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(caar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‘((1 2)))	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caar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‘(1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                     </a:t>
            </a:r>
            <a:r>
              <a:rPr lang="uk-UA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помилка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У послідовності викликів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дії виконуються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середини назовні.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21170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конструктора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конструктора CONS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застосовуються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приєднання об’єкту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заданого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списку.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Об’єкт який додається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стає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головою списку.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другий аргумент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задано, 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він вважається рівним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(cons ‘a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‘(b c d))	  (a b c d)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(cons ‘(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b) ‘(c d))	 ((a b) c d)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останньому випадку ми одержали список з підсписками. Для об’єднання двох списків у лінійний список існує функція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APPEND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результатом дії якої для цього прикладу був би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append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(a b) ‘(c d)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	  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b c d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46989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конструктора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Утворити список, що складається з одного елементу можна за допомогою функції конструктора, а саме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 ‘a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 ))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загальному випадку для цієї цілі існує функція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яка має наступний формат запису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(list &lt;s-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вираз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1&gt; &lt;s-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вираз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2&gt;...&lt;s-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вираз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N&gt;)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результаті виклику маємо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(list a b c ) ’( a b c 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96522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порівняння є 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EQL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порівнює значення першого та другого аргументу, які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обов’язково повинні бути атомами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та повертає значення істини (Т) або хибності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(eql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‘df ‘df)	 T		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eql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(car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‘(q w)) q)	 T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(eql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(car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‘(a h) NIL)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F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 загальною функцією порівняння є </a:t>
            </a:r>
          </a:p>
          <a:p>
            <a:r>
              <a:rPr lang="uk-UA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equal S1 S2)</a:t>
            </a:r>
            <a:endParaRPr lang="uk-UA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Яка призначена для порівняння виразів  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30980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програмуванні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Л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ІСПі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часто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виникає питання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 є даний об’єкт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атомом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Це питання можна вирішити за допомогою предикату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який повертає Т, якщо об’єкт  є атомом 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іншому випадку. Пустий список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вважається атомом.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 one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‘(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d h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 	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655593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РОЗГАЛУЖЕННЯ ОБЧИСЛЕНЬ.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cond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(скорочення від англ. condition – умова) служить засобом розгалуження обчислень. У строго функціональному програмуванні виклик цієї функції, як правило, має вигляд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Звернення до функції cond називається умовним виразом, вирази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ілками умовного виразу, 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вирази-форми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умовами гілок.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cond є особливою, оскільки в умовному вира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може бути довільна кількість гілок, і не всі форми обчислюються 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загальному випадку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3770970"/>
              </p:ext>
            </p:extLst>
          </p:nvPr>
        </p:nvGraphicFramePr>
        <p:xfrm>
          <a:off x="1187624" y="2996952"/>
          <a:ext cx="40878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6" name="Формула" r:id="rId3" imgW="2628720" imgH="241200" progId="Equation.3">
                  <p:embed/>
                </p:oleObj>
              </mc:Choice>
              <mc:Fallback>
                <p:oleObj name="Формула" r:id="rId3" imgW="262872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2996952"/>
                        <a:ext cx="4087813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8053141"/>
              </p:ext>
            </p:extLst>
          </p:nvPr>
        </p:nvGraphicFramePr>
        <p:xfrm>
          <a:off x="1797968" y="3933056"/>
          <a:ext cx="68580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7" name="Формула" r:id="rId5" imgW="469800" imgH="241200" progId="Equation.3">
                  <p:embed/>
                </p:oleObj>
              </mc:Choice>
              <mc:Fallback>
                <p:oleObj name="Формула" r:id="rId5" imgW="469800" imgH="241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968" y="3933056"/>
                        <a:ext cx="685800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729986"/>
              </p:ext>
            </p:extLst>
          </p:nvPr>
        </p:nvGraphicFramePr>
        <p:xfrm>
          <a:off x="783258" y="4293096"/>
          <a:ext cx="26035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8" name="Формула" r:id="rId7" imgW="177646" imgH="241091" progId="Equation.3">
                  <p:embed/>
                </p:oleObj>
              </mc:Choice>
              <mc:Fallback>
                <p:oleObj name="Формула" r:id="rId7" imgW="177646" imgH="241091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258" y="4293096"/>
                        <a:ext cx="26035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7381110"/>
              </p:ext>
            </p:extLst>
          </p:nvPr>
        </p:nvGraphicFramePr>
        <p:xfrm>
          <a:off x="7308304" y="4941168"/>
          <a:ext cx="22225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9" name="Формула" r:id="rId9" imgW="152334" imgH="241195" progId="Equation.3">
                  <p:embed/>
                </p:oleObj>
              </mc:Choice>
              <mc:Fallback>
                <p:oleObj name="Формула" r:id="rId9" imgW="152334" imgH="241195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304" y="4941168"/>
                        <a:ext cx="22225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5682568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 о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числення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умовного виразу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послідовно обчислюються умови гілок до того часу, поки зустрінеться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вираз-форма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 якої відмінне від NIL;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обчислюється вираз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відповідної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гілки та його значення повертається як значення функції cond;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ІІІ. якщо всі умови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мають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 NIL, то умовним виразом стає NIL.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Часто в якості умови останньої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гілки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береться атом Т, що позначає логічне значення істина – тоді значення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стає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значенням умовного виразу у разі, коли всі значення попередніх умов дорівнювали NIL.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9350650"/>
              </p:ext>
            </p:extLst>
          </p:nvPr>
        </p:nvGraphicFramePr>
        <p:xfrm>
          <a:off x="5292080" y="1988840"/>
          <a:ext cx="26035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8" name="Формула" r:id="rId3" imgW="177646" imgH="241091" progId="Equation.3">
                  <p:embed/>
                </p:oleObj>
              </mc:Choice>
              <mc:Fallback>
                <p:oleObj name="Формула" r:id="rId3" imgW="177646" imgH="241091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1988840"/>
                        <a:ext cx="26035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4227691"/>
              </p:ext>
            </p:extLst>
          </p:nvPr>
        </p:nvGraphicFramePr>
        <p:xfrm>
          <a:off x="4140200" y="2828801"/>
          <a:ext cx="22225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9" name="Формула" r:id="rId5" imgW="152334" imgH="241195" progId="Equation.3">
                  <p:embed/>
                </p:oleObj>
              </mc:Choice>
              <mc:Fallback>
                <p:oleObj name="Формула" r:id="rId5" imgW="152334" imgH="241195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2828801"/>
                        <a:ext cx="22225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493129"/>
              </p:ext>
            </p:extLst>
          </p:nvPr>
        </p:nvGraphicFramePr>
        <p:xfrm>
          <a:off x="3419872" y="3645024"/>
          <a:ext cx="26035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0" name="Формула" r:id="rId7" imgW="177646" imgH="241091" progId="Equation.3">
                  <p:embed/>
                </p:oleObj>
              </mc:Choice>
              <mc:Fallback>
                <p:oleObj name="Формула" r:id="rId7" imgW="177646" imgH="241091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3645024"/>
                        <a:ext cx="26035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1027628"/>
              </p:ext>
            </p:extLst>
          </p:nvPr>
        </p:nvGraphicFramePr>
        <p:xfrm>
          <a:off x="5994400" y="4437063"/>
          <a:ext cx="29686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1" name="Формула" r:id="rId8" imgW="203040" imgH="241200" progId="Equation.3">
                  <p:embed/>
                </p:oleObj>
              </mc:Choice>
              <mc:Fallback>
                <p:oleObj name="Формула" r:id="rId8" imgW="203040" imgH="241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400" y="4437063"/>
                        <a:ext cx="296863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2830777"/>
              </p:ext>
            </p:extLst>
          </p:nvPr>
        </p:nvGraphicFramePr>
        <p:xfrm>
          <a:off x="2205038" y="5157788"/>
          <a:ext cx="277812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2" name="Формула" r:id="rId10" imgW="190440" imgH="241200" progId="Equation.3">
                  <p:embed/>
                </p:oleObj>
              </mc:Choice>
              <mc:Fallback>
                <p:oleObj name="Формула" r:id="rId10" imgW="19044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5038" y="5157788"/>
                        <a:ext cx="277812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48911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Кожну гілку умовного виразу прийнято записувати в окремому рядку, при цьому часто використовуються пробільні відступи, що показують вкладеність функціональних викликів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Наприклад: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(cond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symbolp a) 1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numberp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 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827594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cond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виклику функції cond можуть бути опущені деякі вирази-форми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цьому випадку їхню роль виконує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відповідне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і якщо результат обчислення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відмінний від NIL, то цей результат і буде повернений як значення всього умовного виразу.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Частковим випадком  функції cond, коли число гілок дорівнює двом, є спеціальна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849711"/>
              </p:ext>
            </p:extLst>
          </p:nvPr>
        </p:nvGraphicFramePr>
        <p:xfrm>
          <a:off x="2915816" y="2036713"/>
          <a:ext cx="22225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1" name="Формула" r:id="rId3" imgW="152334" imgH="241195" progId="Equation.3">
                  <p:embed/>
                </p:oleObj>
              </mc:Choice>
              <mc:Fallback>
                <p:oleObj name="Формула" r:id="rId3" imgW="152334" imgH="241195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2036713"/>
                        <a:ext cx="22225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1411193"/>
              </p:ext>
            </p:extLst>
          </p:nvPr>
        </p:nvGraphicFramePr>
        <p:xfrm>
          <a:off x="2339752" y="2396753"/>
          <a:ext cx="26035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2" name="Формула" r:id="rId5" imgW="177646" imgH="241091" progId="Equation.3">
                  <p:embed/>
                </p:oleObj>
              </mc:Choice>
              <mc:Fallback>
                <p:oleObj name="Формула" r:id="rId5" imgW="177646" imgH="241091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2396753"/>
                        <a:ext cx="26035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6536504"/>
              </p:ext>
            </p:extLst>
          </p:nvPr>
        </p:nvGraphicFramePr>
        <p:xfrm>
          <a:off x="6975946" y="2396753"/>
          <a:ext cx="26035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3" name="Формула" r:id="rId7" imgW="177646" imgH="241091" progId="Equation.3">
                  <p:embed/>
                </p:oleObj>
              </mc:Choice>
              <mc:Fallback>
                <p:oleObj name="Формула" r:id="rId7" imgW="177646" imgH="241091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5946" y="2396753"/>
                        <a:ext cx="26035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4264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Мова функціонального програмування ЛІСП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Замість загальноприйнятого в математиці запису звернень до функцій виду f(x,y) 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Ліспі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використовується нотація, при якій ім'я функції стоїть не перед аргументними дужками, а всередині них, разом з аргументами, які розділяються вже не комами, а пробілами: (f x y ). Саме за рахунок цього досягається синтаксичне однаковість програми та даних.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Функції Лиспа зазвичай поділяються на: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вбудовані або стандартні, які можуть застосовуватися без визначення;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визначені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користувачем у програмі.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448525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Спеціальна форма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hangingPunct="0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Найбільш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вживана форма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 загальний формат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hangingPunct="0"/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predicate Then_form Else_form)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(*)</a:t>
            </a:r>
            <a:endParaRPr lang="en-US" b="1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hangingPunct="0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строго функціональній мові спочатку обчислюються</a:t>
            </a:r>
          </a:p>
          <a:p>
            <a:pPr hangingPunct="0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аргументи. Тобто незалежно від значень предиката повинні бути обчислені як значення 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Then_form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 і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Else_form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зовсім не має сенсу. Правильним буде обчислення цих форм у випадку</a:t>
            </a:r>
          </a:p>
          <a:p>
            <a:pPr hangingPunct="0"/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Then_form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predicate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True</a:t>
            </a:r>
            <a:endParaRPr lang="uk-UA" b="1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hangingPunct="0"/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Else_form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en-US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predicate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False</a:t>
            </a:r>
          </a:p>
          <a:p>
            <a:pPr hangingPunct="0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 як для функції 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порушується строго функціональний підхід, то вона називається спеціальною формою.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608894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GNU CLISP 2.49</a:t>
            </a:r>
          </a:p>
          <a:p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Lisp IDE</a:t>
            </a:r>
            <a:endParaRPr lang="uk-UA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0305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Мова функціонального програмування ЛІСП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Інше важливий 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Ліспе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поділ функцій на класи враховує кількість та обчислюваність аргументів функції. Розрізняють: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звичайні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(їх більшість);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особливі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спеціальні функції.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Звичайна функція має строго фіксоване число аргументів, і при обчисленні її значення інтерпретатор спочатку обчислює значення її аргументів, а потім функція застосовується до обчислених значень. У особливої функції порушується хоча одне з двох зазначених вимог,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неї може бути довільна кількість аргументів та(або) деякі її аргументи можуть не обчислюватися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4975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Мова функціонального програмування ЛІСП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строго функціональних мовах оператор присвоювання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змінній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відсутнім,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змінна може отримати значення, тільки будучи формальним параметром деякої функції, під час обчислення її виклику. Після закінчення обчислення виклику функції ця змінна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автоматично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втрачає отримане значення.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функціональному програмуванні необхідна послідовність операцій досягається викликом функцій певному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порядку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тобто. суперпозицією функцій.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6819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Мова функціонального програмування ЛІСП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Передача даних між функціями виконується через їх аргументи та результати, що повертаються (значення). Замість традиційних умовних операторів та циклів застосовується відповідно умовний вираз (cond) та потужніший засіб – рекурсія.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функціональною мовою є нічим іншим, як набором запрограмованих функцій. Ще одна особливість функціональної програми пов'язана з тим, що в строго функціональній мові відсутнє поняття </a:t>
            </a:r>
            <a:r>
              <a:rPr lang="uk-UA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глобальної </a:t>
            </a:r>
            <a:r>
              <a:rPr lang="uk-UA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змінної.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Усі змінні локальні, оскільки є формальні параметри функцій із областю дії – тілом функції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9430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Мова функціонального програмування ЛІСП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Типова лісп-програма включає: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нових функцій на базі вбудованих та інших функцій, визначених у цій програмі;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виклики нових функцій для конкретних значень їх аргументів.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правило, на початку програми ставляться визначення функцій, а потім їх виклики.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5340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Мова функціонального програмування ЛІСП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Повторні обчислення здійснюються за допомогою рекурсії, яка є основним засобом функціонального програмування.</a:t>
            </a: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ЛІСП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є типізованою мовою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ній імена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символ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змінних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списків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функцій та інших об’єктів не закріплені попереднє за якимись певними типами даних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Типи узагалі не зв’язані з іменами об’єктів , а супроводжують самі об’єкти. Але кожна функція виконує дії тільки над аргументами певного типу.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4530057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2966</TotalTime>
  <Words>2140</Words>
  <Application>Microsoft Office PowerPoint</Application>
  <PresentationFormat>Экран (4:3)</PresentationFormat>
  <Paragraphs>266</Paragraphs>
  <Slides>41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3" baseType="lpstr">
      <vt:lpstr>Паркет</vt:lpstr>
      <vt:lpstr>Формула</vt:lpstr>
      <vt:lpstr>      функціональне та логічне програмування  </vt:lpstr>
      <vt:lpstr>ЛЕКЦІЯ 8</vt:lpstr>
      <vt:lpstr> Мова функціонального програмування ЛІСП</vt:lpstr>
      <vt:lpstr>Мова функціонального програмування ЛІСП</vt:lpstr>
      <vt:lpstr>Мова функціонального програмування ЛІСП</vt:lpstr>
      <vt:lpstr>Мова функціонального програмування ЛІСП</vt:lpstr>
      <vt:lpstr>Мова функціонального програмування ЛІСП</vt:lpstr>
      <vt:lpstr>Мова функціонального програмування ЛІСП</vt:lpstr>
      <vt:lpstr>Мова функціонального програмування ЛІСП</vt:lpstr>
      <vt:lpstr>Мова функціонального програмування ЛІСП</vt:lpstr>
      <vt:lpstr>Об’єкти ЛІСПу</vt:lpstr>
      <vt:lpstr>Об’єкти ЛІСПу</vt:lpstr>
      <vt:lpstr>Об’єкти ЛІСПу. Списки</vt:lpstr>
      <vt:lpstr>S-вираз</vt:lpstr>
      <vt:lpstr>Примітивні функції ЛІСПу</vt:lpstr>
      <vt:lpstr>Спеціальна функція QUOTE</vt:lpstr>
      <vt:lpstr>Спеціальна функція QUOTE</vt:lpstr>
      <vt:lpstr>Функція EVAL</vt:lpstr>
      <vt:lpstr>Функції призначення </vt:lpstr>
      <vt:lpstr>Функції призначення</vt:lpstr>
      <vt:lpstr>Функції призначення </vt:lpstr>
      <vt:lpstr>Призначення змінній значення списку </vt:lpstr>
      <vt:lpstr>Числові функції.</vt:lpstr>
      <vt:lpstr>Числові функції.</vt:lpstr>
      <vt:lpstr>Функції розпізнавання</vt:lpstr>
      <vt:lpstr>Базові функції ЛІСПу</vt:lpstr>
      <vt:lpstr>Базові функції ЛІСПу</vt:lpstr>
      <vt:lpstr>Функції селектора</vt:lpstr>
      <vt:lpstr>Функції car та cdr</vt:lpstr>
      <vt:lpstr>Похідні функцій car та cdr</vt:lpstr>
      <vt:lpstr>Похідні функцій car та cdr</vt:lpstr>
      <vt:lpstr>Функції конструктора</vt:lpstr>
      <vt:lpstr>Функції конструктора</vt:lpstr>
      <vt:lpstr>Функція порівняння є EQL.</vt:lpstr>
      <vt:lpstr>Функція ATOM</vt:lpstr>
      <vt:lpstr>РОЗГАЛУЖЕННЯ ОБЧИСЛЕНЬ.</vt:lpstr>
      <vt:lpstr>Правила обчислення умовного виразу</vt:lpstr>
      <vt:lpstr>Презентация PowerPoint</vt:lpstr>
      <vt:lpstr>Функція cond</vt:lpstr>
      <vt:lpstr>Спеціальна форма if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</dc:title>
  <dc:creator>Валерий И. Заяц</dc:creator>
  <cp:lastModifiedBy>Владелец</cp:lastModifiedBy>
  <cp:revision>234</cp:revision>
  <dcterms:created xsi:type="dcterms:W3CDTF">2018-09-10T07:12:08Z</dcterms:created>
  <dcterms:modified xsi:type="dcterms:W3CDTF">2023-03-26T13:22:00Z</dcterms:modified>
</cp:coreProperties>
</file>