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2" d="100"/>
          <a:sy n="72" d="100"/>
        </p:scale>
        <p:origin x="-1242" y="-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690614"/>
            <a:ext cx="9143999" cy="116738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6037" y="500481"/>
            <a:ext cx="4066751" cy="69738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4929" y="5690614"/>
            <a:ext cx="1298448" cy="116738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3984" y="5373623"/>
            <a:ext cx="1274064" cy="119481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76435" y="863786"/>
            <a:ext cx="1543682" cy="22540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67472" y="810894"/>
            <a:ext cx="1176934" cy="31076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3172" y="2653741"/>
            <a:ext cx="7137654" cy="902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86003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78B93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87003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78B93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87003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78B93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391" y="6336406"/>
            <a:ext cx="2397246" cy="39662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3665" y="380349"/>
            <a:ext cx="5780173" cy="42341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1687" y="713231"/>
            <a:ext cx="8068817" cy="90601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87003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78B93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78B93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9391" y="6336406"/>
            <a:ext cx="2397246" cy="3966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5142" y="347294"/>
            <a:ext cx="8033715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87003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2775" y="1499298"/>
            <a:ext cx="8223884" cy="4666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19845" y="6383160"/>
            <a:ext cx="216534" cy="180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678B93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18" Type="http://schemas.openxmlformats.org/officeDocument/2006/relationships/image" Target="../media/image105.png"/><Relationship Id="rId26" Type="http://schemas.openxmlformats.org/officeDocument/2006/relationships/image" Target="../media/image113.png"/><Relationship Id="rId3" Type="http://schemas.openxmlformats.org/officeDocument/2006/relationships/image" Target="../media/image90.png"/><Relationship Id="rId21" Type="http://schemas.openxmlformats.org/officeDocument/2006/relationships/image" Target="../media/image108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17" Type="http://schemas.openxmlformats.org/officeDocument/2006/relationships/image" Target="../media/image104.png"/><Relationship Id="rId25" Type="http://schemas.openxmlformats.org/officeDocument/2006/relationships/image" Target="../media/image112.png"/><Relationship Id="rId33" Type="http://schemas.openxmlformats.org/officeDocument/2006/relationships/image" Target="../media/image120.png"/><Relationship Id="rId2" Type="http://schemas.openxmlformats.org/officeDocument/2006/relationships/image" Target="../media/image89.png"/><Relationship Id="rId16" Type="http://schemas.openxmlformats.org/officeDocument/2006/relationships/image" Target="../media/image103.png"/><Relationship Id="rId20" Type="http://schemas.openxmlformats.org/officeDocument/2006/relationships/image" Target="../media/image107.png"/><Relationship Id="rId29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24" Type="http://schemas.openxmlformats.org/officeDocument/2006/relationships/image" Target="../media/image111.png"/><Relationship Id="rId32" Type="http://schemas.openxmlformats.org/officeDocument/2006/relationships/image" Target="../media/image119.png"/><Relationship Id="rId5" Type="http://schemas.openxmlformats.org/officeDocument/2006/relationships/image" Target="../media/image92.png"/><Relationship Id="rId15" Type="http://schemas.openxmlformats.org/officeDocument/2006/relationships/image" Target="../media/image102.png"/><Relationship Id="rId23" Type="http://schemas.openxmlformats.org/officeDocument/2006/relationships/image" Target="../media/image110.png"/><Relationship Id="rId28" Type="http://schemas.openxmlformats.org/officeDocument/2006/relationships/image" Target="../media/image115.png"/><Relationship Id="rId10" Type="http://schemas.openxmlformats.org/officeDocument/2006/relationships/image" Target="../media/image97.png"/><Relationship Id="rId19" Type="http://schemas.openxmlformats.org/officeDocument/2006/relationships/image" Target="../media/image106.png"/><Relationship Id="rId31" Type="http://schemas.openxmlformats.org/officeDocument/2006/relationships/image" Target="../media/image118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Relationship Id="rId22" Type="http://schemas.openxmlformats.org/officeDocument/2006/relationships/image" Target="../media/image109.png"/><Relationship Id="rId27" Type="http://schemas.openxmlformats.org/officeDocument/2006/relationships/image" Target="../media/image114.png"/><Relationship Id="rId30" Type="http://schemas.openxmlformats.org/officeDocument/2006/relationships/image" Target="../media/image11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g"/><Relationship Id="rId2" Type="http://schemas.openxmlformats.org/officeDocument/2006/relationships/image" Target="../media/image129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4.png"/><Relationship Id="rId18" Type="http://schemas.openxmlformats.org/officeDocument/2006/relationships/image" Target="../media/image149.png"/><Relationship Id="rId26" Type="http://schemas.openxmlformats.org/officeDocument/2006/relationships/image" Target="../media/image157.png"/><Relationship Id="rId3" Type="http://schemas.openxmlformats.org/officeDocument/2006/relationships/image" Target="../media/image134.png"/><Relationship Id="rId21" Type="http://schemas.openxmlformats.org/officeDocument/2006/relationships/image" Target="../media/image152.png"/><Relationship Id="rId7" Type="http://schemas.openxmlformats.org/officeDocument/2006/relationships/image" Target="../media/image138.png"/><Relationship Id="rId12" Type="http://schemas.openxmlformats.org/officeDocument/2006/relationships/image" Target="../media/image143.png"/><Relationship Id="rId17" Type="http://schemas.openxmlformats.org/officeDocument/2006/relationships/image" Target="../media/image148.png"/><Relationship Id="rId25" Type="http://schemas.openxmlformats.org/officeDocument/2006/relationships/image" Target="../media/image156.png"/><Relationship Id="rId33" Type="http://schemas.openxmlformats.org/officeDocument/2006/relationships/image" Target="../media/image164.png"/><Relationship Id="rId2" Type="http://schemas.openxmlformats.org/officeDocument/2006/relationships/image" Target="../media/image133.png"/><Relationship Id="rId16" Type="http://schemas.openxmlformats.org/officeDocument/2006/relationships/image" Target="../media/image147.png"/><Relationship Id="rId20" Type="http://schemas.openxmlformats.org/officeDocument/2006/relationships/image" Target="../media/image151.png"/><Relationship Id="rId29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24" Type="http://schemas.openxmlformats.org/officeDocument/2006/relationships/image" Target="../media/image155.png"/><Relationship Id="rId32" Type="http://schemas.openxmlformats.org/officeDocument/2006/relationships/image" Target="../media/image163.png"/><Relationship Id="rId5" Type="http://schemas.openxmlformats.org/officeDocument/2006/relationships/image" Target="../media/image136.png"/><Relationship Id="rId15" Type="http://schemas.openxmlformats.org/officeDocument/2006/relationships/image" Target="../media/image146.png"/><Relationship Id="rId23" Type="http://schemas.openxmlformats.org/officeDocument/2006/relationships/image" Target="../media/image154.png"/><Relationship Id="rId28" Type="http://schemas.openxmlformats.org/officeDocument/2006/relationships/image" Target="../media/image159.png"/><Relationship Id="rId10" Type="http://schemas.openxmlformats.org/officeDocument/2006/relationships/image" Target="../media/image141.png"/><Relationship Id="rId19" Type="http://schemas.openxmlformats.org/officeDocument/2006/relationships/image" Target="../media/image150.png"/><Relationship Id="rId31" Type="http://schemas.openxmlformats.org/officeDocument/2006/relationships/image" Target="../media/image162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Relationship Id="rId14" Type="http://schemas.openxmlformats.org/officeDocument/2006/relationships/image" Target="../media/image145.png"/><Relationship Id="rId22" Type="http://schemas.openxmlformats.org/officeDocument/2006/relationships/image" Target="../media/image153.png"/><Relationship Id="rId27" Type="http://schemas.openxmlformats.org/officeDocument/2006/relationships/image" Target="../media/image158.png"/><Relationship Id="rId30" Type="http://schemas.openxmlformats.org/officeDocument/2006/relationships/image" Target="../media/image16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7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ib.org/projects/regions/eastern-neighbours/instruments/dcfta/index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2.png"/><Relationship Id="rId4" Type="http://schemas.openxmlformats.org/officeDocument/2006/relationships/image" Target="../media/image17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6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3" Type="http://schemas.openxmlformats.org/officeDocument/2006/relationships/image" Target="../media/image170.png"/><Relationship Id="rId7" Type="http://schemas.openxmlformats.org/officeDocument/2006/relationships/image" Target="../media/image18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png"/><Relationship Id="rId5" Type="http://schemas.openxmlformats.org/officeDocument/2006/relationships/image" Target="../media/image178.png"/><Relationship Id="rId4" Type="http://schemas.openxmlformats.org/officeDocument/2006/relationships/image" Target="../media/image177.png"/><Relationship Id="rId9" Type="http://schemas.openxmlformats.org/officeDocument/2006/relationships/image" Target="../media/image182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3" Type="http://schemas.openxmlformats.org/officeDocument/2006/relationships/image" Target="../media/image188.jpg"/><Relationship Id="rId7" Type="http://schemas.openxmlformats.org/officeDocument/2006/relationships/image" Target="../media/image192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5" Type="http://schemas.openxmlformats.org/officeDocument/2006/relationships/image" Target="../media/image190.png"/><Relationship Id="rId10" Type="http://schemas.openxmlformats.org/officeDocument/2006/relationships/image" Target="../media/image195.png"/><Relationship Id="rId4" Type="http://schemas.openxmlformats.org/officeDocument/2006/relationships/image" Target="../media/image189.png"/><Relationship Id="rId9" Type="http://schemas.openxmlformats.org/officeDocument/2006/relationships/image" Target="../media/image194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xfrm>
            <a:off x="993875" y="1600200"/>
            <a:ext cx="7137654" cy="129971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996315" marR="5080">
              <a:lnSpc>
                <a:spcPts val="3070"/>
              </a:lnSpc>
              <a:spcBef>
                <a:spcPts val="835"/>
              </a:spcBef>
            </a:pPr>
            <a:r>
              <a:rPr lang="uk-UA" dirty="0"/>
              <a:t>8.6. Фінансування місцевого економічного розвитку через </a:t>
            </a:r>
            <a:r>
              <a:rPr lang="uk-UA" dirty="0" smtClean="0"/>
              <a:t>гранти</a:t>
            </a:r>
            <a:endParaRPr spc="-1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788" y="325551"/>
            <a:ext cx="8760143" cy="3100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827" y="220167"/>
            <a:ext cx="8760460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u="heavy" dirty="0">
                <a:solidFill>
                  <a:srgbClr val="C00000"/>
                </a:solidFill>
                <a:uFill>
                  <a:solidFill>
                    <a:srgbClr val="860038"/>
                  </a:solidFill>
                </a:uFill>
              </a:rPr>
              <a:t>УЧАСТЬ</a:t>
            </a:r>
            <a:r>
              <a:rPr sz="2900" u="heavy" spc="-45" dirty="0">
                <a:solidFill>
                  <a:srgbClr val="C00000"/>
                </a:solidFill>
                <a:uFill>
                  <a:solidFill>
                    <a:srgbClr val="860038"/>
                  </a:solidFill>
                </a:uFill>
              </a:rPr>
              <a:t> </a:t>
            </a:r>
            <a:r>
              <a:rPr sz="2900" u="heavy" spc="-5" dirty="0">
                <a:solidFill>
                  <a:srgbClr val="C00000"/>
                </a:solidFill>
                <a:uFill>
                  <a:solidFill>
                    <a:srgbClr val="860038"/>
                  </a:solidFill>
                </a:uFill>
              </a:rPr>
              <a:t>БІЗНЕСУ</a:t>
            </a:r>
            <a:r>
              <a:rPr sz="2900" u="heavy" spc="5" dirty="0">
                <a:solidFill>
                  <a:srgbClr val="C00000"/>
                </a:solidFill>
                <a:uFill>
                  <a:solidFill>
                    <a:srgbClr val="860038"/>
                  </a:solidFill>
                </a:uFill>
              </a:rPr>
              <a:t> </a:t>
            </a:r>
            <a:r>
              <a:rPr sz="2900" u="heavy" dirty="0">
                <a:solidFill>
                  <a:srgbClr val="C00000"/>
                </a:solidFill>
                <a:uFill>
                  <a:solidFill>
                    <a:srgbClr val="860038"/>
                  </a:solidFill>
                </a:uFill>
              </a:rPr>
              <a:t>В</a:t>
            </a:r>
            <a:r>
              <a:rPr sz="2900" u="heavy" spc="-20" dirty="0">
                <a:solidFill>
                  <a:srgbClr val="C00000"/>
                </a:solidFill>
                <a:uFill>
                  <a:solidFill>
                    <a:srgbClr val="860038"/>
                  </a:solidFill>
                </a:uFill>
              </a:rPr>
              <a:t> </a:t>
            </a:r>
            <a:r>
              <a:rPr sz="2900" u="heavy" spc="-5" dirty="0">
                <a:solidFill>
                  <a:srgbClr val="C00000"/>
                </a:solidFill>
                <a:uFill>
                  <a:solidFill>
                    <a:srgbClr val="860038"/>
                  </a:solidFill>
                </a:uFill>
              </a:rPr>
              <a:t>СУСПІЛЬНОМУ</a:t>
            </a:r>
            <a:r>
              <a:rPr sz="2900" u="heavy" spc="-40" dirty="0">
                <a:solidFill>
                  <a:srgbClr val="C00000"/>
                </a:solidFill>
                <a:uFill>
                  <a:solidFill>
                    <a:srgbClr val="860038"/>
                  </a:solidFill>
                </a:uFill>
              </a:rPr>
              <a:t> </a:t>
            </a:r>
            <a:r>
              <a:rPr sz="2900" u="heavy" dirty="0">
                <a:solidFill>
                  <a:srgbClr val="C00000"/>
                </a:solidFill>
                <a:uFill>
                  <a:solidFill>
                    <a:srgbClr val="860038"/>
                  </a:solidFill>
                </a:uFill>
              </a:rPr>
              <a:t>РОЗВИТКУ</a:t>
            </a:r>
            <a:endParaRPr sz="29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1154" y="758316"/>
          <a:ext cx="8929369" cy="54723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6585"/>
                <a:gridCol w="1797050"/>
                <a:gridCol w="2656205"/>
                <a:gridCol w="2589529"/>
              </a:tblGrid>
              <a:tr h="576072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600" b="1" dirty="0">
                          <a:latin typeface="Tahoma"/>
                          <a:cs typeface="Tahoma"/>
                        </a:rPr>
                        <a:t>Показники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64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FFF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600" b="1" dirty="0">
                          <a:latin typeface="Tahoma"/>
                          <a:cs typeface="Tahoma"/>
                        </a:rPr>
                        <a:t>Традиційна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Tahoma"/>
                          <a:cs typeface="Tahoma"/>
                        </a:rPr>
                        <a:t>доброчинність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FFF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600" b="1" spc="5" dirty="0">
                          <a:latin typeface="Tahoma"/>
                          <a:cs typeface="Tahoma"/>
                        </a:rPr>
                        <a:t>Стратегічна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Tahoma"/>
                          <a:cs typeface="Tahoma"/>
                        </a:rPr>
                        <a:t>доброчинність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FFF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600" b="1" spc="5" dirty="0">
                          <a:latin typeface="Tahoma"/>
                          <a:cs typeface="Tahoma"/>
                        </a:rPr>
                        <a:t>Соціальне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1600" b="1" spc="5" dirty="0">
                          <a:latin typeface="Tahoma"/>
                          <a:cs typeface="Tahoma"/>
                        </a:rPr>
                        <a:t>інвестування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FFF"/>
                    </a:solidFill>
                  </a:tcPr>
                </a:tc>
              </a:tr>
              <a:tr h="8641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Мотивація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Tahoma"/>
                          <a:cs typeface="Tahoma"/>
                        </a:rPr>
                        <a:t>Безкорисність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 marR="45910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Стратегічний 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інтерес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 компанії,</a:t>
                      </a:r>
                      <a:r>
                        <a:rPr sz="16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пов’язаний</a:t>
                      </a:r>
                      <a:r>
                        <a:rPr sz="16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із </a:t>
                      </a:r>
                      <a:r>
                        <a:rPr sz="1600" spc="-48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цілями розвитку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910"/>
                        </a:lnSpc>
                      </a:pPr>
                      <a:r>
                        <a:rPr sz="1600" spc="-25" dirty="0">
                          <a:latin typeface="Tahoma"/>
                          <a:cs typeface="Tahoma"/>
                        </a:rPr>
                        <a:t>Довгостроковий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інтерес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1600" spc="-25" dirty="0">
                          <a:latin typeface="Tahoma"/>
                          <a:cs typeface="Tahoma"/>
                        </a:rPr>
                        <a:t>компанії,</a:t>
                      </a:r>
                      <a:r>
                        <a:rPr sz="16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який</a:t>
                      </a:r>
                      <a:r>
                        <a:rPr sz="16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інтегрує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1600" spc="-25" dirty="0">
                          <a:latin typeface="Tahoma"/>
                          <a:cs typeface="Tahoma"/>
                        </a:rPr>
                        <a:t>потреби</a:t>
                      </a:r>
                      <a:r>
                        <a:rPr sz="16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громад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52016">
                <a:tc>
                  <a:txBody>
                    <a:bodyPr/>
                    <a:lstStyle/>
                    <a:p>
                      <a:pPr marL="62865" marR="289560"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Критерії</a:t>
                      </a:r>
                      <a:r>
                        <a:rPr sz="16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відбору </a:t>
                      </a:r>
                      <a:r>
                        <a:rPr sz="1600" spc="-48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отримувачів </a:t>
                      </a:r>
                      <a:r>
                        <a:rPr sz="16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коштів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089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F4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Побажання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Tahoma"/>
                          <a:cs typeface="Tahoma"/>
                        </a:rPr>
                        <a:t>керівництва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F4F4"/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368935"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Врахування інтересів </a:t>
                      </a:r>
                      <a:r>
                        <a:rPr sz="16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отримувачів благ, </a:t>
                      </a:r>
                      <a:r>
                        <a:rPr sz="16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соціальна</a:t>
                      </a:r>
                      <a:r>
                        <a:rPr sz="1600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ефективність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089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F4F4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910"/>
                        </a:lnSpc>
                      </a:pPr>
                      <a:r>
                        <a:rPr sz="1600" spc="-5" dirty="0">
                          <a:latin typeface="Tahoma"/>
                          <a:cs typeface="Tahoma"/>
                        </a:rPr>
                        <a:t>Соціальна</a:t>
                      </a:r>
                      <a:r>
                        <a:rPr sz="16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ефективність,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потреба</a:t>
                      </a:r>
                      <a:r>
                        <a:rPr sz="16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громад</a:t>
                      </a:r>
                      <a:r>
                        <a:rPr sz="1600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та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бізнес-вигода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F4F4"/>
                    </a:solidFill>
                  </a:tcPr>
                </a:tc>
              </a:tr>
              <a:tr h="1440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2865" marR="824865" algn="just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Зв’язок 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із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 основною </a:t>
                      </a:r>
                      <a:r>
                        <a:rPr sz="16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дія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л</a:t>
                      </a:r>
                      <a:r>
                        <a:rPr sz="1600" spc="10" dirty="0">
                          <a:latin typeface="Tahoma"/>
                          <a:cs typeface="Tahoma"/>
                        </a:rPr>
                        <a:t>ь</a:t>
                      </a:r>
                      <a:r>
                        <a:rPr sz="1600" spc="5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і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стю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Tahoma"/>
                          <a:cs typeface="Tahoma"/>
                        </a:rPr>
                        <a:t>Не</a:t>
                      </a:r>
                      <a:r>
                        <a:rPr sz="16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пов’язана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Пов’язана</a:t>
                      </a:r>
                      <a:r>
                        <a:rPr sz="16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опосередковано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914"/>
                        </a:lnSpc>
                      </a:pPr>
                      <a:r>
                        <a:rPr sz="1600" spc="-25" dirty="0">
                          <a:latin typeface="Tahoma"/>
                          <a:cs typeface="Tahoma"/>
                        </a:rPr>
                        <a:t>Внутрішні</a:t>
                      </a:r>
                      <a:r>
                        <a:rPr sz="16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корпоративні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65405" marR="626745">
                        <a:lnSpc>
                          <a:spcPct val="100000"/>
                        </a:lnSpc>
                      </a:pPr>
                      <a:r>
                        <a:rPr sz="1600" spc="-20" dirty="0">
                          <a:latin typeface="Tahoma"/>
                          <a:cs typeface="Tahoma"/>
                        </a:rPr>
                        <a:t>програми</a:t>
                      </a:r>
                      <a:r>
                        <a:rPr sz="16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–</a:t>
                      </a:r>
                      <a:r>
                        <a:rPr sz="16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прямо,</a:t>
                      </a:r>
                      <a:r>
                        <a:rPr sz="1600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а </a:t>
                      </a:r>
                      <a:r>
                        <a:rPr sz="1600" spc="-48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зовнішні 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соціальні </a:t>
                      </a:r>
                      <a:r>
                        <a:rPr sz="1600" spc="-20" dirty="0">
                          <a:latin typeface="Tahoma"/>
                          <a:cs typeface="Tahoma"/>
                        </a:rPr>
                        <a:t> програми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– </a:t>
                      </a:r>
                      <a:r>
                        <a:rPr sz="1600" spc="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25" dirty="0">
                          <a:latin typeface="Tahoma"/>
                          <a:cs typeface="Tahoma"/>
                        </a:rPr>
                        <a:t>опосередковано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64082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Механізми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фінансування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F4F4"/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276860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1600" spc="-5" dirty="0">
                          <a:latin typeface="Tahoma"/>
                          <a:cs typeface="Tahoma"/>
                        </a:rPr>
                        <a:t>Благодійні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 п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же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рт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600" spc="-15" dirty="0">
                          <a:latin typeface="Tahoma"/>
                          <a:cs typeface="Tahoma"/>
                        </a:rPr>
                        <a:t>у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в</a:t>
                      </a:r>
                      <a:r>
                        <a:rPr sz="1600" spc="-10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ння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F4F4"/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516890" algn="just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600" spc="-5" dirty="0">
                          <a:latin typeface="Tahoma"/>
                          <a:cs typeface="Tahoma"/>
                        </a:rPr>
                        <a:t>Благодійні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пожертви, </a:t>
                      </a:r>
                      <a:r>
                        <a:rPr sz="1600" spc="-48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спонсорство, грантові </a:t>
                      </a:r>
                      <a:r>
                        <a:rPr sz="1600" spc="-4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" dirty="0">
                          <a:latin typeface="Tahoma"/>
                          <a:cs typeface="Tahoma"/>
                        </a:rPr>
                        <a:t>програми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F4F4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Міжсекторальне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Tahoma"/>
                          <a:cs typeface="Tahoma"/>
                        </a:rPr>
                        <a:t>соціальне</a:t>
                      </a:r>
                      <a:r>
                        <a:rPr sz="16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партнерство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F4F4"/>
                    </a:solidFill>
                  </a:tcPr>
                </a:tc>
              </a:tr>
              <a:tr h="576033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Соціальний</a:t>
                      </a:r>
                      <a:r>
                        <a:rPr sz="1600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ефект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66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Низький</a:t>
                      </a:r>
                      <a:r>
                        <a:rPr sz="16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і</a:t>
                      </a:r>
                      <a:r>
                        <a:rPr sz="16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" dirty="0">
                          <a:latin typeface="Tahoma"/>
                          <a:cs typeface="Tahoma"/>
                        </a:rPr>
                        <a:t>не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6413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вимірюваний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Частково</a:t>
                      </a:r>
                      <a:r>
                        <a:rPr sz="16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dirty="0">
                          <a:latin typeface="Tahoma"/>
                          <a:cs typeface="Tahoma"/>
                        </a:rPr>
                        <a:t>вимірюваний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166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spc="-5" dirty="0">
                          <a:latin typeface="Tahoma"/>
                          <a:cs typeface="Tahoma"/>
                        </a:rPr>
                        <a:t>Відкладений</a:t>
                      </a:r>
                      <a:r>
                        <a:rPr sz="16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5" dirty="0">
                          <a:latin typeface="Tahoma"/>
                          <a:cs typeface="Tahoma"/>
                        </a:rPr>
                        <a:t>у</a:t>
                      </a:r>
                      <a:r>
                        <a:rPr sz="16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600" spc="-5" dirty="0">
                          <a:latin typeface="Tahoma"/>
                          <a:cs typeface="Tahoma"/>
                        </a:rPr>
                        <a:t>часі,</a:t>
                      </a:r>
                      <a:endParaRPr sz="1600">
                        <a:latin typeface="Tahoma"/>
                        <a:cs typeface="Tahoma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Tahoma"/>
                          <a:cs typeface="Tahoma"/>
                        </a:rPr>
                        <a:t>вимірюваний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8538" y="447060"/>
            <a:ext cx="2474899" cy="3414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8655" y="332358"/>
            <a:ext cx="873887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164205" algn="l"/>
                <a:tab pos="8725535" algn="l"/>
              </a:tabLst>
            </a:pPr>
            <a:r>
              <a:rPr sz="3200" b="0" u="heavy" spc="-5" dirty="0">
                <a:solidFill>
                  <a:srgbClr val="C00000"/>
                </a:solidFill>
                <a:uFill>
                  <a:solidFill>
                    <a:srgbClr val="860038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3200" u="heavy" spc="-10" dirty="0">
                <a:solidFill>
                  <a:srgbClr val="C00000"/>
                </a:solidFill>
                <a:uFill>
                  <a:solidFill>
                    <a:srgbClr val="860038"/>
                  </a:solidFill>
                </a:uFill>
              </a:rPr>
              <a:t>КСВ</a:t>
            </a:r>
            <a:r>
              <a:rPr sz="3200" u="heavy" spc="-15" dirty="0">
                <a:solidFill>
                  <a:srgbClr val="C00000"/>
                </a:solidFill>
                <a:uFill>
                  <a:solidFill>
                    <a:srgbClr val="860038"/>
                  </a:solidFill>
                </a:uFill>
              </a:rPr>
              <a:t> </a:t>
            </a:r>
            <a:r>
              <a:rPr sz="3200" u="heavy" spc="-10" dirty="0">
                <a:solidFill>
                  <a:srgbClr val="C00000"/>
                </a:solidFill>
                <a:uFill>
                  <a:solidFill>
                    <a:srgbClr val="860038"/>
                  </a:solidFill>
                </a:uFill>
              </a:rPr>
              <a:t>ТА</a:t>
            </a:r>
            <a:r>
              <a:rPr sz="3200" u="heavy" spc="-20" dirty="0">
                <a:solidFill>
                  <a:srgbClr val="C00000"/>
                </a:solidFill>
                <a:uFill>
                  <a:solidFill>
                    <a:srgbClr val="860038"/>
                  </a:solidFill>
                </a:uFill>
              </a:rPr>
              <a:t> </a:t>
            </a:r>
            <a:r>
              <a:rPr sz="3200" u="heavy" spc="-10" dirty="0">
                <a:solidFill>
                  <a:srgbClr val="C00000"/>
                </a:solidFill>
                <a:uFill>
                  <a:solidFill>
                    <a:srgbClr val="860038"/>
                  </a:solidFill>
                </a:uFill>
              </a:rPr>
              <a:t>МЕР	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370" y="1083310"/>
            <a:ext cx="7999095" cy="4722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32434">
              <a:lnSpc>
                <a:spcPct val="100000"/>
              </a:lnSpc>
              <a:spcBef>
                <a:spcPts val="105"/>
              </a:spcBef>
            </a:pPr>
            <a:r>
              <a:rPr sz="2800" spc="5" dirty="0">
                <a:latin typeface="Tahoma"/>
                <a:cs typeface="Tahoma"/>
              </a:rPr>
              <a:t>Окремий</a:t>
            </a:r>
            <a:r>
              <a:rPr sz="2800" spc="-70" dirty="0">
                <a:latin typeface="Tahoma"/>
                <a:cs typeface="Tahoma"/>
              </a:rPr>
              <a:t> </a:t>
            </a:r>
            <a:r>
              <a:rPr sz="2800" spc="5" dirty="0">
                <a:latin typeface="Tahoma"/>
                <a:cs typeface="Tahoma"/>
              </a:rPr>
              <a:t>напрям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КСВ</a:t>
            </a:r>
            <a:r>
              <a:rPr sz="2800" spc="-2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–</a:t>
            </a:r>
            <a:r>
              <a:rPr sz="2800" spc="-1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розвиток</a:t>
            </a:r>
            <a:r>
              <a:rPr sz="2800" b="1" spc="-30" dirty="0">
                <a:latin typeface="Tahoma"/>
                <a:cs typeface="Tahoma"/>
              </a:rPr>
              <a:t> </a:t>
            </a:r>
            <a:r>
              <a:rPr sz="2800" b="1" spc="5" dirty="0">
                <a:latin typeface="Tahoma"/>
                <a:cs typeface="Tahoma"/>
              </a:rPr>
              <a:t>територій </a:t>
            </a:r>
            <a:r>
              <a:rPr sz="2800" b="1" spc="-80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присутності:</a:t>
            </a:r>
            <a:endParaRPr sz="28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675"/>
              </a:spcBef>
              <a:buClr>
                <a:srgbClr val="009999"/>
              </a:buClr>
              <a:buSzPct val="64285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800" dirty="0">
                <a:latin typeface="Tahoma"/>
                <a:cs typeface="Tahoma"/>
              </a:rPr>
              <a:t>захист</a:t>
            </a:r>
            <a:r>
              <a:rPr sz="2800" spc="-7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довкілля</a:t>
            </a:r>
            <a:endParaRPr sz="28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675"/>
              </a:spcBef>
              <a:buClr>
                <a:srgbClr val="009999"/>
              </a:buClr>
              <a:buSzPct val="64285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800" dirty="0">
                <a:latin typeface="Tahoma"/>
                <a:cs typeface="Tahoma"/>
              </a:rPr>
              <a:t>запровадження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енергозберігаючих</a:t>
            </a:r>
            <a:r>
              <a:rPr sz="2800" spc="-8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технологій</a:t>
            </a:r>
            <a:endParaRPr sz="2800">
              <a:latin typeface="Tahoma"/>
              <a:cs typeface="Tahoma"/>
            </a:endParaRPr>
          </a:p>
          <a:p>
            <a:pPr marL="356870" marR="588645" indent="-344805">
              <a:lnSpc>
                <a:spcPct val="100000"/>
              </a:lnSpc>
              <a:spcBef>
                <a:spcPts val="675"/>
              </a:spcBef>
              <a:buClr>
                <a:srgbClr val="009999"/>
              </a:buClr>
              <a:buSzPct val="64285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800" spc="5" dirty="0">
                <a:latin typeface="Tahoma"/>
                <a:cs typeface="Tahoma"/>
              </a:rPr>
              <a:t>розвиток</a:t>
            </a:r>
            <a:r>
              <a:rPr sz="2800" spc="-7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муніципальної</a:t>
            </a:r>
            <a:r>
              <a:rPr sz="2800" spc="-8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інфраструктури</a:t>
            </a:r>
            <a:r>
              <a:rPr sz="2800" spc="-65" dirty="0">
                <a:latin typeface="Tahoma"/>
                <a:cs typeface="Tahoma"/>
              </a:rPr>
              <a:t> </a:t>
            </a:r>
            <a:r>
              <a:rPr sz="2800" spc="5" dirty="0">
                <a:latin typeface="Tahoma"/>
                <a:cs typeface="Tahoma"/>
              </a:rPr>
              <a:t>та </a:t>
            </a:r>
            <a:r>
              <a:rPr sz="2800" spc="-8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поліпшення</a:t>
            </a:r>
            <a:r>
              <a:rPr sz="2800" spc="-85" dirty="0">
                <a:latin typeface="Tahoma"/>
                <a:cs typeface="Tahoma"/>
              </a:rPr>
              <a:t> </a:t>
            </a:r>
            <a:r>
              <a:rPr sz="2800" spc="5" dirty="0">
                <a:latin typeface="Tahoma"/>
                <a:cs typeface="Tahoma"/>
              </a:rPr>
              <a:t>якості</a:t>
            </a:r>
            <a:r>
              <a:rPr sz="2800" spc="-3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публічних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послуг</a:t>
            </a:r>
            <a:endParaRPr sz="2800">
              <a:latin typeface="Tahoma"/>
              <a:cs typeface="Tahoma"/>
            </a:endParaRPr>
          </a:p>
          <a:p>
            <a:pPr marL="356870" marR="785495" indent="-344805">
              <a:lnSpc>
                <a:spcPct val="100000"/>
              </a:lnSpc>
              <a:spcBef>
                <a:spcPts val="675"/>
              </a:spcBef>
              <a:buClr>
                <a:srgbClr val="009999"/>
              </a:buClr>
              <a:buSzPct val="64285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800" spc="5" dirty="0">
                <a:latin typeface="Tahoma"/>
                <a:cs typeface="Tahoma"/>
              </a:rPr>
              <a:t>розвиток</a:t>
            </a:r>
            <a:r>
              <a:rPr sz="2800" spc="-85" dirty="0">
                <a:latin typeface="Tahoma"/>
                <a:cs typeface="Tahoma"/>
              </a:rPr>
              <a:t> </a:t>
            </a:r>
            <a:r>
              <a:rPr sz="2800" spc="5" dirty="0">
                <a:latin typeface="Tahoma"/>
                <a:cs typeface="Tahoma"/>
              </a:rPr>
              <a:t>місцевого</a:t>
            </a:r>
            <a:r>
              <a:rPr sz="2800" spc="-8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бізнес-середовища</a:t>
            </a:r>
            <a:r>
              <a:rPr sz="2800" spc="-95" dirty="0">
                <a:latin typeface="Tahoma"/>
                <a:cs typeface="Tahoma"/>
              </a:rPr>
              <a:t> </a:t>
            </a:r>
            <a:r>
              <a:rPr sz="2800" spc="5" dirty="0">
                <a:latin typeface="Tahoma"/>
                <a:cs typeface="Tahoma"/>
              </a:rPr>
              <a:t>та </a:t>
            </a:r>
            <a:r>
              <a:rPr sz="2800" spc="-8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посилення</a:t>
            </a:r>
            <a:r>
              <a:rPr sz="2800" spc="-6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конкурентоздатності</a:t>
            </a:r>
            <a:r>
              <a:rPr sz="2800" spc="-7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території</a:t>
            </a:r>
            <a:endParaRPr sz="2800">
              <a:latin typeface="Tahoma"/>
              <a:cs typeface="Tahoma"/>
            </a:endParaRPr>
          </a:p>
          <a:p>
            <a:pPr marL="356870" marR="26034" indent="-344805">
              <a:lnSpc>
                <a:spcPct val="100000"/>
              </a:lnSpc>
              <a:spcBef>
                <a:spcPts val="675"/>
              </a:spcBef>
              <a:buClr>
                <a:srgbClr val="009999"/>
              </a:buClr>
              <a:buSzPct val="64285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800" dirty="0">
                <a:latin typeface="Tahoma"/>
                <a:cs typeface="Tahoma"/>
              </a:rPr>
              <a:t>реалізація</a:t>
            </a:r>
            <a:r>
              <a:rPr sz="2800" spc="-8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проектів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spc="5" dirty="0">
                <a:latin typeface="Tahoma"/>
                <a:cs typeface="Tahoma"/>
              </a:rPr>
              <a:t>та</a:t>
            </a:r>
            <a:r>
              <a:rPr sz="2800" spc="-20" dirty="0">
                <a:latin typeface="Tahoma"/>
                <a:cs typeface="Tahoma"/>
              </a:rPr>
              <a:t> </a:t>
            </a:r>
            <a:r>
              <a:rPr sz="2800" spc="5" dirty="0">
                <a:latin typeface="Tahoma"/>
                <a:cs typeface="Tahoma"/>
              </a:rPr>
              <a:t>програм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spc="5" dirty="0">
                <a:latin typeface="Tahoma"/>
                <a:cs typeface="Tahoma"/>
              </a:rPr>
              <a:t>соціального</a:t>
            </a:r>
            <a:r>
              <a:rPr sz="2800" spc="-80" dirty="0">
                <a:latin typeface="Tahoma"/>
                <a:cs typeface="Tahoma"/>
              </a:rPr>
              <a:t> </a:t>
            </a:r>
            <a:r>
              <a:rPr sz="2800" spc="5" dirty="0">
                <a:latin typeface="Tahoma"/>
                <a:cs typeface="Tahoma"/>
              </a:rPr>
              <a:t>та </a:t>
            </a:r>
            <a:r>
              <a:rPr sz="2800" spc="-8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культурного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спрямування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176" y="2142743"/>
            <a:ext cx="8101965" cy="4023360"/>
          </a:xfrm>
          <a:custGeom>
            <a:avLst/>
            <a:gdLst/>
            <a:ahLst/>
            <a:cxnLst/>
            <a:rect l="l" t="t" r="r" b="b"/>
            <a:pathLst>
              <a:path w="8101965" h="4023360">
                <a:moveTo>
                  <a:pt x="8101584" y="0"/>
                </a:moveTo>
                <a:lnTo>
                  <a:pt x="0" y="0"/>
                </a:lnTo>
                <a:lnTo>
                  <a:pt x="0" y="243840"/>
                </a:lnTo>
                <a:lnTo>
                  <a:pt x="0" y="368046"/>
                </a:lnTo>
                <a:lnTo>
                  <a:pt x="0" y="4023360"/>
                </a:lnTo>
                <a:lnTo>
                  <a:pt x="8101584" y="4023360"/>
                </a:lnTo>
                <a:lnTo>
                  <a:pt x="8101584" y="368046"/>
                </a:lnTo>
                <a:lnTo>
                  <a:pt x="8101584" y="243840"/>
                </a:lnTo>
                <a:lnTo>
                  <a:pt x="8101584" y="0"/>
                </a:lnTo>
                <a:close/>
              </a:path>
            </a:pathLst>
          </a:custGeom>
          <a:solidFill>
            <a:srgbClr val="BB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24813" y="2497581"/>
            <a:ext cx="3615690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latin typeface="Cambria Math"/>
                <a:cs typeface="Cambria Math"/>
              </a:rPr>
              <a:t>∎</a:t>
            </a:r>
            <a:r>
              <a:rPr sz="2000" spc="85" dirty="0">
                <a:latin typeface="Cambria Math"/>
                <a:cs typeface="Cambria Math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Встановлення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партнерських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000" spc="-15" dirty="0">
                <a:latin typeface="Microsoft Sans Serif"/>
                <a:cs typeface="Microsoft Sans Serif"/>
              </a:rPr>
              <a:t>відносин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60" dirty="0">
                <a:latin typeface="Microsoft Sans Serif"/>
                <a:cs typeface="Microsoft Sans Serif"/>
              </a:rPr>
              <a:t>між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владою,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24813" y="3107562"/>
            <a:ext cx="3602990" cy="1893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20" dirty="0">
                <a:latin typeface="Microsoft Sans Serif"/>
                <a:cs typeface="Microsoft Sans Serif"/>
              </a:rPr>
              <a:t>громадою,</a:t>
            </a:r>
            <a:r>
              <a:rPr sz="2000" spc="3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бізнесом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mbria Math"/>
                <a:cs typeface="Cambria Math"/>
              </a:rPr>
              <a:t>∎</a:t>
            </a:r>
            <a:r>
              <a:rPr sz="2000" spc="100" dirty="0">
                <a:latin typeface="Cambria Math"/>
                <a:cs typeface="Cambria Math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Залучення</a:t>
            </a:r>
            <a:r>
              <a:rPr sz="2000" spc="11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ресурсів</a:t>
            </a:r>
            <a:r>
              <a:rPr sz="2000" spc="9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для</a:t>
            </a:r>
            <a:endParaRPr sz="2000">
              <a:latin typeface="Microsoft Sans Serif"/>
              <a:cs typeface="Microsoft Sans Serif"/>
            </a:endParaRPr>
          </a:p>
          <a:p>
            <a:pPr marL="12700" marR="962025">
              <a:lnSpc>
                <a:spcPct val="100000"/>
              </a:lnSpc>
              <a:spcBef>
                <a:spcPts val="5"/>
              </a:spcBef>
            </a:pPr>
            <a:r>
              <a:rPr sz="2000" spc="-15" dirty="0">
                <a:latin typeface="Microsoft Sans Serif"/>
                <a:cs typeface="Microsoft Sans Serif"/>
              </a:rPr>
              <a:t>вирішення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актуальних </a:t>
            </a:r>
            <a:r>
              <a:rPr sz="2000" spc="-51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проблем</a:t>
            </a:r>
            <a:endParaRPr sz="20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315"/>
              </a:spcBef>
            </a:pPr>
            <a:r>
              <a:rPr sz="2000" spc="-10" dirty="0">
                <a:latin typeface="Cambria Math"/>
                <a:cs typeface="Cambria Math"/>
              </a:rPr>
              <a:t>∎</a:t>
            </a:r>
            <a:r>
              <a:rPr sz="2000" spc="100" dirty="0">
                <a:latin typeface="Cambria Math"/>
                <a:cs typeface="Cambria Math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Відповідність</a:t>
            </a:r>
            <a:r>
              <a:rPr sz="2000" spc="8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стандартам 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світової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економічної</a:t>
            </a:r>
            <a:r>
              <a:rPr sz="2000" spc="4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спільноти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24813" y="5318252"/>
            <a:ext cx="349631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25" dirty="0">
                <a:latin typeface="Microsoft Sans Serif"/>
                <a:cs typeface="Microsoft Sans Serif"/>
              </a:rPr>
              <a:t>громади</a:t>
            </a:r>
            <a:r>
              <a:rPr sz="2000" spc="3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до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місцевого</a:t>
            </a:r>
            <a:r>
              <a:rPr sz="2000" spc="4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бізнесу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06136" y="2462275"/>
            <a:ext cx="3387090" cy="25400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31445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latin typeface="Cambria Math"/>
                <a:cs typeface="Cambria Math"/>
              </a:rPr>
              <a:t>∎</a:t>
            </a:r>
            <a:r>
              <a:rPr sz="2000" spc="110" dirty="0">
                <a:latin typeface="Cambria Math"/>
                <a:cs typeface="Cambria Math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Стихійність</a:t>
            </a:r>
            <a:r>
              <a:rPr sz="2000" spc="5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процесу </a:t>
            </a:r>
            <a:r>
              <a:rPr sz="2000" spc="-10" dirty="0">
                <a:latin typeface="Microsoft Sans Serif"/>
                <a:cs typeface="Microsoft Sans Serif"/>
              </a:rPr>
              <a:t> інституціоналізації</a:t>
            </a:r>
            <a:r>
              <a:rPr sz="2000" spc="6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ініціатив </a:t>
            </a:r>
            <a:r>
              <a:rPr sz="2000" spc="-515" dirty="0">
                <a:latin typeface="Microsoft Sans Serif"/>
                <a:cs typeface="Microsoft Sans Serif"/>
              </a:rPr>
              <a:t> </a:t>
            </a:r>
            <a:r>
              <a:rPr sz="2000" spc="-80" dirty="0">
                <a:latin typeface="Microsoft Sans Serif"/>
                <a:cs typeface="Microsoft Sans Serif"/>
              </a:rPr>
              <a:t>КСВ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000" spc="-5" dirty="0">
                <a:latin typeface="Cambria Math"/>
                <a:cs typeface="Cambria Math"/>
              </a:rPr>
              <a:t>∎</a:t>
            </a:r>
            <a:r>
              <a:rPr sz="2000" spc="85" dirty="0">
                <a:latin typeface="Cambria Math"/>
                <a:cs typeface="Cambria Math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Складність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визначення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20" dirty="0">
                <a:latin typeface="Microsoft Sans Serif"/>
                <a:cs typeface="Microsoft Sans Serif"/>
              </a:rPr>
              <a:t>впливу</a:t>
            </a:r>
            <a:r>
              <a:rPr sz="2000" spc="4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програм</a:t>
            </a:r>
            <a:r>
              <a:rPr sz="2000" spc="70" dirty="0">
                <a:latin typeface="Microsoft Sans Serif"/>
                <a:cs typeface="Microsoft Sans Serif"/>
              </a:rPr>
              <a:t> </a:t>
            </a:r>
            <a:r>
              <a:rPr sz="2000" spc="-80" dirty="0">
                <a:latin typeface="Microsoft Sans Serif"/>
                <a:cs typeface="Microsoft Sans Serif"/>
              </a:rPr>
              <a:t>КСВ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2000" spc="-5" dirty="0">
                <a:latin typeface="Cambria Math"/>
                <a:cs typeface="Cambria Math"/>
              </a:rPr>
              <a:t>∎</a:t>
            </a:r>
            <a:r>
              <a:rPr sz="2000" spc="95" dirty="0">
                <a:latin typeface="Cambria Math"/>
                <a:cs typeface="Cambria Math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Відсутність</a:t>
            </a:r>
            <a:r>
              <a:rPr sz="2000" spc="114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сформованого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20" dirty="0">
                <a:latin typeface="Microsoft Sans Serif"/>
                <a:cs typeface="Microsoft Sans Serif"/>
              </a:rPr>
              <a:t>та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впливового</a:t>
            </a:r>
            <a:r>
              <a:rPr sz="2000" spc="8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сектору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000" spc="-30" dirty="0">
                <a:latin typeface="Microsoft Sans Serif"/>
                <a:cs typeface="Microsoft Sans Serif"/>
              </a:rPr>
              <a:t>громадянського</a:t>
            </a:r>
            <a:r>
              <a:rPr sz="2000" spc="5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суспільства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24813" y="5017465"/>
            <a:ext cx="6887209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0" spc="-7" baseline="1388" dirty="0">
                <a:latin typeface="Cambria Math"/>
                <a:cs typeface="Cambria Math"/>
              </a:rPr>
              <a:t>∎</a:t>
            </a:r>
            <a:r>
              <a:rPr sz="3000" spc="165" baseline="1388" dirty="0">
                <a:latin typeface="Cambria Math"/>
                <a:cs typeface="Cambria Math"/>
              </a:rPr>
              <a:t> </a:t>
            </a:r>
            <a:r>
              <a:rPr sz="3000" spc="-22" baseline="1388" dirty="0">
                <a:latin typeface="Microsoft Sans Serif"/>
                <a:cs typeface="Microsoft Sans Serif"/>
              </a:rPr>
              <a:t>Зростання</a:t>
            </a:r>
            <a:r>
              <a:rPr sz="3000" spc="75" baseline="1388" dirty="0">
                <a:latin typeface="Microsoft Sans Serif"/>
                <a:cs typeface="Microsoft Sans Serif"/>
              </a:rPr>
              <a:t> </a:t>
            </a:r>
            <a:r>
              <a:rPr sz="3000" spc="-22" baseline="1388" dirty="0">
                <a:latin typeface="Microsoft Sans Serif"/>
                <a:cs typeface="Microsoft Sans Serif"/>
              </a:rPr>
              <a:t>довіри</a:t>
            </a:r>
            <a:r>
              <a:rPr sz="3000" spc="127" baseline="1388" dirty="0">
                <a:latin typeface="Microsoft Sans Serif"/>
                <a:cs typeface="Microsoft Sans Serif"/>
              </a:rPr>
              <a:t> </a:t>
            </a:r>
            <a:r>
              <a:rPr sz="3000" spc="-37" baseline="1388" dirty="0">
                <a:latin typeface="Microsoft Sans Serif"/>
                <a:cs typeface="Microsoft Sans Serif"/>
              </a:rPr>
              <a:t>мешканців</a:t>
            </a:r>
            <a:r>
              <a:rPr sz="3000" spc="592" baseline="1388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Cambria Math"/>
                <a:cs typeface="Cambria Math"/>
              </a:rPr>
              <a:t>∎</a:t>
            </a:r>
            <a:r>
              <a:rPr sz="2000" spc="120" dirty="0">
                <a:latin typeface="Cambria Math"/>
                <a:cs typeface="Cambria Math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Недостатні</a:t>
            </a:r>
            <a:r>
              <a:rPr sz="2000" spc="80" dirty="0">
                <a:latin typeface="Microsoft Sans Serif"/>
                <a:cs typeface="Microsoft Sans Serif"/>
              </a:rPr>
              <a:t> </a:t>
            </a:r>
            <a:r>
              <a:rPr sz="2000" spc="-40" dirty="0">
                <a:latin typeface="Microsoft Sans Serif"/>
                <a:cs typeface="Microsoft Sans Serif"/>
              </a:rPr>
              <a:t>податкові</a:t>
            </a:r>
            <a:r>
              <a:rPr sz="2000" spc="9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та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06136" y="5322519"/>
            <a:ext cx="3120390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2000" spc="-15" dirty="0">
                <a:latin typeface="Microsoft Sans Serif"/>
                <a:cs typeface="Microsoft Sans Serif"/>
              </a:rPr>
              <a:t>інші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стимули</a:t>
            </a:r>
            <a:r>
              <a:rPr sz="2000" spc="10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для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40" dirty="0">
                <a:latin typeface="Microsoft Sans Serif"/>
                <a:cs typeface="Microsoft Sans Serif"/>
              </a:rPr>
              <a:t>розвитку </a:t>
            </a:r>
            <a:r>
              <a:rPr sz="2000" spc="-515" dirty="0">
                <a:latin typeface="Microsoft Sans Serif"/>
                <a:cs typeface="Microsoft Sans Serif"/>
              </a:rPr>
              <a:t> </a:t>
            </a:r>
            <a:r>
              <a:rPr sz="2000" spc="-80" dirty="0">
                <a:latin typeface="Microsoft Sans Serif"/>
                <a:cs typeface="Microsoft Sans Serif"/>
              </a:rPr>
              <a:t>КСВ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74320" y="500831"/>
            <a:ext cx="8486140" cy="5403215"/>
            <a:chOff x="274320" y="500831"/>
            <a:chExt cx="8486140" cy="5403215"/>
          </a:xfrm>
        </p:grpSpPr>
        <p:sp>
          <p:nvSpPr>
            <p:cNvPr id="10" name="object 10"/>
            <p:cNvSpPr/>
            <p:nvPr/>
          </p:nvSpPr>
          <p:spPr>
            <a:xfrm>
              <a:off x="286512" y="1557019"/>
              <a:ext cx="1164590" cy="1336040"/>
            </a:xfrm>
            <a:custGeom>
              <a:avLst/>
              <a:gdLst/>
              <a:ahLst/>
              <a:cxnLst/>
              <a:rect l="l" t="t" r="r" b="b"/>
              <a:pathLst>
                <a:path w="1164590" h="1336039">
                  <a:moveTo>
                    <a:pt x="1164336" y="382270"/>
                  </a:moveTo>
                  <a:lnTo>
                    <a:pt x="782320" y="382270"/>
                  </a:lnTo>
                  <a:lnTo>
                    <a:pt x="782320" y="0"/>
                  </a:lnTo>
                  <a:lnTo>
                    <a:pt x="382016" y="0"/>
                  </a:lnTo>
                  <a:lnTo>
                    <a:pt x="382016" y="382270"/>
                  </a:lnTo>
                  <a:lnTo>
                    <a:pt x="0" y="382270"/>
                  </a:lnTo>
                  <a:lnTo>
                    <a:pt x="0" y="953770"/>
                  </a:lnTo>
                  <a:lnTo>
                    <a:pt x="382016" y="953770"/>
                  </a:lnTo>
                  <a:lnTo>
                    <a:pt x="382016" y="1336040"/>
                  </a:lnTo>
                  <a:lnTo>
                    <a:pt x="782320" y="1336040"/>
                  </a:lnTo>
                  <a:lnTo>
                    <a:pt x="782320" y="953770"/>
                  </a:lnTo>
                  <a:lnTo>
                    <a:pt x="1164336" y="953770"/>
                  </a:lnTo>
                  <a:lnTo>
                    <a:pt x="1164336" y="382270"/>
                  </a:lnTo>
                  <a:close/>
                </a:path>
              </a:pathLst>
            </a:custGeom>
            <a:solidFill>
              <a:srgbClr val="4B6C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6512" y="1557527"/>
              <a:ext cx="1164590" cy="1335405"/>
            </a:xfrm>
            <a:custGeom>
              <a:avLst/>
              <a:gdLst/>
              <a:ahLst/>
              <a:cxnLst/>
              <a:rect l="l" t="t" r="r" b="b"/>
              <a:pathLst>
                <a:path w="1164590" h="1335405">
                  <a:moveTo>
                    <a:pt x="0" y="382016"/>
                  </a:moveTo>
                  <a:lnTo>
                    <a:pt x="382016" y="382016"/>
                  </a:lnTo>
                  <a:lnTo>
                    <a:pt x="382016" y="0"/>
                  </a:lnTo>
                  <a:lnTo>
                    <a:pt x="782319" y="0"/>
                  </a:lnTo>
                  <a:lnTo>
                    <a:pt x="782319" y="382016"/>
                  </a:lnTo>
                  <a:lnTo>
                    <a:pt x="1164336" y="382016"/>
                  </a:lnTo>
                  <a:lnTo>
                    <a:pt x="1164336" y="953008"/>
                  </a:lnTo>
                  <a:lnTo>
                    <a:pt x="782319" y="953008"/>
                  </a:lnTo>
                  <a:lnTo>
                    <a:pt x="782319" y="1335024"/>
                  </a:lnTo>
                  <a:lnTo>
                    <a:pt x="382016" y="1335024"/>
                  </a:lnTo>
                  <a:lnTo>
                    <a:pt x="382016" y="953008"/>
                  </a:lnTo>
                  <a:lnTo>
                    <a:pt x="0" y="953008"/>
                  </a:lnTo>
                  <a:lnTo>
                    <a:pt x="0" y="382016"/>
                  </a:lnTo>
                  <a:close/>
                </a:path>
              </a:pathLst>
            </a:custGeom>
            <a:ln w="24384">
              <a:solidFill>
                <a:srgbClr val="4B6C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71815" y="1874519"/>
              <a:ext cx="1076325" cy="512445"/>
            </a:xfrm>
            <a:custGeom>
              <a:avLst/>
              <a:gdLst/>
              <a:ahLst/>
              <a:cxnLst/>
              <a:rect l="l" t="t" r="r" b="b"/>
              <a:pathLst>
                <a:path w="1076325" h="512444">
                  <a:moveTo>
                    <a:pt x="1075944" y="0"/>
                  </a:moveTo>
                  <a:lnTo>
                    <a:pt x="0" y="0"/>
                  </a:lnTo>
                  <a:lnTo>
                    <a:pt x="0" y="512063"/>
                  </a:lnTo>
                  <a:lnTo>
                    <a:pt x="1075944" y="512063"/>
                  </a:lnTo>
                  <a:lnTo>
                    <a:pt x="1075944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71815" y="1874519"/>
              <a:ext cx="1076325" cy="512445"/>
            </a:xfrm>
            <a:custGeom>
              <a:avLst/>
              <a:gdLst/>
              <a:ahLst/>
              <a:cxnLst/>
              <a:rect l="l" t="t" r="r" b="b"/>
              <a:pathLst>
                <a:path w="1076325" h="512444">
                  <a:moveTo>
                    <a:pt x="0" y="512063"/>
                  </a:moveTo>
                  <a:lnTo>
                    <a:pt x="1075944" y="512063"/>
                  </a:lnTo>
                  <a:lnTo>
                    <a:pt x="1075944" y="0"/>
                  </a:lnTo>
                  <a:lnTo>
                    <a:pt x="0" y="0"/>
                  </a:lnTo>
                  <a:lnTo>
                    <a:pt x="0" y="512063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88408" y="2514600"/>
              <a:ext cx="0" cy="3389629"/>
            </a:xfrm>
            <a:custGeom>
              <a:avLst/>
              <a:gdLst/>
              <a:ahLst/>
              <a:cxnLst/>
              <a:rect l="l" t="t" r="r" b="b"/>
              <a:pathLst>
                <a:path h="3389629">
                  <a:moveTo>
                    <a:pt x="0" y="0"/>
                  </a:moveTo>
                  <a:lnTo>
                    <a:pt x="0" y="3389376"/>
                  </a:lnTo>
                </a:path>
              </a:pathLst>
            </a:custGeom>
            <a:ln w="24384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13395" y="500831"/>
              <a:ext cx="4539322" cy="36015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90087" y="731519"/>
              <a:ext cx="2457450" cy="79324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74335" y="731519"/>
              <a:ext cx="1204722" cy="793241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1882" rIns="0" bIns="0" rtlCol="0">
            <a:spAutoFit/>
          </a:bodyPr>
          <a:lstStyle/>
          <a:p>
            <a:pPr marL="2658110" marR="5080" indent="-923925">
              <a:lnSpc>
                <a:spcPct val="100000"/>
              </a:lnSpc>
              <a:spcBef>
                <a:spcPts val="110"/>
              </a:spcBef>
            </a:pPr>
            <a:r>
              <a:rPr sz="2800" spc="-5" dirty="0">
                <a:solidFill>
                  <a:srgbClr val="860038"/>
                </a:solidFill>
              </a:rPr>
              <a:t>ПЕРЕВАГИ/ОБМЕЖЕННЯ </a:t>
            </a:r>
            <a:r>
              <a:rPr sz="2800" spc="-810" dirty="0">
                <a:solidFill>
                  <a:srgbClr val="860038"/>
                </a:solidFill>
              </a:rPr>
              <a:t> </a:t>
            </a:r>
            <a:r>
              <a:rPr sz="2800" dirty="0">
                <a:solidFill>
                  <a:srgbClr val="860038"/>
                </a:solidFill>
              </a:rPr>
              <a:t>ПРОЕКТІВ</a:t>
            </a:r>
            <a:r>
              <a:rPr sz="2800" spc="-65" dirty="0">
                <a:solidFill>
                  <a:srgbClr val="860038"/>
                </a:solidFill>
              </a:rPr>
              <a:t> </a:t>
            </a:r>
            <a:r>
              <a:rPr sz="2800" dirty="0">
                <a:solidFill>
                  <a:srgbClr val="860038"/>
                </a:solidFill>
              </a:rPr>
              <a:t>КСВ</a:t>
            </a:r>
            <a:endParaRPr sz="2800"/>
          </a:p>
        </p:txBody>
      </p:sp>
      <p:sp>
        <p:nvSpPr>
          <p:cNvPr id="19" name="object 19"/>
          <p:cNvSpPr txBox="1"/>
          <p:nvPr/>
        </p:nvSpPr>
        <p:spPr>
          <a:xfrm>
            <a:off x="8445245" y="6258864"/>
            <a:ext cx="16573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678B93"/>
                </a:solidFill>
                <a:latin typeface="Tahoma"/>
                <a:cs typeface="Tahoma"/>
              </a:rPr>
              <a:t>12</a:t>
            </a:r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5920" y="276372"/>
            <a:ext cx="2695580" cy="4052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06242" y="161620"/>
            <a:ext cx="273050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0" dirty="0">
                <a:solidFill>
                  <a:srgbClr val="860038"/>
                </a:solidFill>
              </a:rPr>
              <a:t>МОДЕЛІ</a:t>
            </a:r>
            <a:r>
              <a:rPr sz="3200" spc="-25" dirty="0">
                <a:solidFill>
                  <a:srgbClr val="860038"/>
                </a:solidFill>
              </a:rPr>
              <a:t> </a:t>
            </a:r>
            <a:r>
              <a:rPr sz="3200" spc="-10" dirty="0">
                <a:solidFill>
                  <a:srgbClr val="860038"/>
                </a:solidFill>
              </a:rPr>
              <a:t>КСВ</a:t>
            </a:r>
            <a:endParaRPr sz="32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61187" y="758316"/>
          <a:ext cx="8425814" cy="55626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1605"/>
                <a:gridCol w="5012055"/>
                <a:gridCol w="2002154"/>
              </a:tblGrid>
              <a:tr h="365760">
                <a:tc>
                  <a:txBody>
                    <a:bodyPr/>
                    <a:lstStyle/>
                    <a:p>
                      <a:pPr marL="2959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Модель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F4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Характеристика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F4F4"/>
                    </a:solidFill>
                  </a:tcPr>
                </a:tc>
                <a:tc>
                  <a:txBody>
                    <a:bodyPr/>
                    <a:lstStyle/>
                    <a:p>
                      <a:pPr marL="3867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Поширення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F4F4"/>
                    </a:solidFill>
                  </a:tcPr>
                </a:tc>
              </a:tr>
              <a:tr h="182880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900" spc="-25" dirty="0">
                          <a:latin typeface="Microsoft Sans Serif"/>
                          <a:cs typeface="Microsoft Sans Serif"/>
                        </a:rPr>
                        <a:t>Відкрита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2745" indent="-287655">
                        <a:lnSpc>
                          <a:spcPct val="100000"/>
                        </a:lnSpc>
                        <a:spcBef>
                          <a:spcPts val="310"/>
                        </a:spcBef>
                        <a:buChar char="•"/>
                        <a:tabLst>
                          <a:tab pos="372745" algn="l"/>
                          <a:tab pos="373380" algn="l"/>
                        </a:tabLst>
                      </a:pPr>
                      <a:r>
                        <a:rPr sz="1900" spc="-20" dirty="0">
                          <a:latin typeface="Microsoft Sans Serif"/>
                          <a:cs typeface="Microsoft Sans Serif"/>
                        </a:rPr>
                        <a:t>має</a:t>
                      </a:r>
                      <a:r>
                        <a:rPr sz="19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25" dirty="0">
                          <a:latin typeface="Microsoft Sans Serif"/>
                          <a:cs typeface="Microsoft Sans Serif"/>
                        </a:rPr>
                        <a:t>бути</a:t>
                      </a:r>
                      <a:r>
                        <a:rPr sz="1900" spc="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30" dirty="0">
                          <a:latin typeface="Microsoft Sans Serif"/>
                          <a:cs typeface="Microsoft Sans Serif"/>
                        </a:rPr>
                        <a:t>чітко</a:t>
                      </a:r>
                      <a:r>
                        <a:rPr sz="19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5" dirty="0">
                          <a:latin typeface="Microsoft Sans Serif"/>
                          <a:cs typeface="Microsoft Sans Serif"/>
                        </a:rPr>
                        <a:t>представлена</a:t>
                      </a:r>
                      <a:r>
                        <a:rPr sz="1900" spc="8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9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стратегії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  <a:p>
                      <a:pPr marL="372745">
                        <a:lnSpc>
                          <a:spcPct val="100000"/>
                        </a:lnSpc>
                      </a:pPr>
                      <a:r>
                        <a:rPr sz="1900" spc="-30" dirty="0">
                          <a:latin typeface="Microsoft Sans Serif"/>
                          <a:cs typeface="Microsoft Sans Serif"/>
                        </a:rPr>
                        <a:t>розвитку</a:t>
                      </a:r>
                      <a:r>
                        <a:rPr sz="19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5" dirty="0">
                          <a:latin typeface="Microsoft Sans Serif"/>
                          <a:cs typeface="Microsoft Sans Serif"/>
                        </a:rPr>
                        <a:t>компанії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  <a:p>
                      <a:pPr marL="372745" marR="546735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372745" algn="l"/>
                          <a:tab pos="373380" algn="l"/>
                        </a:tabLst>
                      </a:pPr>
                      <a:r>
                        <a:rPr sz="1900" spc="-25" dirty="0">
                          <a:latin typeface="Microsoft Sans Serif"/>
                          <a:cs typeface="Microsoft Sans Serif"/>
                        </a:rPr>
                        <a:t>передбачає,</a:t>
                      </a:r>
                      <a:r>
                        <a:rPr sz="1900" spc="8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5" dirty="0">
                          <a:latin typeface="Microsoft Sans Serif"/>
                          <a:cs typeface="Microsoft Sans Serif"/>
                        </a:rPr>
                        <a:t>що</a:t>
                      </a:r>
                      <a:r>
                        <a:rPr sz="19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5" dirty="0">
                          <a:latin typeface="Microsoft Sans Serif"/>
                          <a:cs typeface="Microsoft Sans Serif"/>
                        </a:rPr>
                        <a:t>компанії</a:t>
                      </a:r>
                      <a:r>
                        <a:rPr sz="19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20" dirty="0">
                          <a:latin typeface="Microsoft Sans Serif"/>
                          <a:cs typeface="Microsoft Sans Serif"/>
                        </a:rPr>
                        <a:t>приймають </a:t>
                      </a:r>
                      <a:r>
                        <a:rPr sz="1900" spc="-4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відповідальність</a:t>
                      </a:r>
                      <a:r>
                        <a:rPr sz="19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45" dirty="0">
                          <a:latin typeface="Microsoft Sans Serif"/>
                          <a:cs typeface="Microsoft Sans Serif"/>
                        </a:rPr>
                        <a:t>за</a:t>
                      </a:r>
                      <a:r>
                        <a:rPr sz="19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вирішення</a:t>
                      </a:r>
                      <a:r>
                        <a:rPr sz="1900" spc="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тих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  <a:p>
                      <a:pPr marL="372745" marR="1430655">
                        <a:lnSpc>
                          <a:spcPct val="100000"/>
                        </a:lnSpc>
                      </a:pPr>
                      <a:r>
                        <a:rPr sz="1900" spc="-30" dirty="0">
                          <a:latin typeface="Microsoft Sans Serif"/>
                          <a:cs typeface="Microsoft Sans Serif"/>
                        </a:rPr>
                        <a:t>проблем,</a:t>
                      </a:r>
                      <a:r>
                        <a:rPr sz="1900" spc="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9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35" dirty="0">
                          <a:latin typeface="Microsoft Sans Serif"/>
                          <a:cs typeface="Microsoft Sans Serif"/>
                        </a:rPr>
                        <a:t>яких</a:t>
                      </a:r>
                      <a:r>
                        <a:rPr sz="19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25" dirty="0">
                          <a:latin typeface="Microsoft Sans Serif"/>
                          <a:cs typeface="Microsoft Sans Serif"/>
                        </a:rPr>
                        <a:t>зацікавлене </a:t>
                      </a:r>
                      <a:r>
                        <a:rPr sz="1900" spc="-4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суспільство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900" spc="25" dirty="0">
                          <a:latin typeface="Microsoft Sans Serif"/>
                          <a:cs typeface="Microsoft Sans Serif"/>
                        </a:rPr>
                        <a:t>США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18360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900" spc="-35" dirty="0">
                          <a:latin typeface="Microsoft Sans Serif"/>
                          <a:cs typeface="Microsoft Sans Serif"/>
                        </a:rPr>
                        <a:t>Закрита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F4F4"/>
                    </a:solidFill>
                  </a:tcPr>
                </a:tc>
                <a:tc>
                  <a:txBody>
                    <a:bodyPr/>
                    <a:lstStyle/>
                    <a:p>
                      <a:pPr marL="372745" marR="422909" indent="-287020">
                        <a:lnSpc>
                          <a:spcPct val="100000"/>
                        </a:lnSpc>
                        <a:spcBef>
                          <a:spcPts val="320"/>
                        </a:spcBef>
                        <a:buChar char="•"/>
                        <a:tabLst>
                          <a:tab pos="372745" algn="l"/>
                          <a:tab pos="373380" algn="l"/>
                        </a:tabLst>
                      </a:pPr>
                      <a:r>
                        <a:rPr sz="1900" spc="-20" dirty="0">
                          <a:latin typeface="Microsoft Sans Serif"/>
                          <a:cs typeface="Microsoft Sans Serif"/>
                        </a:rPr>
                        <a:t>ґрунтується</a:t>
                      </a:r>
                      <a:r>
                        <a:rPr sz="1900" spc="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9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цінностях, </a:t>
                      </a:r>
                      <a:r>
                        <a:rPr sz="1900" spc="-15" dirty="0">
                          <a:latin typeface="Microsoft Sans Serif"/>
                          <a:cs typeface="Microsoft Sans Serif"/>
                        </a:rPr>
                        <a:t>нормах</a:t>
                      </a:r>
                      <a:r>
                        <a:rPr sz="1900" spc="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20" dirty="0">
                          <a:latin typeface="Microsoft Sans Serif"/>
                          <a:cs typeface="Microsoft Sans Serif"/>
                        </a:rPr>
                        <a:t>та </a:t>
                      </a:r>
                      <a:r>
                        <a:rPr sz="19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правилах,</a:t>
                      </a:r>
                      <a:r>
                        <a:rPr sz="19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30" dirty="0">
                          <a:latin typeface="Microsoft Sans Serif"/>
                          <a:cs typeface="Microsoft Sans Serif"/>
                        </a:rPr>
                        <a:t>яких</a:t>
                      </a:r>
                      <a:r>
                        <a:rPr sz="19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25" dirty="0">
                          <a:latin typeface="Microsoft Sans Serif"/>
                          <a:cs typeface="Microsoft Sans Serif"/>
                        </a:rPr>
                        <a:t>мають</a:t>
                      </a:r>
                      <a:r>
                        <a:rPr sz="19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20" dirty="0">
                          <a:latin typeface="Microsoft Sans Serif"/>
                          <a:cs typeface="Microsoft Sans Serif"/>
                        </a:rPr>
                        <a:t>дотримуватись </a:t>
                      </a:r>
                      <a:r>
                        <a:rPr sz="1900" spc="-4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5" dirty="0">
                          <a:latin typeface="Microsoft Sans Serif"/>
                          <a:cs typeface="Microsoft Sans Serif"/>
                        </a:rPr>
                        <a:t>компанії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  <a:p>
                      <a:pPr marL="372745" marR="87630" indent="-287020">
                        <a:lnSpc>
                          <a:spcPct val="100000"/>
                        </a:lnSpc>
                        <a:buChar char="•"/>
                        <a:tabLst>
                          <a:tab pos="372745" algn="l"/>
                          <a:tab pos="373380" algn="l"/>
                        </a:tabLst>
                      </a:pPr>
                      <a:r>
                        <a:rPr sz="1900" spc="-25" dirty="0">
                          <a:latin typeface="Microsoft Sans Serif"/>
                          <a:cs typeface="Microsoft Sans Serif"/>
                        </a:rPr>
                        <a:t>передбачає</a:t>
                      </a:r>
                      <a:r>
                        <a:rPr sz="1900" spc="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наявність</a:t>
                      </a:r>
                      <a:r>
                        <a:rPr sz="19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офіційних</a:t>
                      </a:r>
                      <a:r>
                        <a:rPr sz="19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5" dirty="0">
                          <a:latin typeface="Microsoft Sans Serif"/>
                          <a:cs typeface="Microsoft Sans Serif"/>
                        </a:rPr>
                        <a:t>і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 неофіційних</a:t>
                      </a:r>
                      <a:r>
                        <a:rPr sz="19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інститутів,</a:t>
                      </a:r>
                      <a:r>
                        <a:rPr sz="19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5" dirty="0">
                          <a:latin typeface="Microsoft Sans Serif"/>
                          <a:cs typeface="Microsoft Sans Serif"/>
                        </a:rPr>
                        <a:t>що</a:t>
                      </a:r>
                      <a:r>
                        <a:rPr sz="19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30" dirty="0">
                          <a:latin typeface="Microsoft Sans Serif"/>
                          <a:cs typeface="Microsoft Sans Serif"/>
                        </a:rPr>
                        <a:t>погоджують</a:t>
                      </a:r>
                      <a:r>
                        <a:rPr sz="1900" spc="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80" dirty="0">
                          <a:latin typeface="Microsoft Sans Serif"/>
                          <a:cs typeface="Microsoft Sans Serif"/>
                        </a:rPr>
                        <a:t>з </a:t>
                      </a:r>
                      <a:r>
                        <a:rPr sz="1900" spc="-4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30" dirty="0">
                          <a:latin typeface="Microsoft Sans Serif"/>
                          <a:cs typeface="Microsoft Sans Serif"/>
                        </a:rPr>
                        <a:t>компаніями</a:t>
                      </a:r>
                      <a:r>
                        <a:rPr sz="19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30" dirty="0">
                          <a:latin typeface="Microsoft Sans Serif"/>
                          <a:cs typeface="Microsoft Sans Serif"/>
                        </a:rPr>
                        <a:t>їх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відповідальність</a:t>
                      </a:r>
                      <a:r>
                        <a:rPr sz="19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0" dirty="0">
                          <a:latin typeface="Microsoft Sans Serif"/>
                          <a:cs typeface="Microsoft Sans Serif"/>
                        </a:rPr>
                        <a:t>за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  <a:p>
                      <a:pPr marL="3727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суспільні</a:t>
                      </a:r>
                      <a:r>
                        <a:rPr sz="19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інтереси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F4F4"/>
                    </a:solidFil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900" dirty="0">
                          <a:latin typeface="Microsoft Sans Serif"/>
                          <a:cs typeface="Microsoft Sans Serif"/>
                        </a:rPr>
                        <a:t>ЄС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DF4F4"/>
                    </a:solidFill>
                  </a:tcPr>
                </a:tc>
              </a:tr>
              <a:tr h="1249718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900" spc="-25" dirty="0">
                          <a:latin typeface="Microsoft Sans Serif"/>
                          <a:cs typeface="Microsoft Sans Serif"/>
                        </a:rPr>
                        <a:t>Змішана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2745" marR="226695" indent="-287020">
                        <a:lnSpc>
                          <a:spcPct val="100000"/>
                        </a:lnSpc>
                        <a:spcBef>
                          <a:spcPts val="325"/>
                        </a:spcBef>
                        <a:buChar char="•"/>
                        <a:tabLst>
                          <a:tab pos="372745" algn="l"/>
                          <a:tab pos="373380" algn="l"/>
                        </a:tabLst>
                      </a:pPr>
                      <a:r>
                        <a:rPr sz="1900" spc="-25" dirty="0">
                          <a:latin typeface="Microsoft Sans Serif"/>
                          <a:cs typeface="Microsoft Sans Serif"/>
                        </a:rPr>
                        <a:t>передбачає</a:t>
                      </a:r>
                      <a:r>
                        <a:rPr sz="1900" spc="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добровільність</a:t>
                      </a:r>
                      <a:r>
                        <a:rPr sz="1900" spc="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70" dirty="0">
                          <a:latin typeface="Microsoft Sans Serif"/>
                          <a:cs typeface="Microsoft Sans Serif"/>
                        </a:rPr>
                        <a:t>КСВ</a:t>
                      </a:r>
                      <a:r>
                        <a:rPr sz="19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45" dirty="0">
                          <a:latin typeface="Microsoft Sans Serif"/>
                          <a:cs typeface="Microsoft Sans Serif"/>
                        </a:rPr>
                        <a:t>із </a:t>
                      </a:r>
                      <a:r>
                        <a:rPr sz="19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20" dirty="0">
                          <a:latin typeface="Microsoft Sans Serif"/>
                          <a:cs typeface="Microsoft Sans Serif"/>
                        </a:rPr>
                        <a:t>залученням</a:t>
                      </a:r>
                      <a:r>
                        <a:rPr sz="1900" spc="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5" dirty="0">
                          <a:latin typeface="Microsoft Sans Serif"/>
                          <a:cs typeface="Microsoft Sans Serif"/>
                        </a:rPr>
                        <a:t>державних</a:t>
                      </a:r>
                      <a:r>
                        <a:rPr sz="19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20" dirty="0">
                          <a:latin typeface="Microsoft Sans Serif"/>
                          <a:cs typeface="Microsoft Sans Serif"/>
                        </a:rPr>
                        <a:t>та</a:t>
                      </a:r>
                      <a:r>
                        <a:rPr sz="19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25" dirty="0">
                          <a:latin typeface="Microsoft Sans Serif"/>
                          <a:cs typeface="Microsoft Sans Serif"/>
                        </a:rPr>
                        <a:t>громадських </a:t>
                      </a:r>
                      <a:r>
                        <a:rPr sz="1900" spc="-4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інститутів</a:t>
                      </a:r>
                      <a:r>
                        <a:rPr sz="19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9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30" dirty="0">
                          <a:latin typeface="Microsoft Sans Serif"/>
                          <a:cs typeface="Microsoft Sans Serif"/>
                        </a:rPr>
                        <a:t>погодження</a:t>
                      </a:r>
                      <a:r>
                        <a:rPr sz="19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5" dirty="0">
                          <a:latin typeface="Microsoft Sans Serif"/>
                          <a:cs typeface="Microsoft Sans Serif"/>
                        </a:rPr>
                        <a:t>пріоритетних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 суспільних</a:t>
                      </a:r>
                      <a:r>
                        <a:rPr sz="19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інтересів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900" spc="-20" dirty="0">
                          <a:latin typeface="Microsoft Sans Serif"/>
                          <a:cs typeface="Microsoft Sans Serif"/>
                        </a:rPr>
                        <a:t>Великобританія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83372" y="39623"/>
            <a:ext cx="5697855" cy="906144"/>
            <a:chOff x="1883372" y="39623"/>
            <a:chExt cx="5697855" cy="90614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3372" y="276372"/>
              <a:ext cx="3151438" cy="3414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64023" y="39623"/>
              <a:ext cx="713994" cy="90601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37759" y="39623"/>
              <a:ext cx="2643378" cy="90601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42261" y="161620"/>
            <a:ext cx="546798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0" dirty="0">
                <a:solidFill>
                  <a:srgbClr val="C00000"/>
                </a:solidFill>
              </a:rPr>
              <a:t>КСВ ТА</a:t>
            </a:r>
            <a:r>
              <a:rPr sz="3200" spc="-20" dirty="0">
                <a:solidFill>
                  <a:srgbClr val="C00000"/>
                </a:solidFill>
              </a:rPr>
              <a:t> </a:t>
            </a:r>
            <a:r>
              <a:rPr sz="3200" spc="-10" dirty="0">
                <a:solidFill>
                  <a:srgbClr val="C00000"/>
                </a:solidFill>
              </a:rPr>
              <a:t>БІЗНЕС-ІНТЕРЕСИ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254914" y="714501"/>
            <a:ext cx="3892550" cy="5534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80770" marR="784860" indent="-649605">
              <a:lnSpc>
                <a:spcPct val="100000"/>
              </a:lnSpc>
              <a:spcBef>
                <a:spcPts val="105"/>
              </a:spcBef>
            </a:pPr>
            <a:r>
              <a:rPr sz="2800" b="1" spc="5" dirty="0">
                <a:latin typeface="Tahoma"/>
                <a:cs typeface="Tahoma"/>
              </a:rPr>
              <a:t>Америк</a:t>
            </a:r>
            <a:r>
              <a:rPr sz="2800" b="1" dirty="0">
                <a:latin typeface="Tahoma"/>
                <a:cs typeface="Tahoma"/>
              </a:rPr>
              <a:t>ансь</a:t>
            </a:r>
            <a:r>
              <a:rPr sz="2800" b="1" spc="5" dirty="0">
                <a:latin typeface="Tahoma"/>
                <a:cs typeface="Tahoma"/>
              </a:rPr>
              <a:t>к</a:t>
            </a:r>
            <a:r>
              <a:rPr sz="2800" b="1" dirty="0">
                <a:latin typeface="Tahoma"/>
                <a:cs typeface="Tahoma"/>
              </a:rPr>
              <a:t>а  модель</a:t>
            </a:r>
            <a:endParaRPr sz="28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725"/>
              </a:spcBef>
              <a:buClr>
                <a:srgbClr val="009999"/>
              </a:buClr>
              <a:buSzPct val="65909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200" spc="-5" dirty="0">
                <a:latin typeface="Tahoma"/>
                <a:cs typeface="Tahoma"/>
              </a:rPr>
              <a:t>переважає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філантропічний</a:t>
            </a:r>
            <a:endParaRPr sz="22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</a:pPr>
            <a:r>
              <a:rPr sz="2200" dirty="0">
                <a:latin typeface="Tahoma"/>
                <a:cs typeface="Tahoma"/>
              </a:rPr>
              <a:t>підхід</a:t>
            </a:r>
            <a:endParaRPr sz="22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530"/>
              </a:spcBef>
              <a:buClr>
                <a:srgbClr val="009999"/>
              </a:buClr>
              <a:buSzPct val="65909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200" spc="-5" dirty="0">
                <a:latin typeface="Tahoma"/>
                <a:cs typeface="Tahoma"/>
              </a:rPr>
              <a:t>передбачає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спрямування</a:t>
            </a:r>
            <a:endParaRPr sz="2200">
              <a:latin typeface="Tahoma"/>
              <a:cs typeface="Tahoma"/>
            </a:endParaRPr>
          </a:p>
          <a:p>
            <a:pPr marL="356870" marR="835660" algn="just">
              <a:lnSpc>
                <a:spcPct val="100000"/>
              </a:lnSpc>
            </a:pPr>
            <a:r>
              <a:rPr sz="2200" dirty="0">
                <a:latin typeface="Tahoma"/>
                <a:cs typeface="Tahoma"/>
              </a:rPr>
              <a:t>частини прибутку </a:t>
            </a:r>
            <a:r>
              <a:rPr sz="2200" spc="5" dirty="0">
                <a:latin typeface="Tahoma"/>
                <a:cs typeface="Tahoma"/>
              </a:rPr>
              <a:t>на </a:t>
            </a:r>
            <a:r>
              <a:rPr sz="2200" spc="-68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реалізацію суспільно </a:t>
            </a:r>
            <a:r>
              <a:rPr sz="2200" spc="-67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корисних</a:t>
            </a:r>
            <a:r>
              <a:rPr sz="2200" spc="-7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ініціатив,</a:t>
            </a:r>
            <a:endParaRPr sz="2200">
              <a:latin typeface="Tahoma"/>
              <a:cs typeface="Tahoma"/>
            </a:endParaRPr>
          </a:p>
          <a:p>
            <a:pPr marL="356870" marR="32384" algn="just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Tahoma"/>
                <a:cs typeface="Tahoma"/>
              </a:rPr>
              <a:t>переважно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не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пов’язаних</a:t>
            </a:r>
            <a:r>
              <a:rPr sz="2200" spc="-7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з </a:t>
            </a:r>
            <a:r>
              <a:rPr sz="2200" spc="-67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бізнес-діяльністю</a:t>
            </a:r>
            <a:endParaRPr sz="2200">
              <a:latin typeface="Tahoma"/>
              <a:cs typeface="Tahoma"/>
            </a:endParaRPr>
          </a:p>
          <a:p>
            <a:pPr marL="356870" marR="5080" indent="-344805">
              <a:lnSpc>
                <a:spcPct val="100000"/>
              </a:lnSpc>
              <a:spcBef>
                <a:spcPts val="530"/>
              </a:spcBef>
              <a:buClr>
                <a:srgbClr val="009999"/>
              </a:buClr>
              <a:buSzPct val="65909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200" spc="5" dirty="0">
                <a:latin typeface="Tahoma"/>
                <a:cs typeface="Tahoma"/>
              </a:rPr>
              <a:t>найбільш </a:t>
            </a:r>
            <a:r>
              <a:rPr sz="2200" dirty="0">
                <a:latin typeface="Tahoma"/>
                <a:cs typeface="Tahoma"/>
              </a:rPr>
              <a:t>поширена у </a:t>
            </a:r>
            <a:r>
              <a:rPr sz="2200" spc="-5" dirty="0">
                <a:latin typeface="Tahoma"/>
                <a:cs typeface="Tahoma"/>
              </a:rPr>
              <a:t>світі </a:t>
            </a:r>
            <a:r>
              <a:rPr sz="2200" dirty="0">
                <a:latin typeface="Tahoma"/>
                <a:cs typeface="Tahoma"/>
              </a:rPr>
              <a:t> через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легкість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реалізації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та </a:t>
            </a:r>
            <a:r>
              <a:rPr sz="2200" spc="-67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публічність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результатів</a:t>
            </a:r>
            <a:endParaRPr sz="22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530"/>
              </a:spcBef>
              <a:buClr>
                <a:srgbClr val="009999"/>
              </a:buClr>
              <a:buSzPct val="65909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200" dirty="0">
                <a:latin typeface="Tahoma"/>
                <a:cs typeface="Tahoma"/>
              </a:rPr>
              <a:t>забезпечує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максимальну</a:t>
            </a:r>
            <a:endParaRPr sz="22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Tahoma"/>
                <a:cs typeface="Tahoma"/>
              </a:rPr>
              <a:t>суспільну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підтримку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24146" y="727963"/>
            <a:ext cx="4318635" cy="4926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21155" marR="805815" indent="-512445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latin typeface="Tahoma"/>
                <a:cs typeface="Tahoma"/>
              </a:rPr>
              <a:t>Євро</a:t>
            </a:r>
            <a:r>
              <a:rPr sz="2800" b="1" spc="10" dirty="0">
                <a:latin typeface="Tahoma"/>
                <a:cs typeface="Tahoma"/>
              </a:rPr>
              <a:t>п</a:t>
            </a:r>
            <a:r>
              <a:rPr sz="2800" b="1" spc="-15" dirty="0">
                <a:latin typeface="Tahoma"/>
                <a:cs typeface="Tahoma"/>
              </a:rPr>
              <a:t>е</a:t>
            </a:r>
            <a:r>
              <a:rPr sz="2800" b="1" dirty="0">
                <a:latin typeface="Tahoma"/>
                <a:cs typeface="Tahoma"/>
              </a:rPr>
              <a:t>йська  модель</a:t>
            </a:r>
            <a:endParaRPr sz="2800">
              <a:latin typeface="Tahoma"/>
              <a:cs typeface="Tahoma"/>
            </a:endParaRPr>
          </a:p>
          <a:p>
            <a:pPr marL="357505" indent="-344805">
              <a:lnSpc>
                <a:spcPct val="100000"/>
              </a:lnSpc>
              <a:spcBef>
                <a:spcPts val="1750"/>
              </a:spcBef>
              <a:buClr>
                <a:srgbClr val="009999"/>
              </a:buClr>
              <a:buSzPct val="65909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200" dirty="0">
                <a:latin typeface="Tahoma"/>
                <a:cs typeface="Tahoma"/>
              </a:rPr>
              <a:t>передбачає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прямий</a:t>
            </a:r>
            <a:r>
              <a:rPr sz="2200" spc="-8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зв’язок</a:t>
            </a:r>
            <a:endParaRPr sz="22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latin typeface="Tahoma"/>
                <a:cs typeface="Tahoma"/>
              </a:rPr>
              <a:t>між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бізнес-цілями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та</a:t>
            </a:r>
            <a:endParaRPr sz="22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</a:pPr>
            <a:r>
              <a:rPr sz="2200" dirty="0">
                <a:latin typeface="Tahoma"/>
                <a:cs typeface="Tahoma"/>
              </a:rPr>
              <a:t>ініціативами</a:t>
            </a:r>
            <a:r>
              <a:rPr sz="2200" spc="-11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КСВ</a:t>
            </a:r>
            <a:endParaRPr sz="2200">
              <a:latin typeface="Tahoma"/>
              <a:cs typeface="Tahoma"/>
            </a:endParaRPr>
          </a:p>
          <a:p>
            <a:pPr marL="357505" indent="-344805">
              <a:lnSpc>
                <a:spcPct val="100000"/>
              </a:lnSpc>
              <a:spcBef>
                <a:spcPts val="530"/>
              </a:spcBef>
              <a:buClr>
                <a:srgbClr val="009999"/>
              </a:buClr>
              <a:buSzPct val="65909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200" spc="-5" dirty="0">
                <a:latin typeface="Tahoma"/>
                <a:cs typeface="Tahoma"/>
              </a:rPr>
              <a:t>КСВ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розглядається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як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елемент</a:t>
            </a:r>
            <a:endParaRPr sz="22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</a:pPr>
            <a:r>
              <a:rPr sz="2200" spc="-5" dirty="0">
                <a:latin typeface="Tahoma"/>
                <a:cs typeface="Tahoma"/>
              </a:rPr>
              <a:t>стратегії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підвищення</a:t>
            </a:r>
            <a:endParaRPr sz="22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</a:pPr>
            <a:r>
              <a:rPr sz="2200" dirty="0">
                <a:latin typeface="Tahoma"/>
                <a:cs typeface="Tahoma"/>
              </a:rPr>
              <a:t>інвестиційної</a:t>
            </a:r>
            <a:r>
              <a:rPr sz="2200" spc="-9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привабливості</a:t>
            </a:r>
            <a:endParaRPr sz="22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</a:pPr>
            <a:r>
              <a:rPr sz="2200" dirty="0">
                <a:latin typeface="Tahoma"/>
                <a:cs typeface="Tahoma"/>
              </a:rPr>
              <a:t>компанії</a:t>
            </a:r>
            <a:endParaRPr sz="2200">
              <a:latin typeface="Tahoma"/>
              <a:cs typeface="Tahoma"/>
            </a:endParaRPr>
          </a:p>
          <a:p>
            <a:pPr marL="357505" indent="-344805">
              <a:lnSpc>
                <a:spcPct val="100000"/>
              </a:lnSpc>
              <a:spcBef>
                <a:spcPts val="530"/>
              </a:spcBef>
              <a:buClr>
                <a:srgbClr val="009999"/>
              </a:buClr>
              <a:buSzPct val="65909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200" spc="-5" dirty="0">
                <a:latin typeface="Tahoma"/>
                <a:cs typeface="Tahoma"/>
              </a:rPr>
              <a:t>передбачає</a:t>
            </a:r>
            <a:r>
              <a:rPr sz="2200" spc="-5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економічне</a:t>
            </a:r>
            <a:endParaRPr sz="22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</a:pPr>
            <a:r>
              <a:rPr sz="2200" dirty="0">
                <a:latin typeface="Tahoma"/>
                <a:cs typeface="Tahoma"/>
              </a:rPr>
              <a:t>обґрунтування</a:t>
            </a:r>
            <a:r>
              <a:rPr sz="2200" spc="-15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соціальних</a:t>
            </a:r>
            <a:endParaRPr sz="22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latin typeface="Tahoma"/>
                <a:cs typeface="Tahoma"/>
              </a:rPr>
              <a:t>ініціатив</a:t>
            </a:r>
            <a:r>
              <a:rPr sz="2200" spc="-7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та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їх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інтеграцію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в</a:t>
            </a:r>
            <a:endParaRPr sz="22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</a:pPr>
            <a:r>
              <a:rPr sz="2200" spc="-5" dirty="0">
                <a:latin typeface="Tahoma"/>
                <a:cs typeface="Tahoma"/>
              </a:rPr>
              <a:t>стратегію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розвитку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компанії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1355" y="693419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2962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23440" y="131557"/>
            <a:ext cx="3139020" cy="41735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85007" y="89738"/>
            <a:ext cx="318071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0" dirty="0">
                <a:solidFill>
                  <a:srgbClr val="C00000"/>
                </a:solidFill>
              </a:rPr>
              <a:t>КСВ</a:t>
            </a:r>
            <a:r>
              <a:rPr sz="3200" spc="-15" dirty="0">
                <a:solidFill>
                  <a:srgbClr val="C00000"/>
                </a:solidFill>
              </a:rPr>
              <a:t> </a:t>
            </a:r>
            <a:r>
              <a:rPr sz="3200" spc="-5" dirty="0">
                <a:solidFill>
                  <a:srgbClr val="C00000"/>
                </a:solidFill>
              </a:rPr>
              <a:t>В</a:t>
            </a:r>
            <a:r>
              <a:rPr sz="3200" spc="-20" dirty="0">
                <a:solidFill>
                  <a:srgbClr val="C00000"/>
                </a:solidFill>
              </a:rPr>
              <a:t> </a:t>
            </a:r>
            <a:r>
              <a:rPr sz="3200" spc="-10" dirty="0">
                <a:solidFill>
                  <a:srgbClr val="C00000"/>
                </a:solidFill>
              </a:rPr>
              <a:t>УКРАЇНІ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474370" y="721545"/>
            <a:ext cx="8102600" cy="522795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675"/>
              </a:spcBef>
              <a:buClr>
                <a:srgbClr val="009999"/>
              </a:buClr>
              <a:buSzPct val="64583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400" spc="-10" dirty="0">
                <a:latin typeface="Tahoma"/>
                <a:cs typeface="Tahoma"/>
              </a:rPr>
              <a:t>Три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основні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підходи:</a:t>
            </a:r>
            <a:endParaRPr sz="2400">
              <a:latin typeface="Tahoma"/>
              <a:cs typeface="Tahoma"/>
            </a:endParaRPr>
          </a:p>
          <a:p>
            <a:pPr marL="683260" lvl="1" indent="-327025">
              <a:lnSpc>
                <a:spcPct val="100000"/>
              </a:lnSpc>
              <a:spcBef>
                <a:spcPts val="540"/>
              </a:spcBef>
              <a:buClr>
                <a:srgbClr val="4B6C4E"/>
              </a:buClr>
              <a:buSzPct val="59090"/>
              <a:buFont typeface="Wingdings"/>
              <a:buChar char=""/>
              <a:tabLst>
                <a:tab pos="683260" algn="l"/>
                <a:tab pos="683895" algn="l"/>
              </a:tabLst>
            </a:pPr>
            <a:r>
              <a:rPr sz="2200" dirty="0">
                <a:latin typeface="Tahoma"/>
                <a:cs typeface="Tahoma"/>
              </a:rPr>
              <a:t>окремі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ініціативи</a:t>
            </a:r>
            <a:r>
              <a:rPr sz="2200" spc="-7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КСВ</a:t>
            </a:r>
            <a:endParaRPr sz="2200">
              <a:latin typeface="Tahoma"/>
              <a:cs typeface="Tahoma"/>
            </a:endParaRPr>
          </a:p>
          <a:p>
            <a:pPr marL="683260" lvl="1" indent="-327025">
              <a:lnSpc>
                <a:spcPct val="100000"/>
              </a:lnSpc>
              <a:spcBef>
                <a:spcPts val="530"/>
              </a:spcBef>
              <a:buClr>
                <a:srgbClr val="4B6C4E"/>
              </a:buClr>
              <a:buSzPct val="59090"/>
              <a:buFont typeface="Wingdings"/>
              <a:buChar char=""/>
              <a:tabLst>
                <a:tab pos="683260" algn="l"/>
                <a:tab pos="683895" algn="l"/>
              </a:tabLst>
            </a:pPr>
            <a:r>
              <a:rPr sz="2200" dirty="0">
                <a:latin typeface="Tahoma"/>
                <a:cs typeface="Tahoma"/>
              </a:rPr>
              <a:t>програми</a:t>
            </a:r>
            <a:r>
              <a:rPr sz="2200" spc="-5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КСВ,</a:t>
            </a:r>
            <a:r>
              <a:rPr sz="2200" spc="5" dirty="0">
                <a:latin typeface="Tahoma"/>
                <a:cs typeface="Tahoma"/>
              </a:rPr>
              <a:t> що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поєднують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кілька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проектів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та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ініціатив</a:t>
            </a:r>
            <a:endParaRPr sz="2200">
              <a:latin typeface="Tahoma"/>
              <a:cs typeface="Tahoma"/>
            </a:endParaRPr>
          </a:p>
          <a:p>
            <a:pPr marL="683260" lvl="1" indent="-327025">
              <a:lnSpc>
                <a:spcPct val="100000"/>
              </a:lnSpc>
              <a:spcBef>
                <a:spcPts val="530"/>
              </a:spcBef>
              <a:buClr>
                <a:srgbClr val="4B6C4E"/>
              </a:buClr>
              <a:buSzPct val="59090"/>
              <a:buFont typeface="Wingdings"/>
              <a:buChar char=""/>
              <a:tabLst>
                <a:tab pos="683260" algn="l"/>
                <a:tab pos="683895" algn="l"/>
              </a:tabLst>
            </a:pPr>
            <a:r>
              <a:rPr sz="2200" spc="-5" dirty="0">
                <a:latin typeface="Tahoma"/>
                <a:cs typeface="Tahoma"/>
              </a:rPr>
              <a:t>впровадження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стратегії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КСВ</a:t>
            </a:r>
            <a:r>
              <a:rPr sz="2200" spc="5" dirty="0">
                <a:latin typeface="Tahoma"/>
                <a:cs typeface="Tahoma"/>
              </a:rPr>
              <a:t> у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всі</a:t>
            </a:r>
            <a:r>
              <a:rPr sz="2200" spc="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основні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внутрішні,</a:t>
            </a:r>
            <a:r>
              <a:rPr sz="2200" spc="-7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та</a:t>
            </a:r>
            <a:endParaRPr sz="2200">
              <a:latin typeface="Tahoma"/>
              <a:cs typeface="Tahoma"/>
            </a:endParaRPr>
          </a:p>
          <a:p>
            <a:pPr marL="683260">
              <a:lnSpc>
                <a:spcPct val="100000"/>
              </a:lnSpc>
            </a:pPr>
            <a:r>
              <a:rPr sz="2200" dirty="0">
                <a:latin typeface="Tahoma"/>
                <a:cs typeface="Tahoma"/>
              </a:rPr>
              <a:t>зовнішні</a:t>
            </a:r>
            <a:r>
              <a:rPr sz="2200" spc="-5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процеси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діяльності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підприємства</a:t>
            </a:r>
            <a:endParaRPr sz="22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570"/>
              </a:spcBef>
              <a:buClr>
                <a:srgbClr val="009999"/>
              </a:buClr>
              <a:buSzPct val="64583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400" spc="-5" dirty="0">
                <a:latin typeface="Tahoma"/>
                <a:cs typeface="Tahoma"/>
              </a:rPr>
              <a:t>Третина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компаній</a:t>
            </a:r>
            <a:r>
              <a:rPr sz="2400" spc="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не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здійснює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жодних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заходів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КСВ</a:t>
            </a:r>
            <a:endParaRPr sz="2400">
              <a:latin typeface="Tahoma"/>
              <a:cs typeface="Tahoma"/>
            </a:endParaRPr>
          </a:p>
          <a:p>
            <a:pPr marL="356870" marR="847725" indent="-344805">
              <a:lnSpc>
                <a:spcPct val="100000"/>
              </a:lnSpc>
              <a:spcBef>
                <a:spcPts val="580"/>
              </a:spcBef>
              <a:buClr>
                <a:srgbClr val="009999"/>
              </a:buClr>
              <a:buSzPct val="64583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400" spc="-5" dirty="0">
                <a:latin typeface="Tahoma"/>
                <a:cs typeface="Tahoma"/>
              </a:rPr>
              <a:t>Третина </a:t>
            </a:r>
            <a:r>
              <a:rPr sz="2400" spc="-10" dirty="0">
                <a:latin typeface="Tahoma"/>
                <a:cs typeface="Tahoma"/>
              </a:rPr>
              <a:t>компаній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здійснює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соціальні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інвестиції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в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розвиток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територіальних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громад</a:t>
            </a:r>
            <a:endParaRPr sz="2400">
              <a:latin typeface="Tahoma"/>
              <a:cs typeface="Tahoma"/>
            </a:endParaRPr>
          </a:p>
          <a:p>
            <a:pPr marL="356870" marR="63500" indent="-344805" algn="just">
              <a:lnSpc>
                <a:spcPct val="100000"/>
              </a:lnSpc>
              <a:spcBef>
                <a:spcPts val="575"/>
              </a:spcBef>
              <a:buClr>
                <a:srgbClr val="009999"/>
              </a:buClr>
              <a:buSzPct val="64583"/>
              <a:buFont typeface="Wingdings"/>
              <a:buChar char=""/>
              <a:tabLst>
                <a:tab pos="357505" algn="l"/>
              </a:tabLst>
            </a:pPr>
            <a:r>
              <a:rPr sz="2400" spc="-5" dirty="0">
                <a:latin typeface="Tahoma"/>
                <a:cs typeface="Tahoma"/>
              </a:rPr>
              <a:t>Найбільш поширеними </a:t>
            </a:r>
            <a:r>
              <a:rPr sz="2400" spc="-10" dirty="0">
                <a:latin typeface="Tahoma"/>
                <a:cs typeface="Tahoma"/>
              </a:rPr>
              <a:t>практиками </a:t>
            </a:r>
            <a:r>
              <a:rPr sz="2400" spc="-5" dirty="0">
                <a:latin typeface="Tahoma"/>
                <a:cs typeface="Tahoma"/>
              </a:rPr>
              <a:t>КСВ </a:t>
            </a:r>
            <a:r>
              <a:rPr sz="2400" dirty="0">
                <a:latin typeface="Tahoma"/>
                <a:cs typeface="Tahoma"/>
              </a:rPr>
              <a:t>у </a:t>
            </a:r>
            <a:r>
              <a:rPr sz="2400" spc="-5" dirty="0">
                <a:latin typeface="Tahoma"/>
                <a:cs typeface="Tahoma"/>
              </a:rPr>
              <a:t>сфері </a:t>
            </a:r>
            <a:r>
              <a:rPr sz="2400" dirty="0">
                <a:latin typeface="Tahoma"/>
                <a:cs typeface="Tahoma"/>
              </a:rPr>
              <a:t>МЕР є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впровадження </a:t>
            </a:r>
            <a:r>
              <a:rPr sz="2400" spc="-5" dirty="0">
                <a:latin typeface="Tahoma"/>
                <a:cs typeface="Tahoma"/>
              </a:rPr>
              <a:t>енергозберігаючих </a:t>
            </a:r>
            <a:r>
              <a:rPr sz="2400" dirty="0">
                <a:latin typeface="Tahoma"/>
                <a:cs typeface="Tahoma"/>
              </a:rPr>
              <a:t>технологій, а </a:t>
            </a:r>
            <a:r>
              <a:rPr sz="2400" spc="-5" dirty="0">
                <a:latin typeface="Tahoma"/>
                <a:cs typeface="Tahoma"/>
              </a:rPr>
              <a:t>також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технологій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із </a:t>
            </a:r>
            <a:r>
              <a:rPr sz="2400" spc="-10" dirty="0">
                <a:latin typeface="Tahoma"/>
                <a:cs typeface="Tahoma"/>
              </a:rPr>
              <a:t>сортування</a:t>
            </a:r>
            <a:r>
              <a:rPr sz="2400" spc="6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та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утилізації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відходів</a:t>
            </a:r>
            <a:endParaRPr sz="2400">
              <a:latin typeface="Tahoma"/>
              <a:cs typeface="Tahoma"/>
            </a:endParaRPr>
          </a:p>
          <a:p>
            <a:pPr marL="356870" marR="451484" indent="-344805" algn="just">
              <a:lnSpc>
                <a:spcPct val="100000"/>
              </a:lnSpc>
              <a:spcBef>
                <a:spcPts val="580"/>
              </a:spcBef>
              <a:buClr>
                <a:srgbClr val="009999"/>
              </a:buClr>
              <a:buSzPct val="64583"/>
              <a:buFont typeface="Wingdings"/>
              <a:buChar char=""/>
              <a:tabLst>
                <a:tab pos="357505" algn="l"/>
              </a:tabLst>
            </a:pPr>
            <a:r>
              <a:rPr sz="2400" spc="-5" dirty="0">
                <a:latin typeface="Tahoma"/>
                <a:cs typeface="Tahoma"/>
              </a:rPr>
              <a:t>КСВ </a:t>
            </a:r>
            <a:r>
              <a:rPr sz="2400" spc="-10" dirty="0">
                <a:latin typeface="Tahoma"/>
                <a:cs typeface="Tahoma"/>
              </a:rPr>
              <a:t>не </a:t>
            </a:r>
            <a:r>
              <a:rPr sz="2400" spc="-5" dirty="0">
                <a:latin typeface="Tahoma"/>
                <a:cs typeface="Tahoma"/>
              </a:rPr>
              <a:t>стала </a:t>
            </a:r>
            <a:r>
              <a:rPr sz="2400" spc="-10" dirty="0">
                <a:latin typeface="Tahoma"/>
                <a:cs typeface="Tahoma"/>
              </a:rPr>
              <a:t>частиною </a:t>
            </a:r>
            <a:r>
              <a:rPr sz="2400" spc="-5" dirty="0">
                <a:latin typeface="Tahoma"/>
                <a:cs typeface="Tahoma"/>
              </a:rPr>
              <a:t>стратегічного менеджменту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більшості </a:t>
            </a:r>
            <a:r>
              <a:rPr sz="2400" spc="-10" dirty="0">
                <a:latin typeface="Tahoma"/>
                <a:cs typeface="Tahoma"/>
              </a:rPr>
              <a:t>компаній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1355" y="693419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2962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1337" y="86257"/>
            <a:ext cx="8159115" cy="1149350"/>
            <a:chOff x="501337" y="86257"/>
            <a:chExt cx="8159115" cy="1149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1337" y="86257"/>
              <a:ext cx="8158879" cy="43582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1015" y="441959"/>
              <a:ext cx="6627114" cy="79324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8655" y="8773"/>
            <a:ext cx="8738870" cy="98933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64769" algn="ctr">
              <a:lnSpc>
                <a:spcPct val="100000"/>
              </a:lnSpc>
              <a:spcBef>
                <a:spcPts val="530"/>
              </a:spcBef>
            </a:pPr>
            <a:r>
              <a:rPr sz="2800" dirty="0">
                <a:solidFill>
                  <a:srgbClr val="860038"/>
                </a:solidFill>
              </a:rPr>
              <a:t>ДТЕК:</a:t>
            </a:r>
            <a:r>
              <a:rPr sz="2800" spc="-60" dirty="0">
                <a:solidFill>
                  <a:srgbClr val="860038"/>
                </a:solidFill>
              </a:rPr>
              <a:t> </a:t>
            </a:r>
            <a:r>
              <a:rPr sz="2800" dirty="0">
                <a:solidFill>
                  <a:srgbClr val="860038"/>
                </a:solidFill>
              </a:rPr>
              <a:t>РОЗРОБКА</a:t>
            </a:r>
            <a:r>
              <a:rPr sz="2800" spc="-65" dirty="0">
                <a:solidFill>
                  <a:srgbClr val="860038"/>
                </a:solidFill>
              </a:rPr>
              <a:t> </a:t>
            </a:r>
            <a:r>
              <a:rPr sz="2800" dirty="0">
                <a:solidFill>
                  <a:srgbClr val="860038"/>
                </a:solidFill>
              </a:rPr>
              <a:t>СТРАТЕГІЙ</a:t>
            </a:r>
            <a:r>
              <a:rPr sz="2800" spc="-60" dirty="0">
                <a:solidFill>
                  <a:srgbClr val="860038"/>
                </a:solidFill>
              </a:rPr>
              <a:t> </a:t>
            </a:r>
            <a:r>
              <a:rPr sz="2800" dirty="0">
                <a:solidFill>
                  <a:srgbClr val="860038"/>
                </a:solidFill>
              </a:rPr>
              <a:t>СОЦІАЛЬНОГО</a:t>
            </a:r>
            <a:endParaRPr sz="2800"/>
          </a:p>
          <a:p>
            <a:pPr algn="ctr">
              <a:lnSpc>
                <a:spcPct val="100000"/>
              </a:lnSpc>
              <a:spcBef>
                <a:spcPts val="434"/>
              </a:spcBef>
              <a:tabLst>
                <a:tab pos="1313180" algn="l"/>
                <a:tab pos="8712835" algn="l"/>
              </a:tabLst>
            </a:pPr>
            <a:r>
              <a:rPr sz="2800" b="0" u="heavy" dirty="0">
                <a:solidFill>
                  <a:srgbClr val="860038"/>
                </a:solidFill>
                <a:uFill>
                  <a:solidFill>
                    <a:srgbClr val="860038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800" u="heavy" dirty="0">
                <a:solidFill>
                  <a:srgbClr val="860038"/>
                </a:solidFill>
                <a:uFill>
                  <a:solidFill>
                    <a:srgbClr val="860038"/>
                  </a:solidFill>
                </a:uFill>
              </a:rPr>
              <a:t>ПАРТНЕРСТВА.</a:t>
            </a:r>
            <a:r>
              <a:rPr sz="2800" u="heavy" spc="-70" dirty="0">
                <a:solidFill>
                  <a:srgbClr val="860038"/>
                </a:solidFill>
                <a:uFill>
                  <a:solidFill>
                    <a:srgbClr val="860038"/>
                  </a:solidFill>
                </a:uFill>
              </a:rPr>
              <a:t> </a:t>
            </a:r>
            <a:r>
              <a:rPr sz="2800" u="heavy" spc="5" dirty="0">
                <a:solidFill>
                  <a:srgbClr val="860038"/>
                </a:solidFill>
                <a:uFill>
                  <a:solidFill>
                    <a:srgbClr val="860038"/>
                  </a:solidFill>
                </a:uFill>
              </a:rPr>
              <a:t>ЦІЛІ</a:t>
            </a:r>
            <a:r>
              <a:rPr sz="2800" u="heavy" spc="-25" dirty="0">
                <a:solidFill>
                  <a:srgbClr val="860038"/>
                </a:solidFill>
                <a:uFill>
                  <a:solidFill>
                    <a:srgbClr val="860038"/>
                  </a:solidFill>
                </a:uFill>
              </a:rPr>
              <a:t> </a:t>
            </a:r>
            <a:r>
              <a:rPr sz="2800" u="heavy" spc="5" dirty="0">
                <a:solidFill>
                  <a:srgbClr val="860038"/>
                </a:solidFill>
                <a:uFill>
                  <a:solidFill>
                    <a:srgbClr val="860038"/>
                  </a:solidFill>
                </a:uFill>
              </a:rPr>
              <a:t>І</a:t>
            </a:r>
            <a:r>
              <a:rPr sz="2800" u="heavy" spc="-30" dirty="0">
                <a:solidFill>
                  <a:srgbClr val="860038"/>
                </a:solidFill>
                <a:uFill>
                  <a:solidFill>
                    <a:srgbClr val="860038"/>
                  </a:solidFill>
                </a:uFill>
              </a:rPr>
              <a:t> </a:t>
            </a:r>
            <a:r>
              <a:rPr sz="2800" u="heavy" spc="-5" dirty="0">
                <a:solidFill>
                  <a:srgbClr val="860038"/>
                </a:solidFill>
                <a:uFill>
                  <a:solidFill>
                    <a:srgbClr val="860038"/>
                  </a:solidFill>
                </a:uFill>
              </a:rPr>
              <a:t>ЗАВДАННЯ	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132641" y="1075753"/>
            <a:ext cx="3795395" cy="991235"/>
            <a:chOff x="5132641" y="1075753"/>
            <a:chExt cx="3795395" cy="991235"/>
          </a:xfrm>
        </p:grpSpPr>
        <p:sp>
          <p:nvSpPr>
            <p:cNvPr id="7" name="object 7"/>
            <p:cNvSpPr/>
            <p:nvPr/>
          </p:nvSpPr>
          <p:spPr>
            <a:xfrm>
              <a:off x="5137403" y="1080516"/>
              <a:ext cx="3785870" cy="981710"/>
            </a:xfrm>
            <a:custGeom>
              <a:avLst/>
              <a:gdLst/>
              <a:ahLst/>
              <a:cxnLst/>
              <a:rect l="l" t="t" r="r" b="b"/>
              <a:pathLst>
                <a:path w="3785870" h="981710">
                  <a:moveTo>
                    <a:pt x="3785615" y="0"/>
                  </a:moveTo>
                  <a:lnTo>
                    <a:pt x="0" y="0"/>
                  </a:lnTo>
                  <a:lnTo>
                    <a:pt x="0" y="981455"/>
                  </a:lnTo>
                  <a:lnTo>
                    <a:pt x="3785615" y="981455"/>
                  </a:lnTo>
                  <a:lnTo>
                    <a:pt x="3785615" y="0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37403" y="1080516"/>
              <a:ext cx="3785870" cy="981710"/>
            </a:xfrm>
            <a:custGeom>
              <a:avLst/>
              <a:gdLst/>
              <a:ahLst/>
              <a:cxnLst/>
              <a:rect l="l" t="t" r="r" b="b"/>
              <a:pathLst>
                <a:path w="3785870" h="981710">
                  <a:moveTo>
                    <a:pt x="0" y="981455"/>
                  </a:moveTo>
                  <a:lnTo>
                    <a:pt x="3785615" y="981455"/>
                  </a:lnTo>
                  <a:lnTo>
                    <a:pt x="3785615" y="0"/>
                  </a:lnTo>
                  <a:lnTo>
                    <a:pt x="0" y="0"/>
                  </a:lnTo>
                  <a:lnTo>
                    <a:pt x="0" y="981455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321046" y="1139139"/>
            <a:ext cx="35032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Ціль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соціальних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інвестицій</a:t>
            </a:r>
            <a:r>
              <a:rPr sz="1800" b="1" spc="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 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території</a:t>
            </a:r>
            <a:r>
              <a:rPr sz="1800" b="1" spc="10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присутності</a:t>
            </a:r>
            <a:r>
              <a:rPr sz="1800" b="1" spc="1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–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стійкий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розвиток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бізнесу і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суспільства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155691" y="2135123"/>
            <a:ext cx="3733800" cy="3093720"/>
          </a:xfrm>
          <a:custGeom>
            <a:avLst/>
            <a:gdLst/>
            <a:ahLst/>
            <a:cxnLst/>
            <a:rect l="l" t="t" r="r" b="b"/>
            <a:pathLst>
              <a:path w="3733800" h="3093720">
                <a:moveTo>
                  <a:pt x="0" y="3093720"/>
                </a:moveTo>
                <a:lnTo>
                  <a:pt x="3733800" y="3093720"/>
                </a:lnTo>
                <a:lnTo>
                  <a:pt x="3733800" y="0"/>
                </a:lnTo>
                <a:lnTo>
                  <a:pt x="0" y="0"/>
                </a:lnTo>
                <a:lnTo>
                  <a:pt x="0" y="3093720"/>
                </a:lnTo>
                <a:close/>
              </a:path>
            </a:pathLst>
          </a:custGeom>
          <a:ln w="9144">
            <a:solidFill>
              <a:srgbClr val="96BD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67959" y="2115058"/>
            <a:ext cx="3594100" cy="1673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Задачі:</a:t>
            </a:r>
            <a:endParaRPr sz="1800">
              <a:latin typeface="Arial"/>
              <a:cs typeface="Arial"/>
            </a:endParaRPr>
          </a:p>
          <a:p>
            <a:pPr marL="182880" indent="-170815">
              <a:lnSpc>
                <a:spcPct val="100000"/>
              </a:lnSpc>
              <a:spcBef>
                <a:spcPts val="10"/>
              </a:spcBef>
              <a:buSzPct val="120000"/>
              <a:buFont typeface="Wingdings"/>
              <a:buChar char=""/>
              <a:tabLst>
                <a:tab pos="183515" algn="l"/>
              </a:tabLst>
            </a:pPr>
            <a:r>
              <a:rPr sz="1500" spc="-5" dirty="0">
                <a:latin typeface="Microsoft Sans Serif"/>
                <a:cs typeface="Microsoft Sans Serif"/>
              </a:rPr>
              <a:t>Підвищення</a:t>
            </a:r>
            <a:r>
              <a:rPr sz="1500" spc="-50" dirty="0">
                <a:latin typeface="Microsoft Sans Serif"/>
                <a:cs typeface="Microsoft Sans Serif"/>
              </a:rPr>
              <a:t> </a:t>
            </a:r>
            <a:r>
              <a:rPr sz="1500" spc="-10" dirty="0">
                <a:latin typeface="Microsoft Sans Serif"/>
                <a:cs typeface="Microsoft Sans Serif"/>
              </a:rPr>
              <a:t>якості</a:t>
            </a:r>
            <a:r>
              <a:rPr sz="1500" spc="-45" dirty="0">
                <a:latin typeface="Microsoft Sans Serif"/>
                <a:cs typeface="Microsoft Sans Serif"/>
              </a:rPr>
              <a:t> </a:t>
            </a:r>
            <a:r>
              <a:rPr sz="1500" spc="-10" dirty="0">
                <a:latin typeface="Microsoft Sans Serif"/>
                <a:cs typeface="Microsoft Sans Serif"/>
              </a:rPr>
              <a:t>життя</a:t>
            </a:r>
            <a:r>
              <a:rPr sz="1500" spc="-20" dirty="0">
                <a:latin typeface="Microsoft Sans Serif"/>
                <a:cs typeface="Microsoft Sans Serif"/>
              </a:rPr>
              <a:t> </a:t>
            </a:r>
            <a:r>
              <a:rPr sz="1500" spc="5" dirty="0">
                <a:latin typeface="Microsoft Sans Serif"/>
                <a:cs typeface="Microsoft Sans Serif"/>
              </a:rPr>
              <a:t>в</a:t>
            </a:r>
            <a:r>
              <a:rPr sz="1500" spc="10" dirty="0">
                <a:latin typeface="Microsoft Sans Serif"/>
                <a:cs typeface="Microsoft Sans Serif"/>
              </a:rPr>
              <a:t> </a:t>
            </a:r>
            <a:r>
              <a:rPr sz="1500" spc="-10" dirty="0">
                <a:latin typeface="Microsoft Sans Serif"/>
                <a:cs typeface="Microsoft Sans Serif"/>
              </a:rPr>
              <a:t>містах</a:t>
            </a:r>
            <a:endParaRPr sz="1500">
              <a:latin typeface="Microsoft Sans Serif"/>
              <a:cs typeface="Microsoft Sans Serif"/>
            </a:endParaRPr>
          </a:p>
          <a:p>
            <a:pPr marL="182880">
              <a:lnSpc>
                <a:spcPct val="100000"/>
              </a:lnSpc>
              <a:spcBef>
                <a:spcPts val="5"/>
              </a:spcBef>
            </a:pPr>
            <a:r>
              <a:rPr sz="1500" dirty="0">
                <a:latin typeface="Microsoft Sans Serif"/>
                <a:cs typeface="Microsoft Sans Serif"/>
              </a:rPr>
              <a:t>присутності</a:t>
            </a:r>
            <a:endParaRPr sz="1500">
              <a:latin typeface="Microsoft Sans Serif"/>
              <a:cs typeface="Microsoft Sans Serif"/>
            </a:endParaRPr>
          </a:p>
          <a:p>
            <a:pPr marL="182880" marR="5080" indent="-170815">
              <a:lnSpc>
                <a:spcPct val="100000"/>
              </a:lnSpc>
              <a:buSzPct val="120000"/>
              <a:buFont typeface="Wingdings"/>
              <a:buChar char=""/>
              <a:tabLst>
                <a:tab pos="183515" algn="l"/>
              </a:tabLst>
            </a:pPr>
            <a:r>
              <a:rPr sz="1500" spc="-15" dirty="0">
                <a:latin typeface="Microsoft Sans Serif"/>
                <a:cs typeface="Microsoft Sans Serif"/>
              </a:rPr>
              <a:t>Вибудовування </a:t>
            </a:r>
            <a:r>
              <a:rPr sz="1500" spc="-20" dirty="0">
                <a:latin typeface="Microsoft Sans Serif"/>
                <a:cs typeface="Microsoft Sans Serif"/>
              </a:rPr>
              <a:t>прямого </a:t>
            </a:r>
            <a:r>
              <a:rPr sz="1500" dirty="0">
                <a:latin typeface="Microsoft Sans Serif"/>
                <a:cs typeface="Microsoft Sans Serif"/>
              </a:rPr>
              <a:t>діалогу </a:t>
            </a:r>
            <a:r>
              <a:rPr sz="1500" spc="-60" dirty="0">
                <a:latin typeface="Microsoft Sans Serif"/>
                <a:cs typeface="Microsoft Sans Serif"/>
              </a:rPr>
              <a:t>з </a:t>
            </a:r>
            <a:r>
              <a:rPr sz="1500" spc="-55" dirty="0">
                <a:latin typeface="Microsoft Sans Serif"/>
                <a:cs typeface="Microsoft Sans Serif"/>
              </a:rPr>
              <a:t> </a:t>
            </a:r>
            <a:r>
              <a:rPr sz="1500" spc="-15" dirty="0">
                <a:latin typeface="Microsoft Sans Serif"/>
                <a:cs typeface="Microsoft Sans Serif"/>
              </a:rPr>
              <a:t>місцевими</a:t>
            </a:r>
            <a:r>
              <a:rPr sz="1500" spc="-10" dirty="0">
                <a:latin typeface="Microsoft Sans Serif"/>
                <a:cs typeface="Microsoft Sans Serif"/>
              </a:rPr>
              <a:t> громадами.</a:t>
            </a:r>
            <a:r>
              <a:rPr sz="1500" spc="-15" dirty="0">
                <a:latin typeface="Microsoft Sans Serif"/>
                <a:cs typeface="Microsoft Sans Serif"/>
              </a:rPr>
              <a:t> </a:t>
            </a:r>
            <a:r>
              <a:rPr sz="1500" spc="-5" dirty="0">
                <a:latin typeface="Microsoft Sans Serif"/>
                <a:cs typeface="Microsoft Sans Serif"/>
              </a:rPr>
              <a:t>Стимулювання </a:t>
            </a:r>
            <a:r>
              <a:rPr sz="1500" spc="-380" dirty="0">
                <a:latin typeface="Microsoft Sans Serif"/>
                <a:cs typeface="Microsoft Sans Serif"/>
              </a:rPr>
              <a:t> </a:t>
            </a:r>
            <a:r>
              <a:rPr sz="1500" spc="45" dirty="0">
                <a:latin typeface="Microsoft Sans Serif"/>
                <a:cs typeface="Microsoft Sans Serif"/>
              </a:rPr>
              <a:t>їх </a:t>
            </a:r>
            <a:r>
              <a:rPr sz="1500" spc="-5" dirty="0">
                <a:latin typeface="Microsoft Sans Serif"/>
                <a:cs typeface="Microsoft Sans Serif"/>
              </a:rPr>
              <a:t>активності </a:t>
            </a:r>
            <a:r>
              <a:rPr sz="1500" spc="5" dirty="0">
                <a:latin typeface="Microsoft Sans Serif"/>
                <a:cs typeface="Microsoft Sans Serif"/>
              </a:rPr>
              <a:t>до </a:t>
            </a:r>
            <a:r>
              <a:rPr sz="1500" dirty="0">
                <a:latin typeface="Microsoft Sans Serif"/>
                <a:cs typeface="Microsoft Sans Serif"/>
              </a:rPr>
              <a:t>вирішення </a:t>
            </a:r>
            <a:r>
              <a:rPr sz="1500" spc="-15" dirty="0">
                <a:latin typeface="Microsoft Sans Serif"/>
                <a:cs typeface="Microsoft Sans Serif"/>
              </a:rPr>
              <a:t>проблем </a:t>
            </a:r>
            <a:r>
              <a:rPr sz="1500" spc="-10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території</a:t>
            </a:r>
            <a:r>
              <a:rPr sz="1500" spc="-15" dirty="0">
                <a:latin typeface="Microsoft Sans Serif"/>
                <a:cs typeface="Microsoft Sans Serif"/>
              </a:rPr>
              <a:t> проживання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67959" y="3761308"/>
            <a:ext cx="3491229" cy="4851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82880" indent="-170815">
              <a:lnSpc>
                <a:spcPct val="100000"/>
              </a:lnSpc>
              <a:spcBef>
                <a:spcPts val="115"/>
              </a:spcBef>
              <a:buSzPct val="120000"/>
              <a:buFont typeface="Wingdings"/>
              <a:buChar char=""/>
              <a:tabLst>
                <a:tab pos="183515" algn="l"/>
              </a:tabLst>
            </a:pPr>
            <a:r>
              <a:rPr sz="1500" spc="-20" dirty="0">
                <a:latin typeface="Microsoft Sans Serif"/>
                <a:cs typeface="Microsoft Sans Serif"/>
              </a:rPr>
              <a:t>Пошук</a:t>
            </a:r>
            <a:r>
              <a:rPr sz="1500" spc="409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способів</a:t>
            </a:r>
            <a:r>
              <a:rPr sz="1500" spc="345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вирішення</a:t>
            </a:r>
            <a:r>
              <a:rPr sz="1500" spc="-75" dirty="0">
                <a:latin typeface="Microsoft Sans Serif"/>
                <a:cs typeface="Microsoft Sans Serif"/>
              </a:rPr>
              <a:t> </a:t>
            </a:r>
            <a:r>
              <a:rPr sz="1500" spc="-15" dirty="0">
                <a:latin typeface="Microsoft Sans Serif"/>
                <a:cs typeface="Microsoft Sans Serif"/>
              </a:rPr>
              <a:t>проблем</a:t>
            </a:r>
            <a:endParaRPr sz="1500">
              <a:latin typeface="Microsoft Sans Serif"/>
              <a:cs typeface="Microsoft Sans Serif"/>
            </a:endParaRPr>
          </a:p>
          <a:p>
            <a:pPr marL="182880">
              <a:lnSpc>
                <a:spcPct val="100000"/>
              </a:lnSpc>
            </a:pPr>
            <a:r>
              <a:rPr sz="1500" spc="-5" dirty="0">
                <a:latin typeface="Microsoft Sans Serif"/>
                <a:cs typeface="Microsoft Sans Serif"/>
              </a:rPr>
              <a:t>територій</a:t>
            </a:r>
            <a:r>
              <a:rPr sz="1500" spc="-10" dirty="0">
                <a:latin typeface="Microsoft Sans Serif"/>
                <a:cs typeface="Microsoft Sans Serif"/>
              </a:rPr>
              <a:t> </a:t>
            </a:r>
            <a:r>
              <a:rPr sz="1500" spc="-60" dirty="0">
                <a:latin typeface="Microsoft Sans Serif"/>
                <a:cs typeface="Microsoft Sans Serif"/>
              </a:rPr>
              <a:t>з</a:t>
            </a:r>
            <a:r>
              <a:rPr sz="1500" spc="-25" dirty="0">
                <a:latin typeface="Microsoft Sans Serif"/>
                <a:cs typeface="Microsoft Sans Serif"/>
              </a:rPr>
              <a:t> </a:t>
            </a:r>
            <a:r>
              <a:rPr sz="1500" spc="-10" dirty="0">
                <a:latin typeface="Microsoft Sans Serif"/>
                <a:cs typeface="Microsoft Sans Serif"/>
              </a:rPr>
              <a:t>врахуванням</a:t>
            </a:r>
            <a:r>
              <a:rPr sz="1500" spc="10" dirty="0">
                <a:latin typeface="Microsoft Sans Serif"/>
                <a:cs typeface="Microsoft Sans Serif"/>
              </a:rPr>
              <a:t> </a:t>
            </a:r>
            <a:r>
              <a:rPr sz="1500" spc="-5" dirty="0">
                <a:latin typeface="Microsoft Sans Serif"/>
                <a:cs typeface="Microsoft Sans Serif"/>
              </a:rPr>
              <a:t>інтересів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67959" y="4219194"/>
            <a:ext cx="3484879" cy="713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2880">
              <a:lnSpc>
                <a:spcPct val="100000"/>
              </a:lnSpc>
              <a:spcBef>
                <a:spcPts val="110"/>
              </a:spcBef>
            </a:pPr>
            <a:r>
              <a:rPr sz="1500" spc="-5" dirty="0">
                <a:latin typeface="Microsoft Sans Serif"/>
                <a:cs typeface="Microsoft Sans Serif"/>
              </a:rPr>
              <a:t>бізнеса</a:t>
            </a:r>
            <a:endParaRPr sz="1500">
              <a:latin typeface="Microsoft Sans Serif"/>
              <a:cs typeface="Microsoft Sans Serif"/>
            </a:endParaRPr>
          </a:p>
          <a:p>
            <a:pPr marL="170815" marR="38735" indent="-170815" algn="r">
              <a:lnSpc>
                <a:spcPct val="100000"/>
              </a:lnSpc>
              <a:buSzPct val="120000"/>
              <a:buFont typeface="Wingdings"/>
              <a:buChar char=""/>
              <a:tabLst>
                <a:tab pos="170815" algn="l"/>
              </a:tabLst>
            </a:pPr>
            <a:r>
              <a:rPr sz="1500" spc="-5" dirty="0">
                <a:latin typeface="Microsoft Sans Serif"/>
                <a:cs typeface="Microsoft Sans Serif"/>
              </a:rPr>
              <a:t>Створення</a:t>
            </a:r>
            <a:r>
              <a:rPr sz="1500" spc="-40" dirty="0">
                <a:latin typeface="Microsoft Sans Serif"/>
                <a:cs typeface="Microsoft Sans Serif"/>
              </a:rPr>
              <a:t> </a:t>
            </a:r>
            <a:r>
              <a:rPr sz="1500" spc="-5" dirty="0">
                <a:latin typeface="Microsoft Sans Serif"/>
                <a:cs typeface="Microsoft Sans Serif"/>
              </a:rPr>
              <a:t>системи</a:t>
            </a:r>
            <a:r>
              <a:rPr sz="1500" spc="-40" dirty="0">
                <a:latin typeface="Microsoft Sans Serif"/>
                <a:cs typeface="Microsoft Sans Serif"/>
              </a:rPr>
              <a:t> </a:t>
            </a:r>
            <a:r>
              <a:rPr sz="1500" spc="-10" dirty="0">
                <a:latin typeface="Microsoft Sans Serif"/>
                <a:cs typeface="Microsoft Sans Serif"/>
              </a:rPr>
              <a:t>довгострокового</a:t>
            </a:r>
            <a:endParaRPr sz="1500">
              <a:latin typeface="Microsoft Sans Serif"/>
              <a:cs typeface="Microsoft Sans Serif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500" dirty="0">
                <a:latin typeface="Microsoft Sans Serif"/>
                <a:cs typeface="Microsoft Sans Serif"/>
              </a:rPr>
              <a:t>соціального</a:t>
            </a:r>
            <a:r>
              <a:rPr sz="1500" spc="-70" dirty="0">
                <a:latin typeface="Microsoft Sans Serif"/>
                <a:cs typeface="Microsoft Sans Serif"/>
              </a:rPr>
              <a:t> </a:t>
            </a:r>
            <a:r>
              <a:rPr sz="1500" spc="-5" dirty="0">
                <a:latin typeface="Microsoft Sans Serif"/>
                <a:cs typeface="Microsoft Sans Serif"/>
              </a:rPr>
              <a:t>партнерства</a:t>
            </a:r>
            <a:r>
              <a:rPr sz="1500" spc="-45" dirty="0">
                <a:latin typeface="Microsoft Sans Serif"/>
                <a:cs typeface="Microsoft Sans Serif"/>
              </a:rPr>
              <a:t> </a:t>
            </a:r>
            <a:r>
              <a:rPr sz="1500" spc="-60" dirty="0">
                <a:latin typeface="Microsoft Sans Serif"/>
                <a:cs typeface="Microsoft Sans Serif"/>
              </a:rPr>
              <a:t>з</a:t>
            </a:r>
            <a:r>
              <a:rPr sz="1500" spc="-20" dirty="0">
                <a:latin typeface="Microsoft Sans Serif"/>
                <a:cs typeface="Microsoft Sans Serif"/>
              </a:rPr>
              <a:t> </a:t>
            </a:r>
            <a:r>
              <a:rPr sz="1500" spc="-10" dirty="0">
                <a:latin typeface="Microsoft Sans Serif"/>
                <a:cs typeface="Microsoft Sans Serif"/>
              </a:rPr>
              <a:t>регіонами</a:t>
            </a:r>
            <a:endParaRPr sz="1500">
              <a:latin typeface="Microsoft Sans Serif"/>
              <a:cs typeface="Microsoft Sans Serif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150929" y="5656897"/>
            <a:ext cx="3743325" cy="861060"/>
            <a:chOff x="5150929" y="5656897"/>
            <a:chExt cx="3743325" cy="861060"/>
          </a:xfrm>
        </p:grpSpPr>
        <p:sp>
          <p:nvSpPr>
            <p:cNvPr id="15" name="object 15"/>
            <p:cNvSpPr/>
            <p:nvPr/>
          </p:nvSpPr>
          <p:spPr>
            <a:xfrm>
              <a:off x="5155691" y="5661659"/>
              <a:ext cx="3733800" cy="722630"/>
            </a:xfrm>
            <a:custGeom>
              <a:avLst/>
              <a:gdLst/>
              <a:ahLst/>
              <a:cxnLst/>
              <a:rect l="l" t="t" r="r" b="b"/>
              <a:pathLst>
                <a:path w="3733800" h="722629">
                  <a:moveTo>
                    <a:pt x="0" y="722375"/>
                  </a:moveTo>
                  <a:lnTo>
                    <a:pt x="3733800" y="722375"/>
                  </a:lnTo>
                  <a:lnTo>
                    <a:pt x="3733800" y="0"/>
                  </a:lnTo>
                  <a:lnTo>
                    <a:pt x="0" y="0"/>
                  </a:lnTo>
                  <a:lnTo>
                    <a:pt x="0" y="722375"/>
                  </a:lnTo>
                  <a:close/>
                </a:path>
              </a:pathLst>
            </a:custGeom>
            <a:ln w="914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19083" y="5774291"/>
              <a:ext cx="2320601" cy="22825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22391" y="6001511"/>
              <a:ext cx="3304794" cy="515861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5557773" y="5691087"/>
            <a:ext cx="3021330" cy="67183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sz="1800" b="1" spc="-10" dirty="0">
                <a:latin typeface="Arial"/>
                <a:cs typeface="Arial"/>
              </a:rPr>
              <a:t>СТІЙКИЙ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РОЗВИТОК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85"/>
              </a:spcBef>
            </a:pPr>
            <a:r>
              <a:rPr sz="1800" b="1" spc="-10" dirty="0">
                <a:latin typeface="Arial"/>
                <a:cs typeface="Arial"/>
              </a:rPr>
              <a:t>ТЕРИТОРІЙ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ПРИСУТНОСТІ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06679" y="1368552"/>
            <a:ext cx="8659495" cy="4780280"/>
            <a:chOff x="106679" y="1368552"/>
            <a:chExt cx="8659495" cy="4780280"/>
          </a:xfrm>
        </p:grpSpPr>
        <p:sp>
          <p:nvSpPr>
            <p:cNvPr id="20" name="object 20"/>
            <p:cNvSpPr/>
            <p:nvPr/>
          </p:nvSpPr>
          <p:spPr>
            <a:xfrm>
              <a:off x="643128" y="1368552"/>
              <a:ext cx="2630805" cy="2039620"/>
            </a:xfrm>
            <a:custGeom>
              <a:avLst/>
              <a:gdLst/>
              <a:ahLst/>
              <a:cxnLst/>
              <a:rect l="l" t="t" r="r" b="b"/>
              <a:pathLst>
                <a:path w="2630804" h="2039620">
                  <a:moveTo>
                    <a:pt x="1927098" y="0"/>
                  </a:moveTo>
                  <a:lnTo>
                    <a:pt x="1929764" y="339978"/>
                  </a:lnTo>
                  <a:lnTo>
                    <a:pt x="1761998" y="360172"/>
                  </a:lnTo>
                  <a:lnTo>
                    <a:pt x="1596898" y="390651"/>
                  </a:lnTo>
                  <a:lnTo>
                    <a:pt x="1434465" y="431292"/>
                  </a:lnTo>
                  <a:lnTo>
                    <a:pt x="1274826" y="484505"/>
                  </a:lnTo>
                  <a:lnTo>
                    <a:pt x="1120521" y="548005"/>
                  </a:lnTo>
                  <a:lnTo>
                    <a:pt x="971677" y="621538"/>
                  </a:lnTo>
                  <a:lnTo>
                    <a:pt x="825500" y="705231"/>
                  </a:lnTo>
                  <a:lnTo>
                    <a:pt x="695579" y="791463"/>
                  </a:lnTo>
                  <a:lnTo>
                    <a:pt x="573785" y="885317"/>
                  </a:lnTo>
                  <a:lnTo>
                    <a:pt x="460108" y="989330"/>
                  </a:lnTo>
                  <a:lnTo>
                    <a:pt x="349148" y="1095883"/>
                  </a:lnTo>
                  <a:lnTo>
                    <a:pt x="248996" y="1212596"/>
                  </a:lnTo>
                  <a:lnTo>
                    <a:pt x="156984" y="1334389"/>
                  </a:lnTo>
                  <a:lnTo>
                    <a:pt x="73075" y="1461262"/>
                  </a:lnTo>
                  <a:lnTo>
                    <a:pt x="0" y="1593088"/>
                  </a:lnTo>
                  <a:lnTo>
                    <a:pt x="714502" y="1539875"/>
                  </a:lnTo>
                  <a:lnTo>
                    <a:pt x="1088009" y="2039620"/>
                  </a:lnTo>
                  <a:lnTo>
                    <a:pt x="1147572" y="1940687"/>
                  </a:lnTo>
                  <a:lnTo>
                    <a:pt x="1217930" y="1851914"/>
                  </a:lnTo>
                  <a:lnTo>
                    <a:pt x="1296416" y="1770761"/>
                  </a:lnTo>
                  <a:lnTo>
                    <a:pt x="1385697" y="1694561"/>
                  </a:lnTo>
                  <a:lnTo>
                    <a:pt x="1483233" y="1628648"/>
                  </a:lnTo>
                  <a:lnTo>
                    <a:pt x="1577974" y="1575435"/>
                  </a:lnTo>
                  <a:lnTo>
                    <a:pt x="1678051" y="1529714"/>
                  </a:lnTo>
                  <a:lnTo>
                    <a:pt x="1786382" y="1494155"/>
                  </a:lnTo>
                  <a:lnTo>
                    <a:pt x="1891919" y="1468882"/>
                  </a:lnTo>
                  <a:lnTo>
                    <a:pt x="2002789" y="1451102"/>
                  </a:lnTo>
                  <a:lnTo>
                    <a:pt x="2035302" y="1831594"/>
                  </a:lnTo>
                  <a:lnTo>
                    <a:pt x="2630805" y="903097"/>
                  </a:lnTo>
                  <a:lnTo>
                    <a:pt x="1927098" y="0"/>
                  </a:lnTo>
                  <a:close/>
                </a:path>
              </a:pathLst>
            </a:custGeom>
            <a:solidFill>
              <a:srgbClr val="FFD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288279" y="5227319"/>
              <a:ext cx="3465829" cy="314325"/>
            </a:xfrm>
            <a:custGeom>
              <a:avLst/>
              <a:gdLst/>
              <a:ahLst/>
              <a:cxnLst/>
              <a:rect l="l" t="t" r="r" b="b"/>
              <a:pathLst>
                <a:path w="3465829" h="314325">
                  <a:moveTo>
                    <a:pt x="3465576" y="0"/>
                  </a:moveTo>
                  <a:lnTo>
                    <a:pt x="0" y="0"/>
                  </a:lnTo>
                  <a:lnTo>
                    <a:pt x="1718691" y="313943"/>
                  </a:lnTo>
                  <a:lnTo>
                    <a:pt x="3465576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288279" y="5227319"/>
              <a:ext cx="3465829" cy="314325"/>
            </a:xfrm>
            <a:custGeom>
              <a:avLst/>
              <a:gdLst/>
              <a:ahLst/>
              <a:cxnLst/>
              <a:rect l="l" t="t" r="r" b="b"/>
              <a:pathLst>
                <a:path w="3465829" h="314325">
                  <a:moveTo>
                    <a:pt x="3465576" y="0"/>
                  </a:moveTo>
                  <a:lnTo>
                    <a:pt x="1718691" y="313943"/>
                  </a:lnTo>
                  <a:lnTo>
                    <a:pt x="0" y="0"/>
                  </a:lnTo>
                  <a:lnTo>
                    <a:pt x="3465576" y="0"/>
                  </a:lnTo>
                  <a:close/>
                </a:path>
              </a:pathLst>
            </a:custGeom>
            <a:ln w="2438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987040" y="1706880"/>
              <a:ext cx="2381250" cy="2076450"/>
            </a:xfrm>
            <a:custGeom>
              <a:avLst/>
              <a:gdLst/>
              <a:ahLst/>
              <a:cxnLst/>
              <a:rect l="l" t="t" r="r" b="b"/>
              <a:pathLst>
                <a:path w="2381250" h="2076450">
                  <a:moveTo>
                    <a:pt x="0" y="0"/>
                  </a:moveTo>
                  <a:lnTo>
                    <a:pt x="397763" y="553339"/>
                  </a:lnTo>
                  <a:lnTo>
                    <a:pt x="73025" y="1126871"/>
                  </a:lnTo>
                  <a:lnTo>
                    <a:pt x="189357" y="1157351"/>
                  </a:lnTo>
                  <a:lnTo>
                    <a:pt x="300355" y="1203071"/>
                  </a:lnTo>
                  <a:lnTo>
                    <a:pt x="403098" y="1258951"/>
                  </a:lnTo>
                  <a:lnTo>
                    <a:pt x="505968" y="1324864"/>
                  </a:lnTo>
                  <a:lnTo>
                    <a:pt x="595249" y="1398524"/>
                  </a:lnTo>
                  <a:lnTo>
                    <a:pt x="681736" y="1482217"/>
                  </a:lnTo>
                  <a:lnTo>
                    <a:pt x="754888" y="1568577"/>
                  </a:lnTo>
                  <a:lnTo>
                    <a:pt x="817118" y="1667510"/>
                  </a:lnTo>
                  <a:lnTo>
                    <a:pt x="394970" y="1774190"/>
                  </a:lnTo>
                  <a:lnTo>
                    <a:pt x="1577339" y="2076196"/>
                  </a:lnTo>
                  <a:lnTo>
                    <a:pt x="1853311" y="1814830"/>
                  </a:lnTo>
                  <a:lnTo>
                    <a:pt x="2121154" y="1545717"/>
                  </a:lnTo>
                  <a:lnTo>
                    <a:pt x="2380869" y="1274191"/>
                  </a:lnTo>
                  <a:lnTo>
                    <a:pt x="1985772" y="1375664"/>
                  </a:lnTo>
                  <a:lnTo>
                    <a:pt x="1918208" y="1236091"/>
                  </a:lnTo>
                  <a:lnTo>
                    <a:pt x="1842389" y="1099058"/>
                  </a:lnTo>
                  <a:lnTo>
                    <a:pt x="1758569" y="972058"/>
                  </a:lnTo>
                  <a:lnTo>
                    <a:pt x="1663827" y="847725"/>
                  </a:lnTo>
                  <a:lnTo>
                    <a:pt x="1558417" y="731012"/>
                  </a:lnTo>
                  <a:lnTo>
                    <a:pt x="1444752" y="621792"/>
                  </a:lnTo>
                  <a:lnTo>
                    <a:pt x="1325626" y="517779"/>
                  </a:lnTo>
                  <a:lnTo>
                    <a:pt x="1198499" y="426466"/>
                  </a:lnTo>
                  <a:lnTo>
                    <a:pt x="1063244" y="337566"/>
                  </a:lnTo>
                  <a:lnTo>
                    <a:pt x="925322" y="261366"/>
                  </a:lnTo>
                  <a:lnTo>
                    <a:pt x="779145" y="192912"/>
                  </a:lnTo>
                  <a:lnTo>
                    <a:pt x="630427" y="137033"/>
                  </a:lnTo>
                  <a:lnTo>
                    <a:pt x="476123" y="86360"/>
                  </a:lnTo>
                  <a:lnTo>
                    <a:pt x="319277" y="48260"/>
                  </a:lnTo>
                  <a:lnTo>
                    <a:pt x="162306" y="20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349752" y="3410712"/>
              <a:ext cx="1798955" cy="2618740"/>
            </a:xfrm>
            <a:custGeom>
              <a:avLst/>
              <a:gdLst/>
              <a:ahLst/>
              <a:cxnLst/>
              <a:rect l="l" t="t" r="r" b="b"/>
              <a:pathLst>
                <a:path w="1798954" h="2618740">
                  <a:moveTo>
                    <a:pt x="1736471" y="0"/>
                  </a:moveTo>
                  <a:lnTo>
                    <a:pt x="1227963" y="482092"/>
                  </a:lnTo>
                  <a:lnTo>
                    <a:pt x="586994" y="307086"/>
                  </a:lnTo>
                  <a:lnTo>
                    <a:pt x="603123" y="416179"/>
                  </a:lnTo>
                  <a:lnTo>
                    <a:pt x="605917" y="530351"/>
                  </a:lnTo>
                  <a:lnTo>
                    <a:pt x="600456" y="641985"/>
                  </a:lnTo>
                  <a:lnTo>
                    <a:pt x="578865" y="751077"/>
                  </a:lnTo>
                  <a:lnTo>
                    <a:pt x="546353" y="860170"/>
                  </a:lnTo>
                  <a:lnTo>
                    <a:pt x="505840" y="964311"/>
                  </a:lnTo>
                  <a:lnTo>
                    <a:pt x="448945" y="1065783"/>
                  </a:lnTo>
                  <a:lnTo>
                    <a:pt x="384048" y="1159637"/>
                  </a:lnTo>
                  <a:lnTo>
                    <a:pt x="308356" y="1248410"/>
                  </a:lnTo>
                  <a:lnTo>
                    <a:pt x="227202" y="1329689"/>
                  </a:lnTo>
                  <a:lnTo>
                    <a:pt x="0" y="941451"/>
                  </a:lnTo>
                  <a:lnTo>
                    <a:pt x="0" y="2078227"/>
                  </a:lnTo>
                  <a:lnTo>
                    <a:pt x="1022350" y="2618740"/>
                  </a:lnTo>
                  <a:lnTo>
                    <a:pt x="827659" y="2306624"/>
                  </a:lnTo>
                  <a:lnTo>
                    <a:pt x="957452" y="2210193"/>
                  </a:lnTo>
                  <a:lnTo>
                    <a:pt x="1076452" y="2108708"/>
                  </a:lnTo>
                  <a:lnTo>
                    <a:pt x="1190117" y="1997075"/>
                  </a:lnTo>
                  <a:lnTo>
                    <a:pt x="1298321" y="1880362"/>
                  </a:lnTo>
                  <a:lnTo>
                    <a:pt x="1392936" y="1756029"/>
                  </a:lnTo>
                  <a:lnTo>
                    <a:pt x="1479550" y="1626615"/>
                  </a:lnTo>
                  <a:lnTo>
                    <a:pt x="1555242" y="1492123"/>
                  </a:lnTo>
                  <a:lnTo>
                    <a:pt x="1622806" y="1352550"/>
                  </a:lnTo>
                  <a:lnTo>
                    <a:pt x="1679702" y="1207896"/>
                  </a:lnTo>
                  <a:lnTo>
                    <a:pt x="1725676" y="1063244"/>
                  </a:lnTo>
                  <a:lnTo>
                    <a:pt x="1760855" y="910970"/>
                  </a:lnTo>
                  <a:lnTo>
                    <a:pt x="1782445" y="761238"/>
                  </a:lnTo>
                  <a:lnTo>
                    <a:pt x="1795907" y="606425"/>
                  </a:lnTo>
                  <a:lnTo>
                    <a:pt x="1798701" y="456819"/>
                  </a:lnTo>
                  <a:lnTo>
                    <a:pt x="1790573" y="302006"/>
                  </a:lnTo>
                  <a:lnTo>
                    <a:pt x="1768856" y="149733"/>
                  </a:lnTo>
                  <a:lnTo>
                    <a:pt x="1736471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97279" y="4535424"/>
              <a:ext cx="2783205" cy="1612900"/>
            </a:xfrm>
            <a:custGeom>
              <a:avLst/>
              <a:gdLst/>
              <a:ahLst/>
              <a:cxnLst/>
              <a:rect l="l" t="t" r="r" b="b"/>
              <a:pathLst>
                <a:path w="2783204" h="1612900">
                  <a:moveTo>
                    <a:pt x="1333372" y="0"/>
                  </a:moveTo>
                  <a:lnTo>
                    <a:pt x="197484" y="385444"/>
                  </a:lnTo>
                  <a:lnTo>
                    <a:pt x="83845" y="1021969"/>
                  </a:lnTo>
                  <a:lnTo>
                    <a:pt x="89255" y="1027048"/>
                  </a:lnTo>
                  <a:lnTo>
                    <a:pt x="0" y="1491170"/>
                  </a:lnTo>
                  <a:lnTo>
                    <a:pt x="281304" y="1174178"/>
                  </a:lnTo>
                  <a:lnTo>
                    <a:pt x="419226" y="1262938"/>
                  </a:lnTo>
                  <a:lnTo>
                    <a:pt x="562609" y="1344091"/>
                  </a:lnTo>
                  <a:lnTo>
                    <a:pt x="708659" y="1412557"/>
                  </a:lnTo>
                  <a:lnTo>
                    <a:pt x="862838" y="1470888"/>
                  </a:lnTo>
                  <a:lnTo>
                    <a:pt x="1019682" y="1521612"/>
                  </a:lnTo>
                  <a:lnTo>
                    <a:pt x="1176527" y="1559648"/>
                  </a:lnTo>
                  <a:lnTo>
                    <a:pt x="1341501" y="1590078"/>
                  </a:lnTo>
                  <a:lnTo>
                    <a:pt x="1506474" y="1607832"/>
                  </a:lnTo>
                  <a:lnTo>
                    <a:pt x="1671574" y="1612900"/>
                  </a:lnTo>
                  <a:lnTo>
                    <a:pt x="1836546" y="1607832"/>
                  </a:lnTo>
                  <a:lnTo>
                    <a:pt x="2001520" y="1592618"/>
                  </a:lnTo>
                  <a:lnTo>
                    <a:pt x="2166493" y="1564716"/>
                  </a:lnTo>
                  <a:lnTo>
                    <a:pt x="2323337" y="1529219"/>
                  </a:lnTo>
                  <a:lnTo>
                    <a:pt x="2480183" y="1483563"/>
                  </a:lnTo>
                  <a:lnTo>
                    <a:pt x="2634360" y="1422704"/>
                  </a:lnTo>
                  <a:lnTo>
                    <a:pt x="2783205" y="1354226"/>
                  </a:lnTo>
                  <a:lnTo>
                    <a:pt x="2150237" y="1009395"/>
                  </a:lnTo>
                  <a:lnTo>
                    <a:pt x="2142109" y="408305"/>
                  </a:lnTo>
                  <a:lnTo>
                    <a:pt x="2036699" y="443738"/>
                  </a:lnTo>
                  <a:lnTo>
                    <a:pt x="1925827" y="474218"/>
                  </a:lnTo>
                  <a:lnTo>
                    <a:pt x="1812163" y="489457"/>
                  </a:lnTo>
                  <a:lnTo>
                    <a:pt x="1698625" y="497077"/>
                  </a:lnTo>
                  <a:lnTo>
                    <a:pt x="1584959" y="491998"/>
                  </a:lnTo>
                  <a:lnTo>
                    <a:pt x="1471421" y="476757"/>
                  </a:lnTo>
                  <a:lnTo>
                    <a:pt x="1357757" y="453898"/>
                  </a:lnTo>
                  <a:lnTo>
                    <a:pt x="1249552" y="421005"/>
                  </a:lnTo>
                  <a:lnTo>
                    <a:pt x="1146809" y="375284"/>
                  </a:lnTo>
                  <a:lnTo>
                    <a:pt x="1049401" y="322071"/>
                  </a:lnTo>
                  <a:lnTo>
                    <a:pt x="1333372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6679" y="2999231"/>
              <a:ext cx="1884045" cy="2460625"/>
            </a:xfrm>
            <a:custGeom>
              <a:avLst/>
              <a:gdLst/>
              <a:ahLst/>
              <a:cxnLst/>
              <a:rect l="l" t="t" r="r" b="b"/>
              <a:pathLst>
                <a:path w="1884045" h="2460625">
                  <a:moveTo>
                    <a:pt x="1204595" y="0"/>
                  </a:moveTo>
                  <a:lnTo>
                    <a:pt x="0" y="111632"/>
                  </a:lnTo>
                  <a:lnTo>
                    <a:pt x="400621" y="286638"/>
                  </a:lnTo>
                  <a:lnTo>
                    <a:pt x="360019" y="438784"/>
                  </a:lnTo>
                  <a:lnTo>
                    <a:pt x="327533" y="590930"/>
                  </a:lnTo>
                  <a:lnTo>
                    <a:pt x="313994" y="748156"/>
                  </a:lnTo>
                  <a:lnTo>
                    <a:pt x="303174" y="905509"/>
                  </a:lnTo>
                  <a:lnTo>
                    <a:pt x="308584" y="1060195"/>
                  </a:lnTo>
                  <a:lnTo>
                    <a:pt x="324827" y="1214881"/>
                  </a:lnTo>
                  <a:lnTo>
                    <a:pt x="354609" y="1369567"/>
                  </a:lnTo>
                  <a:lnTo>
                    <a:pt x="392506" y="1519300"/>
                  </a:lnTo>
                  <a:lnTo>
                    <a:pt x="441223" y="1671446"/>
                  </a:lnTo>
                  <a:lnTo>
                    <a:pt x="506196" y="1815972"/>
                  </a:lnTo>
                  <a:lnTo>
                    <a:pt x="579272" y="1955545"/>
                  </a:lnTo>
                  <a:lnTo>
                    <a:pt x="660488" y="2092451"/>
                  </a:lnTo>
                  <a:lnTo>
                    <a:pt x="752513" y="2221865"/>
                  </a:lnTo>
                  <a:lnTo>
                    <a:pt x="855383" y="2346070"/>
                  </a:lnTo>
                  <a:lnTo>
                    <a:pt x="966368" y="2460243"/>
                  </a:lnTo>
                  <a:lnTo>
                    <a:pt x="1080058" y="1851532"/>
                  </a:lnTo>
                  <a:lnTo>
                    <a:pt x="1754124" y="1620773"/>
                  </a:lnTo>
                  <a:lnTo>
                    <a:pt x="1680971" y="1529460"/>
                  </a:lnTo>
                  <a:lnTo>
                    <a:pt x="1621408" y="1427987"/>
                  </a:lnTo>
                  <a:lnTo>
                    <a:pt x="1569974" y="1323974"/>
                  </a:lnTo>
                  <a:lnTo>
                    <a:pt x="1532127" y="1217421"/>
                  </a:lnTo>
                  <a:lnTo>
                    <a:pt x="1505077" y="1105788"/>
                  </a:lnTo>
                  <a:lnTo>
                    <a:pt x="1491488" y="994282"/>
                  </a:lnTo>
                  <a:lnTo>
                    <a:pt x="1488820" y="880109"/>
                  </a:lnTo>
                  <a:lnTo>
                    <a:pt x="1499616" y="765936"/>
                  </a:lnTo>
                  <a:lnTo>
                    <a:pt x="1884045" y="933322"/>
                  </a:lnTo>
                  <a:lnTo>
                    <a:pt x="1204595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191260" y="2294890"/>
            <a:ext cx="1784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ahoma"/>
                <a:cs typeface="Tahoma"/>
              </a:rPr>
              <a:t>Стійкий</a:t>
            </a:r>
            <a:r>
              <a:rPr sz="1200" b="1" spc="-20" dirty="0">
                <a:latin typeface="Tahoma"/>
                <a:cs typeface="Tahoma"/>
              </a:rPr>
              <a:t> </a:t>
            </a:r>
            <a:r>
              <a:rPr sz="1200" b="1" spc="-5" dirty="0">
                <a:latin typeface="Tahoma"/>
                <a:cs typeface="Tahoma"/>
              </a:rPr>
              <a:t>розвиток</a:t>
            </a:r>
            <a:endParaRPr sz="12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200" b="1" spc="-5" dirty="0">
                <a:latin typeface="Tahoma"/>
                <a:cs typeface="Tahoma"/>
              </a:rPr>
              <a:t>територій</a:t>
            </a:r>
            <a:r>
              <a:rPr sz="1200" b="1" spc="-55" dirty="0">
                <a:latin typeface="Tahoma"/>
                <a:cs typeface="Tahoma"/>
              </a:rPr>
              <a:t> </a:t>
            </a:r>
            <a:r>
              <a:rPr sz="1200" b="1" spc="-5" dirty="0">
                <a:latin typeface="Tahoma"/>
                <a:cs typeface="Tahoma"/>
              </a:rPr>
              <a:t>присутності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16127" y="3961587"/>
            <a:ext cx="10680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9090E"/>
                </a:solidFill>
                <a:latin typeface="Tahoma"/>
                <a:cs typeface="Tahoma"/>
              </a:rPr>
              <a:t>Компетентна</a:t>
            </a:r>
            <a:endParaRPr sz="1200">
              <a:latin typeface="Tahoma"/>
              <a:cs typeface="Tahoma"/>
            </a:endParaRPr>
          </a:p>
          <a:p>
            <a:pPr marL="2540" algn="ctr">
              <a:lnSpc>
                <a:spcPct val="100000"/>
              </a:lnSpc>
              <a:spcBef>
                <a:spcPts val="5"/>
              </a:spcBef>
            </a:pPr>
            <a:r>
              <a:rPr sz="1200" b="1" spc="-5" dirty="0">
                <a:solidFill>
                  <a:srgbClr val="09090E"/>
                </a:solidFill>
                <a:latin typeface="Tahoma"/>
                <a:cs typeface="Tahoma"/>
              </a:rPr>
              <a:t>влада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539490" y="4484623"/>
            <a:ext cx="14414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3D3D3D"/>
                </a:solidFill>
                <a:latin typeface="Tahoma"/>
                <a:cs typeface="Tahoma"/>
              </a:rPr>
              <a:t>Достойний</a:t>
            </a:r>
            <a:r>
              <a:rPr sz="1200" b="1" spc="-20" dirty="0">
                <a:solidFill>
                  <a:srgbClr val="3D3D3D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3D3D3D"/>
                </a:solidFill>
                <a:latin typeface="Tahoma"/>
                <a:cs typeface="Tahoma"/>
              </a:rPr>
              <a:t>рівень</a:t>
            </a:r>
            <a:endParaRPr sz="1200">
              <a:latin typeface="Tahoma"/>
              <a:cs typeface="Tahoma"/>
            </a:endParaRPr>
          </a:p>
          <a:p>
            <a:pPr marL="2540" algn="ctr">
              <a:lnSpc>
                <a:spcPct val="100000"/>
              </a:lnSpc>
            </a:pPr>
            <a:r>
              <a:rPr sz="1200" b="1" spc="-5" dirty="0">
                <a:solidFill>
                  <a:srgbClr val="3D3D3D"/>
                </a:solidFill>
                <a:latin typeface="Tahoma"/>
                <a:cs typeface="Tahoma"/>
              </a:rPr>
              <a:t>життя</a:t>
            </a:r>
            <a:endParaRPr sz="1200">
              <a:latin typeface="Tahoma"/>
              <a:cs typeface="Tahoma"/>
            </a:endParaRPr>
          </a:p>
          <a:p>
            <a:pPr marL="1905" algn="ctr">
              <a:lnSpc>
                <a:spcPct val="100000"/>
              </a:lnSpc>
            </a:pPr>
            <a:r>
              <a:rPr sz="1200" b="1" spc="-10" dirty="0">
                <a:solidFill>
                  <a:srgbClr val="3D3D3D"/>
                </a:solidFill>
                <a:latin typeface="Tahoma"/>
                <a:cs typeface="Tahoma"/>
              </a:rPr>
              <a:t>співробітників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35379" y="5408167"/>
            <a:ext cx="13525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3D3D3D"/>
                </a:solidFill>
                <a:latin typeface="Tahoma"/>
                <a:cs typeface="Tahoma"/>
              </a:rPr>
              <a:t>Активні</a:t>
            </a:r>
            <a:r>
              <a:rPr sz="1200" b="1" spc="-40" dirty="0">
                <a:solidFill>
                  <a:srgbClr val="3D3D3D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3D3D3D"/>
                </a:solidFill>
                <a:latin typeface="Tahoma"/>
                <a:cs typeface="Tahoma"/>
              </a:rPr>
              <a:t>громади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83079" y="3663772"/>
            <a:ext cx="853440" cy="5149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dirty="0">
                <a:latin typeface="Tahoma"/>
                <a:cs typeface="Tahoma"/>
              </a:rPr>
              <a:t>Стійкий</a:t>
            </a:r>
            <a:endParaRPr sz="1600">
              <a:latin typeface="Tahoma"/>
              <a:cs typeface="Tahoma"/>
            </a:endParaRPr>
          </a:p>
          <a:p>
            <a:pPr marL="97790">
              <a:lnSpc>
                <a:spcPct val="100000"/>
              </a:lnSpc>
            </a:pPr>
            <a:r>
              <a:rPr sz="1600" b="1" dirty="0">
                <a:latin typeface="Tahoma"/>
                <a:cs typeface="Tahoma"/>
              </a:rPr>
              <a:t>бізнес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601339" y="2372359"/>
            <a:ext cx="1339215" cy="1056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83260" indent="81915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3D3D3D"/>
                </a:solidFill>
                <a:latin typeface="Tahoma"/>
                <a:cs typeface="Tahoma"/>
              </a:rPr>
              <a:t>Якісні </a:t>
            </a:r>
            <a:r>
              <a:rPr sz="1200" b="1" spc="-5" dirty="0">
                <a:solidFill>
                  <a:srgbClr val="3D3D3D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3D3D3D"/>
                </a:solidFill>
                <a:latin typeface="Tahoma"/>
                <a:cs typeface="Tahoma"/>
              </a:rPr>
              <a:t>п</a:t>
            </a:r>
            <a:r>
              <a:rPr sz="1200" b="1" dirty="0">
                <a:solidFill>
                  <a:srgbClr val="3D3D3D"/>
                </a:solidFill>
                <a:latin typeface="Tahoma"/>
                <a:cs typeface="Tahoma"/>
              </a:rPr>
              <a:t>о</a:t>
            </a:r>
            <a:r>
              <a:rPr sz="1200" b="1" spc="-10" dirty="0">
                <a:solidFill>
                  <a:srgbClr val="3D3D3D"/>
                </a:solidFill>
                <a:latin typeface="Tahoma"/>
                <a:cs typeface="Tahoma"/>
              </a:rPr>
              <a:t>с</a:t>
            </a:r>
            <a:r>
              <a:rPr sz="1200" b="1" spc="5" dirty="0">
                <a:solidFill>
                  <a:srgbClr val="3D3D3D"/>
                </a:solidFill>
                <a:latin typeface="Tahoma"/>
                <a:cs typeface="Tahoma"/>
              </a:rPr>
              <a:t>л</a:t>
            </a:r>
            <a:r>
              <a:rPr sz="1200" b="1" dirty="0">
                <a:solidFill>
                  <a:srgbClr val="3D3D3D"/>
                </a:solidFill>
                <a:latin typeface="Tahoma"/>
                <a:cs typeface="Tahoma"/>
              </a:rPr>
              <a:t>уги</a:t>
            </a:r>
            <a:endParaRPr sz="1200">
              <a:latin typeface="Tahoma"/>
              <a:cs typeface="Tahoma"/>
            </a:endParaRPr>
          </a:p>
          <a:p>
            <a:pPr marL="13335" algn="ctr">
              <a:lnSpc>
                <a:spcPct val="100000"/>
              </a:lnSpc>
              <a:spcBef>
                <a:spcPts val="910"/>
              </a:spcBef>
            </a:pPr>
            <a:r>
              <a:rPr sz="1200" b="1" spc="-5" dirty="0">
                <a:solidFill>
                  <a:srgbClr val="3D3D3D"/>
                </a:solidFill>
                <a:latin typeface="Tahoma"/>
                <a:cs typeface="Tahoma"/>
              </a:rPr>
              <a:t>(освіта,</a:t>
            </a:r>
            <a:r>
              <a:rPr sz="1200" b="1" spc="-40" dirty="0">
                <a:solidFill>
                  <a:srgbClr val="3D3D3D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3D3D3D"/>
                </a:solidFill>
                <a:latin typeface="Tahoma"/>
                <a:cs typeface="Tahoma"/>
              </a:rPr>
              <a:t>охорона</a:t>
            </a:r>
            <a:endParaRPr sz="1200">
              <a:latin typeface="Tahoma"/>
              <a:cs typeface="Tahoma"/>
            </a:endParaRPr>
          </a:p>
          <a:p>
            <a:pPr marL="10160" algn="ctr">
              <a:lnSpc>
                <a:spcPct val="100000"/>
              </a:lnSpc>
            </a:pPr>
            <a:r>
              <a:rPr sz="1200" b="1" spc="-10" dirty="0">
                <a:solidFill>
                  <a:srgbClr val="3D3D3D"/>
                </a:solidFill>
                <a:latin typeface="Tahoma"/>
                <a:cs typeface="Tahoma"/>
              </a:rPr>
              <a:t>здоров</a:t>
            </a:r>
            <a:r>
              <a:rPr sz="1200" b="1" spc="-35" dirty="0">
                <a:solidFill>
                  <a:srgbClr val="3D3D3D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3D3D3D"/>
                </a:solidFill>
                <a:latin typeface="Tahoma"/>
                <a:cs typeface="Tahoma"/>
              </a:rPr>
              <a:t>я,</a:t>
            </a:r>
            <a:endParaRPr sz="1200">
              <a:latin typeface="Tahoma"/>
              <a:cs typeface="Tahoma"/>
            </a:endParaRPr>
          </a:p>
          <a:p>
            <a:pPr marL="12700" algn="ctr">
              <a:lnSpc>
                <a:spcPct val="100000"/>
              </a:lnSpc>
            </a:pPr>
            <a:r>
              <a:rPr sz="1200" b="1" spc="-5" dirty="0">
                <a:solidFill>
                  <a:srgbClr val="3D3D3D"/>
                </a:solidFill>
                <a:latin typeface="Tahoma"/>
                <a:cs typeface="Tahoma"/>
              </a:rPr>
              <a:t>дозвілля</a:t>
            </a:r>
            <a:r>
              <a:rPr sz="1200" b="1" spc="-45" dirty="0">
                <a:solidFill>
                  <a:srgbClr val="3D3D3D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3D3D3D"/>
                </a:solidFill>
                <a:latin typeface="Tahoma"/>
                <a:cs typeface="Tahoma"/>
              </a:rPr>
              <a:t>тощо)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0" y="3535679"/>
            <a:ext cx="1713230" cy="856615"/>
          </a:xfrm>
          <a:custGeom>
            <a:avLst/>
            <a:gdLst/>
            <a:ahLst/>
            <a:cxnLst/>
            <a:rect l="l" t="t" r="r" b="b"/>
            <a:pathLst>
              <a:path w="1713230" h="856614">
                <a:moveTo>
                  <a:pt x="1558290" y="0"/>
                </a:moveTo>
                <a:lnTo>
                  <a:pt x="0" y="0"/>
                </a:lnTo>
                <a:lnTo>
                  <a:pt x="0" y="856488"/>
                </a:lnTo>
                <a:lnTo>
                  <a:pt x="1558290" y="856488"/>
                </a:lnTo>
                <a:lnTo>
                  <a:pt x="1712976" y="428244"/>
                </a:lnTo>
                <a:lnTo>
                  <a:pt x="1558290" y="0"/>
                </a:lnTo>
                <a:close/>
              </a:path>
            </a:pathLst>
          </a:custGeom>
          <a:solidFill>
            <a:srgbClr val="B8C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8714" y="3648201"/>
            <a:ext cx="894080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latin typeface="Tahoma"/>
                <a:cs typeface="Tahoma"/>
              </a:rPr>
              <a:t>Р</a:t>
            </a:r>
            <a:r>
              <a:rPr sz="2000" b="1" spc="-10" dirty="0">
                <a:latin typeface="Tahoma"/>
                <a:cs typeface="Tahoma"/>
              </a:rPr>
              <a:t>о</a:t>
            </a:r>
            <a:r>
              <a:rPr sz="2000" b="1" spc="-15" dirty="0">
                <a:latin typeface="Tahoma"/>
                <a:cs typeface="Tahoma"/>
              </a:rPr>
              <a:t>б</a:t>
            </a:r>
            <a:r>
              <a:rPr sz="2000" b="1" spc="-10" dirty="0">
                <a:latin typeface="Tahoma"/>
                <a:cs typeface="Tahoma"/>
              </a:rPr>
              <a:t>о</a:t>
            </a:r>
            <a:r>
              <a:rPr sz="2000" b="1" spc="-15" dirty="0">
                <a:latin typeface="Tahoma"/>
                <a:cs typeface="Tahoma"/>
              </a:rPr>
              <a:t>ч</a:t>
            </a:r>
            <a:r>
              <a:rPr sz="2000" b="1" spc="-5" dirty="0">
                <a:latin typeface="Tahoma"/>
                <a:cs typeface="Tahoma"/>
              </a:rPr>
              <a:t>і  </a:t>
            </a:r>
            <a:r>
              <a:rPr sz="2000" b="1" spc="-10" dirty="0">
                <a:latin typeface="Tahoma"/>
                <a:cs typeface="Tahoma"/>
              </a:rPr>
              <a:t>групи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10485" y="3494278"/>
            <a:ext cx="6713220" cy="2710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5575" marR="160655" indent="-143510" algn="just">
              <a:lnSpc>
                <a:spcPct val="100000"/>
              </a:lnSpc>
              <a:spcBef>
                <a:spcPts val="105"/>
              </a:spcBef>
              <a:buSzPct val="118750"/>
              <a:buFont typeface="Wingdings"/>
              <a:buChar char=""/>
              <a:tabLst>
                <a:tab pos="156210" algn="l"/>
              </a:tabLst>
            </a:pPr>
            <a:r>
              <a:rPr sz="1600" spc="-5" dirty="0">
                <a:latin typeface="Tahoma"/>
                <a:cs typeface="Tahoma"/>
              </a:rPr>
              <a:t>Сформовані </a:t>
            </a:r>
            <a:r>
              <a:rPr sz="1600" dirty="0">
                <a:latin typeface="Tahoma"/>
                <a:cs typeface="Tahoma"/>
              </a:rPr>
              <a:t>згідно </a:t>
            </a:r>
            <a:r>
              <a:rPr sz="1600" spc="-5" dirty="0">
                <a:latin typeface="Tahoma"/>
                <a:cs typeface="Tahoma"/>
              </a:rPr>
              <a:t>рекомендацій </a:t>
            </a:r>
            <a:r>
              <a:rPr sz="1600" dirty="0">
                <a:latin typeface="Tahoma"/>
                <a:cs typeface="Tahoma"/>
              </a:rPr>
              <a:t>з боку Компанії, </a:t>
            </a:r>
            <a:r>
              <a:rPr sz="1600" spc="-5" dirty="0">
                <a:latin typeface="Tahoma"/>
                <a:cs typeface="Tahoma"/>
              </a:rPr>
              <a:t>затверджувалися </a:t>
            </a:r>
            <a:r>
              <a:rPr sz="1600" dirty="0">
                <a:latin typeface="Tahoma"/>
                <a:cs typeface="Tahoma"/>
              </a:rPr>
              <a:t> розпорядженнями органів </a:t>
            </a:r>
            <a:r>
              <a:rPr sz="1600" spc="-5" dirty="0">
                <a:latin typeface="Tahoma"/>
                <a:cs typeface="Tahoma"/>
              </a:rPr>
              <a:t>місцевої влади (кількість членів </a:t>
            </a:r>
            <a:r>
              <a:rPr sz="1600" dirty="0">
                <a:latin typeface="Tahoma"/>
                <a:cs typeface="Tahoma"/>
              </a:rPr>
              <a:t>РГ </a:t>
            </a:r>
            <a:r>
              <a:rPr sz="1600" spc="-5" dirty="0">
                <a:latin typeface="Tahoma"/>
                <a:cs typeface="Tahoma"/>
              </a:rPr>
              <a:t>від </a:t>
            </a:r>
            <a:r>
              <a:rPr sz="1600" spc="5" dirty="0">
                <a:latin typeface="Tahoma"/>
                <a:cs typeface="Tahoma"/>
              </a:rPr>
              <a:t>15 </a:t>
            </a:r>
            <a:r>
              <a:rPr sz="1600" spc="-484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до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spc="5" dirty="0">
                <a:latin typeface="Tahoma"/>
                <a:cs typeface="Tahoma"/>
              </a:rPr>
              <a:t>30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осіб)</a:t>
            </a:r>
            <a:endParaRPr sz="1600">
              <a:latin typeface="Tahoma"/>
              <a:cs typeface="Tahoma"/>
            </a:endParaRPr>
          </a:p>
          <a:p>
            <a:pPr marL="219710" indent="-207645" algn="just">
              <a:lnSpc>
                <a:spcPct val="100000"/>
              </a:lnSpc>
              <a:spcBef>
                <a:spcPts val="5"/>
              </a:spcBef>
              <a:buSzPct val="118750"/>
              <a:buFont typeface="Wingdings"/>
              <a:buChar char=""/>
              <a:tabLst>
                <a:tab pos="220345" algn="l"/>
              </a:tabLst>
            </a:pPr>
            <a:r>
              <a:rPr sz="1600" spc="-5" dirty="0">
                <a:latin typeface="Tahoma"/>
                <a:cs typeface="Tahoma"/>
              </a:rPr>
              <a:t>Склад </a:t>
            </a:r>
            <a:r>
              <a:rPr sz="1600" dirty="0">
                <a:latin typeface="Tahoma"/>
                <a:cs typeface="Tahoma"/>
              </a:rPr>
              <a:t>РГ: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депутати</a:t>
            </a:r>
            <a:r>
              <a:rPr sz="1600" spc="1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місцевих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рад, </a:t>
            </a:r>
            <a:r>
              <a:rPr sz="1600" spc="-5" dirty="0">
                <a:latin typeface="Tahoma"/>
                <a:cs typeface="Tahoma"/>
              </a:rPr>
              <a:t>виконавчих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органів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рад, </a:t>
            </a:r>
            <a:r>
              <a:rPr sz="1600" spc="-5" dirty="0">
                <a:latin typeface="Tahoma"/>
                <a:cs typeface="Tahoma"/>
              </a:rPr>
              <a:t>керівники</a:t>
            </a:r>
            <a:endParaRPr sz="1600">
              <a:latin typeface="Tahoma"/>
              <a:cs typeface="Tahoma"/>
            </a:endParaRPr>
          </a:p>
          <a:p>
            <a:pPr marL="155575" marR="579755">
              <a:lnSpc>
                <a:spcPct val="100000"/>
              </a:lnSpc>
            </a:pPr>
            <a:r>
              <a:rPr sz="1600" dirty="0">
                <a:latin typeface="Tahoma"/>
                <a:cs typeface="Tahoma"/>
              </a:rPr>
              <a:t>комунальних </a:t>
            </a:r>
            <a:r>
              <a:rPr sz="1600" spc="-5" dirty="0">
                <a:latin typeface="Tahoma"/>
                <a:cs typeface="Tahoma"/>
              </a:rPr>
              <a:t>служб </a:t>
            </a:r>
            <a:r>
              <a:rPr sz="1600" dirty="0">
                <a:latin typeface="Tahoma"/>
                <a:cs typeface="Tahoma"/>
              </a:rPr>
              <a:t>і </a:t>
            </a:r>
            <a:r>
              <a:rPr sz="1600" spc="-5" dirty="0">
                <a:latin typeface="Tahoma"/>
                <a:cs typeface="Tahoma"/>
              </a:rPr>
              <a:t>установ, </a:t>
            </a:r>
            <a:r>
              <a:rPr sz="1600" dirty="0">
                <a:latin typeface="Tahoma"/>
                <a:cs typeface="Tahoma"/>
              </a:rPr>
              <a:t>представники </a:t>
            </a:r>
            <a:r>
              <a:rPr sz="1600" spc="-5" dirty="0">
                <a:latin typeface="Tahoma"/>
                <a:cs typeface="Tahoma"/>
              </a:rPr>
              <a:t>освіти, </a:t>
            </a:r>
            <a:r>
              <a:rPr sz="1600" dirty="0">
                <a:latin typeface="Tahoma"/>
                <a:cs typeface="Tahoma"/>
              </a:rPr>
              <a:t>медицини, 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центрів зайнятості, місцевого бізнесу, </a:t>
            </a:r>
            <a:r>
              <a:rPr sz="1600" dirty="0">
                <a:latin typeface="Tahoma"/>
                <a:cs typeface="Tahoma"/>
              </a:rPr>
              <a:t>громадських організацій, </a:t>
            </a:r>
            <a:r>
              <a:rPr sz="1600" spc="-484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представники</a:t>
            </a:r>
            <a:r>
              <a:rPr sz="1600" spc="-4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місцевих</a:t>
            </a:r>
            <a:r>
              <a:rPr sz="1600" spc="-4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підприємств</a:t>
            </a:r>
            <a:r>
              <a:rPr sz="1600" spc="-5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Компанії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і</a:t>
            </a:r>
            <a:r>
              <a:rPr sz="1600" spc="-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КЦ</a:t>
            </a:r>
            <a:endParaRPr sz="1600">
              <a:latin typeface="Tahoma"/>
              <a:cs typeface="Tahoma"/>
            </a:endParaRPr>
          </a:p>
          <a:p>
            <a:pPr marL="155575" indent="-143510">
              <a:lnSpc>
                <a:spcPct val="100000"/>
              </a:lnSpc>
              <a:buSzPct val="118750"/>
              <a:buFont typeface="Wingdings"/>
              <a:buChar char=""/>
              <a:tabLst>
                <a:tab pos="156210" algn="l"/>
              </a:tabLst>
            </a:pPr>
            <a:r>
              <a:rPr sz="1600" spc="5" dirty="0">
                <a:latin typeface="Tahoma"/>
                <a:cs typeface="Tahoma"/>
              </a:rPr>
              <a:t>Для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організації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ефективної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роботи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груп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були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залучені</a:t>
            </a:r>
            <a:r>
              <a:rPr sz="1600" spc="-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зовнішні</a:t>
            </a:r>
            <a:endParaRPr sz="1600">
              <a:latin typeface="Tahoma"/>
              <a:cs typeface="Tahoma"/>
            </a:endParaRPr>
          </a:p>
          <a:p>
            <a:pPr marL="155575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Tahoma"/>
                <a:cs typeface="Tahoma"/>
              </a:rPr>
              <a:t>консультанти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по</a:t>
            </a:r>
            <a:r>
              <a:rPr sz="1600" spc="-5" dirty="0">
                <a:latin typeface="Tahoma"/>
                <a:cs typeface="Tahoma"/>
              </a:rPr>
              <a:t> стратегічному</a:t>
            </a:r>
            <a:r>
              <a:rPr sz="1600" dirty="0">
                <a:latin typeface="Tahoma"/>
                <a:cs typeface="Tahoma"/>
              </a:rPr>
              <a:t> плануванню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розвитку територій</a:t>
            </a:r>
            <a:endParaRPr sz="1600">
              <a:latin typeface="Tahoma"/>
              <a:cs typeface="Tahoma"/>
            </a:endParaRPr>
          </a:p>
          <a:p>
            <a:pPr marL="155575" indent="-143510">
              <a:lnSpc>
                <a:spcPct val="100000"/>
              </a:lnSpc>
              <a:buSzPct val="118750"/>
              <a:buFont typeface="Wingdings"/>
              <a:buChar char=""/>
              <a:tabLst>
                <a:tab pos="156210" algn="l"/>
              </a:tabLst>
            </a:pPr>
            <a:r>
              <a:rPr sz="1600" dirty="0">
                <a:latin typeface="Tahoma"/>
                <a:cs typeface="Tahoma"/>
              </a:rPr>
              <a:t>Для розробки</a:t>
            </a:r>
            <a:r>
              <a:rPr sz="1600" spc="1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конкретних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проектів</a:t>
            </a:r>
            <a:r>
              <a:rPr sz="1600" spc="1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створювалися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підгрупи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по</a:t>
            </a:r>
            <a:endParaRPr sz="1600">
              <a:latin typeface="Tahoma"/>
              <a:cs typeface="Tahoma"/>
            </a:endParaRPr>
          </a:p>
          <a:p>
            <a:pPr marL="155575">
              <a:lnSpc>
                <a:spcPct val="100000"/>
              </a:lnSpc>
            </a:pPr>
            <a:r>
              <a:rPr sz="1600" dirty="0">
                <a:latin typeface="Tahoma"/>
                <a:cs typeface="Tahoma"/>
              </a:rPr>
              <a:t>кожному</a:t>
            </a:r>
            <a:r>
              <a:rPr sz="1600" spc="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пріоритетному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напряму</a:t>
            </a:r>
            <a:r>
              <a:rPr sz="1600" spc="-5" dirty="0">
                <a:latin typeface="Tahoma"/>
                <a:cs typeface="Tahoma"/>
              </a:rPr>
              <a:t> із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залученням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фахівців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4112" y="1030224"/>
            <a:ext cx="1819910" cy="1704339"/>
          </a:xfrm>
          <a:custGeom>
            <a:avLst/>
            <a:gdLst/>
            <a:ahLst/>
            <a:cxnLst/>
            <a:rect l="l" t="t" r="r" b="b"/>
            <a:pathLst>
              <a:path w="1819910" h="1704339">
                <a:moveTo>
                  <a:pt x="1655318" y="0"/>
                </a:moveTo>
                <a:lnTo>
                  <a:pt x="0" y="0"/>
                </a:lnTo>
                <a:lnTo>
                  <a:pt x="0" y="1703831"/>
                </a:lnTo>
                <a:lnTo>
                  <a:pt x="1655318" y="1703831"/>
                </a:lnTo>
                <a:lnTo>
                  <a:pt x="1819656" y="851915"/>
                </a:lnTo>
                <a:lnTo>
                  <a:pt x="165531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3850" y="1105916"/>
            <a:ext cx="1559560" cy="1490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latin typeface="Tahoma"/>
                <a:cs typeface="Tahoma"/>
              </a:rPr>
              <a:t>М</a:t>
            </a:r>
            <a:r>
              <a:rPr sz="1600" b="1" spc="5" dirty="0">
                <a:latin typeface="Tahoma"/>
                <a:cs typeface="Tahoma"/>
              </a:rPr>
              <a:t>е</a:t>
            </a:r>
            <a:r>
              <a:rPr sz="1600" b="1" dirty="0">
                <a:latin typeface="Tahoma"/>
                <a:cs typeface="Tahoma"/>
              </a:rPr>
              <a:t>т</a:t>
            </a:r>
            <a:r>
              <a:rPr sz="1600" b="1" spc="-5" dirty="0">
                <a:latin typeface="Tahoma"/>
                <a:cs typeface="Tahoma"/>
              </a:rPr>
              <a:t>одо</a:t>
            </a:r>
            <a:r>
              <a:rPr sz="1600" b="1" spc="5" dirty="0">
                <a:latin typeface="Tahoma"/>
                <a:cs typeface="Tahoma"/>
              </a:rPr>
              <a:t>ло</a:t>
            </a:r>
            <a:r>
              <a:rPr sz="1600" b="1" spc="-15" dirty="0">
                <a:latin typeface="Tahoma"/>
                <a:cs typeface="Tahoma"/>
              </a:rPr>
              <a:t>г</a:t>
            </a:r>
            <a:r>
              <a:rPr sz="1600" b="1" spc="-5" dirty="0">
                <a:latin typeface="Tahoma"/>
                <a:cs typeface="Tahoma"/>
              </a:rPr>
              <a:t>і</a:t>
            </a:r>
            <a:r>
              <a:rPr sz="1600" b="1" spc="-10" dirty="0">
                <a:latin typeface="Tahoma"/>
                <a:cs typeface="Tahoma"/>
              </a:rPr>
              <a:t>ч</a:t>
            </a:r>
            <a:r>
              <a:rPr sz="1600" b="1" spc="15" dirty="0">
                <a:latin typeface="Tahoma"/>
                <a:cs typeface="Tahoma"/>
              </a:rPr>
              <a:t>н</a:t>
            </a:r>
            <a:r>
              <a:rPr sz="1600" b="1" dirty="0">
                <a:latin typeface="Tahoma"/>
                <a:cs typeface="Tahoma"/>
              </a:rPr>
              <a:t>і  рекомендації </a:t>
            </a:r>
            <a:r>
              <a:rPr sz="1600" b="1" spc="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по </a:t>
            </a:r>
            <a:r>
              <a:rPr sz="1600" b="1" spc="-5" dirty="0">
                <a:latin typeface="Tahoma"/>
                <a:cs typeface="Tahoma"/>
              </a:rPr>
              <a:t>розробці </a:t>
            </a:r>
            <a:r>
              <a:rPr sz="1600" b="1" dirty="0">
                <a:latin typeface="Tahoma"/>
                <a:cs typeface="Tahoma"/>
              </a:rPr>
              <a:t> Стратегій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latin typeface="Tahoma"/>
                <a:cs typeface="Tahoma"/>
              </a:rPr>
              <a:t>соціального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latin typeface="Tahoma"/>
                <a:cs typeface="Tahoma"/>
              </a:rPr>
              <a:t>партнерства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3255" y="3163823"/>
            <a:ext cx="8790940" cy="262255"/>
            <a:chOff x="143255" y="3163823"/>
            <a:chExt cx="8790940" cy="262255"/>
          </a:xfrm>
        </p:grpSpPr>
        <p:sp>
          <p:nvSpPr>
            <p:cNvPr id="8" name="object 8"/>
            <p:cNvSpPr/>
            <p:nvPr/>
          </p:nvSpPr>
          <p:spPr>
            <a:xfrm>
              <a:off x="155447" y="3176015"/>
              <a:ext cx="8766175" cy="238125"/>
            </a:xfrm>
            <a:custGeom>
              <a:avLst/>
              <a:gdLst/>
              <a:ahLst/>
              <a:cxnLst/>
              <a:rect l="l" t="t" r="r" b="b"/>
              <a:pathLst>
                <a:path w="8766175" h="238125">
                  <a:moveTo>
                    <a:pt x="8766048" y="0"/>
                  </a:moveTo>
                  <a:lnTo>
                    <a:pt x="0" y="0"/>
                  </a:lnTo>
                  <a:lnTo>
                    <a:pt x="4383024" y="237744"/>
                  </a:lnTo>
                  <a:lnTo>
                    <a:pt x="87660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5447" y="3176015"/>
              <a:ext cx="8766175" cy="238125"/>
            </a:xfrm>
            <a:custGeom>
              <a:avLst/>
              <a:gdLst/>
              <a:ahLst/>
              <a:cxnLst/>
              <a:rect l="l" t="t" r="r" b="b"/>
              <a:pathLst>
                <a:path w="8766175" h="238125">
                  <a:moveTo>
                    <a:pt x="8766048" y="0"/>
                  </a:moveTo>
                  <a:lnTo>
                    <a:pt x="4383024" y="237744"/>
                  </a:lnTo>
                  <a:lnTo>
                    <a:pt x="0" y="0"/>
                  </a:lnTo>
                  <a:lnTo>
                    <a:pt x="8766048" y="0"/>
                  </a:lnTo>
                  <a:close/>
                </a:path>
              </a:pathLst>
            </a:custGeom>
            <a:ln w="24384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2118360" y="908303"/>
            <a:ext cx="6918959" cy="1969135"/>
          </a:xfrm>
          <a:custGeom>
            <a:avLst/>
            <a:gdLst/>
            <a:ahLst/>
            <a:cxnLst/>
            <a:rect l="l" t="t" r="r" b="b"/>
            <a:pathLst>
              <a:path w="6918959" h="1969135">
                <a:moveTo>
                  <a:pt x="6918959" y="0"/>
                </a:moveTo>
                <a:lnTo>
                  <a:pt x="0" y="0"/>
                </a:lnTo>
                <a:lnTo>
                  <a:pt x="0" y="1969008"/>
                </a:lnTo>
                <a:lnTo>
                  <a:pt x="6918959" y="1969008"/>
                </a:lnTo>
                <a:lnTo>
                  <a:pt x="6918959" y="0"/>
                </a:lnTo>
                <a:close/>
              </a:path>
            </a:pathLst>
          </a:custGeom>
          <a:solidFill>
            <a:srgbClr val="DAFD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110485" y="893825"/>
            <a:ext cx="6875780" cy="1978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5575" marR="450215" indent="-143510">
              <a:lnSpc>
                <a:spcPct val="100000"/>
              </a:lnSpc>
              <a:spcBef>
                <a:spcPts val="105"/>
              </a:spcBef>
              <a:buSzPct val="118750"/>
              <a:buFont typeface="Wingdings"/>
              <a:buChar char=""/>
              <a:tabLst>
                <a:tab pos="156210" algn="l"/>
              </a:tabLst>
            </a:pPr>
            <a:r>
              <a:rPr sz="1600" dirty="0">
                <a:latin typeface="Tahoma"/>
                <a:cs typeface="Tahoma"/>
              </a:rPr>
              <a:t>Засновані на </a:t>
            </a:r>
            <a:r>
              <a:rPr sz="1600" spc="-5" dirty="0">
                <a:latin typeface="Tahoma"/>
                <a:cs typeface="Tahoma"/>
              </a:rPr>
              <a:t>методології </a:t>
            </a:r>
            <a:r>
              <a:rPr sz="1600" dirty="0">
                <a:latin typeface="Tahoma"/>
                <a:cs typeface="Tahoma"/>
              </a:rPr>
              <a:t>розробки </a:t>
            </a:r>
            <a:r>
              <a:rPr sz="1600" spc="-5" dirty="0">
                <a:latin typeface="Tahoma"/>
                <a:cs typeface="Tahoma"/>
              </a:rPr>
              <a:t>стратегій розвитку </a:t>
            </a:r>
            <a:r>
              <a:rPr sz="1600" dirty="0">
                <a:latin typeface="Tahoma"/>
                <a:cs typeface="Tahoma"/>
              </a:rPr>
              <a:t>територій, з </a:t>
            </a:r>
            <a:r>
              <a:rPr sz="1600" spc="-484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широким</a:t>
            </a:r>
            <a:r>
              <a:rPr sz="160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залученням</a:t>
            </a:r>
            <a:r>
              <a:rPr sz="1600" spc="1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громадськості,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вживаних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в</a:t>
            </a:r>
            <a:r>
              <a:rPr sz="1600" spc="1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США,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Канаді,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ЄС</a:t>
            </a:r>
            <a:endParaRPr sz="1600">
              <a:latin typeface="Tahoma"/>
              <a:cs typeface="Tahoma"/>
            </a:endParaRPr>
          </a:p>
          <a:p>
            <a:pPr marL="155575" marR="5080" indent="-143510">
              <a:lnSpc>
                <a:spcPct val="100000"/>
              </a:lnSpc>
              <a:buSzPct val="118750"/>
              <a:buFont typeface="Wingdings"/>
              <a:buChar char=""/>
              <a:tabLst>
                <a:tab pos="156210" algn="l"/>
              </a:tabLst>
            </a:pPr>
            <a:r>
              <a:rPr sz="1600" spc="-10" dirty="0">
                <a:latin typeface="Tahoma"/>
                <a:cs typeface="Tahoma"/>
              </a:rPr>
              <a:t>NEW: </a:t>
            </a:r>
            <a:r>
              <a:rPr sz="1600" spc="5" dirty="0">
                <a:latin typeface="Tahoma"/>
                <a:cs typeface="Tahoma"/>
              </a:rPr>
              <a:t>по </a:t>
            </a:r>
            <a:r>
              <a:rPr sz="1600" spc="-5" dirty="0">
                <a:latin typeface="Tahoma"/>
                <a:cs typeface="Tahoma"/>
              </a:rPr>
              <a:t>кожній території </a:t>
            </a:r>
            <a:r>
              <a:rPr sz="1600" dirty="0">
                <a:latin typeface="Tahoma"/>
                <a:cs typeface="Tahoma"/>
              </a:rPr>
              <a:t>присутності розроблені «</a:t>
            </a:r>
            <a:r>
              <a:rPr sz="1600" b="1" dirty="0">
                <a:latin typeface="Tahoma"/>
                <a:cs typeface="Tahoma"/>
              </a:rPr>
              <a:t>Карти проблем</a:t>
            </a:r>
            <a:r>
              <a:rPr sz="1600" dirty="0">
                <a:latin typeface="Tahoma"/>
                <a:cs typeface="Tahoma"/>
              </a:rPr>
              <a:t>» з </a:t>
            </a:r>
            <a:r>
              <a:rPr sz="1600" spc="-484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врахуванням </a:t>
            </a:r>
            <a:r>
              <a:rPr sz="1600" dirty="0">
                <a:latin typeface="Tahoma"/>
                <a:cs typeface="Tahoma"/>
              </a:rPr>
              <a:t>ризиків, </a:t>
            </a:r>
            <a:r>
              <a:rPr sz="1600" spc="-5" dirty="0">
                <a:latin typeface="Tahoma"/>
                <a:cs typeface="Tahoma"/>
              </a:rPr>
              <a:t>які </a:t>
            </a:r>
            <a:r>
              <a:rPr sz="1600" dirty="0">
                <a:latin typeface="Tahoma"/>
                <a:cs typeface="Tahoma"/>
              </a:rPr>
              <a:t>можуть виникнути в разі </a:t>
            </a:r>
            <a:r>
              <a:rPr sz="1600" spc="-5" dirty="0">
                <a:latin typeface="Tahoma"/>
                <a:cs typeface="Tahoma"/>
              </a:rPr>
              <a:t>їх </a:t>
            </a:r>
            <a:r>
              <a:rPr sz="1600" dirty="0">
                <a:latin typeface="Tahoma"/>
                <a:cs typeface="Tahoma"/>
              </a:rPr>
              <a:t>не </a:t>
            </a:r>
            <a:r>
              <a:rPr sz="1600" spc="-5" dirty="0">
                <a:latin typeface="Tahoma"/>
                <a:cs typeface="Tahoma"/>
              </a:rPr>
              <a:t>вирішення </a:t>
            </a:r>
            <a:r>
              <a:rPr sz="1600" spc="-10" dirty="0">
                <a:latin typeface="Tahoma"/>
                <a:cs typeface="Tahoma"/>
              </a:rPr>
              <a:t>як </a:t>
            </a:r>
            <a:r>
              <a:rPr sz="1600" spc="-5" dirty="0">
                <a:latin typeface="Tahoma"/>
                <a:cs typeface="Tahoma"/>
              </a:rPr>
              <a:t> для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територіальних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громад, </a:t>
            </a:r>
            <a:r>
              <a:rPr sz="1600" dirty="0">
                <a:latin typeface="Tahoma"/>
                <a:cs typeface="Tahoma"/>
              </a:rPr>
              <a:t>так</a:t>
            </a:r>
            <a:r>
              <a:rPr sz="1600" spc="1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і</a:t>
            </a:r>
            <a:r>
              <a:rPr sz="1600" spc="-5" dirty="0">
                <a:latin typeface="Tahoma"/>
                <a:cs typeface="Tahoma"/>
              </a:rPr>
              <a:t> для </a:t>
            </a:r>
            <a:r>
              <a:rPr sz="1600" dirty="0">
                <a:latin typeface="Tahoma"/>
                <a:cs typeface="Tahoma"/>
              </a:rPr>
              <a:t>Компанії</a:t>
            </a:r>
            <a:endParaRPr sz="1600">
              <a:latin typeface="Tahoma"/>
              <a:cs typeface="Tahoma"/>
            </a:endParaRPr>
          </a:p>
          <a:p>
            <a:pPr marL="155575" indent="-143510">
              <a:lnSpc>
                <a:spcPct val="100000"/>
              </a:lnSpc>
              <a:spcBef>
                <a:spcPts val="5"/>
              </a:spcBef>
              <a:buSzPct val="118750"/>
              <a:buFont typeface="Wingdings"/>
              <a:buChar char=""/>
              <a:tabLst>
                <a:tab pos="156210" algn="l"/>
              </a:tabLst>
            </a:pPr>
            <a:r>
              <a:rPr sz="1600" dirty="0">
                <a:latin typeface="Tahoma"/>
                <a:cs typeface="Tahoma"/>
              </a:rPr>
              <a:t>Спільне</a:t>
            </a:r>
            <a:r>
              <a:rPr sz="1600" spc="-6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обговорення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проблем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на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засіданнях</a:t>
            </a:r>
            <a:r>
              <a:rPr sz="1600" spc="-5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РГ, вибір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пріоритетів,</a:t>
            </a:r>
            <a:endParaRPr sz="1600">
              <a:latin typeface="Tahoma"/>
              <a:cs typeface="Tahoma"/>
            </a:endParaRPr>
          </a:p>
          <a:p>
            <a:pPr marL="155575" marR="257175">
              <a:lnSpc>
                <a:spcPct val="100000"/>
              </a:lnSpc>
            </a:pPr>
            <a:r>
              <a:rPr sz="1600" dirty="0">
                <a:latin typeface="Tahoma"/>
                <a:cs typeface="Tahoma"/>
              </a:rPr>
              <a:t>розробка і затвердження </a:t>
            </a:r>
            <a:r>
              <a:rPr sz="1600" spc="-5" dirty="0">
                <a:latin typeface="Tahoma"/>
                <a:cs typeface="Tahoma"/>
              </a:rPr>
              <a:t>конкретних проектів </a:t>
            </a:r>
            <a:r>
              <a:rPr sz="1600" dirty="0">
                <a:latin typeface="Tahoma"/>
                <a:cs typeface="Tahoma"/>
              </a:rPr>
              <a:t>сприяло формуванню </a:t>
            </a:r>
            <a:r>
              <a:rPr sz="1600" spc="-484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партнерських</a:t>
            </a:r>
            <a:r>
              <a:rPr sz="1600" spc="-5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стосунків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45591" y="0"/>
            <a:ext cx="8352790" cy="1149985"/>
            <a:chOff x="545591" y="0"/>
            <a:chExt cx="8352790" cy="114998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1733" y="136441"/>
              <a:ext cx="2737982" cy="35474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27831" y="0"/>
              <a:ext cx="750569" cy="72313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05199" y="0"/>
              <a:ext cx="4853178" cy="72313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85175" y="0"/>
              <a:ext cx="1012698" cy="72313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5591" y="356615"/>
              <a:ext cx="5438394" cy="79324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10783" y="356615"/>
              <a:ext cx="3112769" cy="793241"/>
            </a:xfrm>
            <a:prstGeom prst="rect">
              <a:avLst/>
            </a:prstGeom>
          </p:spPr>
        </p:pic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585622" y="30225"/>
            <a:ext cx="7974330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2880" marR="5080" indent="-170815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860038"/>
                </a:solidFill>
              </a:rPr>
              <a:t>МЕТОДОЛОГІЯ</a:t>
            </a:r>
            <a:r>
              <a:rPr sz="2800" spc="-105" dirty="0">
                <a:solidFill>
                  <a:srgbClr val="860038"/>
                </a:solidFill>
              </a:rPr>
              <a:t> </a:t>
            </a:r>
            <a:r>
              <a:rPr sz="2800" dirty="0">
                <a:solidFill>
                  <a:srgbClr val="860038"/>
                </a:solidFill>
              </a:rPr>
              <a:t>І</a:t>
            </a:r>
            <a:r>
              <a:rPr sz="2800" spc="-10" dirty="0">
                <a:solidFill>
                  <a:srgbClr val="860038"/>
                </a:solidFill>
              </a:rPr>
              <a:t> </a:t>
            </a:r>
            <a:r>
              <a:rPr sz="2800" dirty="0">
                <a:solidFill>
                  <a:srgbClr val="860038"/>
                </a:solidFill>
              </a:rPr>
              <a:t>ПРОЦЕС</a:t>
            </a:r>
            <a:r>
              <a:rPr sz="2800" spc="-35" dirty="0">
                <a:solidFill>
                  <a:srgbClr val="860038"/>
                </a:solidFill>
              </a:rPr>
              <a:t> </a:t>
            </a:r>
            <a:r>
              <a:rPr sz="2800" dirty="0">
                <a:solidFill>
                  <a:srgbClr val="860038"/>
                </a:solidFill>
              </a:rPr>
              <a:t>ФОРМУВАННЯ</a:t>
            </a:r>
            <a:r>
              <a:rPr sz="2800" spc="-25" dirty="0">
                <a:solidFill>
                  <a:srgbClr val="860038"/>
                </a:solidFill>
              </a:rPr>
              <a:t> </a:t>
            </a:r>
            <a:r>
              <a:rPr sz="2800" spc="-5" dirty="0">
                <a:solidFill>
                  <a:srgbClr val="860038"/>
                </a:solidFill>
              </a:rPr>
              <a:t>РГ </a:t>
            </a:r>
            <a:r>
              <a:rPr sz="2800" spc="-805" dirty="0">
                <a:solidFill>
                  <a:srgbClr val="860038"/>
                </a:solidFill>
              </a:rPr>
              <a:t> </a:t>
            </a:r>
            <a:r>
              <a:rPr sz="2800" dirty="0">
                <a:solidFill>
                  <a:srgbClr val="860038"/>
                </a:solidFill>
              </a:rPr>
              <a:t>СТРАТЕГІЙ</a:t>
            </a:r>
            <a:r>
              <a:rPr sz="2800" spc="-85" dirty="0">
                <a:solidFill>
                  <a:srgbClr val="860038"/>
                </a:solidFill>
              </a:rPr>
              <a:t> </a:t>
            </a:r>
            <a:r>
              <a:rPr sz="2800" dirty="0">
                <a:solidFill>
                  <a:srgbClr val="860038"/>
                </a:solidFill>
              </a:rPr>
              <a:t>СОЦІАЛЬНОГО</a:t>
            </a:r>
            <a:r>
              <a:rPr sz="2800" spc="-50" dirty="0">
                <a:solidFill>
                  <a:srgbClr val="860038"/>
                </a:solidFill>
              </a:rPr>
              <a:t> </a:t>
            </a:r>
            <a:r>
              <a:rPr sz="2800" spc="5" dirty="0">
                <a:solidFill>
                  <a:srgbClr val="860038"/>
                </a:solidFill>
              </a:rPr>
              <a:t>ПАРТНЕРСТВА</a:t>
            </a:r>
            <a:endParaRPr sz="2800"/>
          </a:p>
        </p:txBody>
      </p:sp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17319" y="2203704"/>
            <a:ext cx="594359" cy="841248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5928" y="4812791"/>
            <a:ext cx="1731264" cy="1466088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208788" y="903732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2962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9381" y="0"/>
            <a:ext cx="6454965" cy="4272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23594" y="0"/>
            <a:ext cx="649605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5" dirty="0">
                <a:solidFill>
                  <a:srgbClr val="860038"/>
                </a:solidFill>
              </a:rPr>
              <a:t>МЕХАНІЗМ</a:t>
            </a:r>
            <a:r>
              <a:rPr sz="2800" spc="-50" dirty="0">
                <a:solidFill>
                  <a:srgbClr val="860038"/>
                </a:solidFill>
              </a:rPr>
              <a:t> </a:t>
            </a:r>
            <a:r>
              <a:rPr sz="2800" dirty="0">
                <a:solidFill>
                  <a:srgbClr val="860038"/>
                </a:solidFill>
              </a:rPr>
              <a:t>РЕАЛІЗАЦІЇ</a:t>
            </a:r>
            <a:r>
              <a:rPr sz="2800" spc="-95" dirty="0">
                <a:solidFill>
                  <a:srgbClr val="860038"/>
                </a:solidFill>
              </a:rPr>
              <a:t> </a:t>
            </a:r>
            <a:r>
              <a:rPr sz="2800" dirty="0">
                <a:solidFill>
                  <a:srgbClr val="860038"/>
                </a:solidFill>
              </a:rPr>
              <a:t>СТРАТЕГІЙ</a:t>
            </a:r>
            <a:endParaRPr sz="28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6296" y="292608"/>
            <a:ext cx="5956554" cy="79324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817370" y="394462"/>
            <a:ext cx="551053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860038"/>
                </a:solidFill>
                <a:latin typeface="Tahoma"/>
                <a:cs typeface="Tahoma"/>
              </a:rPr>
              <a:t>СОЦІАЛЬНОГО</a:t>
            </a:r>
            <a:r>
              <a:rPr sz="2800" b="1" spc="-100" dirty="0">
                <a:solidFill>
                  <a:srgbClr val="860038"/>
                </a:solidFill>
                <a:latin typeface="Tahoma"/>
                <a:cs typeface="Tahoma"/>
              </a:rPr>
              <a:t> </a:t>
            </a:r>
            <a:r>
              <a:rPr sz="2800" b="1" dirty="0">
                <a:solidFill>
                  <a:srgbClr val="860038"/>
                </a:solidFill>
                <a:latin typeface="Tahoma"/>
                <a:cs typeface="Tahoma"/>
              </a:rPr>
              <a:t>ПАРТНЕРСТВА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8600" y="3005327"/>
            <a:ext cx="2593975" cy="1283335"/>
          </a:xfrm>
          <a:custGeom>
            <a:avLst/>
            <a:gdLst/>
            <a:ahLst/>
            <a:cxnLst/>
            <a:rect l="l" t="t" r="r" b="b"/>
            <a:pathLst>
              <a:path w="2593975" h="1283335">
                <a:moveTo>
                  <a:pt x="2593848" y="0"/>
                </a:moveTo>
                <a:lnTo>
                  <a:pt x="0" y="0"/>
                </a:lnTo>
                <a:lnTo>
                  <a:pt x="0" y="1283208"/>
                </a:lnTo>
                <a:lnTo>
                  <a:pt x="2593848" y="1283208"/>
                </a:lnTo>
                <a:lnTo>
                  <a:pt x="2593848" y="0"/>
                </a:lnTo>
                <a:close/>
              </a:path>
            </a:pathLst>
          </a:custGeom>
          <a:solidFill>
            <a:srgbClr val="70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8168" y="3188156"/>
            <a:ext cx="239395" cy="920115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3D3D3D"/>
                </a:solidFill>
                <a:latin typeface="Tahoma"/>
                <a:cs typeface="Tahoma"/>
              </a:rPr>
              <a:t>П</a:t>
            </a:r>
            <a:r>
              <a:rPr sz="1400" b="1" spc="5" dirty="0">
                <a:solidFill>
                  <a:srgbClr val="3D3D3D"/>
                </a:solidFill>
                <a:latin typeface="Tahoma"/>
                <a:cs typeface="Tahoma"/>
              </a:rPr>
              <a:t>а</a:t>
            </a:r>
            <a:r>
              <a:rPr sz="1400" b="1" spc="10" dirty="0">
                <a:solidFill>
                  <a:srgbClr val="3D3D3D"/>
                </a:solidFill>
                <a:latin typeface="Tahoma"/>
                <a:cs typeface="Tahoma"/>
              </a:rPr>
              <a:t>р</a:t>
            </a:r>
            <a:r>
              <a:rPr sz="1400" b="1" dirty="0">
                <a:solidFill>
                  <a:srgbClr val="3D3D3D"/>
                </a:solidFill>
                <a:latin typeface="Tahoma"/>
                <a:cs typeface="Tahoma"/>
              </a:rPr>
              <a:t>т</a:t>
            </a:r>
            <a:r>
              <a:rPr sz="1400" b="1" spc="5" dirty="0">
                <a:solidFill>
                  <a:srgbClr val="3D3D3D"/>
                </a:solidFill>
                <a:latin typeface="Tahoma"/>
                <a:cs typeface="Tahoma"/>
              </a:rPr>
              <a:t>н</a:t>
            </a:r>
            <a:r>
              <a:rPr sz="1400" b="1" spc="-10" dirty="0">
                <a:solidFill>
                  <a:srgbClr val="3D3D3D"/>
                </a:solidFill>
                <a:latin typeface="Tahoma"/>
                <a:cs typeface="Tahoma"/>
              </a:rPr>
              <a:t>е</a:t>
            </a:r>
            <a:r>
              <a:rPr sz="1400" b="1" spc="10" dirty="0">
                <a:solidFill>
                  <a:srgbClr val="3D3D3D"/>
                </a:solidFill>
                <a:latin typeface="Tahoma"/>
                <a:cs typeface="Tahoma"/>
              </a:rPr>
              <a:t>р</a:t>
            </a:r>
            <a:r>
              <a:rPr sz="1400" b="1" dirty="0">
                <a:solidFill>
                  <a:srgbClr val="3D3D3D"/>
                </a:solidFill>
                <a:latin typeface="Tahoma"/>
                <a:cs typeface="Tahoma"/>
              </a:rPr>
              <a:t>и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28600" y="819911"/>
            <a:ext cx="8562340" cy="3910965"/>
            <a:chOff x="228600" y="819911"/>
            <a:chExt cx="8562340" cy="3910965"/>
          </a:xfrm>
        </p:grpSpPr>
        <p:sp>
          <p:nvSpPr>
            <p:cNvPr id="9" name="object 9"/>
            <p:cNvSpPr/>
            <p:nvPr/>
          </p:nvSpPr>
          <p:spPr>
            <a:xfrm>
              <a:off x="228600" y="819911"/>
              <a:ext cx="2593975" cy="2005964"/>
            </a:xfrm>
            <a:custGeom>
              <a:avLst/>
              <a:gdLst/>
              <a:ahLst/>
              <a:cxnLst/>
              <a:rect l="l" t="t" r="r" b="b"/>
              <a:pathLst>
                <a:path w="2593975" h="2005964">
                  <a:moveTo>
                    <a:pt x="2593848" y="0"/>
                  </a:moveTo>
                  <a:lnTo>
                    <a:pt x="0" y="0"/>
                  </a:lnTo>
                  <a:lnTo>
                    <a:pt x="0" y="2005583"/>
                  </a:lnTo>
                  <a:lnTo>
                    <a:pt x="2593848" y="2005583"/>
                  </a:lnTo>
                  <a:lnTo>
                    <a:pt x="2593848" y="0"/>
                  </a:lnTo>
                  <a:close/>
                </a:path>
              </a:pathLst>
            </a:custGeom>
            <a:solidFill>
              <a:srgbClr val="70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07252" y="2183891"/>
              <a:ext cx="2557780" cy="2520950"/>
            </a:xfrm>
            <a:custGeom>
              <a:avLst/>
              <a:gdLst/>
              <a:ahLst/>
              <a:cxnLst/>
              <a:rect l="l" t="t" r="r" b="b"/>
              <a:pathLst>
                <a:path w="2557779" h="2520950">
                  <a:moveTo>
                    <a:pt x="0" y="1260348"/>
                  </a:moveTo>
                  <a:lnTo>
                    <a:pt x="923" y="1212003"/>
                  </a:lnTo>
                  <a:lnTo>
                    <a:pt x="3671" y="1164118"/>
                  </a:lnTo>
                  <a:lnTo>
                    <a:pt x="8211" y="1116727"/>
                  </a:lnTo>
                  <a:lnTo>
                    <a:pt x="14509" y="1069861"/>
                  </a:lnTo>
                  <a:lnTo>
                    <a:pt x="22532" y="1023554"/>
                  </a:lnTo>
                  <a:lnTo>
                    <a:pt x="32248" y="977837"/>
                  </a:lnTo>
                  <a:lnTo>
                    <a:pt x="43622" y="932744"/>
                  </a:lnTo>
                  <a:lnTo>
                    <a:pt x="56623" y="888307"/>
                  </a:lnTo>
                  <a:lnTo>
                    <a:pt x="71217" y="844560"/>
                  </a:lnTo>
                  <a:lnTo>
                    <a:pt x="87370" y="801533"/>
                  </a:lnTo>
                  <a:lnTo>
                    <a:pt x="105050" y="759261"/>
                  </a:lnTo>
                  <a:lnTo>
                    <a:pt x="124223" y="717775"/>
                  </a:lnTo>
                  <a:lnTo>
                    <a:pt x="144856" y="677109"/>
                  </a:lnTo>
                  <a:lnTo>
                    <a:pt x="166917" y="637295"/>
                  </a:lnTo>
                  <a:lnTo>
                    <a:pt x="190372" y="598366"/>
                  </a:lnTo>
                  <a:lnTo>
                    <a:pt x="215188" y="560353"/>
                  </a:lnTo>
                  <a:lnTo>
                    <a:pt x="241332" y="523291"/>
                  </a:lnTo>
                  <a:lnTo>
                    <a:pt x="268770" y="487211"/>
                  </a:lnTo>
                  <a:lnTo>
                    <a:pt x="297470" y="452147"/>
                  </a:lnTo>
                  <a:lnTo>
                    <a:pt x="327399" y="418130"/>
                  </a:lnTo>
                  <a:lnTo>
                    <a:pt x="358523" y="385194"/>
                  </a:lnTo>
                  <a:lnTo>
                    <a:pt x="390809" y="353370"/>
                  </a:lnTo>
                  <a:lnTo>
                    <a:pt x="424224" y="322693"/>
                  </a:lnTo>
                  <a:lnTo>
                    <a:pt x="458735" y="293194"/>
                  </a:lnTo>
                  <a:lnTo>
                    <a:pt x="494309" y="264906"/>
                  </a:lnTo>
                  <a:lnTo>
                    <a:pt x="530913" y="237861"/>
                  </a:lnTo>
                  <a:lnTo>
                    <a:pt x="568514" y="212093"/>
                  </a:lnTo>
                  <a:lnTo>
                    <a:pt x="607078" y="187633"/>
                  </a:lnTo>
                  <a:lnTo>
                    <a:pt x="646572" y="164515"/>
                  </a:lnTo>
                  <a:lnTo>
                    <a:pt x="686964" y="142772"/>
                  </a:lnTo>
                  <a:lnTo>
                    <a:pt x="728220" y="122435"/>
                  </a:lnTo>
                  <a:lnTo>
                    <a:pt x="770307" y="103537"/>
                  </a:lnTo>
                  <a:lnTo>
                    <a:pt x="813191" y="86112"/>
                  </a:lnTo>
                  <a:lnTo>
                    <a:pt x="856841" y="70191"/>
                  </a:lnTo>
                  <a:lnTo>
                    <a:pt x="901222" y="55808"/>
                  </a:lnTo>
                  <a:lnTo>
                    <a:pt x="946302" y="42994"/>
                  </a:lnTo>
                  <a:lnTo>
                    <a:pt x="992047" y="31783"/>
                  </a:lnTo>
                  <a:lnTo>
                    <a:pt x="1038424" y="22207"/>
                  </a:lnTo>
                  <a:lnTo>
                    <a:pt x="1085400" y="14300"/>
                  </a:lnTo>
                  <a:lnTo>
                    <a:pt x="1132943" y="8092"/>
                  </a:lnTo>
                  <a:lnTo>
                    <a:pt x="1181018" y="3618"/>
                  </a:lnTo>
                  <a:lnTo>
                    <a:pt x="1229594" y="910"/>
                  </a:lnTo>
                  <a:lnTo>
                    <a:pt x="1278636" y="0"/>
                  </a:lnTo>
                  <a:lnTo>
                    <a:pt x="1327677" y="910"/>
                  </a:lnTo>
                  <a:lnTo>
                    <a:pt x="1376253" y="3618"/>
                  </a:lnTo>
                  <a:lnTo>
                    <a:pt x="1424328" y="8092"/>
                  </a:lnTo>
                  <a:lnTo>
                    <a:pt x="1471871" y="14300"/>
                  </a:lnTo>
                  <a:lnTo>
                    <a:pt x="1518847" y="22207"/>
                  </a:lnTo>
                  <a:lnTo>
                    <a:pt x="1565224" y="31783"/>
                  </a:lnTo>
                  <a:lnTo>
                    <a:pt x="1610969" y="42994"/>
                  </a:lnTo>
                  <a:lnTo>
                    <a:pt x="1656049" y="55808"/>
                  </a:lnTo>
                  <a:lnTo>
                    <a:pt x="1700430" y="70191"/>
                  </a:lnTo>
                  <a:lnTo>
                    <a:pt x="1744080" y="86112"/>
                  </a:lnTo>
                  <a:lnTo>
                    <a:pt x="1786964" y="103537"/>
                  </a:lnTo>
                  <a:lnTo>
                    <a:pt x="1829051" y="122435"/>
                  </a:lnTo>
                  <a:lnTo>
                    <a:pt x="1870307" y="142772"/>
                  </a:lnTo>
                  <a:lnTo>
                    <a:pt x="1910699" y="164515"/>
                  </a:lnTo>
                  <a:lnTo>
                    <a:pt x="1950193" y="187633"/>
                  </a:lnTo>
                  <a:lnTo>
                    <a:pt x="1988757" y="212093"/>
                  </a:lnTo>
                  <a:lnTo>
                    <a:pt x="2026358" y="237861"/>
                  </a:lnTo>
                  <a:lnTo>
                    <a:pt x="2062962" y="264906"/>
                  </a:lnTo>
                  <a:lnTo>
                    <a:pt x="2098536" y="293194"/>
                  </a:lnTo>
                  <a:lnTo>
                    <a:pt x="2133047" y="322693"/>
                  </a:lnTo>
                  <a:lnTo>
                    <a:pt x="2166462" y="353370"/>
                  </a:lnTo>
                  <a:lnTo>
                    <a:pt x="2198748" y="385194"/>
                  </a:lnTo>
                  <a:lnTo>
                    <a:pt x="2229872" y="418130"/>
                  </a:lnTo>
                  <a:lnTo>
                    <a:pt x="2259801" y="452147"/>
                  </a:lnTo>
                  <a:lnTo>
                    <a:pt x="2288501" y="487211"/>
                  </a:lnTo>
                  <a:lnTo>
                    <a:pt x="2315939" y="523291"/>
                  </a:lnTo>
                  <a:lnTo>
                    <a:pt x="2342083" y="560353"/>
                  </a:lnTo>
                  <a:lnTo>
                    <a:pt x="2366899" y="598366"/>
                  </a:lnTo>
                  <a:lnTo>
                    <a:pt x="2390354" y="637295"/>
                  </a:lnTo>
                  <a:lnTo>
                    <a:pt x="2412415" y="677109"/>
                  </a:lnTo>
                  <a:lnTo>
                    <a:pt x="2433048" y="717775"/>
                  </a:lnTo>
                  <a:lnTo>
                    <a:pt x="2452221" y="759261"/>
                  </a:lnTo>
                  <a:lnTo>
                    <a:pt x="2469901" y="801533"/>
                  </a:lnTo>
                  <a:lnTo>
                    <a:pt x="2486054" y="844560"/>
                  </a:lnTo>
                  <a:lnTo>
                    <a:pt x="2500648" y="888307"/>
                  </a:lnTo>
                  <a:lnTo>
                    <a:pt x="2513649" y="932744"/>
                  </a:lnTo>
                  <a:lnTo>
                    <a:pt x="2525023" y="977837"/>
                  </a:lnTo>
                  <a:lnTo>
                    <a:pt x="2534739" y="1023554"/>
                  </a:lnTo>
                  <a:lnTo>
                    <a:pt x="2542762" y="1069861"/>
                  </a:lnTo>
                  <a:lnTo>
                    <a:pt x="2549060" y="1116727"/>
                  </a:lnTo>
                  <a:lnTo>
                    <a:pt x="2553600" y="1164118"/>
                  </a:lnTo>
                  <a:lnTo>
                    <a:pt x="2556348" y="1212003"/>
                  </a:lnTo>
                  <a:lnTo>
                    <a:pt x="2557272" y="1260348"/>
                  </a:lnTo>
                  <a:lnTo>
                    <a:pt x="2556348" y="1308692"/>
                  </a:lnTo>
                  <a:lnTo>
                    <a:pt x="2553600" y="1356577"/>
                  </a:lnTo>
                  <a:lnTo>
                    <a:pt x="2549060" y="1403968"/>
                  </a:lnTo>
                  <a:lnTo>
                    <a:pt x="2542762" y="1450834"/>
                  </a:lnTo>
                  <a:lnTo>
                    <a:pt x="2534739" y="1497141"/>
                  </a:lnTo>
                  <a:lnTo>
                    <a:pt x="2525023" y="1542858"/>
                  </a:lnTo>
                  <a:lnTo>
                    <a:pt x="2513649" y="1587951"/>
                  </a:lnTo>
                  <a:lnTo>
                    <a:pt x="2500648" y="1632388"/>
                  </a:lnTo>
                  <a:lnTo>
                    <a:pt x="2486054" y="1676135"/>
                  </a:lnTo>
                  <a:lnTo>
                    <a:pt x="2469901" y="1719162"/>
                  </a:lnTo>
                  <a:lnTo>
                    <a:pt x="2452221" y="1761434"/>
                  </a:lnTo>
                  <a:lnTo>
                    <a:pt x="2433048" y="1802920"/>
                  </a:lnTo>
                  <a:lnTo>
                    <a:pt x="2412415" y="1843586"/>
                  </a:lnTo>
                  <a:lnTo>
                    <a:pt x="2390354" y="1883400"/>
                  </a:lnTo>
                  <a:lnTo>
                    <a:pt x="2366899" y="1922329"/>
                  </a:lnTo>
                  <a:lnTo>
                    <a:pt x="2342083" y="1960342"/>
                  </a:lnTo>
                  <a:lnTo>
                    <a:pt x="2315939" y="1997404"/>
                  </a:lnTo>
                  <a:lnTo>
                    <a:pt x="2288501" y="2033484"/>
                  </a:lnTo>
                  <a:lnTo>
                    <a:pt x="2259801" y="2068548"/>
                  </a:lnTo>
                  <a:lnTo>
                    <a:pt x="2229872" y="2102565"/>
                  </a:lnTo>
                  <a:lnTo>
                    <a:pt x="2198748" y="2135501"/>
                  </a:lnTo>
                  <a:lnTo>
                    <a:pt x="2166462" y="2167325"/>
                  </a:lnTo>
                  <a:lnTo>
                    <a:pt x="2133047" y="2198002"/>
                  </a:lnTo>
                  <a:lnTo>
                    <a:pt x="2098536" y="2227501"/>
                  </a:lnTo>
                  <a:lnTo>
                    <a:pt x="2062962" y="2255789"/>
                  </a:lnTo>
                  <a:lnTo>
                    <a:pt x="2026358" y="2282834"/>
                  </a:lnTo>
                  <a:lnTo>
                    <a:pt x="1988757" y="2308602"/>
                  </a:lnTo>
                  <a:lnTo>
                    <a:pt x="1950193" y="2333062"/>
                  </a:lnTo>
                  <a:lnTo>
                    <a:pt x="1910699" y="2356180"/>
                  </a:lnTo>
                  <a:lnTo>
                    <a:pt x="1870307" y="2377923"/>
                  </a:lnTo>
                  <a:lnTo>
                    <a:pt x="1829051" y="2398260"/>
                  </a:lnTo>
                  <a:lnTo>
                    <a:pt x="1786964" y="2417158"/>
                  </a:lnTo>
                  <a:lnTo>
                    <a:pt x="1744080" y="2434583"/>
                  </a:lnTo>
                  <a:lnTo>
                    <a:pt x="1700430" y="2450504"/>
                  </a:lnTo>
                  <a:lnTo>
                    <a:pt x="1656049" y="2464887"/>
                  </a:lnTo>
                  <a:lnTo>
                    <a:pt x="1610969" y="2477701"/>
                  </a:lnTo>
                  <a:lnTo>
                    <a:pt x="1565224" y="2488912"/>
                  </a:lnTo>
                  <a:lnTo>
                    <a:pt x="1518847" y="2498488"/>
                  </a:lnTo>
                  <a:lnTo>
                    <a:pt x="1471871" y="2506395"/>
                  </a:lnTo>
                  <a:lnTo>
                    <a:pt x="1424328" y="2512603"/>
                  </a:lnTo>
                  <a:lnTo>
                    <a:pt x="1376253" y="2517077"/>
                  </a:lnTo>
                  <a:lnTo>
                    <a:pt x="1327677" y="2519785"/>
                  </a:lnTo>
                  <a:lnTo>
                    <a:pt x="1278636" y="2520696"/>
                  </a:lnTo>
                  <a:lnTo>
                    <a:pt x="1229594" y="2519785"/>
                  </a:lnTo>
                  <a:lnTo>
                    <a:pt x="1181018" y="2517077"/>
                  </a:lnTo>
                  <a:lnTo>
                    <a:pt x="1132943" y="2512603"/>
                  </a:lnTo>
                  <a:lnTo>
                    <a:pt x="1085400" y="2506395"/>
                  </a:lnTo>
                  <a:lnTo>
                    <a:pt x="1038424" y="2498488"/>
                  </a:lnTo>
                  <a:lnTo>
                    <a:pt x="992047" y="2488912"/>
                  </a:lnTo>
                  <a:lnTo>
                    <a:pt x="946302" y="2477701"/>
                  </a:lnTo>
                  <a:lnTo>
                    <a:pt x="901222" y="2464887"/>
                  </a:lnTo>
                  <a:lnTo>
                    <a:pt x="856841" y="2450504"/>
                  </a:lnTo>
                  <a:lnTo>
                    <a:pt x="813191" y="2434583"/>
                  </a:lnTo>
                  <a:lnTo>
                    <a:pt x="770307" y="2417158"/>
                  </a:lnTo>
                  <a:lnTo>
                    <a:pt x="728220" y="2398260"/>
                  </a:lnTo>
                  <a:lnTo>
                    <a:pt x="686964" y="2377923"/>
                  </a:lnTo>
                  <a:lnTo>
                    <a:pt x="646572" y="2356180"/>
                  </a:lnTo>
                  <a:lnTo>
                    <a:pt x="607078" y="2333062"/>
                  </a:lnTo>
                  <a:lnTo>
                    <a:pt x="568514" y="2308602"/>
                  </a:lnTo>
                  <a:lnTo>
                    <a:pt x="530913" y="2282834"/>
                  </a:lnTo>
                  <a:lnTo>
                    <a:pt x="494309" y="2255789"/>
                  </a:lnTo>
                  <a:lnTo>
                    <a:pt x="458735" y="2227501"/>
                  </a:lnTo>
                  <a:lnTo>
                    <a:pt x="424224" y="2198002"/>
                  </a:lnTo>
                  <a:lnTo>
                    <a:pt x="390809" y="2167325"/>
                  </a:lnTo>
                  <a:lnTo>
                    <a:pt x="358523" y="2135501"/>
                  </a:lnTo>
                  <a:lnTo>
                    <a:pt x="327399" y="2102565"/>
                  </a:lnTo>
                  <a:lnTo>
                    <a:pt x="297470" y="2068548"/>
                  </a:lnTo>
                  <a:lnTo>
                    <a:pt x="268770" y="2033484"/>
                  </a:lnTo>
                  <a:lnTo>
                    <a:pt x="241332" y="1997404"/>
                  </a:lnTo>
                  <a:lnTo>
                    <a:pt x="215188" y="1960342"/>
                  </a:lnTo>
                  <a:lnTo>
                    <a:pt x="190372" y="1922329"/>
                  </a:lnTo>
                  <a:lnTo>
                    <a:pt x="166917" y="1883400"/>
                  </a:lnTo>
                  <a:lnTo>
                    <a:pt x="144856" y="1843586"/>
                  </a:lnTo>
                  <a:lnTo>
                    <a:pt x="124223" y="1802920"/>
                  </a:lnTo>
                  <a:lnTo>
                    <a:pt x="105050" y="1761434"/>
                  </a:lnTo>
                  <a:lnTo>
                    <a:pt x="87370" y="1719162"/>
                  </a:lnTo>
                  <a:lnTo>
                    <a:pt x="71217" y="1676135"/>
                  </a:lnTo>
                  <a:lnTo>
                    <a:pt x="56623" y="1632388"/>
                  </a:lnTo>
                  <a:lnTo>
                    <a:pt x="43622" y="1587951"/>
                  </a:lnTo>
                  <a:lnTo>
                    <a:pt x="32248" y="1542858"/>
                  </a:lnTo>
                  <a:lnTo>
                    <a:pt x="22532" y="1497141"/>
                  </a:lnTo>
                  <a:lnTo>
                    <a:pt x="14509" y="1450834"/>
                  </a:lnTo>
                  <a:lnTo>
                    <a:pt x="8211" y="1403968"/>
                  </a:lnTo>
                  <a:lnTo>
                    <a:pt x="3671" y="1356577"/>
                  </a:lnTo>
                  <a:lnTo>
                    <a:pt x="923" y="1308692"/>
                  </a:lnTo>
                  <a:lnTo>
                    <a:pt x="0" y="1260348"/>
                  </a:lnTo>
                  <a:close/>
                </a:path>
              </a:pathLst>
            </a:custGeom>
            <a:ln w="51816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08168" y="1574891"/>
            <a:ext cx="239395" cy="50292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solidFill>
                  <a:srgbClr val="3D3D3D"/>
                </a:solidFill>
                <a:latin typeface="Tahoma"/>
                <a:cs typeface="Tahoma"/>
              </a:rPr>
              <a:t>Д</a:t>
            </a:r>
            <a:r>
              <a:rPr sz="1400" b="1" spc="10" dirty="0">
                <a:solidFill>
                  <a:srgbClr val="3D3D3D"/>
                </a:solidFill>
                <a:latin typeface="Tahoma"/>
                <a:cs typeface="Tahoma"/>
              </a:rPr>
              <a:t>Т</a:t>
            </a:r>
            <a:r>
              <a:rPr sz="1400" b="1" spc="5" dirty="0">
                <a:solidFill>
                  <a:srgbClr val="3D3D3D"/>
                </a:solidFill>
                <a:latin typeface="Tahoma"/>
                <a:cs typeface="Tahoma"/>
              </a:rPr>
              <a:t>Е</a:t>
            </a:r>
            <a:r>
              <a:rPr sz="1400" b="1" dirty="0">
                <a:solidFill>
                  <a:srgbClr val="3D3D3D"/>
                </a:solidFill>
                <a:latin typeface="Tahoma"/>
                <a:cs typeface="Tahoma"/>
              </a:rPr>
              <a:t>К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8600" y="4474464"/>
            <a:ext cx="2593975" cy="1664335"/>
          </a:xfrm>
          <a:custGeom>
            <a:avLst/>
            <a:gdLst/>
            <a:ahLst/>
            <a:cxnLst/>
            <a:rect l="l" t="t" r="r" b="b"/>
            <a:pathLst>
              <a:path w="2593975" h="1664335">
                <a:moveTo>
                  <a:pt x="2593848" y="0"/>
                </a:moveTo>
                <a:lnTo>
                  <a:pt x="0" y="0"/>
                </a:lnTo>
                <a:lnTo>
                  <a:pt x="0" y="1664208"/>
                </a:lnTo>
                <a:lnTo>
                  <a:pt x="2593848" y="1664208"/>
                </a:lnTo>
                <a:lnTo>
                  <a:pt x="2593848" y="0"/>
                </a:lnTo>
                <a:close/>
              </a:path>
            </a:pathLst>
          </a:custGeom>
          <a:solidFill>
            <a:srgbClr val="70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08168" y="5046693"/>
            <a:ext cx="239395" cy="530225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solidFill>
                  <a:srgbClr val="3D3D3D"/>
                </a:solidFill>
                <a:latin typeface="Tahoma"/>
                <a:cs typeface="Tahoma"/>
              </a:rPr>
              <a:t>М</a:t>
            </a:r>
            <a:r>
              <a:rPr sz="1400" b="1" spc="10" dirty="0">
                <a:solidFill>
                  <a:srgbClr val="3D3D3D"/>
                </a:solidFill>
                <a:latin typeface="Tahoma"/>
                <a:cs typeface="Tahoma"/>
              </a:rPr>
              <a:t>і</a:t>
            </a:r>
            <a:r>
              <a:rPr sz="1400" b="1" spc="5" dirty="0">
                <a:solidFill>
                  <a:srgbClr val="3D3D3D"/>
                </a:solidFill>
                <a:latin typeface="Tahoma"/>
                <a:cs typeface="Tahoma"/>
              </a:rPr>
              <a:t>с</a:t>
            </a:r>
            <a:r>
              <a:rPr sz="1400" b="1" spc="-5" dirty="0">
                <a:solidFill>
                  <a:srgbClr val="3D3D3D"/>
                </a:solidFill>
                <a:latin typeface="Tahoma"/>
                <a:cs typeface="Tahoma"/>
              </a:rPr>
              <a:t>т</a:t>
            </a:r>
            <a:r>
              <a:rPr sz="1400" b="1" dirty="0">
                <a:solidFill>
                  <a:srgbClr val="3D3D3D"/>
                </a:solidFill>
                <a:latin typeface="Tahoma"/>
                <a:cs typeface="Tahoma"/>
              </a:rPr>
              <a:t>а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7824" y="1886711"/>
            <a:ext cx="1728470" cy="7924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Times New Roman"/>
              <a:cs typeface="Times New Roman"/>
            </a:endParaRPr>
          </a:p>
          <a:p>
            <a:pPr marL="339090">
              <a:lnSpc>
                <a:spcPct val="100000"/>
              </a:lnSpc>
              <a:spcBef>
                <a:spcPts val="5"/>
              </a:spcBef>
            </a:pPr>
            <a:r>
              <a:rPr sz="1400" spc="-25" dirty="0">
                <a:solidFill>
                  <a:srgbClr val="3D3D3D"/>
                </a:solidFill>
                <a:latin typeface="Microsoft Sans Serif"/>
                <a:cs typeface="Microsoft Sans Serif"/>
              </a:rPr>
              <a:t>Бізнес-блоки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7824" y="3127248"/>
            <a:ext cx="1728470" cy="45148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36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sz="1400" spc="-15" dirty="0">
                <a:solidFill>
                  <a:srgbClr val="3D3D3D"/>
                </a:solidFill>
                <a:latin typeface="Microsoft Sans Serif"/>
                <a:cs typeface="Microsoft Sans Serif"/>
              </a:rPr>
              <a:t>Партнери</a:t>
            </a:r>
            <a:endParaRPr sz="1400">
              <a:latin typeface="Microsoft Sans Serif"/>
              <a:cs typeface="Microsoft Sans Serif"/>
            </a:endParaRPr>
          </a:p>
          <a:p>
            <a:pPr marL="2540" algn="ctr">
              <a:lnSpc>
                <a:spcPct val="100000"/>
              </a:lnSpc>
              <a:spcBef>
                <a:spcPts val="10"/>
              </a:spcBef>
            </a:pPr>
            <a:r>
              <a:rPr sz="1100" dirty="0">
                <a:solidFill>
                  <a:srgbClr val="3D3D3D"/>
                </a:solidFill>
                <a:latin typeface="Microsoft Sans Serif"/>
                <a:cs typeface="Microsoft Sans Serif"/>
              </a:rPr>
              <a:t>(донори,</a:t>
            </a:r>
            <a:r>
              <a:rPr sz="1100" spc="-65" dirty="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3D3D3D"/>
                </a:solidFill>
                <a:latin typeface="Microsoft Sans Serif"/>
                <a:cs typeface="Microsoft Sans Serif"/>
              </a:rPr>
              <a:t>фонди</a:t>
            </a:r>
            <a:r>
              <a:rPr sz="1100" spc="-30" dirty="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3D3D3D"/>
                </a:solidFill>
                <a:latin typeface="Microsoft Sans Serif"/>
                <a:cs typeface="Microsoft Sans Serif"/>
              </a:rPr>
              <a:t>і</a:t>
            </a:r>
            <a:r>
              <a:rPr sz="1100" dirty="0">
                <a:solidFill>
                  <a:srgbClr val="3D3D3D"/>
                </a:solidFill>
                <a:latin typeface="Microsoft Sans Serif"/>
                <a:cs typeface="Microsoft Sans Serif"/>
              </a:rPr>
              <a:t> т.д.)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7824" y="4617720"/>
            <a:ext cx="1728470" cy="13411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9209" rIns="0" bIns="0" rtlCol="0">
            <a:spAutoFit/>
          </a:bodyPr>
          <a:lstStyle/>
          <a:p>
            <a:pPr marL="183515" marR="170815" indent="-2540" algn="ctr">
              <a:lnSpc>
                <a:spcPct val="100000"/>
              </a:lnSpc>
              <a:spcBef>
                <a:spcPts val="229"/>
              </a:spcBef>
            </a:pPr>
            <a:r>
              <a:rPr sz="1400" spc="-15" dirty="0">
                <a:solidFill>
                  <a:srgbClr val="3D3D3D"/>
                </a:solidFill>
                <a:latin typeface="Microsoft Sans Serif"/>
                <a:cs typeface="Microsoft Sans Serif"/>
              </a:rPr>
              <a:t>Відповідальні</a:t>
            </a:r>
            <a:r>
              <a:rPr sz="1400" spc="40" dirty="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3D3D3D"/>
                </a:solidFill>
                <a:latin typeface="Microsoft Sans Serif"/>
                <a:cs typeface="Microsoft Sans Serif"/>
              </a:rPr>
              <a:t>за </a:t>
            </a:r>
            <a:r>
              <a:rPr sz="1400" spc="-360" dirty="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3D3D3D"/>
                </a:solidFill>
                <a:latin typeface="Microsoft Sans Serif"/>
                <a:cs typeface="Microsoft Sans Serif"/>
              </a:rPr>
              <a:t>реалізацію </a:t>
            </a:r>
            <a:r>
              <a:rPr sz="1400" spc="-10" dirty="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3D3D3D"/>
                </a:solidFill>
                <a:latin typeface="Microsoft Sans Serif"/>
                <a:cs typeface="Microsoft Sans Serif"/>
              </a:rPr>
              <a:t>проектів</a:t>
            </a:r>
            <a:r>
              <a:rPr sz="1400" spc="60" dirty="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3D3D3D"/>
                </a:solidFill>
                <a:latin typeface="Microsoft Sans Serif"/>
                <a:cs typeface="Microsoft Sans Serif"/>
              </a:rPr>
              <a:t>від </a:t>
            </a:r>
            <a:r>
              <a:rPr sz="1400" spc="-5" dirty="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3D3D3D"/>
                </a:solidFill>
                <a:latin typeface="Microsoft Sans Serif"/>
                <a:cs typeface="Microsoft Sans Serif"/>
              </a:rPr>
              <a:t>виконавчих </a:t>
            </a:r>
            <a:r>
              <a:rPr sz="1400" spc="-25" dirty="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3D3D3D"/>
                </a:solidFill>
                <a:latin typeface="Microsoft Sans Serif"/>
                <a:cs typeface="Microsoft Sans Serif"/>
              </a:rPr>
              <a:t>органів</a:t>
            </a:r>
            <a:r>
              <a:rPr sz="1400" spc="5" dirty="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3D3D3D"/>
                </a:solidFill>
                <a:latin typeface="Microsoft Sans Serif"/>
                <a:cs typeface="Microsoft Sans Serif"/>
              </a:rPr>
              <a:t>місцевих </a:t>
            </a:r>
            <a:r>
              <a:rPr sz="1400" spc="-355" dirty="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3D3D3D"/>
                </a:solidFill>
                <a:latin typeface="Microsoft Sans Serif"/>
                <a:cs typeface="Microsoft Sans Serif"/>
              </a:rPr>
              <a:t>рад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630167" y="1808977"/>
            <a:ext cx="2052320" cy="936625"/>
            <a:chOff x="3630167" y="1808977"/>
            <a:chExt cx="2052320" cy="936625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49974" y="1808977"/>
              <a:ext cx="2015500" cy="93651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30167" y="1959864"/>
              <a:ext cx="2052065" cy="680465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3686555" y="1824227"/>
            <a:ext cx="1945005" cy="866140"/>
          </a:xfrm>
          <a:prstGeom prst="rect">
            <a:avLst/>
          </a:prstGeom>
          <a:solidFill>
            <a:srgbClr val="DFE3EF"/>
          </a:solidFill>
          <a:ln w="9144">
            <a:solidFill>
              <a:srgbClr val="009999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45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400" spc="-20" dirty="0">
                <a:solidFill>
                  <a:srgbClr val="3D3D3D"/>
                </a:solidFill>
                <a:latin typeface="Microsoft Sans Serif"/>
                <a:cs typeface="Microsoft Sans Serif"/>
              </a:rPr>
              <a:t>Врахування</a:t>
            </a:r>
            <a:r>
              <a:rPr sz="1400" spc="90" dirty="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3D3D3D"/>
                </a:solidFill>
                <a:latin typeface="Tahoma"/>
                <a:cs typeface="Tahoma"/>
              </a:rPr>
              <a:t>інтересів</a:t>
            </a:r>
            <a:endParaRPr sz="1400">
              <a:latin typeface="Tahoma"/>
              <a:cs typeface="Tahoma"/>
            </a:endParaRPr>
          </a:p>
          <a:p>
            <a:pPr marL="3175" algn="ctr">
              <a:lnSpc>
                <a:spcPct val="100000"/>
              </a:lnSpc>
              <a:spcBef>
                <a:spcPts val="5"/>
              </a:spcBef>
            </a:pPr>
            <a:r>
              <a:rPr sz="1400" spc="-20" dirty="0">
                <a:solidFill>
                  <a:srgbClr val="3D3D3D"/>
                </a:solidFill>
                <a:latin typeface="Microsoft Sans Serif"/>
                <a:cs typeface="Microsoft Sans Serif"/>
              </a:rPr>
              <a:t>бізнесу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686555" y="2982467"/>
            <a:ext cx="1945005" cy="1088390"/>
          </a:xfrm>
          <a:prstGeom prst="rect">
            <a:avLst/>
          </a:prstGeom>
          <a:solidFill>
            <a:srgbClr val="003399"/>
          </a:solidFill>
          <a:ln w="9144">
            <a:solidFill>
              <a:srgbClr val="486B4A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219075" marR="208915" indent="-635" algn="ctr">
              <a:lnSpc>
                <a:spcPct val="100000"/>
              </a:lnSpc>
              <a:spcBef>
                <a:spcPts val="50"/>
              </a:spcBef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Комітети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по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управлінню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400" b="1" spc="5" dirty="0">
                <a:solidFill>
                  <a:srgbClr val="FFFFFF"/>
                </a:solidFill>
                <a:latin typeface="Tahoma"/>
                <a:cs typeface="Tahoma"/>
              </a:rPr>
              <a:t>пр</a:t>
            </a: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400" b="1" spc="-1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400" b="1" spc="5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1400" b="1" spc="-15" dirty="0">
                <a:solidFill>
                  <a:srgbClr val="FFFFFF"/>
                </a:solidFill>
                <a:latin typeface="Tahoma"/>
                <a:cs typeface="Tahoma"/>
              </a:rPr>
              <a:t>же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нн</a:t>
            </a:r>
            <a:r>
              <a:rPr sz="1400" b="1" spc="-15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м 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(КУВ)</a:t>
            </a:r>
            <a:endParaRPr sz="14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до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чол.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649974" y="4256521"/>
            <a:ext cx="2016125" cy="936625"/>
            <a:chOff x="3649974" y="4256521"/>
            <a:chExt cx="2016125" cy="936625"/>
          </a:xfrm>
        </p:grpSpPr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49974" y="4256521"/>
              <a:ext cx="2015500" cy="93651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69791" y="4410456"/>
              <a:ext cx="1972817" cy="677418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3686555" y="4271771"/>
            <a:ext cx="1945005" cy="866140"/>
          </a:xfrm>
          <a:prstGeom prst="rect">
            <a:avLst/>
          </a:prstGeom>
          <a:solidFill>
            <a:srgbClr val="C3CAE2"/>
          </a:solidFill>
          <a:ln w="9144">
            <a:solidFill>
              <a:srgbClr val="009999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spc="-5" dirty="0">
                <a:solidFill>
                  <a:srgbClr val="3D3D3D"/>
                </a:solidFill>
                <a:latin typeface="Tahoma"/>
                <a:cs typeface="Tahoma"/>
              </a:rPr>
              <a:t>Залучення</a:t>
            </a:r>
            <a:endParaRPr sz="1400">
              <a:latin typeface="Tahoma"/>
              <a:cs typeface="Tahoma"/>
            </a:endParaRPr>
          </a:p>
          <a:p>
            <a:pPr marL="1270" algn="ctr">
              <a:lnSpc>
                <a:spcPct val="100000"/>
              </a:lnSpc>
            </a:pPr>
            <a:r>
              <a:rPr sz="1400" spc="-10" dirty="0">
                <a:solidFill>
                  <a:srgbClr val="3D3D3D"/>
                </a:solidFill>
                <a:latin typeface="Tahoma"/>
                <a:cs typeface="Tahoma"/>
              </a:rPr>
              <a:t>додаткових</a:t>
            </a:r>
            <a:r>
              <a:rPr sz="1400" spc="55" dirty="0">
                <a:solidFill>
                  <a:srgbClr val="3D3D3D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3D3D3D"/>
                </a:solidFill>
                <a:latin typeface="Tahoma"/>
                <a:cs typeface="Tahoma"/>
              </a:rPr>
              <a:t>ресурсів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602226" y="2689860"/>
            <a:ext cx="1909445" cy="1583690"/>
            <a:chOff x="4602226" y="2689860"/>
            <a:chExt cx="1909445" cy="1583690"/>
          </a:xfrm>
        </p:grpSpPr>
        <p:sp>
          <p:nvSpPr>
            <p:cNvPr id="27" name="object 27"/>
            <p:cNvSpPr/>
            <p:nvPr/>
          </p:nvSpPr>
          <p:spPr>
            <a:xfrm>
              <a:off x="4602226" y="2689860"/>
              <a:ext cx="113664" cy="294005"/>
            </a:xfrm>
            <a:custGeom>
              <a:avLst/>
              <a:gdLst/>
              <a:ahLst/>
              <a:cxnLst/>
              <a:rect l="l" t="t" r="r" b="b"/>
              <a:pathLst>
                <a:path w="113664" h="294005">
                  <a:moveTo>
                    <a:pt x="11937" y="184530"/>
                  </a:moveTo>
                  <a:lnTo>
                    <a:pt x="6858" y="187451"/>
                  </a:lnTo>
                  <a:lnTo>
                    <a:pt x="1777" y="190500"/>
                  </a:lnTo>
                  <a:lnTo>
                    <a:pt x="0" y="196976"/>
                  </a:lnTo>
                  <a:lnTo>
                    <a:pt x="2921" y="202056"/>
                  </a:lnTo>
                  <a:lnTo>
                    <a:pt x="56641" y="294004"/>
                  </a:lnTo>
                  <a:lnTo>
                    <a:pt x="68959" y="272923"/>
                  </a:lnTo>
                  <a:lnTo>
                    <a:pt x="45974" y="272923"/>
                  </a:lnTo>
                  <a:lnTo>
                    <a:pt x="45974" y="233280"/>
                  </a:lnTo>
                  <a:lnTo>
                    <a:pt x="21462" y="191262"/>
                  </a:lnTo>
                  <a:lnTo>
                    <a:pt x="18414" y="186181"/>
                  </a:lnTo>
                  <a:lnTo>
                    <a:pt x="11937" y="184530"/>
                  </a:lnTo>
                  <a:close/>
                </a:path>
                <a:path w="113664" h="294005">
                  <a:moveTo>
                    <a:pt x="45974" y="233280"/>
                  </a:moveTo>
                  <a:lnTo>
                    <a:pt x="45974" y="272923"/>
                  </a:lnTo>
                  <a:lnTo>
                    <a:pt x="67310" y="272923"/>
                  </a:lnTo>
                  <a:lnTo>
                    <a:pt x="67310" y="267462"/>
                  </a:lnTo>
                  <a:lnTo>
                    <a:pt x="47371" y="267462"/>
                  </a:lnTo>
                  <a:lnTo>
                    <a:pt x="56642" y="251568"/>
                  </a:lnTo>
                  <a:lnTo>
                    <a:pt x="45974" y="233280"/>
                  </a:lnTo>
                  <a:close/>
                </a:path>
                <a:path w="113664" h="294005">
                  <a:moveTo>
                    <a:pt x="101346" y="184530"/>
                  </a:moveTo>
                  <a:lnTo>
                    <a:pt x="94869" y="186181"/>
                  </a:lnTo>
                  <a:lnTo>
                    <a:pt x="91821" y="191262"/>
                  </a:lnTo>
                  <a:lnTo>
                    <a:pt x="67310" y="233280"/>
                  </a:lnTo>
                  <a:lnTo>
                    <a:pt x="67310" y="272923"/>
                  </a:lnTo>
                  <a:lnTo>
                    <a:pt x="68959" y="272923"/>
                  </a:lnTo>
                  <a:lnTo>
                    <a:pt x="110362" y="202056"/>
                  </a:lnTo>
                  <a:lnTo>
                    <a:pt x="113284" y="196976"/>
                  </a:lnTo>
                  <a:lnTo>
                    <a:pt x="111506" y="190500"/>
                  </a:lnTo>
                  <a:lnTo>
                    <a:pt x="106425" y="187451"/>
                  </a:lnTo>
                  <a:lnTo>
                    <a:pt x="101346" y="184530"/>
                  </a:lnTo>
                  <a:close/>
                </a:path>
                <a:path w="113664" h="294005">
                  <a:moveTo>
                    <a:pt x="56642" y="251568"/>
                  </a:moveTo>
                  <a:lnTo>
                    <a:pt x="47371" y="267462"/>
                  </a:lnTo>
                  <a:lnTo>
                    <a:pt x="65912" y="267462"/>
                  </a:lnTo>
                  <a:lnTo>
                    <a:pt x="56642" y="251568"/>
                  </a:lnTo>
                  <a:close/>
                </a:path>
                <a:path w="113664" h="294005">
                  <a:moveTo>
                    <a:pt x="67310" y="233280"/>
                  </a:moveTo>
                  <a:lnTo>
                    <a:pt x="56642" y="251568"/>
                  </a:lnTo>
                  <a:lnTo>
                    <a:pt x="65912" y="267462"/>
                  </a:lnTo>
                  <a:lnTo>
                    <a:pt x="67310" y="267462"/>
                  </a:lnTo>
                  <a:lnTo>
                    <a:pt x="67310" y="233280"/>
                  </a:lnTo>
                  <a:close/>
                </a:path>
                <a:path w="113664" h="294005">
                  <a:moveTo>
                    <a:pt x="67310" y="0"/>
                  </a:moveTo>
                  <a:lnTo>
                    <a:pt x="45974" y="0"/>
                  </a:lnTo>
                  <a:lnTo>
                    <a:pt x="45974" y="233280"/>
                  </a:lnTo>
                  <a:lnTo>
                    <a:pt x="56642" y="251568"/>
                  </a:lnTo>
                  <a:lnTo>
                    <a:pt x="67310" y="233280"/>
                  </a:lnTo>
                  <a:lnTo>
                    <a:pt x="673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02226" y="4070604"/>
              <a:ext cx="113284" cy="20243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630672" y="3430524"/>
              <a:ext cx="881380" cy="113664"/>
            </a:xfrm>
            <a:custGeom>
              <a:avLst/>
              <a:gdLst/>
              <a:ahLst/>
              <a:cxnLst/>
              <a:rect l="l" t="t" r="r" b="b"/>
              <a:pathLst>
                <a:path w="881379" h="113664">
                  <a:moveTo>
                    <a:pt x="862370" y="42163"/>
                  </a:moveTo>
                  <a:lnTo>
                    <a:pt x="859281" y="42163"/>
                  </a:lnTo>
                  <a:lnTo>
                    <a:pt x="860298" y="63500"/>
                  </a:lnTo>
                  <a:lnTo>
                    <a:pt x="820939" y="65437"/>
                  </a:lnTo>
                  <a:lnTo>
                    <a:pt x="780033" y="92075"/>
                  </a:lnTo>
                  <a:lnTo>
                    <a:pt x="775080" y="95250"/>
                  </a:lnTo>
                  <a:lnTo>
                    <a:pt x="773683" y="101853"/>
                  </a:lnTo>
                  <a:lnTo>
                    <a:pt x="776986" y="106806"/>
                  </a:lnTo>
                  <a:lnTo>
                    <a:pt x="780161" y="111760"/>
                  </a:lnTo>
                  <a:lnTo>
                    <a:pt x="786764" y="113156"/>
                  </a:lnTo>
                  <a:lnTo>
                    <a:pt x="791717" y="109981"/>
                  </a:lnTo>
                  <a:lnTo>
                    <a:pt x="880999" y="51815"/>
                  </a:lnTo>
                  <a:lnTo>
                    <a:pt x="862370" y="42163"/>
                  </a:lnTo>
                  <a:close/>
                </a:path>
                <a:path w="881379" h="113664">
                  <a:moveTo>
                    <a:pt x="819714" y="44111"/>
                  </a:moveTo>
                  <a:lnTo>
                    <a:pt x="0" y="84454"/>
                  </a:lnTo>
                  <a:lnTo>
                    <a:pt x="1015" y="105790"/>
                  </a:lnTo>
                  <a:lnTo>
                    <a:pt x="820939" y="65437"/>
                  </a:lnTo>
                  <a:lnTo>
                    <a:pt x="838612" y="53928"/>
                  </a:lnTo>
                  <a:lnTo>
                    <a:pt x="819714" y="44111"/>
                  </a:lnTo>
                  <a:close/>
                </a:path>
                <a:path w="881379" h="113664">
                  <a:moveTo>
                    <a:pt x="838612" y="53928"/>
                  </a:moveTo>
                  <a:lnTo>
                    <a:pt x="820939" y="65437"/>
                  </a:lnTo>
                  <a:lnTo>
                    <a:pt x="860298" y="63500"/>
                  </a:lnTo>
                  <a:lnTo>
                    <a:pt x="860243" y="62356"/>
                  </a:lnTo>
                  <a:lnTo>
                    <a:pt x="854837" y="62356"/>
                  </a:lnTo>
                  <a:lnTo>
                    <a:pt x="838612" y="53928"/>
                  </a:lnTo>
                  <a:close/>
                </a:path>
                <a:path w="881379" h="113664">
                  <a:moveTo>
                    <a:pt x="853948" y="43941"/>
                  </a:moveTo>
                  <a:lnTo>
                    <a:pt x="838612" y="53928"/>
                  </a:lnTo>
                  <a:lnTo>
                    <a:pt x="854837" y="62356"/>
                  </a:lnTo>
                  <a:lnTo>
                    <a:pt x="853948" y="43941"/>
                  </a:lnTo>
                  <a:close/>
                </a:path>
                <a:path w="881379" h="113664">
                  <a:moveTo>
                    <a:pt x="859366" y="43941"/>
                  </a:moveTo>
                  <a:lnTo>
                    <a:pt x="853948" y="43941"/>
                  </a:lnTo>
                  <a:lnTo>
                    <a:pt x="854837" y="62356"/>
                  </a:lnTo>
                  <a:lnTo>
                    <a:pt x="860243" y="62356"/>
                  </a:lnTo>
                  <a:lnTo>
                    <a:pt x="859366" y="43941"/>
                  </a:lnTo>
                  <a:close/>
                </a:path>
                <a:path w="881379" h="113664">
                  <a:moveTo>
                    <a:pt x="859281" y="42163"/>
                  </a:moveTo>
                  <a:lnTo>
                    <a:pt x="819714" y="44111"/>
                  </a:lnTo>
                  <a:lnTo>
                    <a:pt x="838612" y="53928"/>
                  </a:lnTo>
                  <a:lnTo>
                    <a:pt x="853948" y="43941"/>
                  </a:lnTo>
                  <a:lnTo>
                    <a:pt x="859366" y="43941"/>
                  </a:lnTo>
                  <a:lnTo>
                    <a:pt x="859281" y="42163"/>
                  </a:lnTo>
                  <a:close/>
                </a:path>
                <a:path w="881379" h="113664">
                  <a:moveTo>
                    <a:pt x="781176" y="0"/>
                  </a:moveTo>
                  <a:lnTo>
                    <a:pt x="774700" y="2031"/>
                  </a:lnTo>
                  <a:lnTo>
                    <a:pt x="772032" y="7238"/>
                  </a:lnTo>
                  <a:lnTo>
                    <a:pt x="769365" y="12573"/>
                  </a:lnTo>
                  <a:lnTo>
                    <a:pt x="771398" y="18923"/>
                  </a:lnTo>
                  <a:lnTo>
                    <a:pt x="776604" y="21716"/>
                  </a:lnTo>
                  <a:lnTo>
                    <a:pt x="819714" y="44111"/>
                  </a:lnTo>
                  <a:lnTo>
                    <a:pt x="859281" y="42163"/>
                  </a:lnTo>
                  <a:lnTo>
                    <a:pt x="862370" y="42163"/>
                  </a:lnTo>
                  <a:lnTo>
                    <a:pt x="786383" y="2793"/>
                  </a:lnTo>
                  <a:lnTo>
                    <a:pt x="7811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905370" y="2492120"/>
            <a:ext cx="116014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73990" marR="5080" indent="-161925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solidFill>
                  <a:srgbClr val="3D3D3D"/>
                </a:solidFill>
                <a:latin typeface="Tahoma"/>
                <a:cs typeface="Tahoma"/>
              </a:rPr>
              <a:t>Ін</a:t>
            </a:r>
            <a:r>
              <a:rPr sz="1400" spc="-10" dirty="0">
                <a:solidFill>
                  <a:srgbClr val="3D3D3D"/>
                </a:solidFill>
                <a:latin typeface="Tahoma"/>
                <a:cs typeface="Tahoma"/>
              </a:rPr>
              <a:t>ф</a:t>
            </a:r>
            <a:r>
              <a:rPr sz="1400" dirty="0">
                <a:solidFill>
                  <a:srgbClr val="3D3D3D"/>
                </a:solidFill>
                <a:latin typeface="Tahoma"/>
                <a:cs typeface="Tahoma"/>
              </a:rPr>
              <a:t>о</a:t>
            </a:r>
            <a:r>
              <a:rPr sz="1400" spc="-5" dirty="0">
                <a:solidFill>
                  <a:srgbClr val="3D3D3D"/>
                </a:solidFill>
                <a:latin typeface="Tahoma"/>
                <a:cs typeface="Tahoma"/>
              </a:rPr>
              <a:t>рм</a:t>
            </a:r>
            <a:r>
              <a:rPr sz="1400" spc="-20" dirty="0">
                <a:solidFill>
                  <a:srgbClr val="3D3D3D"/>
                </a:solidFill>
                <a:latin typeface="Tahoma"/>
                <a:cs typeface="Tahoma"/>
              </a:rPr>
              <a:t>а</a:t>
            </a:r>
            <a:r>
              <a:rPr sz="1400" spc="-10" dirty="0">
                <a:solidFill>
                  <a:srgbClr val="3D3D3D"/>
                </a:solidFill>
                <a:latin typeface="Tahoma"/>
                <a:cs typeface="Tahoma"/>
              </a:rPr>
              <a:t>ц</a:t>
            </a:r>
            <a:r>
              <a:rPr sz="1400" spc="-15" dirty="0">
                <a:solidFill>
                  <a:srgbClr val="3D3D3D"/>
                </a:solidFill>
                <a:latin typeface="Tahoma"/>
                <a:cs typeface="Tahoma"/>
              </a:rPr>
              <a:t>і</a:t>
            </a:r>
            <a:r>
              <a:rPr sz="1400" dirty="0">
                <a:solidFill>
                  <a:srgbClr val="3D3D3D"/>
                </a:solidFill>
                <a:latin typeface="Tahoma"/>
                <a:cs typeface="Tahoma"/>
              </a:rPr>
              <a:t>йн</a:t>
            </a:r>
            <a:r>
              <a:rPr sz="1400" spc="-5" dirty="0">
                <a:solidFill>
                  <a:srgbClr val="3D3D3D"/>
                </a:solidFill>
                <a:latin typeface="Tahoma"/>
                <a:cs typeface="Tahoma"/>
              </a:rPr>
              <a:t>а  </a:t>
            </a:r>
            <a:r>
              <a:rPr sz="1400" spc="-10" dirty="0">
                <a:solidFill>
                  <a:srgbClr val="3D3D3D"/>
                </a:solidFill>
                <a:latin typeface="Tahoma"/>
                <a:cs typeface="Tahoma"/>
              </a:rPr>
              <a:t>підтримка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830948" y="4103319"/>
            <a:ext cx="1275715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3D3D3D"/>
                </a:solidFill>
                <a:latin typeface="Tahoma"/>
                <a:cs typeface="Tahoma"/>
              </a:rPr>
              <a:t>Активна</a:t>
            </a:r>
            <a:r>
              <a:rPr sz="1400" spc="-60" dirty="0">
                <a:solidFill>
                  <a:srgbClr val="3D3D3D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3D3D3D"/>
                </a:solidFill>
                <a:latin typeface="Tahoma"/>
                <a:cs typeface="Tahoma"/>
              </a:rPr>
              <a:t>участь</a:t>
            </a:r>
            <a:endParaRPr sz="1400">
              <a:latin typeface="Tahoma"/>
              <a:cs typeface="Tahoma"/>
            </a:endParaRPr>
          </a:p>
          <a:p>
            <a:pPr marL="1270" algn="ctr">
              <a:lnSpc>
                <a:spcPct val="100000"/>
              </a:lnSpc>
            </a:pPr>
            <a:r>
              <a:rPr sz="1400" spc="-10" dirty="0">
                <a:solidFill>
                  <a:srgbClr val="3D3D3D"/>
                </a:solidFill>
                <a:latin typeface="Tahoma"/>
                <a:cs typeface="Tahoma"/>
              </a:rPr>
              <a:t>жителів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512052" y="3052572"/>
            <a:ext cx="1945005" cy="862965"/>
          </a:xfrm>
          <a:prstGeom prst="rect">
            <a:avLst/>
          </a:prstGeom>
          <a:solidFill>
            <a:srgbClr val="009999"/>
          </a:solidFill>
          <a:ln w="9144">
            <a:solidFill>
              <a:srgbClr val="486B4A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450">
              <a:latin typeface="Times New Roman"/>
              <a:cs typeface="Times New Roman"/>
            </a:endParaRPr>
          </a:p>
          <a:p>
            <a:pPr marL="497840" marR="163195" indent="-32639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Міста</a:t>
            </a:r>
            <a:r>
              <a:rPr sz="1400" b="1" dirty="0">
                <a:solidFill>
                  <a:srgbClr val="3D3D3D"/>
                </a:solidFill>
                <a:latin typeface="Tahoma"/>
                <a:cs typeface="Tahoma"/>
              </a:rPr>
              <a:t>,</a:t>
            </a:r>
            <a:r>
              <a:rPr sz="1400" b="1" spc="-105" dirty="0">
                <a:solidFill>
                  <a:srgbClr val="3D3D3D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комфортні </a:t>
            </a:r>
            <a:r>
              <a:rPr sz="1400" b="1" spc="-3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для</a:t>
            </a:r>
            <a:r>
              <a:rPr sz="14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життя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730880" y="795401"/>
            <a:ext cx="5744845" cy="5416550"/>
            <a:chOff x="2730880" y="795401"/>
            <a:chExt cx="5744845" cy="5416550"/>
          </a:xfrm>
        </p:grpSpPr>
        <p:sp>
          <p:nvSpPr>
            <p:cNvPr id="34" name="object 34"/>
            <p:cNvSpPr/>
            <p:nvPr/>
          </p:nvSpPr>
          <p:spPr>
            <a:xfrm>
              <a:off x="2756915" y="821436"/>
              <a:ext cx="917575" cy="5364480"/>
            </a:xfrm>
            <a:custGeom>
              <a:avLst/>
              <a:gdLst/>
              <a:ahLst/>
              <a:cxnLst/>
              <a:rect l="l" t="t" r="r" b="b"/>
              <a:pathLst>
                <a:path w="917575" h="5364480">
                  <a:moveTo>
                    <a:pt x="0" y="0"/>
                  </a:moveTo>
                  <a:lnTo>
                    <a:pt x="73200" y="1966"/>
                  </a:lnTo>
                  <a:lnTo>
                    <a:pt x="136788" y="7445"/>
                  </a:lnTo>
                  <a:lnTo>
                    <a:pt x="186939" y="15800"/>
                  </a:lnTo>
                  <a:lnTo>
                    <a:pt x="231647" y="38608"/>
                  </a:lnTo>
                  <a:lnTo>
                    <a:pt x="231647" y="2643631"/>
                  </a:lnTo>
                  <a:lnTo>
                    <a:pt x="243462" y="2655840"/>
                  </a:lnTo>
                  <a:lnTo>
                    <a:pt x="276356" y="2666439"/>
                  </a:lnTo>
                  <a:lnTo>
                    <a:pt x="326507" y="2674794"/>
                  </a:lnTo>
                  <a:lnTo>
                    <a:pt x="390095" y="2680273"/>
                  </a:lnTo>
                  <a:lnTo>
                    <a:pt x="463295" y="2682240"/>
                  </a:lnTo>
                  <a:lnTo>
                    <a:pt x="390095" y="2684206"/>
                  </a:lnTo>
                  <a:lnTo>
                    <a:pt x="326507" y="2689685"/>
                  </a:lnTo>
                  <a:lnTo>
                    <a:pt x="276356" y="2698040"/>
                  </a:lnTo>
                  <a:lnTo>
                    <a:pt x="243462" y="2708639"/>
                  </a:lnTo>
                  <a:lnTo>
                    <a:pt x="231647" y="2720848"/>
                  </a:lnTo>
                  <a:lnTo>
                    <a:pt x="231647" y="5325872"/>
                  </a:lnTo>
                  <a:lnTo>
                    <a:pt x="219833" y="5338075"/>
                  </a:lnTo>
                  <a:lnTo>
                    <a:pt x="186939" y="5348673"/>
                  </a:lnTo>
                  <a:lnTo>
                    <a:pt x="136788" y="5357031"/>
                  </a:lnTo>
                  <a:lnTo>
                    <a:pt x="73200" y="5362511"/>
                  </a:lnTo>
                  <a:lnTo>
                    <a:pt x="0" y="5364480"/>
                  </a:lnTo>
                </a:path>
                <a:path w="917575" h="5364480">
                  <a:moveTo>
                    <a:pt x="917447" y="829055"/>
                  </a:moveTo>
                  <a:lnTo>
                    <a:pt x="848623" y="831373"/>
                  </a:lnTo>
                  <a:lnTo>
                    <a:pt x="792432" y="837691"/>
                  </a:lnTo>
                  <a:lnTo>
                    <a:pt x="754552" y="847058"/>
                  </a:lnTo>
                  <a:lnTo>
                    <a:pt x="740663" y="858519"/>
                  </a:lnTo>
                  <a:lnTo>
                    <a:pt x="740663" y="2645155"/>
                  </a:lnTo>
                  <a:lnTo>
                    <a:pt x="726775" y="2656617"/>
                  </a:lnTo>
                  <a:lnTo>
                    <a:pt x="688895" y="2665984"/>
                  </a:lnTo>
                  <a:lnTo>
                    <a:pt x="632704" y="2672302"/>
                  </a:lnTo>
                  <a:lnTo>
                    <a:pt x="563880" y="2674619"/>
                  </a:lnTo>
                  <a:lnTo>
                    <a:pt x="632704" y="2676937"/>
                  </a:lnTo>
                  <a:lnTo>
                    <a:pt x="688895" y="2683255"/>
                  </a:lnTo>
                  <a:lnTo>
                    <a:pt x="726775" y="2692622"/>
                  </a:lnTo>
                  <a:lnTo>
                    <a:pt x="740663" y="2704084"/>
                  </a:lnTo>
                  <a:lnTo>
                    <a:pt x="740663" y="4490720"/>
                  </a:lnTo>
                  <a:lnTo>
                    <a:pt x="754552" y="4502181"/>
                  </a:lnTo>
                  <a:lnTo>
                    <a:pt x="792432" y="4511548"/>
                  </a:lnTo>
                  <a:lnTo>
                    <a:pt x="848623" y="4517866"/>
                  </a:lnTo>
                  <a:lnTo>
                    <a:pt x="917447" y="4520183"/>
                  </a:lnTo>
                </a:path>
              </a:pathLst>
            </a:custGeom>
            <a:ln w="51816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60230" y="5237977"/>
              <a:ext cx="2015500" cy="93651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86144" y="5391911"/>
              <a:ext cx="1957577" cy="674369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877824" y="978408"/>
            <a:ext cx="1728470" cy="7924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73025" rIns="0" bIns="0" rtlCol="0">
            <a:spAutoFit/>
          </a:bodyPr>
          <a:lstStyle/>
          <a:p>
            <a:pPr marL="323850" marR="318135" algn="ctr">
              <a:lnSpc>
                <a:spcPct val="100000"/>
              </a:lnSpc>
              <a:spcBef>
                <a:spcPts val="575"/>
              </a:spcBef>
            </a:pPr>
            <a:r>
              <a:rPr sz="1400" spc="-155" dirty="0">
                <a:solidFill>
                  <a:srgbClr val="3D3D3D"/>
                </a:solidFill>
                <a:latin typeface="Microsoft Sans Serif"/>
                <a:cs typeface="Microsoft Sans Serif"/>
              </a:rPr>
              <a:t>Д</a:t>
            </a:r>
            <a:r>
              <a:rPr sz="1400" spc="-15" dirty="0">
                <a:solidFill>
                  <a:srgbClr val="3D3D3D"/>
                </a:solidFill>
                <a:latin typeface="Microsoft Sans Serif"/>
                <a:cs typeface="Microsoft Sans Serif"/>
              </a:rPr>
              <a:t>е</a:t>
            </a:r>
            <a:r>
              <a:rPr sz="1400" spc="-40" dirty="0">
                <a:solidFill>
                  <a:srgbClr val="3D3D3D"/>
                </a:solidFill>
                <a:latin typeface="Microsoft Sans Serif"/>
                <a:cs typeface="Microsoft Sans Serif"/>
              </a:rPr>
              <a:t>п</a:t>
            </a:r>
            <a:r>
              <a:rPr sz="1400" spc="-15" dirty="0">
                <a:solidFill>
                  <a:srgbClr val="3D3D3D"/>
                </a:solidFill>
                <a:latin typeface="Microsoft Sans Serif"/>
                <a:cs typeface="Microsoft Sans Serif"/>
              </a:rPr>
              <a:t>а</a:t>
            </a:r>
            <a:r>
              <a:rPr sz="1400" spc="-40" dirty="0">
                <a:solidFill>
                  <a:srgbClr val="3D3D3D"/>
                </a:solidFill>
                <a:latin typeface="Microsoft Sans Serif"/>
                <a:cs typeface="Microsoft Sans Serif"/>
              </a:rPr>
              <a:t>р</a:t>
            </a:r>
            <a:r>
              <a:rPr sz="1400" spc="-20" dirty="0">
                <a:solidFill>
                  <a:srgbClr val="3D3D3D"/>
                </a:solidFill>
                <a:latin typeface="Microsoft Sans Serif"/>
                <a:cs typeface="Microsoft Sans Serif"/>
              </a:rPr>
              <a:t>т</a:t>
            </a:r>
            <a:r>
              <a:rPr sz="1400" spc="-15" dirty="0">
                <a:solidFill>
                  <a:srgbClr val="3D3D3D"/>
                </a:solidFill>
                <a:latin typeface="Microsoft Sans Serif"/>
                <a:cs typeface="Microsoft Sans Serif"/>
              </a:rPr>
              <a:t>амент  соціального </a:t>
            </a:r>
            <a:r>
              <a:rPr sz="1400" spc="-10" dirty="0">
                <a:solidFill>
                  <a:srgbClr val="3D3D3D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3D3D3D"/>
                </a:solidFill>
                <a:latin typeface="Microsoft Sans Serif"/>
                <a:cs typeface="Microsoft Sans Serif"/>
              </a:rPr>
              <a:t>розвитку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77824" y="3712464"/>
            <a:ext cx="1728470" cy="45148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14935" rIns="0" bIns="0" rtlCol="0">
            <a:spAutoFit/>
          </a:bodyPr>
          <a:lstStyle/>
          <a:p>
            <a:pPr marL="396875">
              <a:lnSpc>
                <a:spcPct val="100000"/>
              </a:lnSpc>
              <a:spcBef>
                <a:spcPts val="905"/>
              </a:spcBef>
            </a:pPr>
            <a:r>
              <a:rPr sz="1400" spc="-25" dirty="0">
                <a:solidFill>
                  <a:srgbClr val="3D3D3D"/>
                </a:solidFill>
                <a:latin typeface="Microsoft Sans Serif"/>
                <a:cs typeface="Microsoft Sans Serif"/>
              </a:rPr>
              <a:t>Підрядники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496811" y="5253228"/>
            <a:ext cx="1945005" cy="866140"/>
          </a:xfrm>
          <a:prstGeom prst="rect">
            <a:avLst/>
          </a:prstGeom>
          <a:solidFill>
            <a:srgbClr val="B8FFFF"/>
          </a:solidFill>
          <a:ln w="9144">
            <a:solidFill>
              <a:srgbClr val="009999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4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spc="-5" dirty="0">
                <a:solidFill>
                  <a:srgbClr val="3D3D3D"/>
                </a:solidFill>
                <a:latin typeface="Tahoma"/>
                <a:cs typeface="Tahoma"/>
              </a:rPr>
              <a:t>Агентство</a:t>
            </a:r>
            <a:r>
              <a:rPr sz="1400" spc="-35" dirty="0">
                <a:solidFill>
                  <a:srgbClr val="3D3D3D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3D3D3D"/>
                </a:solidFill>
                <a:latin typeface="Tahoma"/>
                <a:cs typeface="Tahoma"/>
              </a:rPr>
              <a:t>місцевого</a:t>
            </a:r>
            <a:endParaRPr sz="14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3D3D3D"/>
                </a:solidFill>
                <a:latin typeface="Tahoma"/>
                <a:cs typeface="Tahoma"/>
              </a:rPr>
              <a:t>розвитку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6455664" y="877824"/>
            <a:ext cx="2045970" cy="963930"/>
            <a:chOff x="6455664" y="877824"/>
            <a:chExt cx="2045970" cy="963930"/>
          </a:xfrm>
        </p:grpSpPr>
        <p:pic>
          <p:nvPicPr>
            <p:cNvPr id="41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55664" y="877824"/>
              <a:ext cx="2045969" cy="96392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81216" y="938784"/>
              <a:ext cx="1585722" cy="890777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6505956" y="906780"/>
            <a:ext cx="1948180" cy="866140"/>
          </a:xfrm>
          <a:prstGeom prst="rect">
            <a:avLst/>
          </a:prstGeom>
          <a:solidFill>
            <a:srgbClr val="29FFFF"/>
          </a:solidFill>
          <a:ln w="9144">
            <a:solidFill>
              <a:srgbClr val="009999"/>
            </a:solidFill>
          </a:ln>
        </p:spPr>
        <p:txBody>
          <a:bodyPr vert="horz" wrap="square" lIns="0" tIns="1111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75"/>
              </a:spcBef>
            </a:pPr>
            <a:r>
              <a:rPr sz="1400" spc="-10" dirty="0">
                <a:latin typeface="Tahoma"/>
                <a:cs typeface="Tahoma"/>
              </a:rPr>
              <a:t>Плани</a:t>
            </a:r>
            <a:endParaRPr sz="1400">
              <a:latin typeface="Tahoma"/>
              <a:cs typeface="Tahoma"/>
            </a:endParaRPr>
          </a:p>
          <a:p>
            <a:pPr marL="330835" marR="327660" algn="ctr">
              <a:lnSpc>
                <a:spcPct val="100000"/>
              </a:lnSpc>
            </a:pPr>
            <a:r>
              <a:rPr sz="1400" spc="-15" dirty="0">
                <a:latin typeface="Tahoma"/>
                <a:cs typeface="Tahoma"/>
              </a:rPr>
              <a:t>і</a:t>
            </a:r>
            <a:r>
              <a:rPr sz="1400" dirty="0">
                <a:latin typeface="Tahoma"/>
                <a:cs typeface="Tahoma"/>
              </a:rPr>
              <a:t>н</a:t>
            </a:r>
            <a:r>
              <a:rPr sz="1400" spc="-10" dirty="0">
                <a:latin typeface="Tahoma"/>
                <a:cs typeface="Tahoma"/>
              </a:rPr>
              <a:t>ф</a:t>
            </a:r>
            <a:r>
              <a:rPr sz="1400" dirty="0">
                <a:latin typeface="Tahoma"/>
                <a:cs typeface="Tahoma"/>
              </a:rPr>
              <a:t>о</a:t>
            </a:r>
            <a:r>
              <a:rPr sz="1400" spc="-5" dirty="0">
                <a:latin typeface="Tahoma"/>
                <a:cs typeface="Tahoma"/>
              </a:rPr>
              <a:t>рм</a:t>
            </a:r>
            <a:r>
              <a:rPr sz="1400" spc="-20" dirty="0">
                <a:latin typeface="Tahoma"/>
                <a:cs typeface="Tahoma"/>
              </a:rPr>
              <a:t>а</a:t>
            </a:r>
            <a:r>
              <a:rPr sz="1400" spc="-10" dirty="0">
                <a:latin typeface="Tahoma"/>
                <a:cs typeface="Tahoma"/>
              </a:rPr>
              <a:t>ц</a:t>
            </a:r>
            <a:r>
              <a:rPr sz="1400" spc="-15" dirty="0">
                <a:latin typeface="Tahoma"/>
                <a:cs typeface="Tahoma"/>
              </a:rPr>
              <a:t>і</a:t>
            </a:r>
            <a:r>
              <a:rPr sz="1400" dirty="0">
                <a:latin typeface="Tahoma"/>
                <a:cs typeface="Tahoma"/>
              </a:rPr>
              <a:t>йн</a:t>
            </a:r>
            <a:r>
              <a:rPr sz="1400" spc="5" dirty="0">
                <a:latin typeface="Tahoma"/>
                <a:cs typeface="Tahoma"/>
              </a:rPr>
              <a:t>о</a:t>
            </a:r>
            <a:r>
              <a:rPr sz="1400" spc="-10" dirty="0">
                <a:latin typeface="Tahoma"/>
                <a:cs typeface="Tahoma"/>
              </a:rPr>
              <a:t>го  </a:t>
            </a:r>
            <a:r>
              <a:rPr sz="1400" spc="-5" dirty="0">
                <a:latin typeface="Tahoma"/>
                <a:cs typeface="Tahoma"/>
              </a:rPr>
              <a:t>супроводу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230124" y="786383"/>
            <a:ext cx="8713470" cy="4909820"/>
            <a:chOff x="230124" y="786383"/>
            <a:chExt cx="8713470" cy="4909820"/>
          </a:xfrm>
        </p:grpSpPr>
        <p:sp>
          <p:nvSpPr>
            <p:cNvPr id="45" name="object 45"/>
            <p:cNvSpPr/>
            <p:nvPr/>
          </p:nvSpPr>
          <p:spPr>
            <a:xfrm>
              <a:off x="4658868" y="1329308"/>
              <a:ext cx="2883535" cy="4366895"/>
            </a:xfrm>
            <a:custGeom>
              <a:avLst/>
              <a:gdLst/>
              <a:ahLst/>
              <a:cxnLst/>
              <a:rect l="l" t="t" r="r" b="b"/>
              <a:pathLst>
                <a:path w="2883534" h="4366895">
                  <a:moveTo>
                    <a:pt x="1839087" y="4345876"/>
                  </a:moveTo>
                  <a:lnTo>
                    <a:pt x="60998" y="3815181"/>
                  </a:lnTo>
                  <a:lnTo>
                    <a:pt x="107378" y="3803904"/>
                  </a:lnTo>
                  <a:lnTo>
                    <a:pt x="114173" y="3802253"/>
                  </a:lnTo>
                  <a:lnTo>
                    <a:pt x="117729" y="3796538"/>
                  </a:lnTo>
                  <a:lnTo>
                    <a:pt x="114935" y="3785108"/>
                  </a:lnTo>
                  <a:lnTo>
                    <a:pt x="109220" y="3781552"/>
                  </a:lnTo>
                  <a:lnTo>
                    <a:pt x="0" y="3808095"/>
                  </a:lnTo>
                  <a:lnTo>
                    <a:pt x="76835" y="3890137"/>
                  </a:lnTo>
                  <a:lnTo>
                    <a:pt x="83566" y="3890391"/>
                  </a:lnTo>
                  <a:lnTo>
                    <a:pt x="87884" y="3886327"/>
                  </a:lnTo>
                  <a:lnTo>
                    <a:pt x="92075" y="3882275"/>
                  </a:lnTo>
                  <a:lnTo>
                    <a:pt x="92329" y="3875544"/>
                  </a:lnTo>
                  <a:lnTo>
                    <a:pt x="88392" y="3871226"/>
                  </a:lnTo>
                  <a:lnTo>
                    <a:pt x="55092" y="3835692"/>
                  </a:lnTo>
                  <a:lnTo>
                    <a:pt x="1832991" y="4366323"/>
                  </a:lnTo>
                  <a:lnTo>
                    <a:pt x="1839087" y="4345876"/>
                  </a:lnTo>
                  <a:close/>
                </a:path>
                <a:path w="2883534" h="4366895">
                  <a:moveTo>
                    <a:pt x="1850504" y="20574"/>
                  </a:moveTo>
                  <a:lnTo>
                    <a:pt x="1845056" y="0"/>
                  </a:lnTo>
                  <a:lnTo>
                    <a:pt x="55778" y="469925"/>
                  </a:lnTo>
                  <a:lnTo>
                    <a:pt x="94488" y="431292"/>
                  </a:lnTo>
                  <a:lnTo>
                    <a:pt x="94488" y="424434"/>
                  </a:lnTo>
                  <a:lnTo>
                    <a:pt x="86233" y="416179"/>
                  </a:lnTo>
                  <a:lnTo>
                    <a:pt x="79502" y="416179"/>
                  </a:lnTo>
                  <a:lnTo>
                    <a:pt x="0" y="495554"/>
                  </a:lnTo>
                  <a:lnTo>
                    <a:pt x="108204" y="525653"/>
                  </a:lnTo>
                  <a:lnTo>
                    <a:pt x="114173" y="522351"/>
                  </a:lnTo>
                  <a:lnTo>
                    <a:pt x="115697" y="516636"/>
                  </a:lnTo>
                  <a:lnTo>
                    <a:pt x="117221" y="511048"/>
                  </a:lnTo>
                  <a:lnTo>
                    <a:pt x="113919" y="505079"/>
                  </a:lnTo>
                  <a:lnTo>
                    <a:pt x="97345" y="500507"/>
                  </a:lnTo>
                  <a:lnTo>
                    <a:pt x="61252" y="490499"/>
                  </a:lnTo>
                  <a:lnTo>
                    <a:pt x="23114" y="500507"/>
                  </a:lnTo>
                  <a:lnTo>
                    <a:pt x="33743" y="497713"/>
                  </a:lnTo>
                  <a:lnTo>
                    <a:pt x="61252" y="490499"/>
                  </a:lnTo>
                  <a:lnTo>
                    <a:pt x="1850504" y="20574"/>
                  </a:lnTo>
                  <a:close/>
                </a:path>
                <a:path w="2883534" h="4366895">
                  <a:moveTo>
                    <a:pt x="2866898" y="3466211"/>
                  </a:moveTo>
                  <a:lnTo>
                    <a:pt x="2863977" y="3461131"/>
                  </a:lnTo>
                  <a:lnTo>
                    <a:pt x="2822562" y="3390265"/>
                  </a:lnTo>
                  <a:lnTo>
                    <a:pt x="2810256" y="3369183"/>
                  </a:lnTo>
                  <a:lnTo>
                    <a:pt x="2756535" y="3461131"/>
                  </a:lnTo>
                  <a:lnTo>
                    <a:pt x="2753614" y="3466211"/>
                  </a:lnTo>
                  <a:lnTo>
                    <a:pt x="2755392" y="3472688"/>
                  </a:lnTo>
                  <a:lnTo>
                    <a:pt x="2760472" y="3475736"/>
                  </a:lnTo>
                  <a:lnTo>
                    <a:pt x="2765552" y="3478657"/>
                  </a:lnTo>
                  <a:lnTo>
                    <a:pt x="2772029" y="3477006"/>
                  </a:lnTo>
                  <a:lnTo>
                    <a:pt x="2775077" y="3471926"/>
                  </a:lnTo>
                  <a:lnTo>
                    <a:pt x="2799588" y="3429914"/>
                  </a:lnTo>
                  <a:lnTo>
                    <a:pt x="2799588" y="3924173"/>
                  </a:lnTo>
                  <a:lnTo>
                    <a:pt x="2820924" y="3924173"/>
                  </a:lnTo>
                  <a:lnTo>
                    <a:pt x="2820924" y="3429914"/>
                  </a:lnTo>
                  <a:lnTo>
                    <a:pt x="2845435" y="3471926"/>
                  </a:lnTo>
                  <a:lnTo>
                    <a:pt x="2848483" y="3477006"/>
                  </a:lnTo>
                  <a:lnTo>
                    <a:pt x="2854960" y="3478657"/>
                  </a:lnTo>
                  <a:lnTo>
                    <a:pt x="2860040" y="3475736"/>
                  </a:lnTo>
                  <a:lnTo>
                    <a:pt x="2865120" y="3472688"/>
                  </a:lnTo>
                  <a:lnTo>
                    <a:pt x="2866898" y="3466211"/>
                  </a:lnTo>
                  <a:close/>
                </a:path>
                <a:path w="2883534" h="4366895">
                  <a:moveTo>
                    <a:pt x="2883154" y="757682"/>
                  </a:moveTo>
                  <a:lnTo>
                    <a:pt x="2881249" y="751205"/>
                  </a:lnTo>
                  <a:lnTo>
                    <a:pt x="2876169" y="748284"/>
                  </a:lnTo>
                  <a:lnTo>
                    <a:pt x="2871089" y="745490"/>
                  </a:lnTo>
                  <a:lnTo>
                    <a:pt x="2864612" y="747268"/>
                  </a:lnTo>
                  <a:lnTo>
                    <a:pt x="2861691" y="752348"/>
                  </a:lnTo>
                  <a:lnTo>
                    <a:pt x="2837561" y="794893"/>
                  </a:lnTo>
                  <a:lnTo>
                    <a:pt x="2833116" y="442976"/>
                  </a:lnTo>
                  <a:lnTo>
                    <a:pt x="2811780" y="443230"/>
                  </a:lnTo>
                  <a:lnTo>
                    <a:pt x="2816225" y="795032"/>
                  </a:lnTo>
                  <a:lnTo>
                    <a:pt x="2788158" y="748157"/>
                  </a:lnTo>
                  <a:lnTo>
                    <a:pt x="2781554" y="746633"/>
                  </a:lnTo>
                  <a:lnTo>
                    <a:pt x="2776601" y="749554"/>
                  </a:lnTo>
                  <a:lnTo>
                    <a:pt x="2771521" y="752602"/>
                  </a:lnTo>
                  <a:lnTo>
                    <a:pt x="2769870" y="759206"/>
                  </a:lnTo>
                  <a:lnTo>
                    <a:pt x="2827782" y="855599"/>
                  </a:lnTo>
                  <a:lnTo>
                    <a:pt x="2839707" y="834517"/>
                  </a:lnTo>
                  <a:lnTo>
                    <a:pt x="2880233" y="762889"/>
                  </a:lnTo>
                  <a:lnTo>
                    <a:pt x="2883154" y="7576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30124" y="794003"/>
              <a:ext cx="8713470" cy="0"/>
            </a:xfrm>
            <a:custGeom>
              <a:avLst/>
              <a:gdLst/>
              <a:ahLst/>
              <a:cxnLst/>
              <a:rect l="l" t="t" r="r" b="b"/>
              <a:pathLst>
                <a:path w="8713470">
                  <a:moveTo>
                    <a:pt x="0" y="0"/>
                  </a:moveTo>
                  <a:lnTo>
                    <a:pt x="8712962" y="0"/>
                  </a:lnTo>
                </a:path>
              </a:pathLst>
            </a:custGeom>
            <a:ln w="15240">
              <a:solidFill>
                <a:srgbClr val="86003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0534" y="194421"/>
            <a:ext cx="4784834" cy="4234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8655" y="161620"/>
            <a:ext cx="873887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005330" algn="l"/>
                <a:tab pos="8725535" algn="l"/>
              </a:tabLst>
            </a:pPr>
            <a:r>
              <a:rPr sz="3200" b="0" u="heavy" spc="-5" dirty="0">
                <a:solidFill>
                  <a:srgbClr val="C00000"/>
                </a:solidFill>
                <a:uFill>
                  <a:solidFill>
                    <a:srgbClr val="860038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3200" u="heavy" spc="-10" dirty="0">
                <a:solidFill>
                  <a:srgbClr val="C00000"/>
                </a:solidFill>
                <a:uFill>
                  <a:solidFill>
                    <a:srgbClr val="860038"/>
                  </a:solidFill>
                </a:uFill>
              </a:rPr>
              <a:t>КСВ</a:t>
            </a:r>
            <a:r>
              <a:rPr sz="3200" u="heavy" spc="5" dirty="0">
                <a:solidFill>
                  <a:srgbClr val="C00000"/>
                </a:solidFill>
                <a:uFill>
                  <a:solidFill>
                    <a:srgbClr val="860038"/>
                  </a:solidFill>
                </a:uFill>
              </a:rPr>
              <a:t> </a:t>
            </a:r>
            <a:r>
              <a:rPr sz="3200" u="heavy" spc="-10" dirty="0">
                <a:solidFill>
                  <a:srgbClr val="C00000"/>
                </a:solidFill>
                <a:uFill>
                  <a:solidFill>
                    <a:srgbClr val="860038"/>
                  </a:solidFill>
                </a:uFill>
              </a:rPr>
              <a:t>ТА</a:t>
            </a:r>
            <a:r>
              <a:rPr sz="3200" u="heavy" dirty="0">
                <a:solidFill>
                  <a:srgbClr val="C00000"/>
                </a:solidFill>
                <a:uFill>
                  <a:solidFill>
                    <a:srgbClr val="860038"/>
                  </a:solidFill>
                </a:uFill>
              </a:rPr>
              <a:t> </a:t>
            </a:r>
            <a:r>
              <a:rPr sz="3200" u="heavy" spc="-5" dirty="0">
                <a:solidFill>
                  <a:srgbClr val="C00000"/>
                </a:solidFill>
                <a:uFill>
                  <a:solidFill>
                    <a:srgbClr val="860038"/>
                  </a:solidFill>
                </a:uFill>
              </a:rPr>
              <a:t>МЕР</a:t>
            </a:r>
            <a:r>
              <a:rPr sz="3200" u="heavy" dirty="0">
                <a:solidFill>
                  <a:srgbClr val="C00000"/>
                </a:solidFill>
                <a:uFill>
                  <a:solidFill>
                    <a:srgbClr val="860038"/>
                  </a:solidFill>
                </a:uFill>
              </a:rPr>
              <a:t> </a:t>
            </a:r>
            <a:r>
              <a:rPr sz="3200" u="heavy" spc="-5" dirty="0">
                <a:solidFill>
                  <a:srgbClr val="C00000"/>
                </a:solidFill>
                <a:uFill>
                  <a:solidFill>
                    <a:srgbClr val="860038"/>
                  </a:solidFill>
                </a:uFill>
              </a:rPr>
              <a:t>В</a:t>
            </a:r>
            <a:r>
              <a:rPr sz="3200" u="heavy" spc="5" dirty="0">
                <a:solidFill>
                  <a:srgbClr val="C00000"/>
                </a:solidFill>
                <a:uFill>
                  <a:solidFill>
                    <a:srgbClr val="860038"/>
                  </a:solidFill>
                </a:uFill>
              </a:rPr>
              <a:t> </a:t>
            </a:r>
            <a:r>
              <a:rPr sz="3200" u="heavy" spc="-10" dirty="0">
                <a:solidFill>
                  <a:srgbClr val="C00000"/>
                </a:solidFill>
                <a:uFill>
                  <a:solidFill>
                    <a:srgbClr val="860038"/>
                  </a:solidFill>
                </a:uFill>
              </a:rPr>
              <a:t>УКРАЇНІ	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437" y="856564"/>
            <a:ext cx="8356600" cy="519430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21334" algn="just">
              <a:lnSpc>
                <a:spcPct val="90000"/>
              </a:lnSpc>
              <a:spcBef>
                <a:spcPts val="434"/>
              </a:spcBef>
            </a:pPr>
            <a:r>
              <a:rPr sz="2700" dirty="0">
                <a:latin typeface="Tahoma"/>
                <a:cs typeface="Tahoma"/>
              </a:rPr>
              <a:t>Прикладів тривалого, успішного </a:t>
            </a:r>
            <a:r>
              <a:rPr sz="2700" spc="5" dirty="0">
                <a:latin typeface="Tahoma"/>
                <a:cs typeface="Tahoma"/>
              </a:rPr>
              <a:t>та </a:t>
            </a:r>
            <a:r>
              <a:rPr sz="2700" dirty="0">
                <a:latin typeface="Tahoma"/>
                <a:cs typeface="Tahoma"/>
              </a:rPr>
              <a:t>послідовного </a:t>
            </a:r>
            <a:r>
              <a:rPr sz="2700" spc="-83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втілення</a:t>
            </a:r>
            <a:r>
              <a:rPr sz="2700" spc="-4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ініціатив</a:t>
            </a:r>
            <a:r>
              <a:rPr sz="2700" spc="-55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КСВ</a:t>
            </a:r>
            <a:r>
              <a:rPr sz="2700" spc="-20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у</a:t>
            </a:r>
            <a:r>
              <a:rPr sz="2700" spc="-15" dirty="0">
                <a:latin typeface="Tahoma"/>
                <a:cs typeface="Tahoma"/>
              </a:rPr>
              <a:t> </a:t>
            </a:r>
            <a:r>
              <a:rPr sz="2700" spc="-5" dirty="0">
                <a:latin typeface="Tahoma"/>
                <a:cs typeface="Tahoma"/>
              </a:rPr>
              <a:t>сфері</a:t>
            </a:r>
            <a:r>
              <a:rPr sz="2700" spc="1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МЕР</a:t>
            </a:r>
            <a:r>
              <a:rPr sz="2700" spc="-10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не</a:t>
            </a:r>
            <a:r>
              <a:rPr sz="2700" spc="-1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достатньо. </a:t>
            </a:r>
            <a:r>
              <a:rPr sz="2700" spc="-83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Окремі</a:t>
            </a:r>
            <a:r>
              <a:rPr sz="2700" spc="-1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компанії</a:t>
            </a:r>
            <a:r>
              <a:rPr sz="2700" spc="-2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намагаються:</a:t>
            </a:r>
            <a:endParaRPr sz="2700">
              <a:latin typeface="Tahoma"/>
              <a:cs typeface="Tahoma"/>
            </a:endParaRPr>
          </a:p>
          <a:p>
            <a:pPr marL="356870" marR="5080" indent="-344805">
              <a:lnSpc>
                <a:spcPts val="2590"/>
              </a:lnSpc>
              <a:spcBef>
                <a:spcPts val="630"/>
              </a:spcBef>
              <a:buClr>
                <a:srgbClr val="009999"/>
              </a:buClr>
              <a:buSzPct val="64814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700" dirty="0">
                <a:latin typeface="Tahoma"/>
                <a:cs typeface="Tahoma"/>
              </a:rPr>
              <a:t>вибудувати взаємовигідні відносини із </a:t>
            </a:r>
            <a:r>
              <a:rPr sz="2700" spc="5" dirty="0">
                <a:latin typeface="Tahoma"/>
                <a:cs typeface="Tahoma"/>
              </a:rPr>
              <a:t>місцевими </a:t>
            </a:r>
            <a:r>
              <a:rPr sz="2700" spc="10" dirty="0">
                <a:latin typeface="Tahoma"/>
                <a:cs typeface="Tahoma"/>
              </a:rPr>
              <a:t> </a:t>
            </a:r>
            <a:r>
              <a:rPr sz="2700" spc="-5" dirty="0">
                <a:latin typeface="Tahoma"/>
                <a:cs typeface="Tahoma"/>
              </a:rPr>
              <a:t>громадами</a:t>
            </a:r>
            <a:r>
              <a:rPr sz="2700" spc="-25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та</a:t>
            </a:r>
            <a:r>
              <a:rPr sz="2700" spc="-10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залучити</a:t>
            </a:r>
            <a:r>
              <a:rPr sz="2700" spc="-50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їх </a:t>
            </a:r>
            <a:r>
              <a:rPr sz="2700" dirty="0">
                <a:latin typeface="Tahoma"/>
                <a:cs typeface="Tahoma"/>
              </a:rPr>
              <a:t>до</a:t>
            </a:r>
            <a:r>
              <a:rPr sz="2700" spc="-20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ініціатив</a:t>
            </a:r>
            <a:r>
              <a:rPr sz="2700" spc="-75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у </a:t>
            </a:r>
            <a:r>
              <a:rPr sz="2700" spc="-5" dirty="0">
                <a:latin typeface="Tahoma"/>
                <a:cs typeface="Tahoma"/>
              </a:rPr>
              <a:t>сфері</a:t>
            </a:r>
            <a:r>
              <a:rPr sz="2700" spc="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МЕР</a:t>
            </a:r>
            <a:endParaRPr sz="2700">
              <a:latin typeface="Tahoma"/>
              <a:cs typeface="Tahoma"/>
            </a:endParaRPr>
          </a:p>
          <a:p>
            <a:pPr marL="356870" marR="810895" indent="-344805">
              <a:lnSpc>
                <a:spcPct val="80000"/>
              </a:lnSpc>
              <a:spcBef>
                <a:spcPts val="675"/>
              </a:spcBef>
              <a:buClr>
                <a:srgbClr val="009999"/>
              </a:buClr>
              <a:buSzPct val="64814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700" dirty="0">
                <a:latin typeface="Tahoma"/>
                <a:cs typeface="Tahoma"/>
              </a:rPr>
              <a:t>допомагають</a:t>
            </a:r>
            <a:r>
              <a:rPr sz="2700" spc="-60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в</a:t>
            </a:r>
            <a:r>
              <a:rPr sz="2700" spc="-3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розробці</a:t>
            </a:r>
            <a:r>
              <a:rPr sz="2700" spc="-3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планів</a:t>
            </a:r>
            <a:r>
              <a:rPr sz="2700" spc="-4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економічного </a:t>
            </a:r>
            <a:r>
              <a:rPr sz="2700" spc="-83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розвитку</a:t>
            </a:r>
            <a:r>
              <a:rPr sz="2700" spc="-50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міст</a:t>
            </a:r>
            <a:endParaRPr sz="2700">
              <a:latin typeface="Tahoma"/>
              <a:cs typeface="Tahoma"/>
            </a:endParaRPr>
          </a:p>
          <a:p>
            <a:pPr marL="356870" indent="-344805">
              <a:lnSpc>
                <a:spcPts val="3235"/>
              </a:lnSpc>
              <a:spcBef>
                <a:spcPts val="5"/>
              </a:spcBef>
              <a:buClr>
                <a:srgbClr val="009999"/>
              </a:buClr>
              <a:buSzPct val="64814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700" spc="5" dirty="0">
                <a:latin typeface="Tahoma"/>
                <a:cs typeface="Tahoma"/>
              </a:rPr>
              <a:t>надають</a:t>
            </a:r>
            <a:r>
              <a:rPr sz="2700" spc="-55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фінансову</a:t>
            </a:r>
            <a:r>
              <a:rPr sz="2700" spc="-50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підтримку</a:t>
            </a:r>
            <a:r>
              <a:rPr sz="2700" spc="-45" dirty="0">
                <a:latin typeface="Tahoma"/>
                <a:cs typeface="Tahoma"/>
              </a:rPr>
              <a:t> </a:t>
            </a:r>
            <a:r>
              <a:rPr sz="2700" spc="5" dirty="0">
                <a:latin typeface="Tahoma"/>
                <a:cs typeface="Tahoma"/>
              </a:rPr>
              <a:t>в</a:t>
            </a:r>
            <a:r>
              <a:rPr sz="2700" spc="-25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таких</a:t>
            </a:r>
            <a:r>
              <a:rPr sz="2700" spc="-10" dirty="0">
                <a:latin typeface="Tahoma"/>
                <a:cs typeface="Tahoma"/>
              </a:rPr>
              <a:t> </a:t>
            </a:r>
            <a:r>
              <a:rPr sz="2700" dirty="0">
                <a:latin typeface="Tahoma"/>
                <a:cs typeface="Tahoma"/>
              </a:rPr>
              <a:t>сферах:</a:t>
            </a:r>
            <a:endParaRPr sz="2700">
              <a:latin typeface="Tahoma"/>
              <a:cs typeface="Tahoma"/>
            </a:endParaRPr>
          </a:p>
          <a:p>
            <a:pPr marL="683260" lvl="1" indent="-327025">
              <a:lnSpc>
                <a:spcPts val="2875"/>
              </a:lnSpc>
              <a:buClr>
                <a:srgbClr val="4B6C4E"/>
              </a:buClr>
              <a:buSzPct val="60416"/>
              <a:buFont typeface="Wingdings"/>
              <a:buChar char=""/>
              <a:tabLst>
                <a:tab pos="683260" algn="l"/>
                <a:tab pos="683895" algn="l"/>
              </a:tabLst>
            </a:pPr>
            <a:r>
              <a:rPr sz="2400" spc="-5" dirty="0">
                <a:latin typeface="Tahoma"/>
                <a:cs typeface="Tahoma"/>
              </a:rPr>
              <a:t>освіта</a:t>
            </a:r>
            <a:endParaRPr sz="2400">
              <a:latin typeface="Tahoma"/>
              <a:cs typeface="Tahoma"/>
            </a:endParaRPr>
          </a:p>
          <a:p>
            <a:pPr marL="683260" lvl="1" indent="-327025">
              <a:lnSpc>
                <a:spcPct val="100000"/>
              </a:lnSpc>
              <a:buClr>
                <a:srgbClr val="4B6C4E"/>
              </a:buClr>
              <a:buSzPct val="60416"/>
              <a:buFont typeface="Wingdings"/>
              <a:buChar char=""/>
              <a:tabLst>
                <a:tab pos="683260" algn="l"/>
                <a:tab pos="683895" algn="l"/>
              </a:tabLst>
            </a:pPr>
            <a:r>
              <a:rPr sz="2400" spc="-5" dirty="0">
                <a:latin typeface="Tahoma"/>
                <a:cs typeface="Tahoma"/>
              </a:rPr>
              <a:t>охорона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здоров'я</a:t>
            </a:r>
            <a:endParaRPr sz="2400">
              <a:latin typeface="Tahoma"/>
              <a:cs typeface="Tahoma"/>
            </a:endParaRPr>
          </a:p>
          <a:p>
            <a:pPr marL="683260" lvl="1" indent="-327025">
              <a:lnSpc>
                <a:spcPct val="100000"/>
              </a:lnSpc>
              <a:buClr>
                <a:srgbClr val="4B6C4E"/>
              </a:buClr>
              <a:buSzPct val="60416"/>
              <a:buFont typeface="Wingdings"/>
              <a:buChar char=""/>
              <a:tabLst>
                <a:tab pos="683260" algn="l"/>
                <a:tab pos="683895" algn="l"/>
              </a:tabLst>
            </a:pPr>
            <a:r>
              <a:rPr sz="2400" spc="-5" dirty="0">
                <a:latin typeface="Tahoma"/>
                <a:cs typeface="Tahoma"/>
              </a:rPr>
              <a:t>культура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і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спорт</a:t>
            </a:r>
            <a:endParaRPr sz="2400">
              <a:latin typeface="Tahoma"/>
              <a:cs typeface="Tahoma"/>
            </a:endParaRPr>
          </a:p>
          <a:p>
            <a:pPr marL="683260" lvl="1" indent="-327025">
              <a:lnSpc>
                <a:spcPct val="100000"/>
              </a:lnSpc>
              <a:spcBef>
                <a:spcPts val="5"/>
              </a:spcBef>
              <a:buClr>
                <a:srgbClr val="4B6C4E"/>
              </a:buClr>
              <a:buSzPct val="60416"/>
              <a:buFont typeface="Wingdings"/>
              <a:buChar char=""/>
              <a:tabLst>
                <a:tab pos="683260" algn="l"/>
                <a:tab pos="683895" algn="l"/>
              </a:tabLst>
            </a:pPr>
            <a:r>
              <a:rPr sz="2400" spc="-5" dirty="0">
                <a:latin typeface="Tahoma"/>
                <a:cs typeface="Tahoma"/>
              </a:rPr>
              <a:t>енергоефективність</a:t>
            </a:r>
            <a:endParaRPr sz="2400">
              <a:latin typeface="Tahoma"/>
              <a:cs typeface="Tahoma"/>
            </a:endParaRPr>
          </a:p>
          <a:p>
            <a:pPr marL="683260" marR="1422400" lvl="1" indent="-327025">
              <a:lnSpc>
                <a:spcPts val="2300"/>
              </a:lnSpc>
              <a:spcBef>
                <a:spcPts val="560"/>
              </a:spcBef>
              <a:buClr>
                <a:srgbClr val="4B6C4E"/>
              </a:buClr>
              <a:buSzPct val="60416"/>
              <a:buFont typeface="Wingdings"/>
              <a:buChar char=""/>
              <a:tabLst>
                <a:tab pos="683260" algn="l"/>
                <a:tab pos="683895" algn="l"/>
              </a:tabLst>
            </a:pPr>
            <a:r>
              <a:rPr sz="2400" spc="-5" dirty="0">
                <a:latin typeface="Tahoma"/>
                <a:cs typeface="Tahoma"/>
              </a:rPr>
              <a:t>розвиток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місцевої</a:t>
            </a:r>
            <a:r>
              <a:rPr sz="2400" spc="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інфраструктури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та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бізнес-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середовища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667255"/>
            <a:ext cx="2353310" cy="1042669"/>
          </a:xfrm>
          <a:custGeom>
            <a:avLst/>
            <a:gdLst/>
            <a:ahLst/>
            <a:cxnLst/>
            <a:rect l="l" t="t" r="r" b="b"/>
            <a:pathLst>
              <a:path w="2353310" h="1042669">
                <a:moveTo>
                  <a:pt x="2235454" y="0"/>
                </a:moveTo>
                <a:lnTo>
                  <a:pt x="117652" y="0"/>
                </a:lnTo>
                <a:lnTo>
                  <a:pt x="71858" y="8183"/>
                </a:lnTo>
                <a:lnTo>
                  <a:pt x="34461" y="30511"/>
                </a:lnTo>
                <a:lnTo>
                  <a:pt x="9246" y="63650"/>
                </a:lnTo>
                <a:lnTo>
                  <a:pt x="0" y="104267"/>
                </a:lnTo>
                <a:lnTo>
                  <a:pt x="0" y="938149"/>
                </a:lnTo>
                <a:lnTo>
                  <a:pt x="9246" y="978765"/>
                </a:lnTo>
                <a:lnTo>
                  <a:pt x="34461" y="1011904"/>
                </a:lnTo>
                <a:lnTo>
                  <a:pt x="71858" y="1034232"/>
                </a:lnTo>
                <a:lnTo>
                  <a:pt x="117652" y="1042416"/>
                </a:lnTo>
                <a:lnTo>
                  <a:pt x="2235454" y="1042416"/>
                </a:lnTo>
                <a:lnTo>
                  <a:pt x="2281207" y="1034232"/>
                </a:lnTo>
                <a:lnTo>
                  <a:pt x="2318591" y="1011904"/>
                </a:lnTo>
                <a:lnTo>
                  <a:pt x="2343806" y="978765"/>
                </a:lnTo>
                <a:lnTo>
                  <a:pt x="2353056" y="938149"/>
                </a:lnTo>
                <a:lnTo>
                  <a:pt x="2353056" y="104267"/>
                </a:lnTo>
                <a:lnTo>
                  <a:pt x="2343806" y="63650"/>
                </a:lnTo>
                <a:lnTo>
                  <a:pt x="2318591" y="30511"/>
                </a:lnTo>
                <a:lnTo>
                  <a:pt x="2281207" y="8183"/>
                </a:lnTo>
                <a:lnTo>
                  <a:pt x="2235454" y="0"/>
                </a:lnTo>
                <a:close/>
              </a:path>
            </a:pathLst>
          </a:custGeom>
          <a:solidFill>
            <a:srgbClr val="4B6C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4339" y="1680718"/>
            <a:ext cx="1597025" cy="96583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065" marR="5080" algn="ctr">
              <a:lnSpc>
                <a:spcPts val="2380"/>
              </a:lnSpc>
              <a:spcBef>
                <a:spcPts val="400"/>
              </a:spcBef>
            </a:pPr>
            <a:r>
              <a:rPr sz="2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22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і</a:t>
            </a:r>
            <a:r>
              <a:rPr sz="2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2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нар</a:t>
            </a:r>
            <a:r>
              <a:rPr sz="2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2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а  </a:t>
            </a:r>
            <a:r>
              <a:rPr sz="2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технічна </a:t>
            </a:r>
            <a:r>
              <a:rPr sz="2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допомога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1895" y="2709672"/>
            <a:ext cx="2118360" cy="2734310"/>
          </a:xfrm>
          <a:custGeom>
            <a:avLst/>
            <a:gdLst/>
            <a:ahLst/>
            <a:cxnLst/>
            <a:rect l="l" t="t" r="r" b="b"/>
            <a:pathLst>
              <a:path w="2118360" h="2734310">
                <a:moveTo>
                  <a:pt x="0" y="0"/>
                </a:moveTo>
                <a:lnTo>
                  <a:pt x="0" y="881506"/>
                </a:lnTo>
                <a:lnTo>
                  <a:pt x="235076" y="881506"/>
                </a:lnTo>
              </a:path>
              <a:path w="2118360" h="2734310">
                <a:moveTo>
                  <a:pt x="237744" y="531240"/>
                </a:moveTo>
                <a:lnTo>
                  <a:pt x="241942" y="466193"/>
                </a:lnTo>
                <a:lnTo>
                  <a:pt x="253792" y="407735"/>
                </a:lnTo>
                <a:lnTo>
                  <a:pt x="272172" y="358203"/>
                </a:lnTo>
                <a:lnTo>
                  <a:pt x="295960" y="319931"/>
                </a:lnTo>
                <a:lnTo>
                  <a:pt x="355282" y="286512"/>
                </a:lnTo>
                <a:lnTo>
                  <a:pt x="2000758" y="286512"/>
                </a:lnTo>
                <a:lnTo>
                  <a:pt x="2060146" y="319931"/>
                </a:lnTo>
                <a:lnTo>
                  <a:pt x="2083943" y="358203"/>
                </a:lnTo>
                <a:lnTo>
                  <a:pt x="2102320" y="407735"/>
                </a:lnTo>
                <a:lnTo>
                  <a:pt x="2114164" y="466193"/>
                </a:lnTo>
                <a:lnTo>
                  <a:pt x="2118360" y="531240"/>
                </a:lnTo>
                <a:lnTo>
                  <a:pt x="2118360" y="2489327"/>
                </a:lnTo>
                <a:lnTo>
                  <a:pt x="2114164" y="2554374"/>
                </a:lnTo>
                <a:lnTo>
                  <a:pt x="2102320" y="2612832"/>
                </a:lnTo>
                <a:lnTo>
                  <a:pt x="2083943" y="2662364"/>
                </a:lnTo>
                <a:lnTo>
                  <a:pt x="2060146" y="2700636"/>
                </a:lnTo>
                <a:lnTo>
                  <a:pt x="2000758" y="2734055"/>
                </a:lnTo>
                <a:lnTo>
                  <a:pt x="355282" y="2734055"/>
                </a:lnTo>
                <a:lnTo>
                  <a:pt x="295960" y="2700636"/>
                </a:lnTo>
                <a:lnTo>
                  <a:pt x="272172" y="2662364"/>
                </a:lnTo>
                <a:lnTo>
                  <a:pt x="253792" y="2612832"/>
                </a:lnTo>
                <a:lnTo>
                  <a:pt x="241942" y="2554374"/>
                </a:lnTo>
                <a:lnTo>
                  <a:pt x="237744" y="2489327"/>
                </a:lnTo>
                <a:lnTo>
                  <a:pt x="237744" y="531240"/>
                </a:lnTo>
                <a:close/>
              </a:path>
            </a:pathLst>
          </a:custGeom>
          <a:ln w="24384">
            <a:solidFill>
              <a:srgbClr val="4B6C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69365" y="2971875"/>
            <a:ext cx="1772285" cy="246634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471170">
              <a:lnSpc>
                <a:spcPct val="90100"/>
              </a:lnSpc>
              <a:spcBef>
                <a:spcPts val="300"/>
              </a:spcBef>
            </a:pPr>
            <a:r>
              <a:rPr sz="1600" b="1" spc="-25" dirty="0">
                <a:latin typeface="Arial"/>
                <a:cs typeface="Arial"/>
              </a:rPr>
              <a:t>Ресурси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та </a:t>
            </a:r>
            <a:r>
              <a:rPr sz="1600" b="1" spc="-15" dirty="0">
                <a:latin typeface="Arial"/>
                <a:cs typeface="Arial"/>
              </a:rPr>
              <a:t> послуги</a:t>
            </a:r>
            <a:r>
              <a:rPr sz="1600" spc="-15" dirty="0">
                <a:latin typeface="Microsoft Sans Serif"/>
                <a:cs typeface="Microsoft Sans Serif"/>
              </a:rPr>
              <a:t>,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що </a:t>
            </a:r>
            <a:r>
              <a:rPr sz="1600" spc="-5" dirty="0">
                <a:latin typeface="Microsoft Sans Serif"/>
                <a:cs typeface="Microsoft Sans Serif"/>
              </a:rPr>
              <a:t> відповідно</a:t>
            </a:r>
            <a:r>
              <a:rPr sz="1600" spc="-10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до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міжнародних</a:t>
            </a:r>
            <a:endParaRPr sz="1600">
              <a:latin typeface="Microsoft Sans Serif"/>
              <a:cs typeface="Microsoft Sans Serif"/>
            </a:endParaRPr>
          </a:p>
          <a:p>
            <a:pPr marL="12700" marR="5080">
              <a:lnSpc>
                <a:spcPct val="90000"/>
              </a:lnSpc>
            </a:pPr>
            <a:r>
              <a:rPr sz="1600" spc="-15" dirty="0">
                <a:latin typeface="Microsoft Sans Serif"/>
                <a:cs typeface="Microsoft Sans Serif"/>
              </a:rPr>
              <a:t>договорів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нада- </a:t>
            </a:r>
            <a:r>
              <a:rPr sz="1600" dirty="0">
                <a:latin typeface="Microsoft Sans Serif"/>
                <a:cs typeface="Microsoft Sans Serif"/>
              </a:rPr>
              <a:t> ються </a:t>
            </a:r>
            <a:r>
              <a:rPr sz="1600" spc="-10" dirty="0">
                <a:latin typeface="Microsoft Sans Serif"/>
                <a:cs typeface="Microsoft Sans Serif"/>
              </a:rPr>
              <a:t>донорами 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latin typeface="Arial"/>
                <a:cs typeface="Arial"/>
              </a:rPr>
              <a:t>на</a:t>
            </a:r>
            <a:r>
              <a:rPr sz="1600" b="1" spc="4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безоплатній 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та </a:t>
            </a:r>
            <a:r>
              <a:rPr sz="1600" b="1" spc="-10" dirty="0">
                <a:latin typeface="Arial"/>
                <a:cs typeface="Arial"/>
              </a:rPr>
              <a:t>безповоротній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основі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-65" dirty="0">
                <a:latin typeface="Microsoft Sans Serif"/>
                <a:cs typeface="Microsoft Sans Serif"/>
              </a:rPr>
              <a:t>з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метою 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підтримки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певної 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країни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95471" y="1667255"/>
            <a:ext cx="2353310" cy="1042669"/>
          </a:xfrm>
          <a:custGeom>
            <a:avLst/>
            <a:gdLst/>
            <a:ahLst/>
            <a:cxnLst/>
            <a:rect l="l" t="t" r="r" b="b"/>
            <a:pathLst>
              <a:path w="2353310" h="1042669">
                <a:moveTo>
                  <a:pt x="2235454" y="0"/>
                </a:moveTo>
                <a:lnTo>
                  <a:pt x="117601" y="0"/>
                </a:lnTo>
                <a:lnTo>
                  <a:pt x="71848" y="8183"/>
                </a:lnTo>
                <a:lnTo>
                  <a:pt x="34464" y="30511"/>
                </a:lnTo>
                <a:lnTo>
                  <a:pt x="9249" y="63650"/>
                </a:lnTo>
                <a:lnTo>
                  <a:pt x="0" y="104267"/>
                </a:lnTo>
                <a:lnTo>
                  <a:pt x="0" y="938149"/>
                </a:lnTo>
                <a:lnTo>
                  <a:pt x="9249" y="978765"/>
                </a:lnTo>
                <a:lnTo>
                  <a:pt x="34464" y="1011904"/>
                </a:lnTo>
                <a:lnTo>
                  <a:pt x="71848" y="1034232"/>
                </a:lnTo>
                <a:lnTo>
                  <a:pt x="117601" y="1042416"/>
                </a:lnTo>
                <a:lnTo>
                  <a:pt x="2235454" y="1042416"/>
                </a:lnTo>
                <a:lnTo>
                  <a:pt x="2281207" y="1034232"/>
                </a:lnTo>
                <a:lnTo>
                  <a:pt x="2318591" y="1011904"/>
                </a:lnTo>
                <a:lnTo>
                  <a:pt x="2343806" y="978765"/>
                </a:lnTo>
                <a:lnTo>
                  <a:pt x="2353055" y="938149"/>
                </a:lnTo>
                <a:lnTo>
                  <a:pt x="2353055" y="104267"/>
                </a:lnTo>
                <a:lnTo>
                  <a:pt x="2343806" y="63650"/>
                </a:lnTo>
                <a:lnTo>
                  <a:pt x="2318591" y="30511"/>
                </a:lnTo>
                <a:lnTo>
                  <a:pt x="2281207" y="8183"/>
                </a:lnTo>
                <a:lnTo>
                  <a:pt x="2235454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947540" y="1831593"/>
            <a:ext cx="1252220" cy="664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200">
              <a:lnSpc>
                <a:spcPts val="2510"/>
              </a:lnSpc>
              <a:spcBef>
                <a:spcPts val="105"/>
              </a:spcBef>
            </a:pPr>
            <a:r>
              <a:rPr sz="22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Грантові</a:t>
            </a:r>
            <a:endParaRPr sz="2200">
              <a:latin typeface="Microsoft Sans Serif"/>
              <a:cs typeface="Microsoft Sans Serif"/>
            </a:endParaRPr>
          </a:p>
          <a:p>
            <a:pPr marL="12700">
              <a:lnSpc>
                <a:spcPts val="2510"/>
              </a:lnSpc>
            </a:pPr>
            <a:r>
              <a:rPr sz="2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програми</a:t>
            </a:r>
            <a:endParaRPr sz="220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621023" y="2697479"/>
            <a:ext cx="2139950" cy="3624579"/>
            <a:chOff x="3621023" y="2697479"/>
            <a:chExt cx="2139950" cy="3624579"/>
          </a:xfrm>
        </p:grpSpPr>
        <p:sp>
          <p:nvSpPr>
            <p:cNvPr id="9" name="object 9"/>
            <p:cNvSpPr/>
            <p:nvPr/>
          </p:nvSpPr>
          <p:spPr>
            <a:xfrm>
              <a:off x="3633215" y="2709671"/>
              <a:ext cx="235585" cy="882015"/>
            </a:xfrm>
            <a:custGeom>
              <a:avLst/>
              <a:gdLst/>
              <a:ahLst/>
              <a:cxnLst/>
              <a:rect l="l" t="t" r="r" b="b"/>
              <a:pathLst>
                <a:path w="235585" h="882014">
                  <a:moveTo>
                    <a:pt x="0" y="0"/>
                  </a:moveTo>
                  <a:lnTo>
                    <a:pt x="0" y="881506"/>
                  </a:lnTo>
                  <a:lnTo>
                    <a:pt x="235076" y="881506"/>
                  </a:lnTo>
                </a:path>
              </a:pathLst>
            </a:custGeom>
            <a:ln w="24383">
              <a:solidFill>
                <a:srgbClr val="4B6C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67911" y="2996183"/>
              <a:ext cx="1880870" cy="3313429"/>
            </a:xfrm>
            <a:custGeom>
              <a:avLst/>
              <a:gdLst/>
              <a:ahLst/>
              <a:cxnLst/>
              <a:rect l="l" t="t" r="r" b="b"/>
              <a:pathLst>
                <a:path w="1880870" h="3313429">
                  <a:moveTo>
                    <a:pt x="1763014" y="0"/>
                  </a:moveTo>
                  <a:lnTo>
                    <a:pt x="117475" y="0"/>
                  </a:lnTo>
                  <a:lnTo>
                    <a:pt x="93794" y="6731"/>
                  </a:lnTo>
                  <a:lnTo>
                    <a:pt x="51785" y="56585"/>
                  </a:lnTo>
                  <a:lnTo>
                    <a:pt x="34401" y="97043"/>
                  </a:lnTo>
                  <a:lnTo>
                    <a:pt x="20058" y="146081"/>
                  </a:lnTo>
                  <a:lnTo>
                    <a:pt x="9229" y="202364"/>
                  </a:lnTo>
                  <a:lnTo>
                    <a:pt x="2385" y="264562"/>
                  </a:lnTo>
                  <a:lnTo>
                    <a:pt x="0" y="331342"/>
                  </a:lnTo>
                  <a:lnTo>
                    <a:pt x="0" y="2981858"/>
                  </a:lnTo>
                  <a:lnTo>
                    <a:pt x="2385" y="3048630"/>
                  </a:lnTo>
                  <a:lnTo>
                    <a:pt x="9229" y="3110822"/>
                  </a:lnTo>
                  <a:lnTo>
                    <a:pt x="20058" y="3167101"/>
                  </a:lnTo>
                  <a:lnTo>
                    <a:pt x="34401" y="3216135"/>
                  </a:lnTo>
                  <a:lnTo>
                    <a:pt x="51785" y="3256592"/>
                  </a:lnTo>
                  <a:lnTo>
                    <a:pt x="93794" y="3306444"/>
                  </a:lnTo>
                  <a:lnTo>
                    <a:pt x="117475" y="3313176"/>
                  </a:lnTo>
                  <a:lnTo>
                    <a:pt x="1763014" y="3313176"/>
                  </a:lnTo>
                  <a:lnTo>
                    <a:pt x="1808821" y="3287139"/>
                  </a:lnTo>
                  <a:lnTo>
                    <a:pt x="1846198" y="3216135"/>
                  </a:lnTo>
                  <a:lnTo>
                    <a:pt x="1860550" y="3167101"/>
                  </a:lnTo>
                  <a:lnTo>
                    <a:pt x="1871384" y="3110822"/>
                  </a:lnTo>
                  <a:lnTo>
                    <a:pt x="1878229" y="3048630"/>
                  </a:lnTo>
                  <a:lnTo>
                    <a:pt x="1880615" y="2981858"/>
                  </a:lnTo>
                  <a:lnTo>
                    <a:pt x="1880615" y="331342"/>
                  </a:lnTo>
                  <a:lnTo>
                    <a:pt x="1878229" y="264562"/>
                  </a:lnTo>
                  <a:lnTo>
                    <a:pt x="1871384" y="202364"/>
                  </a:lnTo>
                  <a:lnTo>
                    <a:pt x="1860550" y="146081"/>
                  </a:lnTo>
                  <a:lnTo>
                    <a:pt x="1846198" y="97043"/>
                  </a:lnTo>
                  <a:lnTo>
                    <a:pt x="1828799" y="56585"/>
                  </a:lnTo>
                  <a:lnTo>
                    <a:pt x="1786736" y="6731"/>
                  </a:lnTo>
                  <a:lnTo>
                    <a:pt x="176301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67911" y="2996183"/>
              <a:ext cx="1880870" cy="3313429"/>
            </a:xfrm>
            <a:custGeom>
              <a:avLst/>
              <a:gdLst/>
              <a:ahLst/>
              <a:cxnLst/>
              <a:rect l="l" t="t" r="r" b="b"/>
              <a:pathLst>
                <a:path w="1880870" h="3313429">
                  <a:moveTo>
                    <a:pt x="0" y="331342"/>
                  </a:moveTo>
                  <a:lnTo>
                    <a:pt x="2385" y="264562"/>
                  </a:lnTo>
                  <a:lnTo>
                    <a:pt x="9229" y="202364"/>
                  </a:lnTo>
                  <a:lnTo>
                    <a:pt x="20058" y="146081"/>
                  </a:lnTo>
                  <a:lnTo>
                    <a:pt x="34401" y="97043"/>
                  </a:lnTo>
                  <a:lnTo>
                    <a:pt x="51785" y="56585"/>
                  </a:lnTo>
                  <a:lnTo>
                    <a:pt x="93794" y="6731"/>
                  </a:lnTo>
                  <a:lnTo>
                    <a:pt x="117475" y="0"/>
                  </a:lnTo>
                  <a:lnTo>
                    <a:pt x="1763014" y="0"/>
                  </a:lnTo>
                  <a:lnTo>
                    <a:pt x="1808821" y="26036"/>
                  </a:lnTo>
                  <a:lnTo>
                    <a:pt x="1846198" y="97043"/>
                  </a:lnTo>
                  <a:lnTo>
                    <a:pt x="1860550" y="146081"/>
                  </a:lnTo>
                  <a:lnTo>
                    <a:pt x="1871384" y="202364"/>
                  </a:lnTo>
                  <a:lnTo>
                    <a:pt x="1878229" y="264562"/>
                  </a:lnTo>
                  <a:lnTo>
                    <a:pt x="1880615" y="331342"/>
                  </a:lnTo>
                  <a:lnTo>
                    <a:pt x="1880615" y="2981858"/>
                  </a:lnTo>
                  <a:lnTo>
                    <a:pt x="1878229" y="3048630"/>
                  </a:lnTo>
                  <a:lnTo>
                    <a:pt x="1871384" y="3110822"/>
                  </a:lnTo>
                  <a:lnTo>
                    <a:pt x="1860550" y="3167101"/>
                  </a:lnTo>
                  <a:lnTo>
                    <a:pt x="1846198" y="3216135"/>
                  </a:lnTo>
                  <a:lnTo>
                    <a:pt x="1828799" y="3256592"/>
                  </a:lnTo>
                  <a:lnTo>
                    <a:pt x="1786736" y="3306444"/>
                  </a:lnTo>
                  <a:lnTo>
                    <a:pt x="1763014" y="3313176"/>
                  </a:lnTo>
                  <a:lnTo>
                    <a:pt x="117475" y="3313176"/>
                  </a:lnTo>
                  <a:lnTo>
                    <a:pt x="71741" y="3287139"/>
                  </a:lnTo>
                  <a:lnTo>
                    <a:pt x="34401" y="3216135"/>
                  </a:lnTo>
                  <a:lnTo>
                    <a:pt x="20058" y="3167101"/>
                  </a:lnTo>
                  <a:lnTo>
                    <a:pt x="9229" y="3110822"/>
                  </a:lnTo>
                  <a:lnTo>
                    <a:pt x="2385" y="3048630"/>
                  </a:lnTo>
                  <a:lnTo>
                    <a:pt x="0" y="2981858"/>
                  </a:lnTo>
                  <a:lnTo>
                    <a:pt x="0" y="331342"/>
                  </a:lnTo>
                  <a:close/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908805" y="2965449"/>
            <a:ext cx="1757045" cy="334454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24765">
              <a:lnSpc>
                <a:spcPts val="1730"/>
              </a:lnSpc>
              <a:spcBef>
                <a:spcPts val="325"/>
              </a:spcBef>
            </a:pPr>
            <a:r>
              <a:rPr sz="1600" b="1" spc="-25" dirty="0">
                <a:latin typeface="Arial"/>
                <a:cs typeface="Arial"/>
              </a:rPr>
              <a:t>Ресурси</a:t>
            </a:r>
            <a:r>
              <a:rPr sz="1600" spc="-25" dirty="0">
                <a:latin typeface="Microsoft Sans Serif"/>
                <a:cs typeface="Microsoft Sans Serif"/>
              </a:rPr>
              <a:t>,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надані </a:t>
            </a:r>
            <a:r>
              <a:rPr sz="1600" dirty="0">
                <a:latin typeface="Microsoft Sans Serif"/>
                <a:cs typeface="Microsoft Sans Serif"/>
              </a:rPr>
              <a:t>у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вигляді 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безповоротної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ts val="1605"/>
              </a:lnSpc>
            </a:pPr>
            <a:r>
              <a:rPr sz="1600" spc="5" dirty="0">
                <a:latin typeface="Microsoft Sans Serif"/>
                <a:cs typeface="Microsoft Sans Serif"/>
              </a:rPr>
              <a:t>фінансової</a:t>
            </a:r>
            <a:endParaRPr sz="1600">
              <a:latin typeface="Microsoft Sans Serif"/>
              <a:cs typeface="Microsoft Sans Serif"/>
            </a:endParaRPr>
          </a:p>
          <a:p>
            <a:pPr marL="12700" marR="565150">
              <a:lnSpc>
                <a:spcPct val="90000"/>
              </a:lnSpc>
              <a:spcBef>
                <a:spcPts val="95"/>
              </a:spcBef>
            </a:pPr>
            <a:r>
              <a:rPr sz="1600" spc="-15" dirty="0">
                <a:latin typeface="Microsoft Sans Serif"/>
                <a:cs typeface="Microsoft Sans Serif"/>
              </a:rPr>
              <a:t>допомоги, 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благодійних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внесків </a:t>
            </a:r>
            <a:r>
              <a:rPr sz="1600" spc="-10" dirty="0">
                <a:latin typeface="Microsoft Sans Serif"/>
                <a:cs typeface="Microsoft Sans Serif"/>
              </a:rPr>
              <a:t>та 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пожертв,</a:t>
            </a:r>
            <a:r>
              <a:rPr sz="1600" spc="-6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що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ts val="1635"/>
              </a:lnSpc>
            </a:pPr>
            <a:r>
              <a:rPr sz="1600" b="1" spc="-20" dirty="0">
                <a:latin typeface="Arial"/>
                <a:cs typeface="Arial"/>
              </a:rPr>
              <a:t>мають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цільове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9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призначення</a:t>
            </a:r>
            <a:r>
              <a:rPr sz="1600" spc="-10" dirty="0">
                <a:latin typeface="Microsoft Sans Serif"/>
                <a:cs typeface="Microsoft Sans Serif"/>
              </a:rPr>
              <a:t>,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та 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с</a:t>
            </a:r>
            <a:r>
              <a:rPr sz="1600" spc="-30" dirty="0">
                <a:latin typeface="Microsoft Sans Serif"/>
                <a:cs typeface="Microsoft Sans Serif"/>
              </a:rPr>
              <a:t>п</a:t>
            </a:r>
            <a:r>
              <a:rPr sz="1600" spc="-35" dirty="0">
                <a:latin typeface="Microsoft Sans Serif"/>
                <a:cs typeface="Microsoft Sans Serif"/>
              </a:rPr>
              <a:t>р</a:t>
            </a:r>
            <a:r>
              <a:rPr sz="1600" spc="-10" dirty="0">
                <a:latin typeface="Microsoft Sans Serif"/>
                <a:cs typeface="Microsoft Sans Serif"/>
              </a:rPr>
              <a:t>я</a:t>
            </a:r>
            <a:r>
              <a:rPr sz="1600" spc="-20" dirty="0">
                <a:latin typeface="Microsoft Sans Serif"/>
                <a:cs typeface="Microsoft Sans Serif"/>
              </a:rPr>
              <a:t>м</a:t>
            </a:r>
            <a:r>
              <a:rPr sz="1600" spc="-25" dirty="0">
                <a:latin typeface="Microsoft Sans Serif"/>
                <a:cs typeface="Microsoft Sans Serif"/>
              </a:rPr>
              <a:t>о</a:t>
            </a:r>
            <a:r>
              <a:rPr sz="1600" spc="-10" dirty="0">
                <a:latin typeface="Microsoft Sans Serif"/>
                <a:cs typeface="Microsoft Sans Serif"/>
              </a:rPr>
              <a:t>в</a:t>
            </a:r>
            <a:r>
              <a:rPr sz="1600" spc="-15" dirty="0">
                <a:latin typeface="Microsoft Sans Serif"/>
                <a:cs typeface="Microsoft Sans Serif"/>
              </a:rPr>
              <a:t>у</a:t>
            </a:r>
            <a:r>
              <a:rPr sz="1600" spc="-20" dirty="0">
                <a:latin typeface="Microsoft Sans Serif"/>
                <a:cs typeface="Microsoft Sans Serif"/>
              </a:rPr>
              <a:t>ю</a:t>
            </a:r>
            <a:r>
              <a:rPr sz="1600" spc="5" dirty="0">
                <a:latin typeface="Microsoft Sans Serif"/>
                <a:cs typeface="Microsoft Sans Serif"/>
              </a:rPr>
              <a:t>т</a:t>
            </a:r>
            <a:r>
              <a:rPr sz="1600" dirty="0">
                <a:latin typeface="Microsoft Sans Serif"/>
                <a:cs typeface="Microsoft Sans Serif"/>
              </a:rPr>
              <a:t>ь</a:t>
            </a:r>
            <a:r>
              <a:rPr sz="1600" spc="10" dirty="0">
                <a:latin typeface="Microsoft Sans Serif"/>
                <a:cs typeface="Microsoft Sans Serif"/>
              </a:rPr>
              <a:t>с</a:t>
            </a:r>
            <a:r>
              <a:rPr sz="1600" dirty="0">
                <a:latin typeface="Microsoft Sans Serif"/>
                <a:cs typeface="Microsoft Sans Serif"/>
              </a:rPr>
              <a:t>я</a:t>
            </a:r>
            <a:r>
              <a:rPr sz="1600" spc="-5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на  вирішення </a:t>
            </a:r>
            <a:r>
              <a:rPr sz="1600" spc="5" dirty="0">
                <a:latin typeface="Microsoft Sans Serif"/>
                <a:cs typeface="Microsoft Sans Serif"/>
              </a:rPr>
              <a:t>певної 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суспільно</a:t>
            </a:r>
            <a:endParaRPr sz="1600">
              <a:latin typeface="Microsoft Sans Serif"/>
              <a:cs typeface="Microsoft Sans Serif"/>
            </a:endParaRPr>
          </a:p>
          <a:p>
            <a:pPr marL="12700" marR="808355">
              <a:lnSpc>
                <a:spcPts val="1730"/>
              </a:lnSpc>
              <a:spcBef>
                <a:spcPts val="25"/>
              </a:spcBef>
            </a:pPr>
            <a:r>
              <a:rPr sz="1600" spc="-10" dirty="0">
                <a:latin typeface="Microsoft Sans Serif"/>
                <a:cs typeface="Microsoft Sans Serif"/>
              </a:rPr>
              <a:t>значущої 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п</a:t>
            </a:r>
            <a:r>
              <a:rPr sz="1600" spc="-10" dirty="0">
                <a:latin typeface="Microsoft Sans Serif"/>
                <a:cs typeface="Microsoft Sans Serif"/>
              </a:rPr>
              <a:t>ро</a:t>
            </a:r>
            <a:r>
              <a:rPr sz="1600" spc="-85" dirty="0">
                <a:latin typeface="Microsoft Sans Serif"/>
                <a:cs typeface="Microsoft Sans Serif"/>
              </a:rPr>
              <a:t>б</a:t>
            </a:r>
            <a:r>
              <a:rPr sz="1600" spc="5" dirty="0">
                <a:latin typeface="Microsoft Sans Serif"/>
                <a:cs typeface="Microsoft Sans Serif"/>
              </a:rPr>
              <a:t>л</a:t>
            </a:r>
            <a:r>
              <a:rPr sz="1600" dirty="0">
                <a:latin typeface="Microsoft Sans Serif"/>
                <a:cs typeface="Microsoft Sans Serif"/>
              </a:rPr>
              <a:t>е</a:t>
            </a:r>
            <a:r>
              <a:rPr sz="1600" spc="-20" dirty="0">
                <a:latin typeface="Microsoft Sans Serif"/>
                <a:cs typeface="Microsoft Sans Serif"/>
              </a:rPr>
              <a:t>ми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79723" y="5161026"/>
            <a:ext cx="178181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68475" algn="l"/>
              </a:tabLst>
            </a:pPr>
            <a:r>
              <a:rPr sz="16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333744" y="1667255"/>
            <a:ext cx="2353310" cy="1042669"/>
          </a:xfrm>
          <a:custGeom>
            <a:avLst/>
            <a:gdLst/>
            <a:ahLst/>
            <a:cxnLst/>
            <a:rect l="l" t="t" r="r" b="b"/>
            <a:pathLst>
              <a:path w="2353309" h="1042669">
                <a:moveTo>
                  <a:pt x="2235454" y="0"/>
                </a:moveTo>
                <a:lnTo>
                  <a:pt x="117601" y="0"/>
                </a:lnTo>
                <a:lnTo>
                  <a:pt x="71848" y="8183"/>
                </a:lnTo>
                <a:lnTo>
                  <a:pt x="34464" y="30511"/>
                </a:lnTo>
                <a:lnTo>
                  <a:pt x="9249" y="63650"/>
                </a:lnTo>
                <a:lnTo>
                  <a:pt x="0" y="104267"/>
                </a:lnTo>
                <a:lnTo>
                  <a:pt x="0" y="938149"/>
                </a:lnTo>
                <a:lnTo>
                  <a:pt x="9249" y="978765"/>
                </a:lnTo>
                <a:lnTo>
                  <a:pt x="34464" y="1011904"/>
                </a:lnTo>
                <a:lnTo>
                  <a:pt x="71848" y="1034232"/>
                </a:lnTo>
                <a:lnTo>
                  <a:pt x="117601" y="1042416"/>
                </a:lnTo>
                <a:lnTo>
                  <a:pt x="2235454" y="1042416"/>
                </a:lnTo>
                <a:lnTo>
                  <a:pt x="2281207" y="1034232"/>
                </a:lnTo>
                <a:lnTo>
                  <a:pt x="2318591" y="1011904"/>
                </a:lnTo>
                <a:lnTo>
                  <a:pt x="2343806" y="978765"/>
                </a:lnTo>
                <a:lnTo>
                  <a:pt x="2353055" y="938149"/>
                </a:lnTo>
                <a:lnTo>
                  <a:pt x="2353055" y="104267"/>
                </a:lnTo>
                <a:lnTo>
                  <a:pt x="2343806" y="63650"/>
                </a:lnTo>
                <a:lnTo>
                  <a:pt x="2318591" y="30511"/>
                </a:lnTo>
                <a:lnTo>
                  <a:pt x="2281207" y="8183"/>
                </a:lnTo>
                <a:lnTo>
                  <a:pt x="223545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420358" y="1680718"/>
            <a:ext cx="2180590" cy="96583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73990" marR="163195" algn="ctr">
              <a:lnSpc>
                <a:spcPts val="2380"/>
              </a:lnSpc>
              <a:spcBef>
                <a:spcPts val="400"/>
              </a:spcBef>
            </a:pPr>
            <a:r>
              <a:rPr sz="22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орпор</a:t>
            </a:r>
            <a:r>
              <a:rPr sz="22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а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2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2200" dirty="0">
                <a:solidFill>
                  <a:srgbClr val="FFFFFF"/>
                </a:solidFill>
                <a:latin typeface="Microsoft Sans Serif"/>
                <a:cs typeface="Microsoft Sans Serif"/>
              </a:rPr>
              <a:t>а  соціальна</a:t>
            </a:r>
            <a:endParaRPr sz="2200">
              <a:latin typeface="Microsoft Sans Serif"/>
              <a:cs typeface="Microsoft Sans Serif"/>
            </a:endParaRPr>
          </a:p>
          <a:p>
            <a:pPr algn="ctr">
              <a:lnSpc>
                <a:spcPts val="2335"/>
              </a:lnSpc>
            </a:pPr>
            <a:r>
              <a:rPr sz="2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відповідальність</a:t>
            </a:r>
            <a:endParaRPr sz="2200">
              <a:latin typeface="Microsoft Sans Serif"/>
              <a:cs typeface="Microsoft Sans Serif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559295" y="2697479"/>
            <a:ext cx="2127885" cy="2746375"/>
            <a:chOff x="6559295" y="2697479"/>
            <a:chExt cx="2127885" cy="2746375"/>
          </a:xfrm>
        </p:grpSpPr>
        <p:sp>
          <p:nvSpPr>
            <p:cNvPr id="17" name="object 17"/>
            <p:cNvSpPr/>
            <p:nvPr/>
          </p:nvSpPr>
          <p:spPr>
            <a:xfrm>
              <a:off x="6571487" y="2709671"/>
              <a:ext cx="235585" cy="882015"/>
            </a:xfrm>
            <a:custGeom>
              <a:avLst/>
              <a:gdLst/>
              <a:ahLst/>
              <a:cxnLst/>
              <a:rect l="l" t="t" r="r" b="b"/>
              <a:pathLst>
                <a:path w="235584" h="882014">
                  <a:moveTo>
                    <a:pt x="0" y="0"/>
                  </a:moveTo>
                  <a:lnTo>
                    <a:pt x="0" y="881506"/>
                  </a:lnTo>
                  <a:lnTo>
                    <a:pt x="235076" y="881506"/>
                  </a:lnTo>
                </a:path>
              </a:pathLst>
            </a:custGeom>
            <a:ln w="24383">
              <a:solidFill>
                <a:srgbClr val="4B6C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806183" y="2996183"/>
              <a:ext cx="1880870" cy="2447925"/>
            </a:xfrm>
            <a:custGeom>
              <a:avLst/>
              <a:gdLst/>
              <a:ahLst/>
              <a:cxnLst/>
              <a:rect l="l" t="t" r="r" b="b"/>
              <a:pathLst>
                <a:path w="1880870" h="2447925">
                  <a:moveTo>
                    <a:pt x="1763141" y="0"/>
                  </a:moveTo>
                  <a:lnTo>
                    <a:pt x="117475" y="0"/>
                  </a:lnTo>
                  <a:lnTo>
                    <a:pt x="86239" y="8744"/>
                  </a:lnTo>
                  <a:lnTo>
                    <a:pt x="34401" y="71691"/>
                  </a:lnTo>
                  <a:lnTo>
                    <a:pt x="16034" y="121223"/>
                  </a:lnTo>
                  <a:lnTo>
                    <a:pt x="4195" y="179681"/>
                  </a:lnTo>
                  <a:lnTo>
                    <a:pt x="0" y="244728"/>
                  </a:lnTo>
                  <a:lnTo>
                    <a:pt x="0" y="2202815"/>
                  </a:lnTo>
                  <a:lnTo>
                    <a:pt x="4195" y="2267862"/>
                  </a:lnTo>
                  <a:lnTo>
                    <a:pt x="16034" y="2326320"/>
                  </a:lnTo>
                  <a:lnTo>
                    <a:pt x="34401" y="2375852"/>
                  </a:lnTo>
                  <a:lnTo>
                    <a:pt x="58175" y="2414124"/>
                  </a:lnTo>
                  <a:lnTo>
                    <a:pt x="117475" y="2447543"/>
                  </a:lnTo>
                  <a:lnTo>
                    <a:pt x="1763141" y="2447543"/>
                  </a:lnTo>
                  <a:lnTo>
                    <a:pt x="1822440" y="2414124"/>
                  </a:lnTo>
                  <a:lnTo>
                    <a:pt x="1846214" y="2375852"/>
                  </a:lnTo>
                  <a:lnTo>
                    <a:pt x="1864581" y="2326320"/>
                  </a:lnTo>
                  <a:lnTo>
                    <a:pt x="1876420" y="2267862"/>
                  </a:lnTo>
                  <a:lnTo>
                    <a:pt x="1880616" y="2202815"/>
                  </a:lnTo>
                  <a:lnTo>
                    <a:pt x="1880616" y="244728"/>
                  </a:lnTo>
                  <a:lnTo>
                    <a:pt x="1876420" y="179681"/>
                  </a:lnTo>
                  <a:lnTo>
                    <a:pt x="1864581" y="121223"/>
                  </a:lnTo>
                  <a:lnTo>
                    <a:pt x="1846214" y="71691"/>
                  </a:lnTo>
                  <a:lnTo>
                    <a:pt x="1822440" y="33419"/>
                  </a:lnTo>
                  <a:lnTo>
                    <a:pt x="176314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842506" y="3081604"/>
            <a:ext cx="1727835" cy="224726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00"/>
              </a:spcBef>
            </a:pPr>
            <a:r>
              <a:rPr sz="1600" spc="-5" dirty="0">
                <a:latin typeface="Microsoft Sans Serif"/>
                <a:cs typeface="Microsoft Sans Serif"/>
              </a:rPr>
              <a:t>Відповідальність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організації </a:t>
            </a:r>
            <a:r>
              <a:rPr sz="1600" spc="-30" dirty="0">
                <a:latin typeface="Microsoft Sans Serif"/>
                <a:cs typeface="Microsoft Sans Serif"/>
              </a:rPr>
              <a:t>за 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вплив </a:t>
            </a:r>
            <a:r>
              <a:rPr sz="1600" spc="70" dirty="0">
                <a:latin typeface="Microsoft Sans Serif"/>
                <a:cs typeface="Microsoft Sans Serif"/>
              </a:rPr>
              <a:t>її </a:t>
            </a:r>
            <a:r>
              <a:rPr sz="1600" spc="-5" dirty="0">
                <a:latin typeface="Microsoft Sans Serif"/>
                <a:cs typeface="Microsoft Sans Serif"/>
              </a:rPr>
              <a:t>рішень </a:t>
            </a:r>
            <a:r>
              <a:rPr sz="1600" spc="-10" dirty="0">
                <a:latin typeface="Microsoft Sans Serif"/>
                <a:cs typeface="Microsoft Sans Serif"/>
              </a:rPr>
              <a:t>та </a:t>
            </a:r>
            <a:r>
              <a:rPr sz="1600" spc="-4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діяльності на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суспільство </a:t>
            </a:r>
            <a:r>
              <a:rPr sz="1600" spc="-10" dirty="0">
                <a:latin typeface="Microsoft Sans Serif"/>
                <a:cs typeface="Microsoft Sans Serif"/>
              </a:rPr>
              <a:t>і 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довкілля </a:t>
            </a:r>
            <a:r>
              <a:rPr sz="1600" spc="-25" dirty="0">
                <a:latin typeface="Microsoft Sans Serif"/>
                <a:cs typeface="Microsoft Sans Serif"/>
              </a:rPr>
              <a:t>через 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прозору </a:t>
            </a:r>
            <a:r>
              <a:rPr sz="1600" spc="-5" dirty="0">
                <a:latin typeface="Microsoft Sans Serif"/>
                <a:cs typeface="Microsoft Sans Serif"/>
              </a:rPr>
              <a:t>та </a:t>
            </a:r>
            <a:r>
              <a:rPr sz="1600" spc="-15" dirty="0">
                <a:latin typeface="Microsoft Sans Serif"/>
                <a:cs typeface="Microsoft Sans Serif"/>
              </a:rPr>
              <a:t>етичну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поведінку,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яка 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сприяє </a:t>
            </a:r>
            <a:r>
              <a:rPr sz="1600" dirty="0">
                <a:latin typeface="Microsoft Sans Serif"/>
                <a:cs typeface="Microsoft Sans Serif"/>
              </a:rPr>
              <a:t>сталому 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розвитку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276747" y="509948"/>
            <a:ext cx="4620260" cy="1015365"/>
            <a:chOff x="2276747" y="509948"/>
            <a:chExt cx="4620260" cy="1015365"/>
          </a:xfrm>
        </p:grpSpPr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76747" y="509948"/>
              <a:ext cx="4620264" cy="30088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95727" y="731520"/>
              <a:ext cx="4377689" cy="793241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1882" rIns="0" bIns="0" rtlCol="0">
            <a:spAutoFit/>
          </a:bodyPr>
          <a:lstStyle/>
          <a:p>
            <a:pPr marL="2064385" marR="5080" indent="-365760">
              <a:lnSpc>
                <a:spcPct val="100000"/>
              </a:lnSpc>
              <a:spcBef>
                <a:spcPts val="110"/>
              </a:spcBef>
            </a:pPr>
            <a:r>
              <a:rPr sz="2800" spc="-5" dirty="0">
                <a:solidFill>
                  <a:srgbClr val="860038"/>
                </a:solidFill>
              </a:rPr>
              <a:t>ГРАНТОВІ ІНСТРУМЕНТИ </a:t>
            </a:r>
            <a:r>
              <a:rPr sz="2800" spc="-810" dirty="0">
                <a:solidFill>
                  <a:srgbClr val="860038"/>
                </a:solidFill>
              </a:rPr>
              <a:t> </a:t>
            </a:r>
            <a:r>
              <a:rPr sz="2800" spc="-5" dirty="0">
                <a:solidFill>
                  <a:srgbClr val="860038"/>
                </a:solidFill>
              </a:rPr>
              <a:t>ФІНАНСУВАННЯ</a:t>
            </a:r>
            <a:r>
              <a:rPr sz="2800" spc="-60" dirty="0">
                <a:solidFill>
                  <a:srgbClr val="860038"/>
                </a:solidFill>
              </a:rPr>
              <a:t> </a:t>
            </a:r>
            <a:r>
              <a:rPr sz="2800" spc="-5" dirty="0">
                <a:solidFill>
                  <a:srgbClr val="860038"/>
                </a:solidFill>
              </a:rPr>
              <a:t>МЕР</a:t>
            </a:r>
            <a:endParaRPr sz="2800"/>
          </a:p>
        </p:txBody>
      </p:sp>
      <p:sp>
        <p:nvSpPr>
          <p:cNvPr id="24" name="object 24"/>
          <p:cNvSpPr txBox="1"/>
          <p:nvPr/>
        </p:nvSpPr>
        <p:spPr>
          <a:xfrm>
            <a:off x="8515350" y="6258864"/>
            <a:ext cx="9588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678B93"/>
                </a:solidFill>
                <a:latin typeface="Tahoma"/>
                <a:cs typeface="Tahoma"/>
              </a:rPr>
              <a:t>2</a:t>
            </a:r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16679" y="3599686"/>
            <a:ext cx="5227319" cy="325831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2191" y="0"/>
            <a:ext cx="9131935" cy="3599815"/>
            <a:chOff x="12191" y="0"/>
            <a:chExt cx="9131935" cy="359981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7512" y="0"/>
              <a:ext cx="4666487" cy="34869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91" y="0"/>
              <a:ext cx="4465320" cy="3599688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3688079"/>
            <a:ext cx="4492752" cy="316991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304933" y="1371600"/>
            <a:ext cx="3168650" cy="5384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3350" spc="-120" dirty="0">
                <a:solidFill>
                  <a:srgbClr val="860038"/>
                </a:solidFill>
              </a:rPr>
              <a:t>ОБГОВОРЕННЯ</a:t>
            </a:r>
            <a:endParaRPr sz="3350" dirty="0"/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69223" y="2947416"/>
            <a:ext cx="768857" cy="90601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006551" y="2799334"/>
            <a:ext cx="7765415" cy="185610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77165" marR="5080" indent="-165100">
              <a:lnSpc>
                <a:spcPct val="79600"/>
              </a:lnSpc>
              <a:spcBef>
                <a:spcPts val="685"/>
              </a:spcBef>
              <a:buClr>
                <a:srgbClr val="009999"/>
              </a:buClr>
              <a:buSzPct val="64583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400" dirty="0">
                <a:solidFill>
                  <a:srgbClr val="860038"/>
                </a:solidFill>
                <a:latin typeface="Tahoma"/>
                <a:cs typeface="Tahoma"/>
              </a:rPr>
              <a:t>ЧИ </a:t>
            </a:r>
            <a:r>
              <a:rPr sz="2400" spc="-5" dirty="0">
                <a:solidFill>
                  <a:srgbClr val="860038"/>
                </a:solidFill>
                <a:latin typeface="Tahoma"/>
                <a:cs typeface="Tahoma"/>
              </a:rPr>
              <a:t>МАЄТЕ ВИ ДОСВІД ЗАСТОСУВАННЯ МЕХАНІЗМУ </a:t>
            </a:r>
            <a:r>
              <a:rPr sz="2400" dirty="0">
                <a:solidFill>
                  <a:srgbClr val="860038"/>
                </a:solidFill>
                <a:latin typeface="Tahoma"/>
                <a:cs typeface="Tahoma"/>
              </a:rPr>
              <a:t> КОРПОРАТИВНОЇ</a:t>
            </a:r>
            <a:r>
              <a:rPr sz="2400" spc="-10" dirty="0">
                <a:solidFill>
                  <a:srgbClr val="860038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860038"/>
                </a:solidFill>
                <a:latin typeface="Tahoma"/>
                <a:cs typeface="Tahoma"/>
              </a:rPr>
              <a:t>СОЦІАЛЬНОЇ</a:t>
            </a:r>
            <a:r>
              <a:rPr sz="2400" spc="-30" dirty="0">
                <a:solidFill>
                  <a:srgbClr val="860038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860038"/>
                </a:solidFill>
                <a:latin typeface="Tahoma"/>
                <a:cs typeface="Tahoma"/>
              </a:rPr>
              <a:t>ВІДПОВІДАЛЬНОСТІ</a:t>
            </a:r>
            <a:r>
              <a:rPr sz="3200" b="1" spc="-5" dirty="0">
                <a:solidFill>
                  <a:srgbClr val="860038"/>
                </a:solidFill>
                <a:latin typeface="Tahoma"/>
                <a:cs typeface="Tahoma"/>
              </a:rPr>
              <a:t>?</a:t>
            </a:r>
            <a:endParaRPr sz="3200" dirty="0">
              <a:latin typeface="Tahoma"/>
              <a:cs typeface="Tahoma"/>
            </a:endParaRPr>
          </a:p>
          <a:p>
            <a:pPr marL="1052195" lvl="1" indent="-345440">
              <a:lnSpc>
                <a:spcPts val="3025"/>
              </a:lnSpc>
              <a:spcBef>
                <a:spcPts val="2395"/>
              </a:spcBef>
              <a:buClr>
                <a:srgbClr val="009999"/>
              </a:buClr>
              <a:buSzPct val="64285"/>
              <a:buFont typeface="Wingdings"/>
              <a:buChar char=""/>
              <a:tabLst>
                <a:tab pos="1052195" algn="l"/>
                <a:tab pos="1052830" algn="l"/>
              </a:tabLst>
            </a:pPr>
            <a:r>
              <a:rPr sz="2800" spc="5" dirty="0">
                <a:solidFill>
                  <a:srgbClr val="860038"/>
                </a:solidFill>
                <a:latin typeface="Tahoma"/>
                <a:cs typeface="Tahoma"/>
              </a:rPr>
              <a:t>ЩО</a:t>
            </a:r>
            <a:r>
              <a:rPr sz="2800" spc="-25" dirty="0">
                <a:solidFill>
                  <a:srgbClr val="860038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860038"/>
                </a:solidFill>
                <a:latin typeface="Tahoma"/>
                <a:cs typeface="Tahoma"/>
              </a:rPr>
              <a:t>СЛІД</a:t>
            </a:r>
            <a:r>
              <a:rPr sz="2800" spc="-20" dirty="0">
                <a:solidFill>
                  <a:srgbClr val="860038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860038"/>
                </a:solidFill>
                <a:latin typeface="Tahoma"/>
                <a:cs typeface="Tahoma"/>
              </a:rPr>
              <a:t>ВРАХОВУВАТИ</a:t>
            </a:r>
            <a:r>
              <a:rPr sz="2800" spc="-60" dirty="0">
                <a:solidFill>
                  <a:srgbClr val="860038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860038"/>
                </a:solidFill>
                <a:latin typeface="Tahoma"/>
                <a:cs typeface="Tahoma"/>
              </a:rPr>
              <a:t>ПРИ</a:t>
            </a:r>
            <a:r>
              <a:rPr sz="2800" spc="-30" dirty="0">
                <a:solidFill>
                  <a:srgbClr val="860038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860038"/>
                </a:solidFill>
                <a:latin typeface="Tahoma"/>
                <a:cs typeface="Tahoma"/>
              </a:rPr>
              <a:t>ЙОГО</a:t>
            </a:r>
            <a:endParaRPr sz="2800" dirty="0">
              <a:latin typeface="Tahoma"/>
              <a:cs typeface="Tahoma"/>
            </a:endParaRPr>
          </a:p>
          <a:p>
            <a:pPr marL="2613025">
              <a:lnSpc>
                <a:spcPts val="3025"/>
              </a:lnSpc>
            </a:pPr>
            <a:r>
              <a:rPr sz="2800" spc="-5" dirty="0">
                <a:solidFill>
                  <a:srgbClr val="860038"/>
                </a:solidFill>
                <a:latin typeface="Tahoma"/>
                <a:cs typeface="Tahoma"/>
              </a:rPr>
              <a:t>ЗАСТОСУВАННІ?</a:t>
            </a:r>
            <a:endParaRPr sz="2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0572" y="380349"/>
            <a:ext cx="8008620" cy="1239520"/>
            <a:chOff x="580572" y="380349"/>
            <a:chExt cx="8008620" cy="12395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0572" y="380349"/>
              <a:ext cx="8008033" cy="48715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84575" y="713231"/>
              <a:ext cx="2999994" cy="90601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87015" marR="5080" indent="-2774950">
              <a:lnSpc>
                <a:spcPct val="100000"/>
              </a:lnSpc>
              <a:spcBef>
                <a:spcPts val="95"/>
              </a:spcBef>
            </a:pPr>
            <a:r>
              <a:rPr sz="3200" spc="-10" dirty="0"/>
              <a:t>СУТНІСТЬ</a:t>
            </a:r>
            <a:r>
              <a:rPr sz="3200" spc="25" dirty="0"/>
              <a:t> </a:t>
            </a:r>
            <a:r>
              <a:rPr sz="3200" spc="-10" dirty="0"/>
              <a:t>МІЖНАРОДНОЇ</a:t>
            </a:r>
            <a:r>
              <a:rPr sz="3200" spc="15" dirty="0"/>
              <a:t> </a:t>
            </a:r>
            <a:r>
              <a:rPr sz="3200" spc="-10" dirty="0"/>
              <a:t>ТЕХНІЧНОЇ </a:t>
            </a:r>
            <a:r>
              <a:rPr sz="3200" spc="-925" dirty="0"/>
              <a:t> </a:t>
            </a:r>
            <a:r>
              <a:rPr sz="3200" spc="-15" dirty="0"/>
              <a:t>ДОПОМОГИ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536244" y="1543344"/>
            <a:ext cx="8078470" cy="375221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70"/>
              </a:spcBef>
            </a:pPr>
            <a:r>
              <a:rPr sz="2400" spc="-10" dirty="0">
                <a:solidFill>
                  <a:srgbClr val="870038"/>
                </a:solidFill>
                <a:latin typeface="Calibri"/>
                <a:cs typeface="Calibri"/>
              </a:rPr>
              <a:t>Міжнародна</a:t>
            </a:r>
            <a:r>
              <a:rPr sz="2400" spc="-20" dirty="0">
                <a:solidFill>
                  <a:srgbClr val="870038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870038"/>
                </a:solidFill>
                <a:latin typeface="Calibri"/>
                <a:cs typeface="Calibri"/>
              </a:rPr>
              <a:t>технічна</a:t>
            </a:r>
            <a:r>
              <a:rPr sz="2400" spc="-15" dirty="0">
                <a:solidFill>
                  <a:srgbClr val="870038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870038"/>
                </a:solidFill>
                <a:latin typeface="Calibri"/>
                <a:cs typeface="Calibri"/>
              </a:rPr>
              <a:t>допомога</a:t>
            </a:r>
            <a:r>
              <a:rPr sz="2400" spc="-80" dirty="0">
                <a:solidFill>
                  <a:srgbClr val="870038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870038"/>
                </a:solidFill>
                <a:latin typeface="Calibri"/>
                <a:cs typeface="Calibri"/>
              </a:rPr>
              <a:t>(МТД):</a:t>
            </a:r>
            <a:endParaRPr sz="2400">
              <a:latin typeface="Calibri"/>
              <a:cs typeface="Calibri"/>
            </a:endParaRPr>
          </a:p>
          <a:p>
            <a:pPr marL="356870" marR="6350" indent="-344805" algn="just">
              <a:lnSpc>
                <a:spcPct val="100000"/>
              </a:lnSpc>
              <a:spcBef>
                <a:spcPts val="535"/>
              </a:spcBef>
              <a:buSzPct val="65909"/>
              <a:buFont typeface="Microsoft Sans Serif"/>
              <a:buChar char="•"/>
              <a:tabLst>
                <a:tab pos="357505" algn="l"/>
              </a:tabLst>
            </a:pPr>
            <a:r>
              <a:rPr sz="2200" spc="-5" dirty="0">
                <a:solidFill>
                  <a:srgbClr val="3A3A3A"/>
                </a:solidFill>
                <a:latin typeface="Calibri"/>
                <a:cs typeface="Calibri"/>
              </a:rPr>
              <a:t>допомога</a:t>
            </a:r>
            <a:r>
              <a:rPr sz="2200" dirty="0">
                <a:solidFill>
                  <a:srgbClr val="3A3A3A"/>
                </a:solidFill>
                <a:latin typeface="Calibri"/>
                <a:cs typeface="Calibri"/>
              </a:rPr>
              <a:t> від</a:t>
            </a:r>
            <a:r>
              <a:rPr sz="2200" spc="5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A3A3A"/>
                </a:solidFill>
                <a:latin typeface="Calibri"/>
                <a:cs typeface="Calibri"/>
              </a:rPr>
              <a:t>урядів</a:t>
            </a:r>
            <a:r>
              <a:rPr sz="2200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A3A3A"/>
                </a:solidFill>
                <a:latin typeface="Calibri"/>
                <a:cs typeface="Calibri"/>
              </a:rPr>
              <a:t>та</a:t>
            </a:r>
            <a:r>
              <a:rPr sz="2200" spc="-5" dirty="0">
                <a:solidFill>
                  <a:srgbClr val="3A3A3A"/>
                </a:solidFill>
                <a:latin typeface="Calibri"/>
                <a:cs typeface="Calibri"/>
              </a:rPr>
              <a:t> інших</a:t>
            </a:r>
            <a:r>
              <a:rPr sz="2200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A3A3A"/>
                </a:solidFill>
                <a:latin typeface="Calibri"/>
                <a:cs typeface="Calibri"/>
              </a:rPr>
              <a:t>організацій</a:t>
            </a:r>
            <a:r>
              <a:rPr sz="2200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A3A3A"/>
                </a:solidFill>
                <a:latin typeface="Calibri"/>
                <a:cs typeface="Calibri"/>
              </a:rPr>
              <a:t>для</a:t>
            </a:r>
            <a:r>
              <a:rPr sz="2200" spc="-5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A3A3A"/>
                </a:solidFill>
                <a:latin typeface="Calibri"/>
                <a:cs typeface="Calibri"/>
              </a:rPr>
              <a:t>підтримки </a:t>
            </a:r>
            <a:r>
              <a:rPr sz="2200" spc="-5" dirty="0">
                <a:solidFill>
                  <a:srgbClr val="3A3A3A"/>
                </a:solidFill>
                <a:latin typeface="Calibri"/>
                <a:cs typeface="Calibri"/>
              </a:rPr>
              <a:t> економічного,</a:t>
            </a:r>
            <a:r>
              <a:rPr sz="2200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A3A3A"/>
                </a:solidFill>
                <a:latin typeface="Calibri"/>
                <a:cs typeface="Calibri"/>
              </a:rPr>
              <a:t>соціального,</a:t>
            </a:r>
            <a:r>
              <a:rPr sz="2200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A3A3A"/>
                </a:solidFill>
                <a:latin typeface="Calibri"/>
                <a:cs typeface="Calibri"/>
              </a:rPr>
              <a:t>політичного</a:t>
            </a:r>
            <a:r>
              <a:rPr sz="2200" spc="-5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2200" spc="5" dirty="0">
                <a:solidFill>
                  <a:srgbClr val="3A3A3A"/>
                </a:solidFill>
                <a:latin typeface="Calibri"/>
                <a:cs typeface="Calibri"/>
              </a:rPr>
              <a:t>та</a:t>
            </a:r>
            <a:r>
              <a:rPr sz="2200" spc="509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A3A3A"/>
                </a:solidFill>
                <a:latin typeface="Calibri"/>
                <a:cs typeface="Calibri"/>
              </a:rPr>
              <a:t>екологічного </a:t>
            </a:r>
            <a:r>
              <a:rPr sz="2200" spc="-5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3A3A3A"/>
                </a:solidFill>
                <a:latin typeface="Calibri"/>
                <a:cs typeface="Calibri"/>
              </a:rPr>
              <a:t>розвитку</a:t>
            </a:r>
            <a:r>
              <a:rPr sz="2200" spc="-50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3A3A3A"/>
                </a:solidFill>
                <a:latin typeface="Calibri"/>
                <a:cs typeface="Calibri"/>
              </a:rPr>
              <a:t>країн,</a:t>
            </a:r>
            <a:r>
              <a:rPr sz="2200" spc="-25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A3A3A"/>
                </a:solidFill>
                <a:latin typeface="Calibri"/>
                <a:cs typeface="Calibri"/>
              </a:rPr>
              <a:t>що </a:t>
            </a:r>
            <a:r>
              <a:rPr sz="2200" dirty="0">
                <a:solidFill>
                  <a:srgbClr val="3A3A3A"/>
                </a:solidFill>
                <a:latin typeface="Calibri"/>
                <a:cs typeface="Calibri"/>
              </a:rPr>
              <a:t>розвиваються</a:t>
            </a:r>
            <a:endParaRPr sz="2200">
              <a:latin typeface="Calibri"/>
              <a:cs typeface="Calibri"/>
            </a:endParaRPr>
          </a:p>
          <a:p>
            <a:pPr marL="356870" indent="-344805" algn="just">
              <a:lnSpc>
                <a:spcPct val="100000"/>
              </a:lnSpc>
              <a:spcBef>
                <a:spcPts val="535"/>
              </a:spcBef>
              <a:buSzPct val="65909"/>
              <a:buFont typeface="Microsoft Sans Serif"/>
              <a:buChar char="•"/>
              <a:tabLst>
                <a:tab pos="357505" algn="l"/>
              </a:tabLst>
            </a:pPr>
            <a:r>
              <a:rPr sz="2200" dirty="0">
                <a:solidFill>
                  <a:srgbClr val="3A3A3A"/>
                </a:solidFill>
                <a:latin typeface="Calibri"/>
                <a:cs typeface="Calibri"/>
              </a:rPr>
              <a:t>на    </a:t>
            </a:r>
            <a:r>
              <a:rPr sz="2200" spc="270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A3A3A"/>
                </a:solidFill>
                <a:latin typeface="Calibri"/>
                <a:cs typeface="Calibri"/>
              </a:rPr>
              <a:t>відміну</a:t>
            </a:r>
            <a:r>
              <a:rPr sz="2200" spc="875" dirty="0">
                <a:solidFill>
                  <a:srgbClr val="3A3A3A"/>
                </a:solidFill>
                <a:latin typeface="Calibri"/>
                <a:cs typeface="Calibri"/>
              </a:rPr>
              <a:t>  </a:t>
            </a:r>
            <a:r>
              <a:rPr sz="2200" dirty="0">
                <a:solidFill>
                  <a:srgbClr val="3A3A3A"/>
                </a:solidFill>
                <a:latin typeface="Calibri"/>
                <a:cs typeface="Calibri"/>
              </a:rPr>
              <a:t>від    </a:t>
            </a:r>
            <a:r>
              <a:rPr sz="2200" spc="240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A3A3A"/>
                </a:solidFill>
                <a:latin typeface="Calibri"/>
                <a:cs typeface="Calibri"/>
              </a:rPr>
              <a:t>гуманітарної</a:t>
            </a:r>
            <a:r>
              <a:rPr sz="2200" spc="885" dirty="0">
                <a:solidFill>
                  <a:srgbClr val="3A3A3A"/>
                </a:solidFill>
                <a:latin typeface="Calibri"/>
                <a:cs typeface="Calibri"/>
              </a:rPr>
              <a:t>  </a:t>
            </a:r>
            <a:r>
              <a:rPr sz="2200" spc="-10" dirty="0">
                <a:solidFill>
                  <a:srgbClr val="3A3A3A"/>
                </a:solidFill>
                <a:latin typeface="Calibri"/>
                <a:cs typeface="Calibri"/>
              </a:rPr>
              <a:t>допомоги,</a:t>
            </a:r>
            <a:r>
              <a:rPr sz="2200" spc="875" dirty="0">
                <a:solidFill>
                  <a:srgbClr val="3A3A3A"/>
                </a:solidFill>
                <a:latin typeface="Calibri"/>
                <a:cs typeface="Calibri"/>
              </a:rPr>
              <a:t>  </a:t>
            </a:r>
            <a:r>
              <a:rPr sz="2200" spc="-10" dirty="0">
                <a:solidFill>
                  <a:srgbClr val="3A3A3A"/>
                </a:solidFill>
                <a:latin typeface="Calibri"/>
                <a:cs typeface="Calibri"/>
              </a:rPr>
              <a:t>має</a:t>
            </a:r>
            <a:r>
              <a:rPr sz="2200" spc="869" dirty="0">
                <a:solidFill>
                  <a:srgbClr val="3A3A3A"/>
                </a:solidFill>
                <a:latin typeface="Calibri"/>
                <a:cs typeface="Calibri"/>
              </a:rPr>
              <a:t>  </a:t>
            </a:r>
            <a:r>
              <a:rPr sz="2200" spc="-10" dirty="0">
                <a:solidFill>
                  <a:srgbClr val="3A3A3A"/>
                </a:solidFill>
                <a:latin typeface="Calibri"/>
                <a:cs typeface="Calibri"/>
              </a:rPr>
              <a:t>усувати</a:t>
            </a:r>
            <a:endParaRPr sz="2200">
              <a:latin typeface="Calibri"/>
              <a:cs typeface="Calibri"/>
            </a:endParaRPr>
          </a:p>
          <a:p>
            <a:pPr marR="19050" algn="r">
              <a:lnSpc>
                <a:spcPct val="100000"/>
              </a:lnSpc>
            </a:pPr>
            <a:r>
              <a:rPr sz="2200" spc="-5" dirty="0">
                <a:solidFill>
                  <a:srgbClr val="3A3A3A"/>
                </a:solidFill>
                <a:latin typeface="Calibri"/>
                <a:cs typeface="Calibri"/>
              </a:rPr>
              <a:t>довгострокові</a:t>
            </a:r>
            <a:r>
              <a:rPr sz="2200" spc="-55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3A3A3A"/>
                </a:solidFill>
                <a:latin typeface="Calibri"/>
                <a:cs typeface="Calibri"/>
              </a:rPr>
              <a:t>причини</a:t>
            </a:r>
            <a:r>
              <a:rPr sz="2200" spc="-40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3A3A3A"/>
                </a:solidFill>
                <a:latin typeface="Calibri"/>
                <a:cs typeface="Calibri"/>
              </a:rPr>
              <a:t>бідності,</a:t>
            </a:r>
            <a:r>
              <a:rPr sz="2200" spc="-45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2200" spc="5" dirty="0">
                <a:solidFill>
                  <a:srgbClr val="3A3A3A"/>
                </a:solidFill>
                <a:latin typeface="Calibri"/>
                <a:cs typeface="Calibri"/>
              </a:rPr>
              <a:t>а</a:t>
            </a:r>
            <a:r>
              <a:rPr sz="2200" dirty="0">
                <a:solidFill>
                  <a:srgbClr val="3A3A3A"/>
                </a:solidFill>
                <a:latin typeface="Calibri"/>
                <a:cs typeface="Calibri"/>
              </a:rPr>
              <a:t> не</a:t>
            </a:r>
            <a:r>
              <a:rPr sz="2200" spc="-10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A3A3A"/>
                </a:solidFill>
                <a:latin typeface="Calibri"/>
                <a:cs typeface="Calibri"/>
              </a:rPr>
              <a:t>її</a:t>
            </a:r>
            <a:r>
              <a:rPr sz="2200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A3A3A"/>
                </a:solidFill>
                <a:latin typeface="Calibri"/>
                <a:cs typeface="Calibri"/>
              </a:rPr>
              <a:t>короткострокові</a:t>
            </a:r>
            <a:r>
              <a:rPr sz="2200" spc="-80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3A3A3A"/>
                </a:solidFill>
                <a:latin typeface="Calibri"/>
                <a:cs typeface="Calibri"/>
              </a:rPr>
              <a:t>наслідки</a:t>
            </a:r>
            <a:endParaRPr sz="2200">
              <a:latin typeface="Calibri"/>
              <a:cs typeface="Calibri"/>
            </a:endParaRPr>
          </a:p>
          <a:p>
            <a:pPr marL="344170" marR="5080" indent="-344170" algn="r">
              <a:lnSpc>
                <a:spcPct val="100000"/>
              </a:lnSpc>
              <a:spcBef>
                <a:spcPts val="530"/>
              </a:spcBef>
              <a:buSzPct val="65909"/>
              <a:buFont typeface="Microsoft Sans Serif"/>
              <a:buChar char="•"/>
              <a:tabLst>
                <a:tab pos="344170" algn="l"/>
                <a:tab pos="357505" algn="l"/>
                <a:tab pos="1249680" algn="l"/>
                <a:tab pos="2835275" algn="l"/>
                <a:tab pos="3338195" algn="l"/>
                <a:tab pos="5389880" algn="l"/>
                <a:tab pos="7371715" algn="l"/>
                <a:tab pos="7987665" algn="l"/>
              </a:tabLst>
            </a:pPr>
            <a:r>
              <a:rPr sz="2200" dirty="0">
                <a:solidFill>
                  <a:srgbClr val="3A3A3A"/>
                </a:solidFill>
                <a:latin typeface="Calibri"/>
                <a:cs typeface="Calibri"/>
              </a:rPr>
              <a:t>м</a:t>
            </a:r>
            <a:r>
              <a:rPr sz="2200" spc="-20" dirty="0">
                <a:solidFill>
                  <a:srgbClr val="3A3A3A"/>
                </a:solidFill>
                <a:latin typeface="Calibri"/>
                <a:cs typeface="Calibri"/>
              </a:rPr>
              <a:t>о</a:t>
            </a:r>
            <a:r>
              <a:rPr sz="2200" spc="-30" dirty="0">
                <a:solidFill>
                  <a:srgbClr val="3A3A3A"/>
                </a:solidFill>
                <a:latin typeface="Calibri"/>
                <a:cs typeface="Calibri"/>
              </a:rPr>
              <a:t>ж</a:t>
            </a:r>
            <a:r>
              <a:rPr sz="2200" dirty="0">
                <a:solidFill>
                  <a:srgbClr val="3A3A3A"/>
                </a:solidFill>
                <a:latin typeface="Calibri"/>
                <a:cs typeface="Calibri"/>
              </a:rPr>
              <a:t>е	н</a:t>
            </a:r>
            <a:r>
              <a:rPr sz="2200" spc="-10" dirty="0">
                <a:solidFill>
                  <a:srgbClr val="3A3A3A"/>
                </a:solidFill>
                <a:latin typeface="Calibri"/>
                <a:cs typeface="Calibri"/>
              </a:rPr>
              <a:t>ад</a:t>
            </a:r>
            <a:r>
              <a:rPr sz="2200" dirty="0">
                <a:solidFill>
                  <a:srgbClr val="3A3A3A"/>
                </a:solidFill>
                <a:latin typeface="Calibri"/>
                <a:cs typeface="Calibri"/>
              </a:rPr>
              <a:t>а</a:t>
            </a:r>
            <a:r>
              <a:rPr sz="2200" spc="-30" dirty="0">
                <a:solidFill>
                  <a:srgbClr val="3A3A3A"/>
                </a:solidFill>
                <a:latin typeface="Calibri"/>
                <a:cs typeface="Calibri"/>
              </a:rPr>
              <a:t>в</a:t>
            </a:r>
            <a:r>
              <a:rPr sz="2200" dirty="0">
                <a:solidFill>
                  <a:srgbClr val="3A3A3A"/>
                </a:solidFill>
                <a:latin typeface="Calibri"/>
                <a:cs typeface="Calibri"/>
              </a:rPr>
              <a:t>а</a:t>
            </a:r>
            <a:r>
              <a:rPr sz="2200" spc="-20" dirty="0">
                <a:solidFill>
                  <a:srgbClr val="3A3A3A"/>
                </a:solidFill>
                <a:latin typeface="Calibri"/>
                <a:cs typeface="Calibri"/>
              </a:rPr>
              <a:t>т</a:t>
            </a:r>
            <a:r>
              <a:rPr sz="2200" dirty="0">
                <a:solidFill>
                  <a:srgbClr val="3A3A3A"/>
                </a:solidFill>
                <a:latin typeface="Calibri"/>
                <a:cs typeface="Calibri"/>
              </a:rPr>
              <a:t>и</a:t>
            </a:r>
            <a:r>
              <a:rPr sz="2200" spc="5" dirty="0">
                <a:solidFill>
                  <a:srgbClr val="3A3A3A"/>
                </a:solidFill>
                <a:latin typeface="Calibri"/>
                <a:cs typeface="Calibri"/>
              </a:rPr>
              <a:t>с</a:t>
            </a:r>
            <a:r>
              <a:rPr sz="2200" dirty="0">
                <a:solidFill>
                  <a:srgbClr val="3A3A3A"/>
                </a:solidFill>
                <a:latin typeface="Calibri"/>
                <a:cs typeface="Calibri"/>
              </a:rPr>
              <a:t>ь	</a:t>
            </a:r>
            <a:r>
              <a:rPr sz="2200" spc="5" dirty="0">
                <a:solidFill>
                  <a:srgbClr val="3A3A3A"/>
                </a:solidFill>
                <a:latin typeface="Calibri"/>
                <a:cs typeface="Calibri"/>
              </a:rPr>
              <a:t>я</a:t>
            </a:r>
            <a:r>
              <a:rPr sz="2200" dirty="0">
                <a:solidFill>
                  <a:srgbClr val="3A3A3A"/>
                </a:solidFill>
                <a:latin typeface="Calibri"/>
                <a:cs typeface="Calibri"/>
              </a:rPr>
              <a:t>к	м</a:t>
            </a:r>
            <a:r>
              <a:rPr sz="2200" spc="-10" dirty="0">
                <a:solidFill>
                  <a:srgbClr val="3A3A3A"/>
                </a:solidFill>
                <a:latin typeface="Calibri"/>
                <a:cs typeface="Calibri"/>
              </a:rPr>
              <a:t>іж</a:t>
            </a:r>
            <a:r>
              <a:rPr sz="2200" dirty="0">
                <a:solidFill>
                  <a:srgbClr val="3A3A3A"/>
                </a:solidFill>
                <a:latin typeface="Calibri"/>
                <a:cs typeface="Calibri"/>
              </a:rPr>
              <a:t>н</a:t>
            </a:r>
            <a:r>
              <a:rPr sz="2200" spc="-10" dirty="0">
                <a:solidFill>
                  <a:srgbClr val="3A3A3A"/>
                </a:solidFill>
                <a:latin typeface="Calibri"/>
                <a:cs typeface="Calibri"/>
              </a:rPr>
              <a:t>ар</a:t>
            </a:r>
            <a:r>
              <a:rPr sz="2200" spc="-65" dirty="0">
                <a:solidFill>
                  <a:srgbClr val="3A3A3A"/>
                </a:solidFill>
                <a:latin typeface="Calibri"/>
                <a:cs typeface="Calibri"/>
              </a:rPr>
              <a:t>о</a:t>
            </a:r>
            <a:r>
              <a:rPr sz="2200" spc="-10" dirty="0">
                <a:solidFill>
                  <a:srgbClr val="3A3A3A"/>
                </a:solidFill>
                <a:latin typeface="Calibri"/>
                <a:cs typeface="Calibri"/>
              </a:rPr>
              <a:t>д</a:t>
            </a:r>
            <a:r>
              <a:rPr sz="2200" dirty="0">
                <a:solidFill>
                  <a:srgbClr val="3A3A3A"/>
                </a:solidFill>
                <a:latin typeface="Calibri"/>
                <a:cs typeface="Calibri"/>
              </a:rPr>
              <a:t>ни</a:t>
            </a:r>
            <a:r>
              <a:rPr sz="2200" spc="-25" dirty="0">
                <a:solidFill>
                  <a:srgbClr val="3A3A3A"/>
                </a:solidFill>
                <a:latin typeface="Calibri"/>
                <a:cs typeface="Calibri"/>
              </a:rPr>
              <a:t>м</a:t>
            </a:r>
            <a:r>
              <a:rPr sz="2200" dirty="0">
                <a:solidFill>
                  <a:srgbClr val="3A3A3A"/>
                </a:solidFill>
                <a:latin typeface="Calibri"/>
                <a:cs typeface="Calibri"/>
              </a:rPr>
              <a:t>и	</a:t>
            </a:r>
            <a:r>
              <a:rPr sz="2200" spc="10" dirty="0">
                <a:solidFill>
                  <a:srgbClr val="3A3A3A"/>
                </a:solidFill>
                <a:latin typeface="Calibri"/>
                <a:cs typeface="Calibri"/>
              </a:rPr>
              <a:t>о</a:t>
            </a:r>
            <a:r>
              <a:rPr sz="2200" spc="-35" dirty="0">
                <a:solidFill>
                  <a:srgbClr val="3A3A3A"/>
                </a:solidFill>
                <a:latin typeface="Calibri"/>
                <a:cs typeface="Calibri"/>
              </a:rPr>
              <a:t>р</a:t>
            </a:r>
            <a:r>
              <a:rPr sz="2200" dirty="0">
                <a:solidFill>
                  <a:srgbClr val="3A3A3A"/>
                </a:solidFill>
                <a:latin typeface="Calibri"/>
                <a:cs typeface="Calibri"/>
              </a:rPr>
              <a:t>ган</a:t>
            </a:r>
            <a:r>
              <a:rPr sz="2200" spc="-35" dirty="0">
                <a:solidFill>
                  <a:srgbClr val="3A3A3A"/>
                </a:solidFill>
                <a:latin typeface="Calibri"/>
                <a:cs typeface="Calibri"/>
              </a:rPr>
              <a:t>і</a:t>
            </a:r>
            <a:r>
              <a:rPr sz="2200" dirty="0">
                <a:solidFill>
                  <a:srgbClr val="3A3A3A"/>
                </a:solidFill>
                <a:latin typeface="Calibri"/>
                <a:cs typeface="Calibri"/>
              </a:rPr>
              <a:t>з</a:t>
            </a:r>
            <a:r>
              <a:rPr sz="2200" spc="-25" dirty="0">
                <a:solidFill>
                  <a:srgbClr val="3A3A3A"/>
                </a:solidFill>
                <a:latin typeface="Calibri"/>
                <a:cs typeface="Calibri"/>
              </a:rPr>
              <a:t>а</a:t>
            </a:r>
            <a:r>
              <a:rPr sz="2200" dirty="0">
                <a:solidFill>
                  <a:srgbClr val="3A3A3A"/>
                </a:solidFill>
                <a:latin typeface="Calibri"/>
                <a:cs typeface="Calibri"/>
              </a:rPr>
              <a:t>ці</a:t>
            </a:r>
            <a:r>
              <a:rPr sz="2200" spc="5" dirty="0">
                <a:solidFill>
                  <a:srgbClr val="3A3A3A"/>
                </a:solidFill>
                <a:latin typeface="Calibri"/>
                <a:cs typeface="Calibri"/>
              </a:rPr>
              <a:t>я</a:t>
            </a:r>
            <a:r>
              <a:rPr sz="2200" spc="-25" dirty="0">
                <a:solidFill>
                  <a:srgbClr val="3A3A3A"/>
                </a:solidFill>
                <a:latin typeface="Calibri"/>
                <a:cs typeface="Calibri"/>
              </a:rPr>
              <a:t>м</a:t>
            </a:r>
            <a:r>
              <a:rPr sz="2200" dirty="0">
                <a:solidFill>
                  <a:srgbClr val="3A3A3A"/>
                </a:solidFill>
                <a:latin typeface="Calibri"/>
                <a:cs typeface="Calibri"/>
              </a:rPr>
              <a:t>и,	</a:t>
            </a:r>
            <a:r>
              <a:rPr sz="2200" spc="5" dirty="0">
                <a:solidFill>
                  <a:srgbClr val="3A3A3A"/>
                </a:solidFill>
                <a:latin typeface="Calibri"/>
                <a:cs typeface="Calibri"/>
              </a:rPr>
              <a:t>т</a:t>
            </a:r>
            <a:r>
              <a:rPr sz="2200" dirty="0">
                <a:solidFill>
                  <a:srgbClr val="3A3A3A"/>
                </a:solidFill>
                <a:latin typeface="Calibri"/>
                <a:cs typeface="Calibri"/>
              </a:rPr>
              <a:t>ак	і</a:t>
            </a:r>
            <a:endParaRPr sz="22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</a:pPr>
            <a:r>
              <a:rPr sz="2200" dirty="0">
                <a:solidFill>
                  <a:srgbClr val="3A3A3A"/>
                </a:solidFill>
                <a:latin typeface="Calibri"/>
                <a:cs typeface="Calibri"/>
              </a:rPr>
              <a:t>агенціями</a:t>
            </a:r>
            <a:r>
              <a:rPr sz="2200" spc="-95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3A3A3A"/>
                </a:solidFill>
                <a:latin typeface="Calibri"/>
                <a:cs typeface="Calibri"/>
              </a:rPr>
              <a:t>країн-донорів</a:t>
            </a:r>
            <a:endParaRPr sz="2200">
              <a:latin typeface="Calibri"/>
              <a:cs typeface="Calibri"/>
            </a:endParaRPr>
          </a:p>
          <a:p>
            <a:pPr marL="356870" marR="12700" indent="-344805" algn="just">
              <a:lnSpc>
                <a:spcPct val="100000"/>
              </a:lnSpc>
              <a:spcBef>
                <a:spcPts val="530"/>
              </a:spcBef>
              <a:buSzPct val="65909"/>
              <a:buFont typeface="Microsoft Sans Serif"/>
              <a:buChar char="•"/>
              <a:tabLst>
                <a:tab pos="357505" algn="l"/>
              </a:tabLst>
            </a:pPr>
            <a:r>
              <a:rPr sz="2200" spc="-5" dirty="0">
                <a:solidFill>
                  <a:srgbClr val="3A3A3A"/>
                </a:solidFill>
                <a:latin typeface="Calibri"/>
                <a:cs typeface="Calibri"/>
              </a:rPr>
              <a:t>країнами-реципієнтами</a:t>
            </a:r>
            <a:r>
              <a:rPr sz="2200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A3A3A"/>
                </a:solidFill>
                <a:latin typeface="Calibri"/>
                <a:cs typeface="Calibri"/>
              </a:rPr>
              <a:t>переважно</a:t>
            </a:r>
            <a:r>
              <a:rPr sz="2200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A3A3A"/>
                </a:solidFill>
                <a:latin typeface="Calibri"/>
                <a:cs typeface="Calibri"/>
              </a:rPr>
              <a:t>виступають</a:t>
            </a:r>
            <a:r>
              <a:rPr sz="2200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A3A3A"/>
                </a:solidFill>
                <a:latin typeface="Calibri"/>
                <a:cs typeface="Calibri"/>
              </a:rPr>
              <a:t>країни,</a:t>
            </a:r>
            <a:r>
              <a:rPr sz="2200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2200" spc="-45" dirty="0">
                <a:solidFill>
                  <a:srgbClr val="3A3A3A"/>
                </a:solidFill>
                <a:latin typeface="Calibri"/>
                <a:cs typeface="Calibri"/>
              </a:rPr>
              <a:t>що </a:t>
            </a:r>
            <a:r>
              <a:rPr sz="2200" spc="-40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3A3A3A"/>
                </a:solidFill>
                <a:latin typeface="Calibri"/>
                <a:cs typeface="Calibri"/>
              </a:rPr>
              <a:t>розвиваються,</a:t>
            </a:r>
            <a:r>
              <a:rPr sz="2200" spc="-80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3A3A3A"/>
                </a:solidFill>
                <a:latin typeface="Calibri"/>
                <a:cs typeface="Calibri"/>
              </a:rPr>
              <a:t>а</a:t>
            </a:r>
            <a:r>
              <a:rPr sz="2200" spc="5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A3A3A"/>
                </a:solidFill>
                <a:latin typeface="Calibri"/>
                <a:cs typeface="Calibri"/>
              </a:rPr>
              <a:t>також</a:t>
            </a:r>
            <a:r>
              <a:rPr sz="2200" spc="-45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A3A3A"/>
                </a:solidFill>
                <a:latin typeface="Calibri"/>
                <a:cs typeface="Calibri"/>
              </a:rPr>
              <a:t>країни</a:t>
            </a:r>
            <a:r>
              <a:rPr sz="2200" spc="-30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3A3A3A"/>
                </a:solidFill>
                <a:latin typeface="Calibri"/>
                <a:cs typeface="Calibri"/>
              </a:rPr>
              <a:t>з</a:t>
            </a:r>
            <a:r>
              <a:rPr sz="2200" spc="10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3A3A3A"/>
                </a:solidFill>
                <a:latin typeface="Calibri"/>
                <a:cs typeface="Calibri"/>
              </a:rPr>
              <a:t>перехідною</a:t>
            </a:r>
            <a:r>
              <a:rPr sz="2200" spc="-50" dirty="0">
                <a:solidFill>
                  <a:srgbClr val="3A3A3A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A3A3A"/>
                </a:solidFill>
                <a:latin typeface="Calibri"/>
                <a:cs typeface="Calibri"/>
              </a:rPr>
              <a:t>економікою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2858" y="706140"/>
            <a:ext cx="5572572" cy="4006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77745" y="591693"/>
            <a:ext cx="558736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0" dirty="0">
                <a:solidFill>
                  <a:srgbClr val="860038"/>
                </a:solidFill>
              </a:rPr>
              <a:t>ФОРМАТИ</a:t>
            </a:r>
            <a:r>
              <a:rPr sz="3200" spc="25" dirty="0">
                <a:solidFill>
                  <a:srgbClr val="860038"/>
                </a:solidFill>
              </a:rPr>
              <a:t> </a:t>
            </a:r>
            <a:r>
              <a:rPr sz="3200" spc="-10" dirty="0">
                <a:solidFill>
                  <a:srgbClr val="860038"/>
                </a:solidFill>
              </a:rPr>
              <a:t>ТА</a:t>
            </a:r>
            <a:r>
              <a:rPr sz="3200" spc="-15" dirty="0">
                <a:solidFill>
                  <a:srgbClr val="860038"/>
                </a:solidFill>
              </a:rPr>
              <a:t> </a:t>
            </a:r>
            <a:r>
              <a:rPr sz="3200" spc="-10" dirty="0">
                <a:solidFill>
                  <a:srgbClr val="860038"/>
                </a:solidFill>
              </a:rPr>
              <a:t>ФОРМИ</a:t>
            </a:r>
            <a:r>
              <a:rPr sz="3200" spc="20" dirty="0">
                <a:solidFill>
                  <a:srgbClr val="860038"/>
                </a:solidFill>
              </a:rPr>
              <a:t> </a:t>
            </a:r>
            <a:r>
              <a:rPr sz="3200" spc="-15" dirty="0">
                <a:solidFill>
                  <a:srgbClr val="860038"/>
                </a:solidFill>
              </a:rPr>
              <a:t>МТД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536244" y="1588459"/>
            <a:ext cx="8008620" cy="3729354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2000" spc="-5" dirty="0">
                <a:latin typeface="Tahoma"/>
                <a:cs typeface="Tahoma"/>
              </a:rPr>
              <a:t>Формати:</a:t>
            </a:r>
            <a:endParaRPr sz="2000" dirty="0">
              <a:latin typeface="Tahoma"/>
              <a:cs typeface="Tahoma"/>
            </a:endParaRPr>
          </a:p>
          <a:p>
            <a:pPr marL="70485" indent="-58419">
              <a:lnSpc>
                <a:spcPts val="2510"/>
              </a:lnSpc>
              <a:spcBef>
                <a:spcPts val="380"/>
              </a:spcBef>
              <a:buClr>
                <a:srgbClr val="009999"/>
              </a:buClr>
              <a:buSzPct val="57142"/>
              <a:buFont typeface="Microsoft Sans Serif"/>
              <a:buChar char="•"/>
              <a:tabLst>
                <a:tab pos="71120" algn="l"/>
              </a:tabLst>
            </a:pPr>
            <a:r>
              <a:rPr sz="2100" spc="-55" dirty="0">
                <a:latin typeface="Tahoma"/>
                <a:cs typeface="Tahoma"/>
              </a:rPr>
              <a:t>двосторонній</a:t>
            </a:r>
            <a:r>
              <a:rPr sz="21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–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здійснюється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межах </a:t>
            </a:r>
            <a:r>
              <a:rPr sz="2000" spc="-15" dirty="0">
                <a:latin typeface="Tahoma"/>
                <a:cs typeface="Tahoma"/>
              </a:rPr>
              <a:t>угод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між країною-донором</a:t>
            </a:r>
            <a:r>
              <a:rPr sz="2000" spc="5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та</a:t>
            </a:r>
            <a:endParaRPr sz="2000" dirty="0">
              <a:latin typeface="Tahoma"/>
              <a:cs typeface="Tahoma"/>
            </a:endParaRPr>
          </a:p>
          <a:p>
            <a:pPr marL="12700">
              <a:lnSpc>
                <a:spcPts val="2390"/>
              </a:lnSpc>
            </a:pPr>
            <a:r>
              <a:rPr sz="2000" spc="-5" dirty="0">
                <a:latin typeface="Tahoma"/>
                <a:cs typeface="Tahoma"/>
              </a:rPr>
              <a:t>країною-реципієнтом</a:t>
            </a:r>
            <a:endParaRPr sz="2000" dirty="0">
              <a:latin typeface="Tahoma"/>
              <a:cs typeface="Tahoma"/>
            </a:endParaRPr>
          </a:p>
          <a:p>
            <a:pPr marL="70485" indent="-58419">
              <a:lnSpc>
                <a:spcPts val="2510"/>
              </a:lnSpc>
              <a:spcBef>
                <a:spcPts val="380"/>
              </a:spcBef>
              <a:buClr>
                <a:srgbClr val="009999"/>
              </a:buClr>
              <a:buSzPct val="57142"/>
              <a:buFont typeface="Microsoft Sans Serif"/>
              <a:buChar char="•"/>
              <a:tabLst>
                <a:tab pos="71120" algn="l"/>
              </a:tabLst>
            </a:pPr>
            <a:r>
              <a:rPr sz="2100" spc="-55" dirty="0">
                <a:latin typeface="Tahoma"/>
                <a:cs typeface="Tahoma"/>
              </a:rPr>
              <a:t>багатосторонній</a:t>
            </a:r>
            <a:r>
              <a:rPr sz="21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– передбачає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об’єднання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ресурсів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та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зусиль</a:t>
            </a:r>
            <a:endParaRPr sz="2000" dirty="0">
              <a:latin typeface="Tahoma"/>
              <a:cs typeface="Tahoma"/>
            </a:endParaRPr>
          </a:p>
          <a:p>
            <a:pPr marL="12700" marR="186690">
              <a:lnSpc>
                <a:spcPts val="2400"/>
              </a:lnSpc>
              <a:spcBef>
                <a:spcPts val="70"/>
              </a:spcBef>
            </a:pPr>
            <a:r>
              <a:rPr sz="2000" spc="-10" dirty="0">
                <a:latin typeface="Tahoma"/>
                <a:cs typeface="Tahoma"/>
              </a:rPr>
              <a:t>кількох</a:t>
            </a:r>
            <a:r>
              <a:rPr sz="2000" spc="4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донорів,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також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включає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15" dirty="0">
                <a:latin typeface="Tahoma"/>
                <a:cs typeface="Tahoma"/>
              </a:rPr>
              <a:t>МТД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від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міжнародних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організацій,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що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фінансуються</a:t>
            </a:r>
            <a:r>
              <a:rPr sz="2000" spc="4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за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рахунок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внесків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держав-членів</a:t>
            </a:r>
          </a:p>
          <a:p>
            <a:pPr marL="927100">
              <a:lnSpc>
                <a:spcPct val="100000"/>
              </a:lnSpc>
              <a:spcBef>
                <a:spcPts val="405"/>
              </a:spcBef>
            </a:pPr>
            <a:r>
              <a:rPr sz="2000" spc="-5" dirty="0">
                <a:latin typeface="Tahoma"/>
                <a:cs typeface="Tahoma"/>
              </a:rPr>
              <a:t>Форми:</a:t>
            </a:r>
            <a:endParaRPr sz="2000" dirty="0">
              <a:latin typeface="Tahoma"/>
              <a:cs typeface="Tahoma"/>
            </a:endParaRPr>
          </a:p>
          <a:p>
            <a:pPr marL="12700" marR="333375">
              <a:lnSpc>
                <a:spcPts val="2400"/>
              </a:lnSpc>
              <a:spcBef>
                <a:spcPts val="560"/>
              </a:spcBef>
              <a:buClr>
                <a:srgbClr val="009999"/>
              </a:buClr>
              <a:buSzPct val="57142"/>
              <a:buFont typeface="Microsoft Sans Serif"/>
              <a:buChar char="•"/>
              <a:tabLst>
                <a:tab pos="71120" algn="l"/>
              </a:tabLst>
            </a:pPr>
            <a:r>
              <a:rPr sz="2100" spc="-60" dirty="0">
                <a:latin typeface="Tahoma"/>
                <a:cs typeface="Tahoma"/>
              </a:rPr>
              <a:t>технологічний</a:t>
            </a:r>
            <a:r>
              <a:rPr sz="2100" spc="-5" dirty="0">
                <a:latin typeface="Tahoma"/>
                <a:cs typeface="Tahoma"/>
              </a:rPr>
              <a:t> </a:t>
            </a:r>
            <a:r>
              <a:rPr sz="2100" spc="-55" dirty="0">
                <a:latin typeface="Tahoma"/>
                <a:cs typeface="Tahoma"/>
              </a:rPr>
              <a:t>грант</a:t>
            </a:r>
            <a:r>
              <a:rPr sz="21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–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безоплатна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передача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фінансових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засобів,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товарів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або </a:t>
            </a:r>
            <a:r>
              <a:rPr sz="2000" spc="-10" dirty="0">
                <a:latin typeface="Tahoma"/>
                <a:cs typeface="Tahoma"/>
              </a:rPr>
              <a:t>послуг</a:t>
            </a:r>
            <a:endParaRPr sz="2000" dirty="0">
              <a:latin typeface="Tahoma"/>
              <a:cs typeface="Tahoma"/>
            </a:endParaRPr>
          </a:p>
          <a:p>
            <a:pPr marL="70485" indent="-58419">
              <a:lnSpc>
                <a:spcPts val="2510"/>
              </a:lnSpc>
              <a:spcBef>
                <a:spcPts val="300"/>
              </a:spcBef>
              <a:buClr>
                <a:srgbClr val="009999"/>
              </a:buClr>
              <a:buSzPct val="57142"/>
              <a:buFont typeface="Microsoft Sans Serif"/>
              <a:buChar char="•"/>
              <a:tabLst>
                <a:tab pos="71120" algn="l"/>
              </a:tabLst>
            </a:pPr>
            <a:r>
              <a:rPr sz="2100" spc="-55" dirty="0">
                <a:latin typeface="Tahoma"/>
                <a:cs typeface="Tahoma"/>
              </a:rPr>
              <a:t>грант</a:t>
            </a:r>
            <a:r>
              <a:rPr sz="2100" spc="-35" dirty="0">
                <a:latin typeface="Tahoma"/>
                <a:cs typeface="Tahoma"/>
              </a:rPr>
              <a:t> </a:t>
            </a:r>
            <a:r>
              <a:rPr sz="2100" spc="-60" dirty="0">
                <a:latin typeface="Tahoma"/>
                <a:cs typeface="Tahoma"/>
              </a:rPr>
              <a:t>на</a:t>
            </a:r>
            <a:r>
              <a:rPr sz="2100" spc="-30" dirty="0">
                <a:latin typeface="Tahoma"/>
                <a:cs typeface="Tahoma"/>
              </a:rPr>
              <a:t> </a:t>
            </a:r>
            <a:r>
              <a:rPr sz="2100" spc="-60" dirty="0">
                <a:latin typeface="Tahoma"/>
                <a:cs typeface="Tahoma"/>
              </a:rPr>
              <a:t>умовах</a:t>
            </a:r>
            <a:r>
              <a:rPr sz="2100" spc="-40" dirty="0">
                <a:latin typeface="Tahoma"/>
                <a:cs typeface="Tahoma"/>
              </a:rPr>
              <a:t> </a:t>
            </a:r>
            <a:r>
              <a:rPr sz="2100" spc="-55" dirty="0">
                <a:latin typeface="Tahoma"/>
                <a:cs typeface="Tahoma"/>
              </a:rPr>
              <a:t>співфінансування</a:t>
            </a:r>
            <a:r>
              <a:rPr sz="2100" spc="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–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передбачає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участь</a:t>
            </a:r>
            <a:endParaRPr sz="2000" dirty="0">
              <a:latin typeface="Tahoma"/>
              <a:cs typeface="Tahoma"/>
            </a:endParaRPr>
          </a:p>
          <a:p>
            <a:pPr marL="12700">
              <a:lnSpc>
                <a:spcPts val="2390"/>
              </a:lnSpc>
            </a:pPr>
            <a:r>
              <a:rPr sz="2000" spc="-5" dirty="0">
                <a:latin typeface="Tahoma"/>
                <a:cs typeface="Tahoma"/>
              </a:rPr>
              <a:t>одержувача в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частковому</a:t>
            </a:r>
            <a:r>
              <a:rPr sz="2000" spc="5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фінансуванні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заходів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за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проектом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15" dirty="0">
                <a:latin typeface="Tahoma"/>
                <a:cs typeface="Tahoma"/>
              </a:rPr>
              <a:t>МТД</a:t>
            </a:r>
            <a:endParaRPr sz="20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022" y="723308"/>
            <a:ext cx="6903006" cy="35559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9878" y="619124"/>
            <a:ext cx="692975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860038"/>
                </a:solidFill>
              </a:rPr>
              <a:t>МІЖНАРОДНА</a:t>
            </a:r>
            <a:r>
              <a:rPr sz="2800" spc="-90" dirty="0">
                <a:solidFill>
                  <a:srgbClr val="860038"/>
                </a:solidFill>
              </a:rPr>
              <a:t> </a:t>
            </a:r>
            <a:r>
              <a:rPr sz="2800" dirty="0">
                <a:solidFill>
                  <a:srgbClr val="860038"/>
                </a:solidFill>
              </a:rPr>
              <a:t>ТЕХНІЧНА</a:t>
            </a:r>
            <a:r>
              <a:rPr sz="2800" spc="-80" dirty="0">
                <a:solidFill>
                  <a:srgbClr val="860038"/>
                </a:solidFill>
              </a:rPr>
              <a:t> </a:t>
            </a:r>
            <a:r>
              <a:rPr sz="2800" dirty="0">
                <a:solidFill>
                  <a:srgbClr val="860038"/>
                </a:solidFill>
              </a:rPr>
              <a:t>ДОПОМОГА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8445245" y="6258864"/>
            <a:ext cx="16573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678B93"/>
                </a:solidFill>
                <a:latin typeface="Tahoma"/>
                <a:cs typeface="Tahoma"/>
              </a:rPr>
              <a:t>24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70503" y="4215384"/>
            <a:ext cx="2673350" cy="1661160"/>
          </a:xfrm>
          <a:custGeom>
            <a:avLst/>
            <a:gdLst/>
            <a:ahLst/>
            <a:cxnLst/>
            <a:rect l="l" t="t" r="r" b="b"/>
            <a:pathLst>
              <a:path w="2673350" h="1661160">
                <a:moveTo>
                  <a:pt x="1336548" y="0"/>
                </a:moveTo>
                <a:lnTo>
                  <a:pt x="1277015" y="809"/>
                </a:lnTo>
                <a:lnTo>
                  <a:pt x="1218149" y="3214"/>
                </a:lnTo>
                <a:lnTo>
                  <a:pt x="1160004" y="7181"/>
                </a:lnTo>
                <a:lnTo>
                  <a:pt x="1102634" y="12677"/>
                </a:lnTo>
                <a:lnTo>
                  <a:pt x="1046093" y="19668"/>
                </a:lnTo>
                <a:lnTo>
                  <a:pt x="990437" y="28120"/>
                </a:lnTo>
                <a:lnTo>
                  <a:pt x="935719" y="37999"/>
                </a:lnTo>
                <a:lnTo>
                  <a:pt x="881994" y="49271"/>
                </a:lnTo>
                <a:lnTo>
                  <a:pt x="829315" y="61903"/>
                </a:lnTo>
                <a:lnTo>
                  <a:pt x="777738" y="75861"/>
                </a:lnTo>
                <a:lnTo>
                  <a:pt x="727317" y="91111"/>
                </a:lnTo>
                <a:lnTo>
                  <a:pt x="678105" y="107620"/>
                </a:lnTo>
                <a:lnTo>
                  <a:pt x="630158" y="125353"/>
                </a:lnTo>
                <a:lnTo>
                  <a:pt x="583530" y="144277"/>
                </a:lnTo>
                <a:lnTo>
                  <a:pt x="538274" y="164358"/>
                </a:lnTo>
                <a:lnTo>
                  <a:pt x="494446" y="185563"/>
                </a:lnTo>
                <a:lnTo>
                  <a:pt x="452100" y="207857"/>
                </a:lnTo>
                <a:lnTo>
                  <a:pt x="411289" y="231208"/>
                </a:lnTo>
                <a:lnTo>
                  <a:pt x="372069" y="255580"/>
                </a:lnTo>
                <a:lnTo>
                  <a:pt x="334494" y="280940"/>
                </a:lnTo>
                <a:lnTo>
                  <a:pt x="298617" y="307256"/>
                </a:lnTo>
                <a:lnTo>
                  <a:pt x="264494" y="334492"/>
                </a:lnTo>
                <a:lnTo>
                  <a:pt x="232179" y="362615"/>
                </a:lnTo>
                <a:lnTo>
                  <a:pt x="201725" y="391592"/>
                </a:lnTo>
                <a:lnTo>
                  <a:pt x="173188" y="421388"/>
                </a:lnTo>
                <a:lnTo>
                  <a:pt x="146622" y="451970"/>
                </a:lnTo>
                <a:lnTo>
                  <a:pt x="122081" y="483303"/>
                </a:lnTo>
                <a:lnTo>
                  <a:pt x="99619" y="515356"/>
                </a:lnTo>
                <a:lnTo>
                  <a:pt x="79291" y="548093"/>
                </a:lnTo>
                <a:lnTo>
                  <a:pt x="45253" y="615485"/>
                </a:lnTo>
                <a:lnTo>
                  <a:pt x="20402" y="685210"/>
                </a:lnTo>
                <a:lnTo>
                  <a:pt x="5173" y="756998"/>
                </a:lnTo>
                <a:lnTo>
                  <a:pt x="0" y="830580"/>
                </a:lnTo>
                <a:lnTo>
                  <a:pt x="1302" y="867577"/>
                </a:lnTo>
                <a:lnTo>
                  <a:pt x="11557" y="940296"/>
                </a:lnTo>
                <a:lnTo>
                  <a:pt x="31652" y="1011086"/>
                </a:lnTo>
                <a:lnTo>
                  <a:pt x="61151" y="1079679"/>
                </a:lnTo>
                <a:lnTo>
                  <a:pt x="99619" y="1145803"/>
                </a:lnTo>
                <a:lnTo>
                  <a:pt x="122081" y="1177856"/>
                </a:lnTo>
                <a:lnTo>
                  <a:pt x="146622" y="1209189"/>
                </a:lnTo>
                <a:lnTo>
                  <a:pt x="173188" y="1239771"/>
                </a:lnTo>
                <a:lnTo>
                  <a:pt x="201725" y="1269567"/>
                </a:lnTo>
                <a:lnTo>
                  <a:pt x="232179" y="1298544"/>
                </a:lnTo>
                <a:lnTo>
                  <a:pt x="264494" y="1326667"/>
                </a:lnTo>
                <a:lnTo>
                  <a:pt x="298617" y="1353903"/>
                </a:lnTo>
                <a:lnTo>
                  <a:pt x="334494" y="1380219"/>
                </a:lnTo>
                <a:lnTo>
                  <a:pt x="372069" y="1405579"/>
                </a:lnTo>
                <a:lnTo>
                  <a:pt x="411289" y="1429951"/>
                </a:lnTo>
                <a:lnTo>
                  <a:pt x="452100" y="1453302"/>
                </a:lnTo>
                <a:lnTo>
                  <a:pt x="494446" y="1475596"/>
                </a:lnTo>
                <a:lnTo>
                  <a:pt x="538274" y="1496801"/>
                </a:lnTo>
                <a:lnTo>
                  <a:pt x="583530" y="1516882"/>
                </a:lnTo>
                <a:lnTo>
                  <a:pt x="630158" y="1535806"/>
                </a:lnTo>
                <a:lnTo>
                  <a:pt x="678105" y="1553539"/>
                </a:lnTo>
                <a:lnTo>
                  <a:pt x="727317" y="1570048"/>
                </a:lnTo>
                <a:lnTo>
                  <a:pt x="777738" y="1585298"/>
                </a:lnTo>
                <a:lnTo>
                  <a:pt x="829315" y="1599256"/>
                </a:lnTo>
                <a:lnTo>
                  <a:pt x="881994" y="1611888"/>
                </a:lnTo>
                <a:lnTo>
                  <a:pt x="935719" y="1623160"/>
                </a:lnTo>
                <a:lnTo>
                  <a:pt x="990437" y="1633039"/>
                </a:lnTo>
                <a:lnTo>
                  <a:pt x="1046093" y="1641491"/>
                </a:lnTo>
                <a:lnTo>
                  <a:pt x="1102634" y="1648482"/>
                </a:lnTo>
                <a:lnTo>
                  <a:pt x="1160004" y="1653978"/>
                </a:lnTo>
                <a:lnTo>
                  <a:pt x="1218149" y="1657945"/>
                </a:lnTo>
                <a:lnTo>
                  <a:pt x="1277015" y="1660350"/>
                </a:lnTo>
                <a:lnTo>
                  <a:pt x="1336548" y="1661160"/>
                </a:lnTo>
                <a:lnTo>
                  <a:pt x="1396080" y="1660350"/>
                </a:lnTo>
                <a:lnTo>
                  <a:pt x="1454946" y="1657945"/>
                </a:lnTo>
                <a:lnTo>
                  <a:pt x="1513091" y="1653978"/>
                </a:lnTo>
                <a:lnTo>
                  <a:pt x="1570461" y="1648482"/>
                </a:lnTo>
                <a:lnTo>
                  <a:pt x="1627002" y="1641491"/>
                </a:lnTo>
                <a:lnTo>
                  <a:pt x="1682658" y="1633039"/>
                </a:lnTo>
                <a:lnTo>
                  <a:pt x="1737376" y="1623160"/>
                </a:lnTo>
                <a:lnTo>
                  <a:pt x="1791101" y="1611888"/>
                </a:lnTo>
                <a:lnTo>
                  <a:pt x="1843780" y="1599256"/>
                </a:lnTo>
                <a:lnTo>
                  <a:pt x="1895357" y="1585298"/>
                </a:lnTo>
                <a:lnTo>
                  <a:pt x="1945778" y="1570048"/>
                </a:lnTo>
                <a:lnTo>
                  <a:pt x="1994990" y="1553539"/>
                </a:lnTo>
                <a:lnTo>
                  <a:pt x="2042937" y="1535806"/>
                </a:lnTo>
                <a:lnTo>
                  <a:pt x="2089565" y="1516882"/>
                </a:lnTo>
                <a:lnTo>
                  <a:pt x="2134821" y="1496801"/>
                </a:lnTo>
                <a:lnTo>
                  <a:pt x="2178649" y="1475596"/>
                </a:lnTo>
                <a:lnTo>
                  <a:pt x="2220995" y="1453302"/>
                </a:lnTo>
                <a:lnTo>
                  <a:pt x="2261806" y="1429951"/>
                </a:lnTo>
                <a:lnTo>
                  <a:pt x="2301026" y="1405579"/>
                </a:lnTo>
                <a:lnTo>
                  <a:pt x="2338601" y="1380219"/>
                </a:lnTo>
                <a:lnTo>
                  <a:pt x="2374478" y="1353903"/>
                </a:lnTo>
                <a:lnTo>
                  <a:pt x="2408601" y="1326667"/>
                </a:lnTo>
                <a:lnTo>
                  <a:pt x="2440916" y="1298544"/>
                </a:lnTo>
                <a:lnTo>
                  <a:pt x="2471370" y="1269567"/>
                </a:lnTo>
                <a:lnTo>
                  <a:pt x="2499907" y="1239771"/>
                </a:lnTo>
                <a:lnTo>
                  <a:pt x="2526473" y="1209189"/>
                </a:lnTo>
                <a:lnTo>
                  <a:pt x="2551014" y="1177856"/>
                </a:lnTo>
                <a:lnTo>
                  <a:pt x="2573476" y="1145803"/>
                </a:lnTo>
                <a:lnTo>
                  <a:pt x="2593804" y="1113066"/>
                </a:lnTo>
                <a:lnTo>
                  <a:pt x="2627842" y="1045674"/>
                </a:lnTo>
                <a:lnTo>
                  <a:pt x="2652693" y="975949"/>
                </a:lnTo>
                <a:lnTo>
                  <a:pt x="2667922" y="904161"/>
                </a:lnTo>
                <a:lnTo>
                  <a:pt x="2673096" y="830580"/>
                </a:lnTo>
                <a:lnTo>
                  <a:pt x="2671793" y="793582"/>
                </a:lnTo>
                <a:lnTo>
                  <a:pt x="2661538" y="720863"/>
                </a:lnTo>
                <a:lnTo>
                  <a:pt x="2641443" y="650073"/>
                </a:lnTo>
                <a:lnTo>
                  <a:pt x="2611944" y="581480"/>
                </a:lnTo>
                <a:lnTo>
                  <a:pt x="2573476" y="515356"/>
                </a:lnTo>
                <a:lnTo>
                  <a:pt x="2551014" y="483303"/>
                </a:lnTo>
                <a:lnTo>
                  <a:pt x="2526473" y="451970"/>
                </a:lnTo>
                <a:lnTo>
                  <a:pt x="2499907" y="421388"/>
                </a:lnTo>
                <a:lnTo>
                  <a:pt x="2471370" y="391592"/>
                </a:lnTo>
                <a:lnTo>
                  <a:pt x="2440916" y="362615"/>
                </a:lnTo>
                <a:lnTo>
                  <a:pt x="2408601" y="334492"/>
                </a:lnTo>
                <a:lnTo>
                  <a:pt x="2374478" y="307256"/>
                </a:lnTo>
                <a:lnTo>
                  <a:pt x="2338601" y="280940"/>
                </a:lnTo>
                <a:lnTo>
                  <a:pt x="2301026" y="255580"/>
                </a:lnTo>
                <a:lnTo>
                  <a:pt x="2261806" y="231208"/>
                </a:lnTo>
                <a:lnTo>
                  <a:pt x="2220995" y="207857"/>
                </a:lnTo>
                <a:lnTo>
                  <a:pt x="2178649" y="185563"/>
                </a:lnTo>
                <a:lnTo>
                  <a:pt x="2134821" y="164358"/>
                </a:lnTo>
                <a:lnTo>
                  <a:pt x="2089565" y="144277"/>
                </a:lnTo>
                <a:lnTo>
                  <a:pt x="2042937" y="125353"/>
                </a:lnTo>
                <a:lnTo>
                  <a:pt x="1994990" y="107620"/>
                </a:lnTo>
                <a:lnTo>
                  <a:pt x="1945778" y="91111"/>
                </a:lnTo>
                <a:lnTo>
                  <a:pt x="1895357" y="75861"/>
                </a:lnTo>
                <a:lnTo>
                  <a:pt x="1843780" y="61903"/>
                </a:lnTo>
                <a:lnTo>
                  <a:pt x="1791101" y="49271"/>
                </a:lnTo>
                <a:lnTo>
                  <a:pt x="1737376" y="37999"/>
                </a:lnTo>
                <a:lnTo>
                  <a:pt x="1682658" y="28120"/>
                </a:lnTo>
                <a:lnTo>
                  <a:pt x="1627002" y="19668"/>
                </a:lnTo>
                <a:lnTo>
                  <a:pt x="1570461" y="12677"/>
                </a:lnTo>
                <a:lnTo>
                  <a:pt x="1513091" y="7181"/>
                </a:lnTo>
                <a:lnTo>
                  <a:pt x="1454946" y="3214"/>
                </a:lnTo>
                <a:lnTo>
                  <a:pt x="1396080" y="809"/>
                </a:lnTo>
                <a:lnTo>
                  <a:pt x="133654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085590" y="4896358"/>
            <a:ext cx="1042669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Види</a:t>
            </a:r>
            <a:r>
              <a:rPr sz="16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МТД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53961" y="2624137"/>
            <a:ext cx="2961640" cy="2186940"/>
            <a:chOff x="453961" y="2624137"/>
            <a:chExt cx="2961640" cy="2186940"/>
          </a:xfrm>
        </p:grpSpPr>
        <p:sp>
          <p:nvSpPr>
            <p:cNvPr id="8" name="object 8"/>
            <p:cNvSpPr/>
            <p:nvPr/>
          </p:nvSpPr>
          <p:spPr>
            <a:xfrm>
              <a:off x="466344" y="2636519"/>
              <a:ext cx="2949575" cy="2174240"/>
            </a:xfrm>
            <a:custGeom>
              <a:avLst/>
              <a:gdLst/>
              <a:ahLst/>
              <a:cxnLst/>
              <a:rect l="l" t="t" r="r" b="b"/>
              <a:pathLst>
                <a:path w="2949575" h="2174240">
                  <a:moveTo>
                    <a:pt x="2949067" y="2097151"/>
                  </a:moveTo>
                  <a:lnTo>
                    <a:pt x="2872232" y="1661287"/>
                  </a:lnTo>
                  <a:lnTo>
                    <a:pt x="2800477" y="1763776"/>
                  </a:lnTo>
                  <a:lnTo>
                    <a:pt x="2542032" y="1582839"/>
                  </a:lnTo>
                  <a:lnTo>
                    <a:pt x="2542032" y="194437"/>
                  </a:lnTo>
                  <a:lnTo>
                    <a:pt x="2536660" y="149885"/>
                  </a:lnTo>
                  <a:lnTo>
                    <a:pt x="2521356" y="108966"/>
                  </a:lnTo>
                  <a:lnTo>
                    <a:pt x="2497353" y="72859"/>
                  </a:lnTo>
                  <a:lnTo>
                    <a:pt x="2465857" y="42748"/>
                  </a:lnTo>
                  <a:lnTo>
                    <a:pt x="2428100" y="19786"/>
                  </a:lnTo>
                  <a:lnTo>
                    <a:pt x="2385314" y="5143"/>
                  </a:lnTo>
                  <a:lnTo>
                    <a:pt x="2338705" y="0"/>
                  </a:lnTo>
                  <a:lnTo>
                    <a:pt x="203365" y="0"/>
                  </a:lnTo>
                  <a:lnTo>
                    <a:pt x="156730" y="5143"/>
                  </a:lnTo>
                  <a:lnTo>
                    <a:pt x="113919" y="19786"/>
                  </a:lnTo>
                  <a:lnTo>
                    <a:pt x="76161" y="42748"/>
                  </a:lnTo>
                  <a:lnTo>
                    <a:pt x="44665" y="72859"/>
                  </a:lnTo>
                  <a:lnTo>
                    <a:pt x="20662" y="108966"/>
                  </a:lnTo>
                  <a:lnTo>
                    <a:pt x="5359" y="149885"/>
                  </a:lnTo>
                  <a:lnTo>
                    <a:pt x="0" y="194437"/>
                  </a:lnTo>
                  <a:lnTo>
                    <a:pt x="0" y="1750187"/>
                  </a:lnTo>
                  <a:lnTo>
                    <a:pt x="5359" y="1794751"/>
                  </a:lnTo>
                  <a:lnTo>
                    <a:pt x="20662" y="1835670"/>
                  </a:lnTo>
                  <a:lnTo>
                    <a:pt x="44665" y="1871776"/>
                  </a:lnTo>
                  <a:lnTo>
                    <a:pt x="76161" y="1901888"/>
                  </a:lnTo>
                  <a:lnTo>
                    <a:pt x="113919" y="1924850"/>
                  </a:lnTo>
                  <a:lnTo>
                    <a:pt x="156730" y="1939493"/>
                  </a:lnTo>
                  <a:lnTo>
                    <a:pt x="203365" y="1944624"/>
                  </a:lnTo>
                  <a:lnTo>
                    <a:pt x="2338705" y="1944624"/>
                  </a:lnTo>
                  <a:lnTo>
                    <a:pt x="2385314" y="1939493"/>
                  </a:lnTo>
                  <a:lnTo>
                    <a:pt x="2392769" y="1936953"/>
                  </a:lnTo>
                  <a:lnTo>
                    <a:pt x="2584958" y="2071497"/>
                  </a:lnTo>
                  <a:lnTo>
                    <a:pt x="2513203" y="2174113"/>
                  </a:lnTo>
                  <a:lnTo>
                    <a:pt x="2949067" y="2097151"/>
                  </a:lnTo>
                  <a:close/>
                </a:path>
              </a:pathLst>
            </a:custGeom>
            <a:solidFill>
              <a:srgbClr val="4B6C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6343" y="2636520"/>
              <a:ext cx="2542540" cy="1945005"/>
            </a:xfrm>
            <a:custGeom>
              <a:avLst/>
              <a:gdLst/>
              <a:ahLst/>
              <a:cxnLst/>
              <a:rect l="l" t="t" r="r" b="b"/>
              <a:pathLst>
                <a:path w="2542540" h="1945004">
                  <a:moveTo>
                    <a:pt x="0" y="194437"/>
                  </a:moveTo>
                  <a:lnTo>
                    <a:pt x="5370" y="149876"/>
                  </a:lnTo>
                  <a:lnTo>
                    <a:pt x="20669" y="108958"/>
                  </a:lnTo>
                  <a:lnTo>
                    <a:pt x="44675" y="72855"/>
                  </a:lnTo>
                  <a:lnTo>
                    <a:pt x="76169" y="42737"/>
                  </a:lnTo>
                  <a:lnTo>
                    <a:pt x="113928" y="19774"/>
                  </a:lnTo>
                  <a:lnTo>
                    <a:pt x="156734" y="5138"/>
                  </a:lnTo>
                  <a:lnTo>
                    <a:pt x="203365" y="0"/>
                  </a:lnTo>
                  <a:lnTo>
                    <a:pt x="2338705" y="0"/>
                  </a:lnTo>
                  <a:lnTo>
                    <a:pt x="2385317" y="5138"/>
                  </a:lnTo>
                  <a:lnTo>
                    <a:pt x="2428111" y="19774"/>
                  </a:lnTo>
                  <a:lnTo>
                    <a:pt x="2465864" y="42737"/>
                  </a:lnTo>
                  <a:lnTo>
                    <a:pt x="2497355" y="72855"/>
                  </a:lnTo>
                  <a:lnTo>
                    <a:pt x="2521360" y="108958"/>
                  </a:lnTo>
                  <a:lnTo>
                    <a:pt x="2536660" y="149876"/>
                  </a:lnTo>
                  <a:lnTo>
                    <a:pt x="2542032" y="194437"/>
                  </a:lnTo>
                  <a:lnTo>
                    <a:pt x="2542032" y="1750186"/>
                  </a:lnTo>
                  <a:lnTo>
                    <a:pt x="2536660" y="1794747"/>
                  </a:lnTo>
                  <a:lnTo>
                    <a:pt x="2521360" y="1835665"/>
                  </a:lnTo>
                  <a:lnTo>
                    <a:pt x="2497355" y="1871768"/>
                  </a:lnTo>
                  <a:lnTo>
                    <a:pt x="2465864" y="1901886"/>
                  </a:lnTo>
                  <a:lnTo>
                    <a:pt x="2428111" y="1924849"/>
                  </a:lnTo>
                  <a:lnTo>
                    <a:pt x="2385317" y="1939485"/>
                  </a:lnTo>
                  <a:lnTo>
                    <a:pt x="2338705" y="1944623"/>
                  </a:lnTo>
                  <a:lnTo>
                    <a:pt x="203365" y="1944623"/>
                  </a:lnTo>
                  <a:lnTo>
                    <a:pt x="156734" y="1939485"/>
                  </a:lnTo>
                  <a:lnTo>
                    <a:pt x="113928" y="1924849"/>
                  </a:lnTo>
                  <a:lnTo>
                    <a:pt x="76169" y="1901886"/>
                  </a:lnTo>
                  <a:lnTo>
                    <a:pt x="44675" y="1871768"/>
                  </a:lnTo>
                  <a:lnTo>
                    <a:pt x="20669" y="1835665"/>
                  </a:lnTo>
                  <a:lnTo>
                    <a:pt x="5370" y="1794747"/>
                  </a:lnTo>
                  <a:lnTo>
                    <a:pt x="0" y="1750186"/>
                  </a:lnTo>
                  <a:lnTo>
                    <a:pt x="0" y="194437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29844" y="2545354"/>
            <a:ext cx="2413000" cy="201168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sz="1800" b="1" i="1" spc="-10" dirty="0">
                <a:solidFill>
                  <a:srgbClr val="FFFFFF"/>
                </a:solidFill>
                <a:latin typeface="Arial"/>
                <a:cs typeface="Arial"/>
              </a:rPr>
              <a:t>Передача</a:t>
            </a:r>
            <a:r>
              <a:rPr sz="1800" b="1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Arial"/>
                <a:cs typeface="Arial"/>
              </a:rPr>
              <a:t>знань</a:t>
            </a:r>
            <a:endParaRPr sz="1800">
              <a:latin typeface="Arial"/>
              <a:cs typeface="Arial"/>
            </a:endParaRPr>
          </a:p>
          <a:p>
            <a:pPr marL="12700" marR="5080" indent="-3175" algn="ctr">
              <a:lnSpc>
                <a:spcPct val="90000"/>
              </a:lnSpc>
              <a:spcBef>
                <a:spcPts val="755"/>
              </a:spcBef>
            </a:pP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передача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прав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інтелектуальної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власності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(авторські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права,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права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на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винаходи,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корисні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моделі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ноу-хау),</a:t>
            </a:r>
            <a:r>
              <a:rPr sz="16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надання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консультаційних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послуг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337559" y="1600200"/>
            <a:ext cx="2539365" cy="1670685"/>
          </a:xfrm>
          <a:custGeom>
            <a:avLst/>
            <a:gdLst/>
            <a:ahLst/>
            <a:cxnLst/>
            <a:rect l="l" t="t" r="r" b="b"/>
            <a:pathLst>
              <a:path w="2539365" h="1670685">
                <a:moveTo>
                  <a:pt x="2335911" y="0"/>
                </a:moveTo>
                <a:lnTo>
                  <a:pt x="203073" y="0"/>
                </a:lnTo>
                <a:lnTo>
                  <a:pt x="149092" y="5967"/>
                </a:lnTo>
                <a:lnTo>
                  <a:pt x="100583" y="22808"/>
                </a:lnTo>
                <a:lnTo>
                  <a:pt x="59483" y="48926"/>
                </a:lnTo>
                <a:lnTo>
                  <a:pt x="27728" y="82728"/>
                </a:lnTo>
                <a:lnTo>
                  <a:pt x="7254" y="122619"/>
                </a:lnTo>
                <a:lnTo>
                  <a:pt x="0" y="167004"/>
                </a:lnTo>
                <a:lnTo>
                  <a:pt x="0" y="1503299"/>
                </a:lnTo>
                <a:lnTo>
                  <a:pt x="7254" y="1547684"/>
                </a:lnTo>
                <a:lnTo>
                  <a:pt x="27728" y="1587575"/>
                </a:lnTo>
                <a:lnTo>
                  <a:pt x="59483" y="1621377"/>
                </a:lnTo>
                <a:lnTo>
                  <a:pt x="100583" y="1647495"/>
                </a:lnTo>
                <a:lnTo>
                  <a:pt x="149092" y="1664336"/>
                </a:lnTo>
                <a:lnTo>
                  <a:pt x="203073" y="1670303"/>
                </a:lnTo>
                <a:lnTo>
                  <a:pt x="2335911" y="1670303"/>
                </a:lnTo>
                <a:lnTo>
                  <a:pt x="2389891" y="1664336"/>
                </a:lnTo>
                <a:lnTo>
                  <a:pt x="2438400" y="1647495"/>
                </a:lnTo>
                <a:lnTo>
                  <a:pt x="2479500" y="1621377"/>
                </a:lnTo>
                <a:lnTo>
                  <a:pt x="2511255" y="1587575"/>
                </a:lnTo>
                <a:lnTo>
                  <a:pt x="2531729" y="1547684"/>
                </a:lnTo>
                <a:lnTo>
                  <a:pt x="2538984" y="1503299"/>
                </a:lnTo>
                <a:lnTo>
                  <a:pt x="2538984" y="167004"/>
                </a:lnTo>
                <a:lnTo>
                  <a:pt x="2531729" y="122619"/>
                </a:lnTo>
                <a:lnTo>
                  <a:pt x="2511255" y="82728"/>
                </a:lnTo>
                <a:lnTo>
                  <a:pt x="2479500" y="48926"/>
                </a:lnTo>
                <a:lnTo>
                  <a:pt x="2438400" y="22808"/>
                </a:lnTo>
                <a:lnTo>
                  <a:pt x="2389891" y="5967"/>
                </a:lnTo>
                <a:lnTo>
                  <a:pt x="2335911" y="0"/>
                </a:lnTo>
                <a:close/>
              </a:path>
            </a:pathLst>
          </a:custGeom>
          <a:solidFill>
            <a:srgbClr val="00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395217" y="1701761"/>
            <a:ext cx="2426335" cy="135191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15"/>
              </a:spcBef>
            </a:pPr>
            <a:r>
              <a:rPr sz="1800" b="1" i="1" spc="-10" dirty="0">
                <a:solidFill>
                  <a:srgbClr val="FFFFFF"/>
                </a:solidFill>
                <a:latin typeface="Arial"/>
                <a:cs typeface="Arial"/>
              </a:rPr>
              <a:t>Надання</a:t>
            </a:r>
            <a:r>
              <a:rPr sz="1800" b="1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Arial"/>
                <a:cs typeface="Arial"/>
              </a:rPr>
              <a:t>обладнання</a:t>
            </a:r>
            <a:endParaRPr sz="1800">
              <a:latin typeface="Arial"/>
              <a:cs typeface="Arial"/>
            </a:endParaRPr>
          </a:p>
          <a:p>
            <a:pPr marL="15240" marR="5080" indent="-5080" algn="ctr">
              <a:lnSpc>
                <a:spcPct val="90100"/>
              </a:lnSpc>
              <a:spcBef>
                <a:spcPts val="750"/>
              </a:spcBef>
            </a:pP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передача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обладанння,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необхідного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для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забезпе-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чення</a:t>
            </a:r>
            <a:r>
              <a:rPr sz="1600" spc="4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виконання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проектів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(програм)</a:t>
            </a:r>
            <a:r>
              <a:rPr sz="16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МТД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800597" y="2816351"/>
            <a:ext cx="2959735" cy="1994535"/>
            <a:chOff x="5800597" y="2816351"/>
            <a:chExt cx="2959735" cy="1994535"/>
          </a:xfrm>
        </p:grpSpPr>
        <p:sp>
          <p:nvSpPr>
            <p:cNvPr id="14" name="object 14"/>
            <p:cNvSpPr/>
            <p:nvPr/>
          </p:nvSpPr>
          <p:spPr>
            <a:xfrm>
              <a:off x="5800597" y="3404869"/>
              <a:ext cx="1786255" cy="1405890"/>
            </a:xfrm>
            <a:custGeom>
              <a:avLst/>
              <a:gdLst/>
              <a:ahLst/>
              <a:cxnLst/>
              <a:rect l="l" t="t" r="r" b="b"/>
              <a:pathLst>
                <a:path w="1786254" h="1405889">
                  <a:moveTo>
                    <a:pt x="1570354" y="0"/>
                  </a:moveTo>
                  <a:lnTo>
                    <a:pt x="148589" y="995425"/>
                  </a:lnTo>
                  <a:lnTo>
                    <a:pt x="76835" y="892936"/>
                  </a:lnTo>
                  <a:lnTo>
                    <a:pt x="0" y="1328800"/>
                  </a:lnTo>
                  <a:lnTo>
                    <a:pt x="435863" y="1405762"/>
                  </a:lnTo>
                  <a:lnTo>
                    <a:pt x="364109" y="1303146"/>
                  </a:lnTo>
                  <a:lnTo>
                    <a:pt x="1785874" y="307720"/>
                  </a:lnTo>
                  <a:lnTo>
                    <a:pt x="15703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08775" y="2828543"/>
              <a:ext cx="2539365" cy="1670685"/>
            </a:xfrm>
            <a:custGeom>
              <a:avLst/>
              <a:gdLst/>
              <a:ahLst/>
              <a:cxnLst/>
              <a:rect l="l" t="t" r="r" b="b"/>
              <a:pathLst>
                <a:path w="2539365" h="1670685">
                  <a:moveTo>
                    <a:pt x="2335910" y="0"/>
                  </a:moveTo>
                  <a:lnTo>
                    <a:pt x="203073" y="0"/>
                  </a:lnTo>
                  <a:lnTo>
                    <a:pt x="149092" y="5967"/>
                  </a:lnTo>
                  <a:lnTo>
                    <a:pt x="100584" y="22808"/>
                  </a:lnTo>
                  <a:lnTo>
                    <a:pt x="59483" y="48926"/>
                  </a:lnTo>
                  <a:lnTo>
                    <a:pt x="27728" y="82728"/>
                  </a:lnTo>
                  <a:lnTo>
                    <a:pt x="7254" y="122619"/>
                  </a:lnTo>
                  <a:lnTo>
                    <a:pt x="0" y="167004"/>
                  </a:lnTo>
                  <a:lnTo>
                    <a:pt x="0" y="1503298"/>
                  </a:lnTo>
                  <a:lnTo>
                    <a:pt x="7254" y="1547684"/>
                  </a:lnTo>
                  <a:lnTo>
                    <a:pt x="27728" y="1587575"/>
                  </a:lnTo>
                  <a:lnTo>
                    <a:pt x="59483" y="1621377"/>
                  </a:lnTo>
                  <a:lnTo>
                    <a:pt x="100584" y="1647495"/>
                  </a:lnTo>
                  <a:lnTo>
                    <a:pt x="149092" y="1664336"/>
                  </a:lnTo>
                  <a:lnTo>
                    <a:pt x="203073" y="1670303"/>
                  </a:lnTo>
                  <a:lnTo>
                    <a:pt x="2335910" y="1670303"/>
                  </a:lnTo>
                  <a:lnTo>
                    <a:pt x="2389891" y="1664336"/>
                  </a:lnTo>
                  <a:lnTo>
                    <a:pt x="2438400" y="1647495"/>
                  </a:lnTo>
                  <a:lnTo>
                    <a:pt x="2479500" y="1621377"/>
                  </a:lnTo>
                  <a:lnTo>
                    <a:pt x="2511255" y="1587575"/>
                  </a:lnTo>
                  <a:lnTo>
                    <a:pt x="2531729" y="1547684"/>
                  </a:lnTo>
                  <a:lnTo>
                    <a:pt x="2538983" y="1503298"/>
                  </a:lnTo>
                  <a:lnTo>
                    <a:pt x="2538983" y="167004"/>
                  </a:lnTo>
                  <a:lnTo>
                    <a:pt x="2531729" y="122619"/>
                  </a:lnTo>
                  <a:lnTo>
                    <a:pt x="2511255" y="82728"/>
                  </a:lnTo>
                  <a:lnTo>
                    <a:pt x="2479500" y="48926"/>
                  </a:lnTo>
                  <a:lnTo>
                    <a:pt x="2438399" y="22808"/>
                  </a:lnTo>
                  <a:lnTo>
                    <a:pt x="2389891" y="5967"/>
                  </a:lnTo>
                  <a:lnTo>
                    <a:pt x="233591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08775" y="2828543"/>
              <a:ext cx="2539365" cy="1670685"/>
            </a:xfrm>
            <a:custGeom>
              <a:avLst/>
              <a:gdLst/>
              <a:ahLst/>
              <a:cxnLst/>
              <a:rect l="l" t="t" r="r" b="b"/>
              <a:pathLst>
                <a:path w="2539365" h="1670685">
                  <a:moveTo>
                    <a:pt x="0" y="167004"/>
                  </a:moveTo>
                  <a:lnTo>
                    <a:pt x="7254" y="122619"/>
                  </a:lnTo>
                  <a:lnTo>
                    <a:pt x="27728" y="82728"/>
                  </a:lnTo>
                  <a:lnTo>
                    <a:pt x="59483" y="48926"/>
                  </a:lnTo>
                  <a:lnTo>
                    <a:pt x="100584" y="22808"/>
                  </a:lnTo>
                  <a:lnTo>
                    <a:pt x="149092" y="5967"/>
                  </a:lnTo>
                  <a:lnTo>
                    <a:pt x="203073" y="0"/>
                  </a:lnTo>
                  <a:lnTo>
                    <a:pt x="2335910" y="0"/>
                  </a:lnTo>
                  <a:lnTo>
                    <a:pt x="2389891" y="5967"/>
                  </a:lnTo>
                  <a:lnTo>
                    <a:pt x="2438399" y="22808"/>
                  </a:lnTo>
                  <a:lnTo>
                    <a:pt x="2479500" y="48926"/>
                  </a:lnTo>
                  <a:lnTo>
                    <a:pt x="2511255" y="82728"/>
                  </a:lnTo>
                  <a:lnTo>
                    <a:pt x="2531729" y="122619"/>
                  </a:lnTo>
                  <a:lnTo>
                    <a:pt x="2538983" y="167004"/>
                  </a:lnTo>
                  <a:lnTo>
                    <a:pt x="2538983" y="1503298"/>
                  </a:lnTo>
                  <a:lnTo>
                    <a:pt x="2531729" y="1547684"/>
                  </a:lnTo>
                  <a:lnTo>
                    <a:pt x="2511255" y="1587575"/>
                  </a:lnTo>
                  <a:lnTo>
                    <a:pt x="2479500" y="1621377"/>
                  </a:lnTo>
                  <a:lnTo>
                    <a:pt x="2438400" y="1647495"/>
                  </a:lnTo>
                  <a:lnTo>
                    <a:pt x="2389891" y="1664336"/>
                  </a:lnTo>
                  <a:lnTo>
                    <a:pt x="2335910" y="1670303"/>
                  </a:lnTo>
                  <a:lnTo>
                    <a:pt x="203073" y="1670303"/>
                  </a:lnTo>
                  <a:lnTo>
                    <a:pt x="149092" y="1664336"/>
                  </a:lnTo>
                  <a:lnTo>
                    <a:pt x="100584" y="1647495"/>
                  </a:lnTo>
                  <a:lnTo>
                    <a:pt x="59483" y="1621377"/>
                  </a:lnTo>
                  <a:lnTo>
                    <a:pt x="27728" y="1587575"/>
                  </a:lnTo>
                  <a:lnTo>
                    <a:pt x="7254" y="1547684"/>
                  </a:lnTo>
                  <a:lnTo>
                    <a:pt x="0" y="1503298"/>
                  </a:lnTo>
                  <a:lnTo>
                    <a:pt x="0" y="167004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279007" y="3030474"/>
            <a:ext cx="2404110" cy="123444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46685" marR="135890" algn="ctr">
              <a:lnSpc>
                <a:spcPts val="1730"/>
              </a:lnSpc>
              <a:spcBef>
                <a:spcPts val="325"/>
              </a:spcBef>
            </a:pPr>
            <a:r>
              <a:rPr sz="1600" b="1" i="1" spc="-5" dirty="0">
                <a:solidFill>
                  <a:srgbClr val="FFFFFF"/>
                </a:solidFill>
                <a:latin typeface="Arial"/>
                <a:cs typeface="Arial"/>
              </a:rPr>
              <a:t>Надання</a:t>
            </a:r>
            <a:r>
              <a:rPr sz="1600" b="1" i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Arial"/>
                <a:cs typeface="Arial"/>
              </a:rPr>
              <a:t>фінансових </a:t>
            </a:r>
            <a:r>
              <a:rPr sz="1600" b="1" i="1" spc="-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Arial"/>
                <a:cs typeface="Arial"/>
              </a:rPr>
              <a:t>ресурсів</a:t>
            </a:r>
            <a:endParaRPr sz="1600">
              <a:latin typeface="Arial"/>
              <a:cs typeface="Arial"/>
            </a:endParaRPr>
          </a:p>
          <a:p>
            <a:pPr marL="12065" marR="5080" algn="ctr">
              <a:lnSpc>
                <a:spcPts val="1730"/>
              </a:lnSpc>
              <a:spcBef>
                <a:spcPts val="665"/>
              </a:spcBef>
            </a:pP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фінансування</a:t>
            </a:r>
            <a:r>
              <a:rPr sz="16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заходів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у 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межах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реалізації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проекту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(програми)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МТД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1687" y="462300"/>
            <a:ext cx="7623175" cy="1083945"/>
            <a:chOff x="781687" y="462300"/>
            <a:chExt cx="7623175" cy="10839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1687" y="462300"/>
              <a:ext cx="7622582" cy="4052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1783" y="640079"/>
              <a:ext cx="5005578" cy="90601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783080" marR="5080" indent="-1570355">
              <a:lnSpc>
                <a:spcPts val="3270"/>
              </a:lnSpc>
              <a:spcBef>
                <a:spcPts val="675"/>
              </a:spcBef>
            </a:pPr>
            <a:r>
              <a:rPr sz="3200" spc="-10" dirty="0"/>
              <a:t>СТАНОВЛЕННЯ</a:t>
            </a:r>
            <a:r>
              <a:rPr sz="3200" spc="60" dirty="0"/>
              <a:t> </a:t>
            </a:r>
            <a:r>
              <a:rPr sz="3200" spc="-10" dirty="0"/>
              <a:t>МТД ЯК МЕХАНІЗМУ </a:t>
            </a:r>
            <a:r>
              <a:rPr sz="3200" spc="-925" dirty="0"/>
              <a:t> </a:t>
            </a:r>
            <a:r>
              <a:rPr sz="3200" spc="-10" dirty="0"/>
              <a:t>ФІНАНСУВАННЯ</a:t>
            </a:r>
            <a:r>
              <a:rPr sz="3200" spc="60" dirty="0"/>
              <a:t> </a:t>
            </a:r>
            <a:r>
              <a:rPr sz="3200" spc="-10" dirty="0"/>
              <a:t>МЕР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8364981" y="6369489"/>
            <a:ext cx="271780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z="1400" spc="-5" dirty="0">
                <a:latin typeface="Microsoft Sans Serif"/>
                <a:cs typeface="Microsoft Sans Serif"/>
              </a:rPr>
              <a:t>25</a:t>
            </a:fld>
            <a:endParaRPr sz="1400">
              <a:latin typeface="Microsoft Sans Serif"/>
              <a:cs typeface="Microsoft Sans Serif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50850" y="1593850"/>
          <a:ext cx="8229600" cy="44803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6375"/>
                <a:gridCol w="5483225"/>
              </a:tblGrid>
              <a:tr h="914400">
                <a:tc>
                  <a:txBody>
                    <a:bodyPr/>
                    <a:lstStyle/>
                    <a:p>
                      <a:pPr marL="91440" marR="1568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5" dirty="0">
                          <a:latin typeface="Arial"/>
                          <a:cs typeface="Arial"/>
                        </a:rPr>
                        <a:t>кінець</a:t>
                      </a:r>
                      <a:r>
                        <a:rPr sz="18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40-х</a:t>
                      </a:r>
                      <a:r>
                        <a:rPr sz="1800" b="1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800" b="1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spc="-15" dirty="0">
                          <a:latin typeface="Arial"/>
                          <a:cs typeface="Arial"/>
                        </a:rPr>
                        <a:t>початок </a:t>
                      </a:r>
                      <a:r>
                        <a:rPr sz="1800" b="1" i="1" spc="-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60-х</a:t>
                      </a:r>
                      <a:r>
                        <a:rPr sz="1800" b="1" i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років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ХХ</a:t>
                      </a:r>
                      <a:r>
                        <a:rPr sz="1800" b="1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ст.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9685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5" dirty="0">
                          <a:latin typeface="Microsoft Sans Serif"/>
                          <a:cs typeface="Microsoft Sans Serif"/>
                        </a:rPr>
                        <a:t>МТД</a:t>
                      </a:r>
                      <a:r>
                        <a:rPr sz="1800" spc="-1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стала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однією </a:t>
                      </a:r>
                      <a:r>
                        <a:rPr sz="1800" spc="-75" dirty="0">
                          <a:latin typeface="Microsoft Sans Serif"/>
                          <a:cs typeface="Microsoft Sans Serif"/>
                        </a:rPr>
                        <a:t>з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форм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реалізації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плану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 Маршалла</a:t>
                      </a:r>
                      <a:r>
                        <a:rPr sz="18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та</a:t>
                      </a:r>
                      <a:r>
                        <a:rPr sz="18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почала 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відігравати</a:t>
                      </a:r>
                      <a:r>
                        <a:rPr sz="18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важливу</a:t>
                      </a:r>
                      <a:r>
                        <a:rPr sz="18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роль</a:t>
                      </a:r>
                      <a:r>
                        <a:rPr sz="18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у </a:t>
                      </a:r>
                      <a:r>
                        <a:rPr sz="1800" spc="-4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післявоєнному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відновленні</a:t>
                      </a:r>
                      <a:r>
                        <a:rPr sz="18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Європи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  <a:tr h="173723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i="1" spc="-5" dirty="0">
                          <a:latin typeface="Arial"/>
                          <a:cs typeface="Arial"/>
                        </a:rPr>
                        <a:t>кінець</a:t>
                      </a:r>
                      <a:r>
                        <a:rPr sz="18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60-х</a:t>
                      </a:r>
                      <a:r>
                        <a:rPr sz="1800" b="1" i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800" b="1" i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spc="-15" dirty="0">
                          <a:latin typeface="Arial"/>
                          <a:cs typeface="Arial"/>
                        </a:rPr>
                        <a:t>початок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i="1" dirty="0">
                          <a:latin typeface="Arial"/>
                          <a:cs typeface="Arial"/>
                        </a:rPr>
                        <a:t>80-х</a:t>
                      </a:r>
                      <a:r>
                        <a:rPr sz="1800" b="1" i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років</a:t>
                      </a:r>
                      <a:r>
                        <a:rPr sz="1800" b="1" i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ХХ</a:t>
                      </a:r>
                      <a:r>
                        <a:rPr sz="1800" b="1" i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spc="-10" dirty="0">
                          <a:latin typeface="Arial"/>
                          <a:cs typeface="Arial"/>
                        </a:rPr>
                        <a:t>ст.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6299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75" dirty="0"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прийняттям</a:t>
                      </a: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Декларації</a:t>
                      </a:r>
                      <a:r>
                        <a:rPr sz="18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ООН</a:t>
                      </a:r>
                      <a:r>
                        <a:rPr sz="18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про</a:t>
                      </a: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надання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незалежності</a:t>
                      </a:r>
                      <a:r>
                        <a:rPr sz="18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колоніальним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країнам</a:t>
                      </a:r>
                      <a:r>
                        <a:rPr sz="18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виникла </a:t>
                      </a:r>
                      <a:r>
                        <a:rPr sz="1800" spc="-4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концепція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“права</a:t>
                      </a: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8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розвиток”,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одним</a:t>
                      </a:r>
                      <a:r>
                        <a:rPr sz="18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40" dirty="0">
                          <a:latin typeface="Microsoft Sans Serif"/>
                          <a:cs typeface="Microsoft Sans Serif"/>
                        </a:rPr>
                        <a:t>із </a:t>
                      </a:r>
                      <a:r>
                        <a:rPr sz="18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механізмів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реалізації якої стала </a:t>
                      </a:r>
                      <a:r>
                        <a:rPr sz="1800" spc="-80" dirty="0">
                          <a:latin typeface="Microsoft Sans Serif"/>
                          <a:cs typeface="Microsoft Sans Serif"/>
                        </a:rPr>
                        <a:t>МТД,</a:t>
                      </a:r>
                      <a:r>
                        <a:rPr sz="180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що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 надавалась 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постколоніальним</a:t>
                      </a:r>
                      <a:r>
                        <a:rPr sz="18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країнам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колишніми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метрополіями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91440" marR="1568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i="1" spc="-5" dirty="0">
                          <a:latin typeface="Arial"/>
                          <a:cs typeface="Arial"/>
                        </a:rPr>
                        <a:t>кінець</a:t>
                      </a:r>
                      <a:r>
                        <a:rPr sz="18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80-х</a:t>
                      </a:r>
                      <a:r>
                        <a:rPr sz="1800" b="1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800" b="1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spc="-15" dirty="0">
                          <a:latin typeface="Arial"/>
                          <a:cs typeface="Arial"/>
                        </a:rPr>
                        <a:t>початок </a:t>
                      </a:r>
                      <a:r>
                        <a:rPr sz="1800" b="1" i="1" spc="-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90-х</a:t>
                      </a:r>
                      <a:r>
                        <a:rPr sz="1800" b="1" i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років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ХХ</a:t>
                      </a:r>
                      <a:r>
                        <a:rPr sz="1800" b="1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ст.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407034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після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 розпаду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“соцтабору”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та</a:t>
                      </a:r>
                      <a:r>
                        <a:rPr sz="18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СРСР</a:t>
                      </a:r>
                      <a:r>
                        <a:rPr sz="18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5" dirty="0">
                          <a:latin typeface="Microsoft Sans Serif"/>
                          <a:cs typeface="Microsoft Sans Serif"/>
                        </a:rPr>
                        <a:t>МТД</a:t>
                      </a:r>
                      <a:r>
                        <a:rPr sz="1800" spc="8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стала </a:t>
                      </a:r>
                      <a:r>
                        <a:rPr sz="1800" spc="-459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ключовим</a:t>
                      </a: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35" dirty="0">
                          <a:latin typeface="Microsoft Sans Serif"/>
                          <a:cs typeface="Microsoft Sans Serif"/>
                        </a:rPr>
                        <a:t>механізмом</a:t>
                      </a:r>
                      <a:r>
                        <a:rPr sz="18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трансформації </a:t>
                      </a:r>
                      <a:r>
                        <a:rPr sz="18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пострадянських</a:t>
                      </a:r>
                      <a:r>
                        <a:rPr sz="18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суспільств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  <a:tr h="91434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i="1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1800" b="1" i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spc="-5" dirty="0">
                          <a:latin typeface="Arial"/>
                          <a:cs typeface="Arial"/>
                        </a:rPr>
                        <a:t>кінця</a:t>
                      </a:r>
                      <a:r>
                        <a:rPr sz="1800" b="1" i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90-х</a:t>
                      </a:r>
                      <a:r>
                        <a:rPr sz="1800" b="1" i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років</a:t>
                      </a:r>
                      <a:r>
                        <a:rPr sz="1800" b="1" i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dirty="0">
                          <a:latin typeface="Arial"/>
                          <a:cs typeface="Arial"/>
                        </a:rPr>
                        <a:t>ХХ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i="1" spc="-5" dirty="0">
                          <a:latin typeface="Arial"/>
                          <a:cs typeface="Arial"/>
                        </a:rPr>
                        <a:t>ст.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124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80" dirty="0">
                          <a:latin typeface="Microsoft Sans Serif"/>
                          <a:cs typeface="Microsoft Sans Serif"/>
                        </a:rPr>
                        <a:t>МТД,</a:t>
                      </a:r>
                      <a:r>
                        <a:rPr sz="180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поруч </a:t>
                      </a:r>
                      <a:r>
                        <a:rPr sz="1800" spc="-40" dirty="0">
                          <a:latin typeface="Microsoft Sans Serif"/>
                          <a:cs typeface="Microsoft Sans Serif"/>
                        </a:rPr>
                        <a:t>із 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кредитами </a:t>
                      </a:r>
                      <a:r>
                        <a:rPr sz="1800" spc="-60" dirty="0">
                          <a:latin typeface="Microsoft Sans Serif"/>
                          <a:cs typeface="Microsoft Sans Serif"/>
                        </a:rPr>
                        <a:t>МФО,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відіграє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вирішальну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роль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 у</a:t>
                      </a:r>
                      <a:r>
                        <a:rPr sz="18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latin typeface="Microsoft Sans Serif"/>
                          <a:cs typeface="Microsoft Sans Serif"/>
                        </a:rPr>
                        <a:t>процесах</a:t>
                      </a:r>
                      <a:r>
                        <a:rPr sz="18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розширення</a:t>
                      </a:r>
                      <a:r>
                        <a:rPr sz="18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ЄС</a:t>
                      </a:r>
                      <a:r>
                        <a:rPr sz="18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та </a:t>
                      </a:r>
                      <a:r>
                        <a:rPr sz="1800" spc="-4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адаптації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норм</a:t>
                      </a:r>
                      <a:r>
                        <a:rPr sz="18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acquis</a:t>
                      </a:r>
                      <a:r>
                        <a:rPr sz="18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communautaire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01140" y="693948"/>
            <a:ext cx="1972127" cy="4006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61182" y="577342"/>
            <a:ext cx="200723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0" dirty="0"/>
              <a:t>МТД</a:t>
            </a:r>
            <a:r>
              <a:rPr sz="3200" spc="-30" dirty="0"/>
              <a:t> </a:t>
            </a:r>
            <a:r>
              <a:rPr sz="3200" spc="-10" dirty="0"/>
              <a:t>В</a:t>
            </a:r>
            <a:r>
              <a:rPr sz="3200" spc="-30" dirty="0"/>
              <a:t> </a:t>
            </a:r>
            <a:r>
              <a:rPr sz="3200" spc="-15" dirty="0"/>
              <a:t>ЄС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8364981" y="6369489"/>
            <a:ext cx="271780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z="1400" spc="-5" dirty="0">
                <a:latin typeface="Microsoft Sans Serif"/>
                <a:cs typeface="Microsoft Sans Serif"/>
              </a:rPr>
              <a:t>26</a:t>
            </a:fld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3320" y="1484452"/>
            <a:ext cx="7639050" cy="2772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27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ahoma"/>
                <a:cs typeface="Tahoma"/>
              </a:rPr>
              <a:t>Структурні </a:t>
            </a:r>
            <a:r>
              <a:rPr sz="2400" b="1" dirty="0">
                <a:latin typeface="Tahoma"/>
                <a:cs typeface="Tahoma"/>
              </a:rPr>
              <a:t>фонди</a:t>
            </a:r>
            <a:r>
              <a:rPr sz="2400" b="1" spc="-2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–</a:t>
            </a:r>
            <a:r>
              <a:rPr sz="2400" b="1" spc="-1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основне</a:t>
            </a:r>
            <a:r>
              <a:rPr sz="2400" b="1" spc="-2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джерело</a:t>
            </a:r>
            <a:r>
              <a:rPr sz="2400" b="1" spc="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МТД</a:t>
            </a:r>
            <a:r>
              <a:rPr sz="2400" b="1" spc="-2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для</a:t>
            </a:r>
            <a:endParaRPr sz="2400">
              <a:latin typeface="Tahoma"/>
              <a:cs typeface="Tahoma"/>
            </a:endParaRPr>
          </a:p>
          <a:p>
            <a:pPr marL="128270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latin typeface="Tahoma"/>
                <a:cs typeface="Tahoma"/>
              </a:rPr>
              <a:t>потреб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МЕР</a:t>
            </a:r>
            <a:endParaRPr sz="2400">
              <a:latin typeface="Tahoma"/>
              <a:cs typeface="Tahoma"/>
            </a:endParaRPr>
          </a:p>
          <a:p>
            <a:pPr marL="128270">
              <a:lnSpc>
                <a:spcPct val="100000"/>
              </a:lnSpc>
            </a:pPr>
            <a:r>
              <a:rPr sz="2400" b="1" dirty="0">
                <a:latin typeface="Tahoma"/>
                <a:cs typeface="Tahoma"/>
              </a:rPr>
              <a:t>Фінансування</a:t>
            </a:r>
            <a:r>
              <a:rPr sz="2400" b="1" spc="-4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доступне</a:t>
            </a:r>
            <a:r>
              <a:rPr sz="2400" b="1" spc="-4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національним,</a:t>
            </a:r>
            <a:endParaRPr sz="2400">
              <a:latin typeface="Tahoma"/>
              <a:cs typeface="Tahoma"/>
            </a:endParaRPr>
          </a:p>
          <a:p>
            <a:pPr marL="128270">
              <a:lnSpc>
                <a:spcPct val="100000"/>
              </a:lnSpc>
            </a:pPr>
            <a:r>
              <a:rPr sz="2400" b="1" spc="-5" dirty="0">
                <a:latin typeface="Tahoma"/>
                <a:cs typeface="Tahoma"/>
              </a:rPr>
              <a:t>регіональним </a:t>
            </a:r>
            <a:r>
              <a:rPr sz="2400" b="1" dirty="0">
                <a:latin typeface="Tahoma"/>
                <a:cs typeface="Tahoma"/>
              </a:rPr>
              <a:t>і</a:t>
            </a:r>
            <a:r>
              <a:rPr sz="2400" b="1" spc="-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міським</a:t>
            </a:r>
            <a:r>
              <a:rPr sz="2400" b="1" spc="-2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органам</a:t>
            </a:r>
            <a:r>
              <a:rPr sz="2400" b="1" spc="-4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влади</a:t>
            </a:r>
            <a:endParaRPr sz="24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Clr>
                <a:srgbClr val="009999"/>
              </a:buClr>
              <a:buSzPct val="64583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400" spc="-10" dirty="0">
                <a:latin typeface="Tahoma"/>
                <a:cs typeface="Tahoma"/>
              </a:rPr>
              <a:t>Фінансування</a:t>
            </a:r>
            <a:r>
              <a:rPr sz="2400" spc="4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з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метою:</a:t>
            </a:r>
            <a:endParaRPr sz="2400">
              <a:latin typeface="Tahoma"/>
              <a:cs typeface="Tahoma"/>
            </a:endParaRPr>
          </a:p>
          <a:p>
            <a:pPr marL="682625" lvl="1" indent="-326390">
              <a:lnSpc>
                <a:spcPct val="100000"/>
              </a:lnSpc>
              <a:spcBef>
                <a:spcPts val="15"/>
              </a:spcBef>
              <a:buClr>
                <a:srgbClr val="4B6C4E"/>
              </a:buClr>
              <a:buSzPct val="60000"/>
              <a:buFont typeface="Wingdings"/>
              <a:buChar char=""/>
              <a:tabLst>
                <a:tab pos="682625" algn="l"/>
                <a:tab pos="683260" algn="l"/>
              </a:tabLst>
            </a:pPr>
            <a:r>
              <a:rPr sz="2000" spc="-5" dirty="0">
                <a:latin typeface="Tahoma"/>
                <a:cs typeface="Tahoma"/>
              </a:rPr>
              <a:t>розвитку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інституціональних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можливостей</a:t>
            </a:r>
            <a:endParaRPr sz="2000">
              <a:latin typeface="Tahoma"/>
              <a:cs typeface="Tahoma"/>
            </a:endParaRPr>
          </a:p>
          <a:p>
            <a:pPr marL="682625" lvl="1" indent="-326390">
              <a:lnSpc>
                <a:spcPct val="100000"/>
              </a:lnSpc>
              <a:buClr>
                <a:srgbClr val="4B6C4E"/>
              </a:buClr>
              <a:buSzPct val="60000"/>
              <a:buFont typeface="Wingdings"/>
              <a:buChar char=""/>
              <a:tabLst>
                <a:tab pos="682625" algn="l"/>
                <a:tab pos="683260" algn="l"/>
              </a:tabLst>
            </a:pPr>
            <a:r>
              <a:rPr sz="2000" spc="-5" dirty="0">
                <a:latin typeface="Tahoma"/>
                <a:cs typeface="Tahoma"/>
              </a:rPr>
              <a:t>підвищення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ефективності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публічних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послуг</a:t>
            </a:r>
            <a:endParaRPr sz="2000">
              <a:latin typeface="Tahoma"/>
              <a:cs typeface="Tahoma"/>
            </a:endParaRPr>
          </a:p>
          <a:p>
            <a:pPr marL="682625" lvl="1" indent="-326390">
              <a:lnSpc>
                <a:spcPct val="100000"/>
              </a:lnSpc>
              <a:buClr>
                <a:srgbClr val="4B6C4E"/>
              </a:buClr>
              <a:buSzPct val="60000"/>
              <a:buFont typeface="Wingdings"/>
              <a:buChar char=""/>
              <a:tabLst>
                <a:tab pos="682625" algn="l"/>
                <a:tab pos="683260" algn="l"/>
              </a:tabLst>
            </a:pPr>
            <a:r>
              <a:rPr sz="2000" spc="-5" dirty="0">
                <a:latin typeface="Tahoma"/>
                <a:cs typeface="Tahoma"/>
              </a:rPr>
              <a:t>реалізації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інфраструктурних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проектів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7838" y="587613"/>
            <a:ext cx="3227181" cy="4871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39288" y="555117"/>
            <a:ext cx="3268979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0" dirty="0">
                <a:solidFill>
                  <a:srgbClr val="174576"/>
                </a:solidFill>
              </a:rPr>
              <a:t>МТД В</a:t>
            </a:r>
            <a:r>
              <a:rPr sz="3200" spc="-15" dirty="0">
                <a:solidFill>
                  <a:srgbClr val="174576"/>
                </a:solidFill>
              </a:rPr>
              <a:t> </a:t>
            </a:r>
            <a:r>
              <a:rPr sz="3200" spc="-10" dirty="0">
                <a:solidFill>
                  <a:srgbClr val="174576"/>
                </a:solidFill>
              </a:rPr>
              <a:t>УКРАЇНІ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8364981" y="6369489"/>
            <a:ext cx="271780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z="1400" spc="-5" dirty="0">
                <a:latin typeface="Microsoft Sans Serif"/>
                <a:cs typeface="Microsoft Sans Serif"/>
              </a:rPr>
              <a:t>27</a:t>
            </a:fld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244" y="1631061"/>
            <a:ext cx="8002270" cy="3582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421640" indent="-344805">
              <a:lnSpc>
                <a:spcPct val="100000"/>
              </a:lnSpc>
              <a:spcBef>
                <a:spcPts val="105"/>
              </a:spcBef>
              <a:buClr>
                <a:srgbClr val="009999"/>
              </a:buClr>
              <a:buSzPct val="65909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200" spc="5" dirty="0">
                <a:latin typeface="Tahoma"/>
                <a:cs typeface="Tahoma"/>
              </a:rPr>
              <a:t>МТД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Україні</a:t>
            </a:r>
            <a:r>
              <a:rPr sz="2200" spc="-7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надається </a:t>
            </a:r>
            <a:r>
              <a:rPr sz="2200" dirty="0">
                <a:latin typeface="Tahoma"/>
                <a:cs typeface="Tahoma"/>
              </a:rPr>
              <a:t>з</a:t>
            </a:r>
            <a:r>
              <a:rPr sz="2200" spc="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1992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року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на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підставі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понад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40 </a:t>
            </a:r>
            <a:r>
              <a:rPr sz="2200" spc="-67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міжнародних угод з питань технічного </a:t>
            </a:r>
            <a:r>
              <a:rPr sz="2200" spc="5" dirty="0">
                <a:latin typeface="Tahoma"/>
                <a:cs typeface="Tahoma"/>
              </a:rPr>
              <a:t>та </a:t>
            </a:r>
            <a:r>
              <a:rPr sz="2200" dirty="0">
                <a:latin typeface="Tahoma"/>
                <a:cs typeface="Tahoma"/>
              </a:rPr>
              <a:t>фінансового </a:t>
            </a:r>
            <a:r>
              <a:rPr sz="2200" spc="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співробітництва</a:t>
            </a:r>
            <a:endParaRPr sz="22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530"/>
              </a:spcBef>
              <a:buClr>
                <a:srgbClr val="009999"/>
              </a:buClr>
              <a:buSzPct val="65909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200" dirty="0">
                <a:latin typeface="Tahoma"/>
                <a:cs typeface="Tahoma"/>
              </a:rPr>
              <a:t>Найбільшим</a:t>
            </a:r>
            <a:r>
              <a:rPr sz="2200" spc="-6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донором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для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України</a:t>
            </a:r>
            <a:r>
              <a:rPr sz="2200" spc="-60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в</a:t>
            </a:r>
            <a:r>
              <a:rPr sz="2200" dirty="0">
                <a:latin typeface="Tahoma"/>
                <a:cs typeface="Tahoma"/>
              </a:rPr>
              <a:t> 90-х</a:t>
            </a:r>
            <a:r>
              <a:rPr sz="2200" spc="-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роках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XX ст.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були</a:t>
            </a:r>
            <a:endParaRPr sz="22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Tahoma"/>
                <a:cs typeface="Tahoma"/>
              </a:rPr>
              <a:t>США,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однак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з</a:t>
            </a:r>
            <a:r>
              <a:rPr sz="2200" spc="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початку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2000-х</a:t>
            </a:r>
            <a:r>
              <a:rPr sz="2200" spc="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років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це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місце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займає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ЄС</a:t>
            </a:r>
            <a:endParaRPr sz="2200">
              <a:latin typeface="Tahoma"/>
              <a:cs typeface="Tahoma"/>
            </a:endParaRPr>
          </a:p>
          <a:p>
            <a:pPr marL="356870" marR="78740" indent="-344805">
              <a:lnSpc>
                <a:spcPct val="100000"/>
              </a:lnSpc>
              <a:spcBef>
                <a:spcPts val="525"/>
              </a:spcBef>
              <a:buClr>
                <a:srgbClr val="009999"/>
              </a:buClr>
              <a:buSzPct val="65909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200" spc="5" dirty="0">
                <a:latin typeface="Tahoma"/>
                <a:cs typeface="Tahoma"/>
              </a:rPr>
              <a:t>З </a:t>
            </a:r>
            <a:r>
              <a:rPr sz="2200" spc="-5" dirty="0">
                <a:latin typeface="Tahoma"/>
                <a:cs typeface="Tahoma"/>
              </a:rPr>
              <a:t>1992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по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2012 </a:t>
            </a:r>
            <a:r>
              <a:rPr sz="2200" spc="5" dirty="0">
                <a:latin typeface="Tahoma"/>
                <a:cs typeface="Tahoma"/>
              </a:rPr>
              <a:t>роки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Україні</a:t>
            </a:r>
            <a:r>
              <a:rPr sz="2200" spc="-6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було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надано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МТД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на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загальну </a:t>
            </a:r>
            <a:r>
              <a:rPr sz="2200" spc="-67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суму понад 5,8 млрд. дол. </a:t>
            </a:r>
            <a:r>
              <a:rPr sz="2200" spc="-5" dirty="0">
                <a:latin typeface="Tahoma"/>
                <a:cs typeface="Tahoma"/>
              </a:rPr>
              <a:t>США, </a:t>
            </a:r>
            <a:r>
              <a:rPr sz="2200" dirty="0">
                <a:latin typeface="Tahoma"/>
                <a:cs typeface="Tahoma"/>
              </a:rPr>
              <a:t>з </a:t>
            </a:r>
            <a:r>
              <a:rPr sz="2200" spc="5" dirty="0">
                <a:latin typeface="Tahoma"/>
                <a:cs typeface="Tahoma"/>
              </a:rPr>
              <a:t>них </a:t>
            </a:r>
            <a:r>
              <a:rPr sz="2200" dirty="0">
                <a:latin typeface="Tahoma"/>
                <a:cs typeface="Tahoma"/>
              </a:rPr>
              <a:t>приблизно 3 млрд. </a:t>
            </a:r>
            <a:r>
              <a:rPr sz="2200" spc="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дол.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США виділено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Урядом</a:t>
            </a:r>
            <a:r>
              <a:rPr sz="2200" spc="-6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США</a:t>
            </a:r>
            <a:endParaRPr sz="22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535"/>
              </a:spcBef>
              <a:buClr>
                <a:srgbClr val="009999"/>
              </a:buClr>
              <a:buSzPct val="65909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200" dirty="0">
                <a:latin typeface="Tahoma"/>
                <a:cs typeface="Tahoma"/>
              </a:rPr>
              <a:t>Розміри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фінансової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підтримки</a:t>
            </a:r>
            <a:r>
              <a:rPr sz="2200" spc="-8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(включно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з</a:t>
            </a:r>
            <a:r>
              <a:rPr sz="2200" spc="5" dirty="0">
                <a:latin typeface="Tahoma"/>
                <a:cs typeface="Tahoma"/>
              </a:rPr>
              <a:t> МТД),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що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з</a:t>
            </a:r>
            <a:r>
              <a:rPr sz="2200" spc="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1991</a:t>
            </a:r>
            <a:endParaRPr sz="22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</a:pPr>
            <a:r>
              <a:rPr sz="2200" spc="5" dirty="0">
                <a:latin typeface="Tahoma"/>
                <a:cs typeface="Tahoma"/>
              </a:rPr>
              <a:t>року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була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надана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Україні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ЄС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сягнули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майже</a:t>
            </a:r>
            <a:r>
              <a:rPr sz="2200" spc="-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2,8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млрд.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євро</a:t>
            </a:r>
            <a:endParaRPr sz="2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9097" y="462300"/>
            <a:ext cx="7883525" cy="1083945"/>
            <a:chOff x="649097" y="462300"/>
            <a:chExt cx="7883525" cy="10839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9097" y="462300"/>
              <a:ext cx="7883191" cy="4052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77056" y="640079"/>
              <a:ext cx="1418081" cy="90601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79495" marR="5080" indent="-3512820">
              <a:lnSpc>
                <a:spcPts val="3270"/>
              </a:lnSpc>
              <a:spcBef>
                <a:spcPts val="675"/>
              </a:spcBef>
            </a:pPr>
            <a:r>
              <a:rPr sz="3200" spc="-15" dirty="0"/>
              <a:t>ПРІОРИТЕТИ</a:t>
            </a:r>
            <a:r>
              <a:rPr sz="3200" spc="90" dirty="0"/>
              <a:t> </a:t>
            </a:r>
            <a:r>
              <a:rPr sz="3200" spc="-15" dirty="0"/>
              <a:t>ПРОЕКТІВ</a:t>
            </a:r>
            <a:r>
              <a:rPr sz="3200" spc="70" dirty="0"/>
              <a:t> </a:t>
            </a:r>
            <a:r>
              <a:rPr sz="3200" spc="-10" dirty="0"/>
              <a:t>МТД</a:t>
            </a:r>
            <a:r>
              <a:rPr sz="3200" spc="5" dirty="0"/>
              <a:t> </a:t>
            </a:r>
            <a:r>
              <a:rPr sz="3200" spc="-5" dirty="0"/>
              <a:t>У</a:t>
            </a:r>
            <a:r>
              <a:rPr sz="3200" spc="10" dirty="0"/>
              <a:t> </a:t>
            </a:r>
            <a:r>
              <a:rPr sz="3200" spc="-10" dirty="0"/>
              <a:t>СФЕРІ </a:t>
            </a:r>
            <a:r>
              <a:rPr sz="3200" spc="-919" dirty="0"/>
              <a:t> </a:t>
            </a:r>
            <a:r>
              <a:rPr sz="3200" spc="-5" dirty="0"/>
              <a:t>МЕР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8364981" y="6369489"/>
            <a:ext cx="271780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z="1400" spc="-5" dirty="0">
                <a:latin typeface="Microsoft Sans Serif"/>
                <a:cs typeface="Microsoft Sans Serif"/>
              </a:rPr>
              <a:t>28</a:t>
            </a:fld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244" y="1558286"/>
            <a:ext cx="7618095" cy="412369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670"/>
              </a:spcBef>
              <a:buClr>
                <a:srgbClr val="009999"/>
              </a:buClr>
              <a:buSzPct val="64583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400" spc="-5" dirty="0">
                <a:latin typeface="Tahoma"/>
                <a:cs typeface="Tahoma"/>
              </a:rPr>
              <a:t>Розбудова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спроможності</a:t>
            </a:r>
            <a:r>
              <a:rPr sz="2400" spc="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місцевих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органів </a:t>
            </a:r>
            <a:r>
              <a:rPr sz="2400" spc="-10" dirty="0">
                <a:latin typeface="Tahoma"/>
                <a:cs typeface="Tahoma"/>
              </a:rPr>
              <a:t>влади</a:t>
            </a:r>
            <a:endParaRPr sz="24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580"/>
              </a:spcBef>
              <a:buClr>
                <a:srgbClr val="009999"/>
              </a:buClr>
              <a:buSzPct val="64583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400" spc="-10" dirty="0">
                <a:latin typeface="Tahoma"/>
                <a:cs typeface="Tahoma"/>
              </a:rPr>
              <a:t>Надання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консультаційної</a:t>
            </a:r>
            <a:r>
              <a:rPr sz="2400" spc="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допомоги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у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плануванні</a:t>
            </a:r>
            <a:r>
              <a:rPr sz="2400" spc="6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та</a:t>
            </a:r>
            <a:endParaRPr sz="24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</a:pPr>
            <a:r>
              <a:rPr sz="2400" spc="-10" dirty="0">
                <a:latin typeface="Tahoma"/>
                <a:cs typeface="Tahoma"/>
              </a:rPr>
              <a:t>управлінні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процесами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МЕР</a:t>
            </a:r>
            <a:endParaRPr sz="2400">
              <a:latin typeface="Tahoma"/>
              <a:cs typeface="Tahoma"/>
            </a:endParaRPr>
          </a:p>
          <a:p>
            <a:pPr marL="356870" marR="1584325" indent="-344805">
              <a:lnSpc>
                <a:spcPct val="100000"/>
              </a:lnSpc>
              <a:spcBef>
                <a:spcPts val="580"/>
              </a:spcBef>
              <a:buClr>
                <a:srgbClr val="009999"/>
              </a:buClr>
              <a:buSzPct val="64583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400" spc="-10" dirty="0">
                <a:latin typeface="Tahoma"/>
                <a:cs typeface="Tahoma"/>
              </a:rPr>
              <a:t>Здійснення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енергозберігаючих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заходів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у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комунальному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господарстві</a:t>
            </a:r>
            <a:endParaRPr sz="24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575"/>
              </a:spcBef>
              <a:buClr>
                <a:srgbClr val="009999"/>
              </a:buClr>
              <a:buSzPct val="64583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400" spc="-5" dirty="0">
                <a:latin typeface="Tahoma"/>
                <a:cs typeface="Tahoma"/>
              </a:rPr>
              <a:t>Розвиток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місцевого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бізнес-середовища</a:t>
            </a:r>
            <a:endParaRPr sz="24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580"/>
              </a:spcBef>
              <a:buClr>
                <a:srgbClr val="009999"/>
              </a:buClr>
              <a:buSzPct val="64583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400" spc="-5" dirty="0">
                <a:latin typeface="Tahoma"/>
                <a:cs typeface="Tahoma"/>
              </a:rPr>
              <a:t>Підвищення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конкурентоздатності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та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інвестиційної</a:t>
            </a:r>
            <a:endParaRPr sz="24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</a:pPr>
            <a:r>
              <a:rPr sz="2400" spc="-10" dirty="0">
                <a:latin typeface="Tahoma"/>
                <a:cs typeface="Tahoma"/>
              </a:rPr>
              <a:t>привабливості</a:t>
            </a:r>
            <a:r>
              <a:rPr sz="2400" spc="5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територій</a:t>
            </a:r>
            <a:endParaRPr sz="2400">
              <a:latin typeface="Tahoma"/>
              <a:cs typeface="Tahoma"/>
            </a:endParaRPr>
          </a:p>
          <a:p>
            <a:pPr marL="356870" marR="168275" indent="-344805">
              <a:lnSpc>
                <a:spcPct val="100000"/>
              </a:lnSpc>
              <a:spcBef>
                <a:spcPts val="580"/>
              </a:spcBef>
              <a:buClr>
                <a:srgbClr val="009999"/>
              </a:buClr>
              <a:buSzPct val="64583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400" spc="-5" dirty="0">
                <a:latin typeface="Tahoma"/>
                <a:cs typeface="Tahoma"/>
              </a:rPr>
              <a:t>Активізація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територіальних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громад </a:t>
            </a:r>
            <a:r>
              <a:rPr sz="2400" dirty="0">
                <a:latin typeface="Tahoma"/>
                <a:cs typeface="Tahoma"/>
              </a:rPr>
              <a:t>для</a:t>
            </a:r>
            <a:r>
              <a:rPr sz="2400" spc="-5" dirty="0">
                <a:latin typeface="Tahoma"/>
                <a:cs typeface="Tahoma"/>
              </a:rPr>
              <a:t> вирішення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проблем місцевого</a:t>
            </a:r>
            <a:r>
              <a:rPr sz="2400" spc="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розвитку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9353" y="462300"/>
            <a:ext cx="7592059" cy="1083945"/>
            <a:chOff x="789353" y="462300"/>
            <a:chExt cx="7592059" cy="10839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9353" y="462300"/>
              <a:ext cx="7591996" cy="4052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77056" y="640079"/>
              <a:ext cx="1418081" cy="90601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79495" marR="5080" indent="-3372485">
              <a:lnSpc>
                <a:spcPts val="3270"/>
              </a:lnSpc>
              <a:spcBef>
                <a:spcPts val="675"/>
              </a:spcBef>
            </a:pPr>
            <a:r>
              <a:rPr sz="3200" spc="-10" dirty="0"/>
              <a:t>МТД</a:t>
            </a:r>
            <a:r>
              <a:rPr sz="3200" dirty="0"/>
              <a:t> </a:t>
            </a:r>
            <a:r>
              <a:rPr sz="3200" spc="-10" dirty="0"/>
              <a:t>ЯК</a:t>
            </a:r>
            <a:r>
              <a:rPr sz="3200" spc="-5" dirty="0"/>
              <a:t> </a:t>
            </a:r>
            <a:r>
              <a:rPr sz="3200" spc="-10" dirty="0"/>
              <a:t>МЕХАНІЗМ</a:t>
            </a:r>
            <a:r>
              <a:rPr sz="3200" spc="35" dirty="0"/>
              <a:t> </a:t>
            </a:r>
            <a:r>
              <a:rPr sz="3200" spc="-10" dirty="0"/>
              <a:t>ФІНАНСУВАННЯ </a:t>
            </a:r>
            <a:r>
              <a:rPr sz="3200" spc="-925" dirty="0"/>
              <a:t> </a:t>
            </a:r>
            <a:r>
              <a:rPr sz="3200" spc="-5" dirty="0"/>
              <a:t>МЕР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8364981" y="6369489"/>
            <a:ext cx="271780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z="1400" spc="-5" dirty="0">
                <a:latin typeface="Microsoft Sans Serif"/>
                <a:cs typeface="Microsoft Sans Serif"/>
              </a:rPr>
              <a:t>29</a:t>
            </a:fld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244" y="1594484"/>
            <a:ext cx="7795259" cy="38430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6870" marR="1543685" indent="-344805">
              <a:lnSpc>
                <a:spcPts val="2590"/>
              </a:lnSpc>
              <a:spcBef>
                <a:spcPts val="425"/>
              </a:spcBef>
              <a:buClr>
                <a:srgbClr val="009999"/>
              </a:buClr>
              <a:buSzPct val="64583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400" spc="-5" dirty="0">
                <a:latin typeface="Tahoma"/>
                <a:cs typeface="Tahoma"/>
              </a:rPr>
              <a:t>МТД</a:t>
            </a:r>
            <a:r>
              <a:rPr sz="2400" dirty="0">
                <a:latin typeface="Tahoma"/>
                <a:cs typeface="Tahoma"/>
              </a:rPr>
              <a:t> може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надаватись</a:t>
            </a:r>
            <a:r>
              <a:rPr sz="2400" spc="5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як </a:t>
            </a:r>
            <a:r>
              <a:rPr sz="2400" spc="-5" dirty="0">
                <a:latin typeface="Tahoma"/>
                <a:cs typeface="Tahoma"/>
              </a:rPr>
              <a:t>безпосередньо 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міжнародною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організацією-донором,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так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і</a:t>
            </a:r>
            <a:endParaRPr sz="2400">
              <a:latin typeface="Tahoma"/>
              <a:cs typeface="Tahoma"/>
            </a:endParaRPr>
          </a:p>
          <a:p>
            <a:pPr marL="356870" marR="342900">
              <a:lnSpc>
                <a:spcPts val="2590"/>
              </a:lnSpc>
              <a:spcBef>
                <a:spcPts val="10"/>
              </a:spcBef>
            </a:pPr>
            <a:r>
              <a:rPr sz="2400" spc="-5" dirty="0">
                <a:latin typeface="Tahoma"/>
                <a:cs typeface="Tahoma"/>
              </a:rPr>
              <a:t>опосередковано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– шляхом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залучення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організації- 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виконавця,</a:t>
            </a:r>
            <a:r>
              <a:rPr sz="2400" spc="5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що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здійснює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управління</a:t>
            </a:r>
            <a:r>
              <a:rPr sz="2400" spc="4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коштами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МТД</a:t>
            </a:r>
            <a:endParaRPr sz="2400">
              <a:latin typeface="Tahoma"/>
              <a:cs typeface="Tahoma"/>
            </a:endParaRPr>
          </a:p>
          <a:p>
            <a:pPr marL="356870" marR="538480" indent="-344805">
              <a:lnSpc>
                <a:spcPts val="2590"/>
              </a:lnSpc>
              <a:spcBef>
                <a:spcPts val="580"/>
              </a:spcBef>
              <a:buClr>
                <a:srgbClr val="009999"/>
              </a:buClr>
              <a:buSzPct val="64583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400" spc="-5" dirty="0">
                <a:latin typeface="Tahoma"/>
                <a:cs typeface="Tahoma"/>
              </a:rPr>
              <a:t>Ключове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значення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для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фінансування</a:t>
            </a:r>
            <a:r>
              <a:rPr sz="2400" spc="6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МЕР </a:t>
            </a:r>
            <a:r>
              <a:rPr sz="2400" spc="-5" dirty="0">
                <a:latin typeface="Tahoma"/>
                <a:cs typeface="Tahoma"/>
              </a:rPr>
              <a:t>мають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наступні</a:t>
            </a:r>
            <a:r>
              <a:rPr sz="2400" spc="3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різновиди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МТД:</a:t>
            </a:r>
            <a:endParaRPr sz="2400">
              <a:latin typeface="Tahoma"/>
              <a:cs typeface="Tahoma"/>
            </a:endParaRPr>
          </a:p>
          <a:p>
            <a:pPr marL="683260" lvl="1" indent="-326390">
              <a:lnSpc>
                <a:spcPct val="100000"/>
              </a:lnSpc>
              <a:spcBef>
                <a:spcPts val="225"/>
              </a:spcBef>
              <a:buClr>
                <a:srgbClr val="4B6C4E"/>
              </a:buClr>
              <a:buSzPct val="60000"/>
              <a:buFont typeface="Wingdings"/>
              <a:buChar char=""/>
              <a:tabLst>
                <a:tab pos="682625" algn="l"/>
                <a:tab pos="683260" algn="l"/>
              </a:tabLst>
            </a:pPr>
            <a:r>
              <a:rPr sz="2000" spc="-5" dirty="0">
                <a:latin typeface="Tahoma"/>
                <a:cs typeface="Tahoma"/>
              </a:rPr>
              <a:t>гранти, що </a:t>
            </a:r>
            <a:r>
              <a:rPr sz="2000" spc="-10" dirty="0">
                <a:latin typeface="Tahoma"/>
                <a:cs typeface="Tahoma"/>
              </a:rPr>
              <a:t>супроводжують</a:t>
            </a:r>
            <a:r>
              <a:rPr sz="2000" spc="5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кредити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МФО</a:t>
            </a:r>
            <a:endParaRPr sz="2000">
              <a:latin typeface="Tahoma"/>
              <a:cs typeface="Tahoma"/>
            </a:endParaRPr>
          </a:p>
          <a:p>
            <a:pPr marL="683260" lvl="1" indent="-326390">
              <a:lnSpc>
                <a:spcPct val="100000"/>
              </a:lnSpc>
              <a:spcBef>
                <a:spcPts val="240"/>
              </a:spcBef>
              <a:buClr>
                <a:srgbClr val="4B6C4E"/>
              </a:buClr>
              <a:buSzPct val="60000"/>
              <a:buFont typeface="Wingdings"/>
              <a:buChar char=""/>
              <a:tabLst>
                <a:tab pos="682625" algn="l"/>
                <a:tab pos="683260" algn="l"/>
              </a:tabLst>
            </a:pPr>
            <a:r>
              <a:rPr sz="2000" spc="-5" dirty="0">
                <a:latin typeface="Tahoma"/>
                <a:cs typeface="Tahoma"/>
              </a:rPr>
              <a:t>проекти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транскордонної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співпраці</a:t>
            </a:r>
            <a:endParaRPr sz="2000">
              <a:latin typeface="Tahoma"/>
              <a:cs typeface="Tahoma"/>
            </a:endParaRPr>
          </a:p>
          <a:p>
            <a:pPr marL="356870" marR="5080" indent="-344805">
              <a:lnSpc>
                <a:spcPts val="2590"/>
              </a:lnSpc>
              <a:spcBef>
                <a:spcPts val="600"/>
              </a:spcBef>
              <a:buClr>
                <a:srgbClr val="009999"/>
              </a:buClr>
              <a:buSzPct val="64583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400" dirty="0">
                <a:latin typeface="Tahoma"/>
                <a:cs typeface="Tahoma"/>
              </a:rPr>
              <a:t>Сфера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охоплення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ініціатив</a:t>
            </a:r>
            <a:r>
              <a:rPr sz="2400" spc="3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транскордонної</a:t>
            </a:r>
            <a:r>
              <a:rPr sz="2400" spc="6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співпраці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на сьогодні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поширюється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на</a:t>
            </a:r>
            <a:r>
              <a:rPr sz="2400" spc="-5" dirty="0">
                <a:latin typeface="Tahoma"/>
                <a:cs typeface="Tahoma"/>
              </a:rPr>
              <a:t> третину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території</a:t>
            </a:r>
            <a:endParaRPr sz="2400">
              <a:latin typeface="Tahoma"/>
              <a:cs typeface="Tahoma"/>
            </a:endParaRPr>
          </a:p>
          <a:p>
            <a:pPr marL="356870">
              <a:lnSpc>
                <a:spcPts val="2560"/>
              </a:lnSpc>
            </a:pPr>
            <a:r>
              <a:rPr sz="2400" spc="-5" dirty="0">
                <a:latin typeface="Tahoma"/>
                <a:cs typeface="Tahoma"/>
              </a:rPr>
              <a:t>України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655" y="347294"/>
            <a:ext cx="873887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0485" algn="ctr">
              <a:lnSpc>
                <a:spcPct val="100000"/>
              </a:lnSpc>
              <a:spcBef>
                <a:spcPts val="95"/>
              </a:spcBef>
            </a:pPr>
            <a:r>
              <a:rPr sz="3200" spc="-15" dirty="0">
                <a:solidFill>
                  <a:srgbClr val="860038"/>
                </a:solidFill>
              </a:rPr>
              <a:t>ПРОЕКТИ</a:t>
            </a:r>
            <a:r>
              <a:rPr sz="3200" spc="40" dirty="0">
                <a:solidFill>
                  <a:srgbClr val="860038"/>
                </a:solidFill>
              </a:rPr>
              <a:t> </a:t>
            </a:r>
            <a:r>
              <a:rPr sz="3200" spc="-15" dirty="0">
                <a:solidFill>
                  <a:srgbClr val="860038"/>
                </a:solidFill>
              </a:rPr>
              <a:t>КОРПОРАТИВНОЇ</a:t>
            </a:r>
            <a:endParaRPr sz="3200"/>
          </a:p>
          <a:p>
            <a:pPr algn="ctr">
              <a:lnSpc>
                <a:spcPct val="100000"/>
              </a:lnSpc>
              <a:tabLst>
                <a:tab pos="626745" algn="l"/>
                <a:tab pos="8712835" algn="l"/>
              </a:tabLst>
            </a:pPr>
            <a:r>
              <a:rPr sz="3200" b="0" u="heavy" spc="-5" dirty="0">
                <a:solidFill>
                  <a:srgbClr val="860038"/>
                </a:solidFill>
                <a:uFill>
                  <a:solidFill>
                    <a:srgbClr val="860038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3200" u="heavy" spc="-15" dirty="0">
                <a:solidFill>
                  <a:srgbClr val="860038"/>
                </a:solidFill>
                <a:uFill>
                  <a:solidFill>
                    <a:srgbClr val="860038"/>
                  </a:solidFill>
                </a:uFill>
              </a:rPr>
              <a:t>СОЦІАЛЬНОЇ</a:t>
            </a:r>
            <a:r>
              <a:rPr sz="3200" u="heavy" spc="55" dirty="0">
                <a:solidFill>
                  <a:srgbClr val="860038"/>
                </a:solidFill>
                <a:uFill>
                  <a:solidFill>
                    <a:srgbClr val="860038"/>
                  </a:solidFill>
                </a:uFill>
              </a:rPr>
              <a:t> </a:t>
            </a:r>
            <a:r>
              <a:rPr sz="3200" u="heavy" spc="-10" dirty="0">
                <a:solidFill>
                  <a:srgbClr val="860038"/>
                </a:solidFill>
                <a:uFill>
                  <a:solidFill>
                    <a:srgbClr val="860038"/>
                  </a:solidFill>
                </a:uFill>
              </a:rPr>
              <a:t>ВІДПОВІДАЛЬНОСТІ?	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14766" y="6270447"/>
            <a:ext cx="194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Microsoft Sans Serif"/>
                <a:cs typeface="Microsoft Sans Serif"/>
              </a:rPr>
              <a:t>3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2400" y="1627632"/>
            <a:ext cx="8872855" cy="5230495"/>
            <a:chOff x="152400" y="1627632"/>
            <a:chExt cx="8872855" cy="52304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1844040"/>
              <a:ext cx="4535424" cy="27706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5488" y="4291583"/>
              <a:ext cx="4739640" cy="256641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03391" y="1627632"/>
              <a:ext cx="2904743" cy="23957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99719" y="380349"/>
            <a:ext cx="7145655" cy="1239520"/>
            <a:chOff x="999719" y="380349"/>
            <a:chExt cx="7145655" cy="12395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9719" y="380349"/>
              <a:ext cx="7145339" cy="48715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4543" y="713231"/>
              <a:ext cx="1460754" cy="90601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46959" y="713231"/>
              <a:ext cx="5517642" cy="90601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05840" marR="5080" indent="-561340">
              <a:lnSpc>
                <a:spcPct val="100000"/>
              </a:lnSpc>
              <a:spcBef>
                <a:spcPts val="95"/>
              </a:spcBef>
            </a:pPr>
            <a:r>
              <a:rPr sz="3200" spc="-15" dirty="0">
                <a:solidFill>
                  <a:srgbClr val="860038"/>
                </a:solidFill>
              </a:rPr>
              <a:t>АЛГОРИТМ</a:t>
            </a:r>
            <a:r>
              <a:rPr sz="3200" spc="70" dirty="0">
                <a:solidFill>
                  <a:srgbClr val="860038"/>
                </a:solidFill>
              </a:rPr>
              <a:t> </a:t>
            </a:r>
            <a:r>
              <a:rPr sz="3200" spc="-10" dirty="0">
                <a:solidFill>
                  <a:srgbClr val="860038"/>
                </a:solidFill>
              </a:rPr>
              <a:t>РЕАЛІЗАЦІЇ</a:t>
            </a:r>
            <a:r>
              <a:rPr sz="3200" spc="50" dirty="0">
                <a:solidFill>
                  <a:srgbClr val="860038"/>
                </a:solidFill>
              </a:rPr>
              <a:t> </a:t>
            </a:r>
            <a:r>
              <a:rPr sz="3200" spc="-15" dirty="0">
                <a:solidFill>
                  <a:srgbClr val="860038"/>
                </a:solidFill>
              </a:rPr>
              <a:t>ПРОГРАМ </a:t>
            </a:r>
            <a:r>
              <a:rPr sz="3200" spc="-925" dirty="0">
                <a:solidFill>
                  <a:srgbClr val="860038"/>
                </a:solidFill>
              </a:rPr>
              <a:t> </a:t>
            </a:r>
            <a:r>
              <a:rPr sz="3200" spc="-10" dirty="0">
                <a:solidFill>
                  <a:srgbClr val="860038"/>
                </a:solidFill>
              </a:rPr>
              <a:t>МТД</a:t>
            </a:r>
            <a:r>
              <a:rPr sz="3200" spc="5" dirty="0">
                <a:solidFill>
                  <a:srgbClr val="860038"/>
                </a:solidFill>
              </a:rPr>
              <a:t> </a:t>
            </a:r>
            <a:r>
              <a:rPr sz="3200" spc="-5" dirty="0">
                <a:solidFill>
                  <a:srgbClr val="860038"/>
                </a:solidFill>
              </a:rPr>
              <a:t>І</a:t>
            </a:r>
            <a:r>
              <a:rPr sz="3200" dirty="0">
                <a:solidFill>
                  <a:srgbClr val="860038"/>
                </a:solidFill>
              </a:rPr>
              <a:t> </a:t>
            </a:r>
            <a:r>
              <a:rPr sz="3200" spc="-15" dirty="0">
                <a:solidFill>
                  <a:srgbClr val="860038"/>
                </a:solidFill>
              </a:rPr>
              <a:t>ГРАНТОВИХ</a:t>
            </a:r>
            <a:r>
              <a:rPr sz="3200" spc="85" dirty="0">
                <a:solidFill>
                  <a:srgbClr val="860038"/>
                </a:solidFill>
              </a:rPr>
              <a:t> </a:t>
            </a:r>
            <a:r>
              <a:rPr sz="3200" spc="-15" dirty="0">
                <a:solidFill>
                  <a:srgbClr val="860038"/>
                </a:solidFill>
              </a:rPr>
              <a:t>ПРОГРАМ</a:t>
            </a:r>
            <a:endParaRPr sz="3200"/>
          </a:p>
        </p:txBody>
      </p:sp>
      <p:sp>
        <p:nvSpPr>
          <p:cNvPr id="7" name="object 7"/>
          <p:cNvSpPr/>
          <p:nvPr/>
        </p:nvSpPr>
        <p:spPr>
          <a:xfrm>
            <a:off x="396240" y="1630679"/>
            <a:ext cx="2197735" cy="972819"/>
          </a:xfrm>
          <a:custGeom>
            <a:avLst/>
            <a:gdLst/>
            <a:ahLst/>
            <a:cxnLst/>
            <a:rect l="l" t="t" r="r" b="b"/>
            <a:pathLst>
              <a:path w="2197735" h="972819">
                <a:moveTo>
                  <a:pt x="2065782" y="0"/>
                </a:moveTo>
                <a:lnTo>
                  <a:pt x="131851" y="0"/>
                </a:lnTo>
                <a:lnTo>
                  <a:pt x="80527" y="7645"/>
                </a:lnTo>
                <a:lnTo>
                  <a:pt x="38617" y="28495"/>
                </a:lnTo>
                <a:lnTo>
                  <a:pt x="10361" y="59418"/>
                </a:lnTo>
                <a:lnTo>
                  <a:pt x="0" y="97282"/>
                </a:lnTo>
                <a:lnTo>
                  <a:pt x="0" y="875030"/>
                </a:lnTo>
                <a:lnTo>
                  <a:pt x="10361" y="912893"/>
                </a:lnTo>
                <a:lnTo>
                  <a:pt x="38617" y="943816"/>
                </a:lnTo>
                <a:lnTo>
                  <a:pt x="80527" y="964666"/>
                </a:lnTo>
                <a:lnTo>
                  <a:pt x="131851" y="972312"/>
                </a:lnTo>
                <a:lnTo>
                  <a:pt x="2065782" y="972312"/>
                </a:lnTo>
                <a:lnTo>
                  <a:pt x="2117080" y="964666"/>
                </a:lnTo>
                <a:lnTo>
                  <a:pt x="2158984" y="943816"/>
                </a:lnTo>
                <a:lnTo>
                  <a:pt x="2187243" y="912893"/>
                </a:lnTo>
                <a:lnTo>
                  <a:pt x="2197608" y="875030"/>
                </a:lnTo>
                <a:lnTo>
                  <a:pt x="2197608" y="97282"/>
                </a:lnTo>
                <a:lnTo>
                  <a:pt x="2187243" y="59418"/>
                </a:lnTo>
                <a:lnTo>
                  <a:pt x="2158984" y="28495"/>
                </a:lnTo>
                <a:lnTo>
                  <a:pt x="2117080" y="7645"/>
                </a:lnTo>
                <a:lnTo>
                  <a:pt x="2065782" y="0"/>
                </a:lnTo>
                <a:close/>
              </a:path>
            </a:pathLst>
          </a:custGeom>
          <a:solidFill>
            <a:srgbClr val="4B6C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75208" y="1823669"/>
            <a:ext cx="1435735" cy="547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55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Оголошення</a:t>
            </a:r>
            <a:endParaRPr sz="1800">
              <a:latin typeface="Arial"/>
              <a:cs typeface="Arial"/>
            </a:endParaRPr>
          </a:p>
          <a:p>
            <a:pPr marL="14604" algn="ctr">
              <a:lnSpc>
                <a:spcPts val="2055"/>
              </a:lnSpc>
            </a:pP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конкурсу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785872" y="1630679"/>
            <a:ext cx="2886710" cy="972819"/>
            <a:chOff x="2785872" y="1630679"/>
            <a:chExt cx="2886710" cy="972819"/>
          </a:xfrm>
        </p:grpSpPr>
        <p:sp>
          <p:nvSpPr>
            <p:cNvPr id="10" name="object 10"/>
            <p:cNvSpPr/>
            <p:nvPr/>
          </p:nvSpPr>
          <p:spPr>
            <a:xfrm>
              <a:off x="2785872" y="1914143"/>
              <a:ext cx="466725" cy="402590"/>
            </a:xfrm>
            <a:custGeom>
              <a:avLst/>
              <a:gdLst/>
              <a:ahLst/>
              <a:cxnLst/>
              <a:rect l="l" t="t" r="r" b="b"/>
              <a:pathLst>
                <a:path w="466725" h="402589">
                  <a:moveTo>
                    <a:pt x="233171" y="0"/>
                  </a:moveTo>
                  <a:lnTo>
                    <a:pt x="233171" y="80517"/>
                  </a:lnTo>
                  <a:lnTo>
                    <a:pt x="0" y="80517"/>
                  </a:lnTo>
                  <a:lnTo>
                    <a:pt x="0" y="321817"/>
                  </a:lnTo>
                  <a:lnTo>
                    <a:pt x="233171" y="321817"/>
                  </a:lnTo>
                  <a:lnTo>
                    <a:pt x="233171" y="402335"/>
                  </a:lnTo>
                  <a:lnTo>
                    <a:pt x="466343" y="201167"/>
                  </a:lnTo>
                  <a:lnTo>
                    <a:pt x="233171" y="0"/>
                  </a:lnTo>
                  <a:close/>
                </a:path>
              </a:pathLst>
            </a:custGeom>
            <a:solidFill>
              <a:srgbClr val="4B6C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71672" y="1630679"/>
              <a:ext cx="2200910" cy="972819"/>
            </a:xfrm>
            <a:custGeom>
              <a:avLst/>
              <a:gdLst/>
              <a:ahLst/>
              <a:cxnLst/>
              <a:rect l="l" t="t" r="r" b="b"/>
              <a:pathLst>
                <a:path w="2200910" h="972819">
                  <a:moveTo>
                    <a:pt x="2068576" y="0"/>
                  </a:moveTo>
                  <a:lnTo>
                    <a:pt x="132079" y="0"/>
                  </a:lnTo>
                  <a:lnTo>
                    <a:pt x="80635" y="7645"/>
                  </a:lnTo>
                  <a:lnTo>
                    <a:pt x="38655" y="28495"/>
                  </a:lnTo>
                  <a:lnTo>
                    <a:pt x="10368" y="59418"/>
                  </a:lnTo>
                  <a:lnTo>
                    <a:pt x="0" y="97282"/>
                  </a:lnTo>
                  <a:lnTo>
                    <a:pt x="0" y="875030"/>
                  </a:lnTo>
                  <a:lnTo>
                    <a:pt x="10368" y="912893"/>
                  </a:lnTo>
                  <a:lnTo>
                    <a:pt x="38655" y="943816"/>
                  </a:lnTo>
                  <a:lnTo>
                    <a:pt x="80635" y="964666"/>
                  </a:lnTo>
                  <a:lnTo>
                    <a:pt x="132079" y="972312"/>
                  </a:lnTo>
                  <a:lnTo>
                    <a:pt x="2068576" y="972312"/>
                  </a:lnTo>
                  <a:lnTo>
                    <a:pt x="2120020" y="964666"/>
                  </a:lnTo>
                  <a:lnTo>
                    <a:pt x="2162000" y="943816"/>
                  </a:lnTo>
                  <a:lnTo>
                    <a:pt x="2190287" y="912893"/>
                  </a:lnTo>
                  <a:lnTo>
                    <a:pt x="2200655" y="875030"/>
                  </a:lnTo>
                  <a:lnTo>
                    <a:pt x="2200655" y="97282"/>
                  </a:lnTo>
                  <a:lnTo>
                    <a:pt x="2190287" y="59418"/>
                  </a:lnTo>
                  <a:lnTo>
                    <a:pt x="2162000" y="28495"/>
                  </a:lnTo>
                  <a:lnTo>
                    <a:pt x="2120020" y="7645"/>
                  </a:lnTo>
                  <a:lnTo>
                    <a:pt x="2068576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557778" y="1823669"/>
            <a:ext cx="2028189" cy="547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ts val="2055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Отримання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055"/>
              </a:lnSpc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проектних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заявок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550152" y="1630679"/>
            <a:ext cx="2197735" cy="972819"/>
          </a:xfrm>
          <a:custGeom>
            <a:avLst/>
            <a:gdLst/>
            <a:ahLst/>
            <a:cxnLst/>
            <a:rect l="l" t="t" r="r" b="b"/>
            <a:pathLst>
              <a:path w="2197734" h="972819">
                <a:moveTo>
                  <a:pt x="2065781" y="0"/>
                </a:moveTo>
                <a:lnTo>
                  <a:pt x="131825" y="0"/>
                </a:lnTo>
                <a:lnTo>
                  <a:pt x="80527" y="7645"/>
                </a:lnTo>
                <a:lnTo>
                  <a:pt x="38623" y="28495"/>
                </a:lnTo>
                <a:lnTo>
                  <a:pt x="10364" y="59418"/>
                </a:lnTo>
                <a:lnTo>
                  <a:pt x="0" y="97282"/>
                </a:lnTo>
                <a:lnTo>
                  <a:pt x="0" y="875030"/>
                </a:lnTo>
                <a:lnTo>
                  <a:pt x="10364" y="912893"/>
                </a:lnTo>
                <a:lnTo>
                  <a:pt x="38623" y="943816"/>
                </a:lnTo>
                <a:lnTo>
                  <a:pt x="80527" y="964666"/>
                </a:lnTo>
                <a:lnTo>
                  <a:pt x="131825" y="972312"/>
                </a:lnTo>
                <a:lnTo>
                  <a:pt x="2065781" y="972312"/>
                </a:lnTo>
                <a:lnTo>
                  <a:pt x="2117080" y="964666"/>
                </a:lnTo>
                <a:lnTo>
                  <a:pt x="2158984" y="943816"/>
                </a:lnTo>
                <a:lnTo>
                  <a:pt x="2187243" y="912893"/>
                </a:lnTo>
                <a:lnTo>
                  <a:pt x="2197607" y="875030"/>
                </a:lnTo>
                <a:lnTo>
                  <a:pt x="2197607" y="97282"/>
                </a:lnTo>
                <a:lnTo>
                  <a:pt x="2187243" y="59418"/>
                </a:lnTo>
                <a:lnTo>
                  <a:pt x="2158984" y="28495"/>
                </a:lnTo>
                <a:lnTo>
                  <a:pt x="2117080" y="7645"/>
                </a:lnTo>
                <a:lnTo>
                  <a:pt x="206578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636257" y="1823669"/>
            <a:ext cx="2028189" cy="547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55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Розгляд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055"/>
              </a:lnSpc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проектних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заявок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537959" y="2746248"/>
            <a:ext cx="2222500" cy="1633855"/>
            <a:chOff x="6537959" y="2746248"/>
            <a:chExt cx="2222500" cy="1633855"/>
          </a:xfrm>
        </p:grpSpPr>
        <p:sp>
          <p:nvSpPr>
            <p:cNvPr id="16" name="object 16"/>
            <p:cNvSpPr/>
            <p:nvPr/>
          </p:nvSpPr>
          <p:spPr>
            <a:xfrm>
              <a:off x="7376159" y="2746248"/>
              <a:ext cx="546100" cy="344805"/>
            </a:xfrm>
            <a:custGeom>
              <a:avLst/>
              <a:gdLst/>
              <a:ahLst/>
              <a:cxnLst/>
              <a:rect l="l" t="t" r="r" b="b"/>
              <a:pathLst>
                <a:path w="546100" h="344805">
                  <a:moveTo>
                    <a:pt x="436499" y="0"/>
                  </a:moveTo>
                  <a:lnTo>
                    <a:pt x="109093" y="0"/>
                  </a:lnTo>
                  <a:lnTo>
                    <a:pt x="109093" y="172212"/>
                  </a:lnTo>
                  <a:lnTo>
                    <a:pt x="0" y="172212"/>
                  </a:lnTo>
                  <a:lnTo>
                    <a:pt x="272796" y="344424"/>
                  </a:lnTo>
                  <a:lnTo>
                    <a:pt x="545592" y="172212"/>
                  </a:lnTo>
                  <a:lnTo>
                    <a:pt x="436499" y="172212"/>
                  </a:lnTo>
                  <a:lnTo>
                    <a:pt x="4364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50151" y="3090672"/>
              <a:ext cx="2197735" cy="1277620"/>
            </a:xfrm>
            <a:custGeom>
              <a:avLst/>
              <a:gdLst/>
              <a:ahLst/>
              <a:cxnLst/>
              <a:rect l="l" t="t" r="r" b="b"/>
              <a:pathLst>
                <a:path w="2197734" h="1277620">
                  <a:moveTo>
                    <a:pt x="2065781" y="0"/>
                  </a:moveTo>
                  <a:lnTo>
                    <a:pt x="131825" y="0"/>
                  </a:lnTo>
                  <a:lnTo>
                    <a:pt x="80527" y="10033"/>
                  </a:lnTo>
                  <a:lnTo>
                    <a:pt x="38623" y="37401"/>
                  </a:lnTo>
                  <a:lnTo>
                    <a:pt x="10364" y="78009"/>
                  </a:lnTo>
                  <a:lnTo>
                    <a:pt x="0" y="127762"/>
                  </a:lnTo>
                  <a:lnTo>
                    <a:pt x="0" y="1149350"/>
                  </a:lnTo>
                  <a:lnTo>
                    <a:pt x="10364" y="1199102"/>
                  </a:lnTo>
                  <a:lnTo>
                    <a:pt x="38623" y="1239710"/>
                  </a:lnTo>
                  <a:lnTo>
                    <a:pt x="80527" y="1267078"/>
                  </a:lnTo>
                  <a:lnTo>
                    <a:pt x="131825" y="1277111"/>
                  </a:lnTo>
                  <a:lnTo>
                    <a:pt x="2065781" y="1277111"/>
                  </a:lnTo>
                  <a:lnTo>
                    <a:pt x="2117080" y="1267078"/>
                  </a:lnTo>
                  <a:lnTo>
                    <a:pt x="2158984" y="1239710"/>
                  </a:lnTo>
                  <a:lnTo>
                    <a:pt x="2187243" y="1199102"/>
                  </a:lnTo>
                  <a:lnTo>
                    <a:pt x="2197607" y="1149350"/>
                  </a:lnTo>
                  <a:lnTo>
                    <a:pt x="2197607" y="127762"/>
                  </a:lnTo>
                  <a:lnTo>
                    <a:pt x="2187243" y="78009"/>
                  </a:lnTo>
                  <a:lnTo>
                    <a:pt x="2158984" y="37401"/>
                  </a:lnTo>
                  <a:lnTo>
                    <a:pt x="2117080" y="10033"/>
                  </a:lnTo>
                  <a:lnTo>
                    <a:pt x="2065781" y="0"/>
                  </a:lnTo>
                  <a:close/>
                </a:path>
              </a:pathLst>
            </a:custGeom>
            <a:solidFill>
              <a:srgbClr val="B1C9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550151" y="3090672"/>
              <a:ext cx="2197735" cy="1277620"/>
            </a:xfrm>
            <a:custGeom>
              <a:avLst/>
              <a:gdLst/>
              <a:ahLst/>
              <a:cxnLst/>
              <a:rect l="l" t="t" r="r" b="b"/>
              <a:pathLst>
                <a:path w="2197734" h="1277620">
                  <a:moveTo>
                    <a:pt x="0" y="127762"/>
                  </a:moveTo>
                  <a:lnTo>
                    <a:pt x="10364" y="78009"/>
                  </a:lnTo>
                  <a:lnTo>
                    <a:pt x="38623" y="37401"/>
                  </a:lnTo>
                  <a:lnTo>
                    <a:pt x="80527" y="10033"/>
                  </a:lnTo>
                  <a:lnTo>
                    <a:pt x="131825" y="0"/>
                  </a:lnTo>
                  <a:lnTo>
                    <a:pt x="2065781" y="0"/>
                  </a:lnTo>
                  <a:lnTo>
                    <a:pt x="2117080" y="10033"/>
                  </a:lnTo>
                  <a:lnTo>
                    <a:pt x="2158984" y="37401"/>
                  </a:lnTo>
                  <a:lnTo>
                    <a:pt x="2187243" y="78009"/>
                  </a:lnTo>
                  <a:lnTo>
                    <a:pt x="2197607" y="127762"/>
                  </a:lnTo>
                  <a:lnTo>
                    <a:pt x="2197607" y="1149350"/>
                  </a:lnTo>
                  <a:lnTo>
                    <a:pt x="2187243" y="1199102"/>
                  </a:lnTo>
                  <a:lnTo>
                    <a:pt x="2158984" y="1239710"/>
                  </a:lnTo>
                  <a:lnTo>
                    <a:pt x="2117080" y="1267078"/>
                  </a:lnTo>
                  <a:lnTo>
                    <a:pt x="2065781" y="1277111"/>
                  </a:lnTo>
                  <a:lnTo>
                    <a:pt x="131825" y="1277111"/>
                  </a:lnTo>
                  <a:lnTo>
                    <a:pt x="80527" y="1267078"/>
                  </a:lnTo>
                  <a:lnTo>
                    <a:pt x="38623" y="1239710"/>
                  </a:lnTo>
                  <a:lnTo>
                    <a:pt x="10364" y="1199102"/>
                  </a:lnTo>
                  <a:lnTo>
                    <a:pt x="0" y="1149350"/>
                  </a:lnTo>
                  <a:lnTo>
                    <a:pt x="0" y="127762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834378" y="3066034"/>
            <a:ext cx="1630680" cy="128778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200660">
              <a:lnSpc>
                <a:spcPct val="90100"/>
              </a:lnSpc>
              <a:spcBef>
                <a:spcPts val="310"/>
              </a:spcBef>
            </a:pP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Прийняття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рішення</a:t>
            </a:r>
            <a:r>
              <a:rPr sz="18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щодо </a:t>
            </a:r>
            <a:r>
              <a:rPr sz="1800" b="1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фінансування</a:t>
            </a:r>
            <a:endParaRPr sz="1800">
              <a:latin typeface="Arial"/>
              <a:cs typeface="Arial"/>
            </a:endParaRPr>
          </a:p>
          <a:p>
            <a:pPr marL="635" algn="ctr">
              <a:lnSpc>
                <a:spcPts val="1835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відібраних</a:t>
            </a:r>
            <a:endParaRPr sz="1800">
              <a:latin typeface="Arial"/>
              <a:cs typeface="Arial"/>
            </a:endParaRPr>
          </a:p>
          <a:p>
            <a:pPr marL="3810" algn="ctr">
              <a:lnSpc>
                <a:spcPts val="2050"/>
              </a:lnSpc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проектів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891784" y="3535679"/>
            <a:ext cx="466725" cy="402590"/>
          </a:xfrm>
          <a:custGeom>
            <a:avLst/>
            <a:gdLst/>
            <a:ahLst/>
            <a:cxnLst/>
            <a:rect l="l" t="t" r="r" b="b"/>
            <a:pathLst>
              <a:path w="466725" h="402589">
                <a:moveTo>
                  <a:pt x="233171" y="0"/>
                </a:moveTo>
                <a:lnTo>
                  <a:pt x="0" y="201168"/>
                </a:lnTo>
                <a:lnTo>
                  <a:pt x="233171" y="402336"/>
                </a:lnTo>
                <a:lnTo>
                  <a:pt x="233171" y="321818"/>
                </a:lnTo>
                <a:lnTo>
                  <a:pt x="466343" y="321818"/>
                </a:lnTo>
                <a:lnTo>
                  <a:pt x="466343" y="80518"/>
                </a:lnTo>
                <a:lnTo>
                  <a:pt x="233171" y="80518"/>
                </a:lnTo>
                <a:lnTo>
                  <a:pt x="233171" y="0"/>
                </a:lnTo>
                <a:close/>
              </a:path>
            </a:pathLst>
          </a:custGeom>
          <a:solidFill>
            <a:srgbClr val="AA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71671" y="3252215"/>
            <a:ext cx="2200910" cy="972819"/>
          </a:xfrm>
          <a:custGeom>
            <a:avLst/>
            <a:gdLst/>
            <a:ahLst/>
            <a:cxnLst/>
            <a:rect l="l" t="t" r="r" b="b"/>
            <a:pathLst>
              <a:path w="2200910" h="972820">
                <a:moveTo>
                  <a:pt x="2068576" y="0"/>
                </a:moveTo>
                <a:lnTo>
                  <a:pt x="132079" y="0"/>
                </a:lnTo>
                <a:lnTo>
                  <a:pt x="80635" y="7645"/>
                </a:lnTo>
                <a:lnTo>
                  <a:pt x="38655" y="28495"/>
                </a:lnTo>
                <a:lnTo>
                  <a:pt x="10368" y="59418"/>
                </a:lnTo>
                <a:lnTo>
                  <a:pt x="0" y="97282"/>
                </a:lnTo>
                <a:lnTo>
                  <a:pt x="0" y="875030"/>
                </a:lnTo>
                <a:lnTo>
                  <a:pt x="10368" y="912893"/>
                </a:lnTo>
                <a:lnTo>
                  <a:pt x="38655" y="943816"/>
                </a:lnTo>
                <a:lnTo>
                  <a:pt x="80635" y="964666"/>
                </a:lnTo>
                <a:lnTo>
                  <a:pt x="132079" y="972312"/>
                </a:lnTo>
                <a:lnTo>
                  <a:pt x="2068576" y="972312"/>
                </a:lnTo>
                <a:lnTo>
                  <a:pt x="2120020" y="964666"/>
                </a:lnTo>
                <a:lnTo>
                  <a:pt x="2162000" y="943816"/>
                </a:lnTo>
                <a:lnTo>
                  <a:pt x="2190287" y="912893"/>
                </a:lnTo>
                <a:lnTo>
                  <a:pt x="2200655" y="875030"/>
                </a:lnTo>
                <a:lnTo>
                  <a:pt x="2200655" y="97282"/>
                </a:lnTo>
                <a:lnTo>
                  <a:pt x="2190287" y="59418"/>
                </a:lnTo>
                <a:lnTo>
                  <a:pt x="2162000" y="28495"/>
                </a:lnTo>
                <a:lnTo>
                  <a:pt x="2120020" y="7645"/>
                </a:lnTo>
                <a:lnTo>
                  <a:pt x="2068576" y="0"/>
                </a:lnTo>
                <a:close/>
              </a:path>
            </a:pathLst>
          </a:custGeom>
          <a:solidFill>
            <a:srgbClr val="4461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569970" y="3322396"/>
            <a:ext cx="2005330" cy="79438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indent="-3175" algn="ctr">
              <a:lnSpc>
                <a:spcPct val="90100"/>
              </a:lnSpc>
              <a:spcBef>
                <a:spcPts val="31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Підписання 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угоди</a:t>
            </a:r>
            <a:r>
              <a:rPr sz="18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головним </a:t>
            </a:r>
            <a:r>
              <a:rPr sz="1800" b="1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виконавцем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813304" y="3535679"/>
            <a:ext cx="466725" cy="402590"/>
          </a:xfrm>
          <a:custGeom>
            <a:avLst/>
            <a:gdLst/>
            <a:ahLst/>
            <a:cxnLst/>
            <a:rect l="l" t="t" r="r" b="b"/>
            <a:pathLst>
              <a:path w="466725" h="402589">
                <a:moveTo>
                  <a:pt x="233171" y="0"/>
                </a:moveTo>
                <a:lnTo>
                  <a:pt x="0" y="201168"/>
                </a:lnTo>
                <a:lnTo>
                  <a:pt x="233171" y="402336"/>
                </a:lnTo>
                <a:lnTo>
                  <a:pt x="233171" y="321818"/>
                </a:lnTo>
                <a:lnTo>
                  <a:pt x="466344" y="321818"/>
                </a:lnTo>
                <a:lnTo>
                  <a:pt x="466344" y="80518"/>
                </a:lnTo>
                <a:lnTo>
                  <a:pt x="233171" y="80518"/>
                </a:lnTo>
                <a:lnTo>
                  <a:pt x="233171" y="0"/>
                </a:lnTo>
                <a:close/>
              </a:path>
            </a:pathLst>
          </a:custGeom>
          <a:solidFill>
            <a:srgbClr val="4461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6240" y="3252215"/>
            <a:ext cx="2197735" cy="972819"/>
          </a:xfrm>
          <a:custGeom>
            <a:avLst/>
            <a:gdLst/>
            <a:ahLst/>
            <a:cxnLst/>
            <a:rect l="l" t="t" r="r" b="b"/>
            <a:pathLst>
              <a:path w="2197735" h="972820">
                <a:moveTo>
                  <a:pt x="2065782" y="0"/>
                </a:moveTo>
                <a:lnTo>
                  <a:pt x="131851" y="0"/>
                </a:lnTo>
                <a:lnTo>
                  <a:pt x="80527" y="7645"/>
                </a:lnTo>
                <a:lnTo>
                  <a:pt x="38617" y="28495"/>
                </a:lnTo>
                <a:lnTo>
                  <a:pt x="10361" y="59418"/>
                </a:lnTo>
                <a:lnTo>
                  <a:pt x="0" y="97282"/>
                </a:lnTo>
                <a:lnTo>
                  <a:pt x="0" y="875030"/>
                </a:lnTo>
                <a:lnTo>
                  <a:pt x="10361" y="912893"/>
                </a:lnTo>
                <a:lnTo>
                  <a:pt x="38617" y="943816"/>
                </a:lnTo>
                <a:lnTo>
                  <a:pt x="80527" y="964666"/>
                </a:lnTo>
                <a:lnTo>
                  <a:pt x="131851" y="972312"/>
                </a:lnTo>
                <a:lnTo>
                  <a:pt x="2065782" y="972312"/>
                </a:lnTo>
                <a:lnTo>
                  <a:pt x="2117080" y="964666"/>
                </a:lnTo>
                <a:lnTo>
                  <a:pt x="2158984" y="943816"/>
                </a:lnTo>
                <a:lnTo>
                  <a:pt x="2187243" y="912893"/>
                </a:lnTo>
                <a:lnTo>
                  <a:pt x="2197608" y="875030"/>
                </a:lnTo>
                <a:lnTo>
                  <a:pt x="2197608" y="97282"/>
                </a:lnTo>
                <a:lnTo>
                  <a:pt x="2187243" y="59418"/>
                </a:lnTo>
                <a:lnTo>
                  <a:pt x="2158984" y="28495"/>
                </a:lnTo>
                <a:lnTo>
                  <a:pt x="2117080" y="7645"/>
                </a:lnTo>
                <a:lnTo>
                  <a:pt x="2065782" y="0"/>
                </a:lnTo>
                <a:close/>
              </a:path>
            </a:pathLst>
          </a:custGeom>
          <a:solidFill>
            <a:srgbClr val="6F57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87983" y="3445840"/>
            <a:ext cx="1213485" cy="547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5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Реалізація</a:t>
            </a:r>
            <a:endParaRPr sz="1800">
              <a:latin typeface="Arial"/>
              <a:cs typeface="Arial"/>
            </a:endParaRPr>
          </a:p>
          <a:p>
            <a:pPr marL="121920">
              <a:lnSpc>
                <a:spcPts val="2055"/>
              </a:lnSpc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проектів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222247" y="4367784"/>
            <a:ext cx="546100" cy="341630"/>
          </a:xfrm>
          <a:custGeom>
            <a:avLst/>
            <a:gdLst/>
            <a:ahLst/>
            <a:cxnLst/>
            <a:rect l="l" t="t" r="r" b="b"/>
            <a:pathLst>
              <a:path w="546100" h="341629">
                <a:moveTo>
                  <a:pt x="436499" y="0"/>
                </a:moveTo>
                <a:lnTo>
                  <a:pt x="109093" y="0"/>
                </a:lnTo>
                <a:lnTo>
                  <a:pt x="109093" y="170688"/>
                </a:lnTo>
                <a:lnTo>
                  <a:pt x="0" y="170688"/>
                </a:lnTo>
                <a:lnTo>
                  <a:pt x="272796" y="341376"/>
                </a:lnTo>
                <a:lnTo>
                  <a:pt x="545591" y="170688"/>
                </a:lnTo>
                <a:lnTo>
                  <a:pt x="436499" y="170688"/>
                </a:lnTo>
                <a:lnTo>
                  <a:pt x="436499" y="0"/>
                </a:lnTo>
                <a:close/>
              </a:path>
            </a:pathLst>
          </a:custGeom>
          <a:solidFill>
            <a:srgbClr val="4B6C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67839" y="4873752"/>
            <a:ext cx="2197735" cy="972819"/>
          </a:xfrm>
          <a:custGeom>
            <a:avLst/>
            <a:gdLst/>
            <a:ahLst/>
            <a:cxnLst/>
            <a:rect l="l" t="t" r="r" b="b"/>
            <a:pathLst>
              <a:path w="2197735" h="972820">
                <a:moveTo>
                  <a:pt x="2065782" y="0"/>
                </a:moveTo>
                <a:lnTo>
                  <a:pt x="131826" y="0"/>
                </a:lnTo>
                <a:lnTo>
                  <a:pt x="80527" y="7645"/>
                </a:lnTo>
                <a:lnTo>
                  <a:pt x="38623" y="28495"/>
                </a:lnTo>
                <a:lnTo>
                  <a:pt x="10364" y="59418"/>
                </a:lnTo>
                <a:lnTo>
                  <a:pt x="0" y="97281"/>
                </a:lnTo>
                <a:lnTo>
                  <a:pt x="0" y="875080"/>
                </a:lnTo>
                <a:lnTo>
                  <a:pt x="10364" y="912926"/>
                </a:lnTo>
                <a:lnTo>
                  <a:pt x="38623" y="943832"/>
                </a:lnTo>
                <a:lnTo>
                  <a:pt x="80527" y="964670"/>
                </a:lnTo>
                <a:lnTo>
                  <a:pt x="131826" y="972312"/>
                </a:lnTo>
                <a:lnTo>
                  <a:pt x="2065782" y="972312"/>
                </a:lnTo>
                <a:lnTo>
                  <a:pt x="2117080" y="964670"/>
                </a:lnTo>
                <a:lnTo>
                  <a:pt x="2158984" y="943832"/>
                </a:lnTo>
                <a:lnTo>
                  <a:pt x="2187243" y="912926"/>
                </a:lnTo>
                <a:lnTo>
                  <a:pt x="2197608" y="875080"/>
                </a:lnTo>
                <a:lnTo>
                  <a:pt x="2197608" y="97281"/>
                </a:lnTo>
                <a:lnTo>
                  <a:pt x="2187243" y="59418"/>
                </a:lnTo>
                <a:lnTo>
                  <a:pt x="2158984" y="28495"/>
                </a:lnTo>
                <a:lnTo>
                  <a:pt x="2117080" y="7645"/>
                </a:lnTo>
                <a:lnTo>
                  <a:pt x="20657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964182" y="4944871"/>
            <a:ext cx="1804670" cy="794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5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Моніторинг</a:t>
            </a:r>
            <a:r>
              <a:rPr sz="18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і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1945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оцінка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кінцевих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055"/>
              </a:lnSpc>
            </a:pP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результатів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419845" y="6258802"/>
            <a:ext cx="216535" cy="180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1000" dirty="0">
                <a:solidFill>
                  <a:srgbClr val="678B93"/>
                </a:solidFill>
                <a:latin typeface="Tahoma"/>
                <a:cs typeface="Tahoma"/>
              </a:rPr>
              <a:t>30</a:t>
            </a:fld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6827" y="445940"/>
            <a:ext cx="5793772" cy="35559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3375" y="341122"/>
            <a:ext cx="581723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860038"/>
                </a:solidFill>
              </a:rPr>
              <a:t>ДОНОРИ</a:t>
            </a:r>
            <a:r>
              <a:rPr sz="2800" spc="-90" dirty="0">
                <a:solidFill>
                  <a:srgbClr val="860038"/>
                </a:solidFill>
              </a:rPr>
              <a:t> </a:t>
            </a:r>
            <a:r>
              <a:rPr sz="2800" dirty="0">
                <a:solidFill>
                  <a:srgbClr val="860038"/>
                </a:solidFill>
              </a:rPr>
              <a:t>ГРАНТОВИХ</a:t>
            </a:r>
            <a:r>
              <a:rPr sz="2800" spc="-65" dirty="0">
                <a:solidFill>
                  <a:srgbClr val="860038"/>
                </a:solidFill>
              </a:rPr>
              <a:t> </a:t>
            </a:r>
            <a:r>
              <a:rPr sz="2800" dirty="0">
                <a:solidFill>
                  <a:srgbClr val="860038"/>
                </a:solidFill>
              </a:rPr>
              <a:t>ПРОГРАМ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8419845" y="6258802"/>
            <a:ext cx="216535" cy="180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1000" dirty="0">
                <a:solidFill>
                  <a:srgbClr val="678B93"/>
                </a:solidFill>
                <a:latin typeface="Tahoma"/>
                <a:cs typeface="Tahoma"/>
              </a:rPr>
              <a:t>31</a:t>
            </a:fld>
            <a:endParaRPr sz="1000">
              <a:latin typeface="Tahoma"/>
              <a:cs typeface="Tahom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74752" y="1191958"/>
          <a:ext cx="8783954" cy="51090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7985"/>
                <a:gridCol w="2207894"/>
                <a:gridCol w="4918075"/>
              </a:tblGrid>
              <a:tr h="440944"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Види</a:t>
                      </a:r>
                      <a:r>
                        <a:rPr sz="16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донорів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9525">
                      <a:solidFill>
                        <a:srgbClr val="486B4A"/>
                      </a:solidFill>
                      <a:prstDash val="solid"/>
                    </a:lnL>
                    <a:solidFill>
                      <a:srgbClr val="4B6C4E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154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Джерело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22225" algn="ctr">
                        <a:lnSpc>
                          <a:spcPts val="1755"/>
                        </a:lnSpc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фінансування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4B6C4E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6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Приклади</a:t>
                      </a:r>
                      <a:r>
                        <a:rPr sz="16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донорських</a:t>
                      </a:r>
                      <a:r>
                        <a:rPr sz="16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організацій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R w="9525">
                      <a:solidFill>
                        <a:srgbClr val="486B4A"/>
                      </a:solidFill>
                      <a:prstDash val="solid"/>
                    </a:lnR>
                    <a:solidFill>
                      <a:srgbClr val="4B6C4E"/>
                    </a:solidFill>
                  </a:tcPr>
                </a:tc>
              </a:tr>
              <a:tr h="860488">
                <a:tc>
                  <a:txBody>
                    <a:bodyPr/>
                    <a:lstStyle/>
                    <a:p>
                      <a:pPr marL="26034">
                        <a:lnSpc>
                          <a:spcPts val="1370"/>
                        </a:lnSpc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Державні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26034" marR="545465">
                        <a:lnSpc>
                          <a:spcPts val="1610"/>
                        </a:lnSpc>
                        <a:spcBef>
                          <a:spcPts val="14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фонди 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та 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орга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ц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і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ї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486B4A"/>
                      </a:solidFill>
                      <a:prstDash val="solid"/>
                    </a:lnL>
                    <a:lnB w="9525">
                      <a:solidFill>
                        <a:srgbClr val="486B4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ts val="1370"/>
                        </a:lnSpc>
                      </a:pPr>
                      <a:r>
                        <a:rPr sz="1600" spc="-25" dirty="0">
                          <a:latin typeface="Microsoft Sans Serif"/>
                          <a:cs typeface="Microsoft Sans Serif"/>
                        </a:rPr>
                        <a:t>Державний</a:t>
                      </a:r>
                      <a:r>
                        <a:rPr sz="16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5" dirty="0">
                          <a:latin typeface="Microsoft Sans Serif"/>
                          <a:cs typeface="Microsoft Sans Serif"/>
                        </a:rPr>
                        <a:t>бюджет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24765">
                        <a:lnSpc>
                          <a:spcPts val="1755"/>
                        </a:lnSpc>
                      </a:pP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країни-донора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B w="9525">
                      <a:solidFill>
                        <a:srgbClr val="486B4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0" indent="-198755">
                        <a:lnSpc>
                          <a:spcPts val="1370"/>
                        </a:lnSpc>
                        <a:buFont typeface="Wingdings"/>
                        <a:buChar char=""/>
                        <a:tabLst>
                          <a:tab pos="248285" algn="l"/>
                        </a:tabLst>
                      </a:pP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Агентство</a:t>
                      </a:r>
                      <a:r>
                        <a:rPr sz="16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25" dirty="0">
                          <a:latin typeface="Microsoft Sans Serif"/>
                          <a:cs typeface="Microsoft Sans Serif"/>
                        </a:rPr>
                        <a:t>США</a:t>
                      </a:r>
                      <a:r>
                        <a:rPr sz="16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65" dirty="0"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16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latin typeface="Microsoft Sans Serif"/>
                          <a:cs typeface="Microsoft Sans Serif"/>
                        </a:rPr>
                        <a:t>міжнародного</a:t>
                      </a:r>
                      <a:r>
                        <a:rPr sz="16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5" dirty="0">
                          <a:latin typeface="Microsoft Sans Serif"/>
                          <a:cs typeface="Microsoft Sans Serif"/>
                        </a:rPr>
                        <a:t>розвитку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247650" indent="-198755">
                        <a:lnSpc>
                          <a:spcPts val="1595"/>
                        </a:lnSpc>
                        <a:buFont typeface="Wingdings"/>
                        <a:buChar char=""/>
                        <a:tabLst>
                          <a:tab pos="248285" algn="l"/>
                        </a:tabLst>
                      </a:pP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Польська</a:t>
                      </a:r>
                      <a:r>
                        <a:rPr sz="16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latin typeface="Microsoft Sans Serif"/>
                          <a:cs typeface="Microsoft Sans Serif"/>
                        </a:rPr>
                        <a:t>допомога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247650" indent="-198755">
                        <a:lnSpc>
                          <a:spcPts val="1610"/>
                        </a:lnSpc>
                        <a:buFont typeface="Wingdings"/>
                        <a:buChar char=""/>
                        <a:tabLst>
                          <a:tab pos="248285" algn="l"/>
                        </a:tabLst>
                      </a:pPr>
                      <a:r>
                        <a:rPr sz="1600" spc="-20" dirty="0">
                          <a:latin typeface="Microsoft Sans Serif"/>
                          <a:cs typeface="Microsoft Sans Serif"/>
                        </a:rPr>
                        <a:t>Німецьке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товариство</a:t>
                      </a:r>
                      <a:r>
                        <a:rPr sz="16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latin typeface="Microsoft Sans Serif"/>
                          <a:cs typeface="Microsoft Sans Serif"/>
                        </a:rPr>
                        <a:t>міжнародного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49530">
                        <a:lnSpc>
                          <a:spcPts val="1764"/>
                        </a:lnSpc>
                      </a:pP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співробітництва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R w="9525">
                      <a:solidFill>
                        <a:srgbClr val="486B4A"/>
                      </a:solidFill>
                      <a:prstDash val="solid"/>
                    </a:lnR>
                    <a:lnB w="9525">
                      <a:solidFill>
                        <a:srgbClr val="486B4A"/>
                      </a:solidFill>
                      <a:prstDash val="solid"/>
                    </a:lnB>
                  </a:tcPr>
                </a:tc>
              </a:tr>
              <a:tr h="862838">
                <a:tc>
                  <a:txBody>
                    <a:bodyPr/>
                    <a:lstStyle/>
                    <a:p>
                      <a:pPr marL="26034">
                        <a:lnSpc>
                          <a:spcPts val="1410"/>
                        </a:lnSpc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Міждержавні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26034">
                        <a:lnSpc>
                          <a:spcPts val="1595"/>
                        </a:lnSpc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(міжнародні)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26034">
                        <a:lnSpc>
                          <a:spcPts val="1764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організації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486B4A"/>
                      </a:solidFill>
                      <a:prstDash val="solid"/>
                    </a:lnL>
                    <a:lnT w="9525">
                      <a:solidFill>
                        <a:srgbClr val="486B4A"/>
                      </a:solidFill>
                      <a:prstDash val="solid"/>
                    </a:lnT>
                    <a:lnB w="9525">
                      <a:solidFill>
                        <a:srgbClr val="486B4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ts val="1410"/>
                        </a:lnSpc>
                      </a:pPr>
                      <a:r>
                        <a:rPr sz="1600" spc="-20" dirty="0">
                          <a:latin typeface="Microsoft Sans Serif"/>
                          <a:cs typeface="Microsoft Sans Serif"/>
                        </a:rPr>
                        <a:t>Внески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держав,</a:t>
                      </a:r>
                      <a:r>
                        <a:rPr sz="16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кошти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24765" marR="41910">
                        <a:lnSpc>
                          <a:spcPts val="1610"/>
                        </a:lnSpc>
                        <a:spcBef>
                          <a:spcPts val="140"/>
                        </a:spcBef>
                      </a:pP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міжнародних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latin typeface="Microsoft Sans Serif"/>
                          <a:cs typeface="Microsoft Sans Serif"/>
                        </a:rPr>
                        <a:t>організацій,</a:t>
                      </a:r>
                      <a:r>
                        <a:rPr sz="16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приватних </a:t>
                      </a:r>
                      <a:r>
                        <a:rPr sz="1600" spc="-409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фондів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T w="9525">
                      <a:solidFill>
                        <a:srgbClr val="486B4A"/>
                      </a:solidFill>
                      <a:prstDash val="solid"/>
                    </a:lnT>
                    <a:lnB w="9525">
                      <a:solidFill>
                        <a:srgbClr val="486B4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0" indent="-198755">
                        <a:lnSpc>
                          <a:spcPts val="1410"/>
                        </a:lnSpc>
                        <a:buFont typeface="Wingdings"/>
                        <a:buChar char=""/>
                        <a:tabLst>
                          <a:tab pos="248285" algn="l"/>
                        </a:tabLst>
                      </a:pP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Програма</a:t>
                      </a:r>
                      <a:r>
                        <a:rPr sz="16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5" dirty="0">
                          <a:latin typeface="Microsoft Sans Serif"/>
                          <a:cs typeface="Microsoft Sans Serif"/>
                        </a:rPr>
                        <a:t>розвитку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ООН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247650" indent="-198755">
                        <a:lnSpc>
                          <a:spcPts val="1595"/>
                        </a:lnSpc>
                        <a:buFont typeface="Wingdings"/>
                        <a:buChar char=""/>
                        <a:tabLst>
                          <a:tab pos="248285" algn="l"/>
                        </a:tabLst>
                      </a:pP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Програма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ООН</a:t>
                      </a:r>
                      <a:r>
                        <a:rPr sz="16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65" dirty="0"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16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населених</a:t>
                      </a:r>
                      <a:r>
                        <a:rPr sz="16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latin typeface="Microsoft Sans Serif"/>
                          <a:cs typeface="Microsoft Sans Serif"/>
                        </a:rPr>
                        <a:t>пунктів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(ООН-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49530">
                        <a:lnSpc>
                          <a:spcPts val="1610"/>
                        </a:lnSpc>
                      </a:pP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Хабітат)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247650" indent="-198755">
                        <a:lnSpc>
                          <a:spcPts val="1764"/>
                        </a:lnSpc>
                        <a:buFont typeface="Wingdings"/>
                        <a:buChar char=""/>
                        <a:tabLst>
                          <a:tab pos="248285" algn="l"/>
                        </a:tabLst>
                      </a:pP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Міжнародний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Вишеградський</a:t>
                      </a:r>
                      <a:r>
                        <a:rPr sz="16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40" dirty="0">
                          <a:latin typeface="Microsoft Sans Serif"/>
                          <a:cs typeface="Microsoft Sans Serif"/>
                        </a:rPr>
                        <a:t>Фонд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R w="9525">
                      <a:solidFill>
                        <a:srgbClr val="486B4A"/>
                      </a:solidFill>
                      <a:prstDash val="solid"/>
                    </a:lnR>
                    <a:lnT w="9525">
                      <a:solidFill>
                        <a:srgbClr val="486B4A"/>
                      </a:solidFill>
                      <a:prstDash val="solid"/>
                    </a:lnT>
                    <a:lnB w="9525">
                      <a:solidFill>
                        <a:srgbClr val="486B4A"/>
                      </a:solidFill>
                      <a:prstDash val="solid"/>
                    </a:lnB>
                  </a:tcPr>
                </a:tc>
              </a:tr>
              <a:tr h="1078611">
                <a:tc>
                  <a:txBody>
                    <a:bodyPr/>
                    <a:lstStyle/>
                    <a:p>
                      <a:pPr marL="26034">
                        <a:lnSpc>
                          <a:spcPts val="1410"/>
                        </a:lnSpc>
                      </a:pPr>
                      <a:r>
                        <a:rPr sz="1600" b="1" spc="-15" dirty="0">
                          <a:latin typeface="Arial"/>
                          <a:cs typeface="Arial"/>
                        </a:rPr>
                        <a:t>Незалежні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26034">
                        <a:lnSpc>
                          <a:spcPts val="1755"/>
                        </a:lnSpc>
                      </a:pPr>
                      <a:r>
                        <a:rPr sz="1600" b="1" spc="-15" dirty="0">
                          <a:latin typeface="Arial"/>
                          <a:cs typeface="Arial"/>
                        </a:rPr>
                        <a:t>приватні</a:t>
                      </a:r>
                      <a:r>
                        <a:rPr sz="16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фонди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486B4A"/>
                      </a:solidFill>
                      <a:prstDash val="solid"/>
                    </a:lnL>
                    <a:lnT w="9525">
                      <a:solidFill>
                        <a:srgbClr val="486B4A"/>
                      </a:solidFill>
                      <a:prstDash val="solid"/>
                    </a:lnT>
                    <a:lnB w="9525">
                      <a:solidFill>
                        <a:srgbClr val="486B4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ts val="1410"/>
                        </a:lnSpc>
                      </a:pPr>
                      <a:r>
                        <a:rPr sz="1600" spc="-20" dirty="0">
                          <a:latin typeface="Microsoft Sans Serif"/>
                          <a:cs typeface="Microsoft Sans Serif"/>
                        </a:rPr>
                        <a:t>Внески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приватних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24765" marR="189865">
                        <a:lnSpc>
                          <a:spcPts val="1610"/>
                        </a:lnSpc>
                        <a:spcBef>
                          <a:spcPts val="145"/>
                        </a:spcBef>
                      </a:pP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осіб, дивіденди від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ап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і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60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(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нд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600" spc="-20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)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T w="9525">
                      <a:solidFill>
                        <a:srgbClr val="486B4A"/>
                      </a:solidFill>
                      <a:prstDash val="solid"/>
                    </a:lnT>
                    <a:lnB w="9525">
                      <a:solidFill>
                        <a:srgbClr val="486B4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0" indent="-198755">
                        <a:lnSpc>
                          <a:spcPts val="1410"/>
                        </a:lnSpc>
                        <a:buFont typeface="Wingdings"/>
                        <a:buChar char=""/>
                        <a:tabLst>
                          <a:tab pos="248285" algn="l"/>
                        </a:tabLst>
                      </a:pP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Мережа</a:t>
                      </a:r>
                      <a:r>
                        <a:rPr sz="16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фундацій</a:t>
                      </a:r>
                      <a:r>
                        <a:rPr sz="16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5" dirty="0">
                          <a:latin typeface="Microsoft Sans Serif"/>
                          <a:cs typeface="Microsoft Sans Serif"/>
                        </a:rPr>
                        <a:t>Інституту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latin typeface="Microsoft Sans Serif"/>
                          <a:cs typeface="Microsoft Sans Serif"/>
                        </a:rPr>
                        <a:t>відкритого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49530">
                        <a:lnSpc>
                          <a:spcPts val="1600"/>
                        </a:lnSpc>
                      </a:pP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суспільства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247650" indent="-198755">
                        <a:lnSpc>
                          <a:spcPts val="1610"/>
                        </a:lnSpc>
                        <a:buFont typeface="Wingdings"/>
                        <a:buChar char=""/>
                        <a:tabLst>
                          <a:tab pos="248285" algn="l"/>
                        </a:tabLst>
                      </a:pPr>
                      <a:r>
                        <a:rPr sz="1600" spc="-40" dirty="0">
                          <a:latin typeface="Microsoft Sans Serif"/>
                          <a:cs typeface="Microsoft Sans Serif"/>
                        </a:rPr>
                        <a:t>Фонд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latin typeface="Microsoft Sans Serif"/>
                          <a:cs typeface="Microsoft Sans Serif"/>
                        </a:rPr>
                        <a:t>Чарльза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Стюарта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 Мотта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247650" indent="-198755">
                        <a:lnSpc>
                          <a:spcPts val="1595"/>
                        </a:lnSpc>
                        <a:buFont typeface="Wingdings"/>
                        <a:buChar char=""/>
                        <a:tabLst>
                          <a:tab pos="248285" algn="l"/>
                        </a:tabLst>
                      </a:pPr>
                      <a:r>
                        <a:rPr sz="1600" spc="-40" dirty="0">
                          <a:latin typeface="Microsoft Sans Serif"/>
                          <a:cs typeface="Microsoft Sans Serif"/>
                        </a:rPr>
                        <a:t>Фонд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45" dirty="0">
                          <a:latin typeface="Microsoft Sans Serif"/>
                          <a:cs typeface="Microsoft Sans Serif"/>
                        </a:rPr>
                        <a:t>Джона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80" dirty="0">
                          <a:latin typeface="Microsoft Sans Serif"/>
                          <a:cs typeface="Microsoft Sans Serif"/>
                        </a:rPr>
                        <a:t>Д.</a:t>
                      </a:r>
                      <a:r>
                        <a:rPr sz="16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і</a:t>
                      </a:r>
                      <a:r>
                        <a:rPr sz="16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35" dirty="0">
                          <a:latin typeface="Microsoft Sans Serif"/>
                          <a:cs typeface="Microsoft Sans Serif"/>
                        </a:rPr>
                        <a:t>Кетрін</a:t>
                      </a:r>
                      <a:r>
                        <a:rPr sz="16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85" dirty="0">
                          <a:latin typeface="Microsoft Sans Serif"/>
                          <a:cs typeface="Microsoft Sans Serif"/>
                        </a:rPr>
                        <a:t>Т.</a:t>
                      </a: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Мак-Артурів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247650" indent="-198755">
                        <a:lnSpc>
                          <a:spcPts val="1750"/>
                        </a:lnSpc>
                        <a:buFont typeface="Wingdings"/>
                        <a:buChar char=""/>
                        <a:tabLst>
                          <a:tab pos="248285" algn="l"/>
                        </a:tabLst>
                      </a:pPr>
                      <a:r>
                        <a:rPr sz="1600" spc="-40" dirty="0">
                          <a:latin typeface="Microsoft Sans Serif"/>
                          <a:cs typeface="Microsoft Sans Serif"/>
                        </a:rPr>
                        <a:t>Фонд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5" dirty="0">
                          <a:latin typeface="Microsoft Sans Serif"/>
                          <a:cs typeface="Microsoft Sans Serif"/>
                        </a:rPr>
                        <a:t>Білла</a:t>
                      </a:r>
                      <a:r>
                        <a:rPr sz="16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і</a:t>
                      </a:r>
                      <a:r>
                        <a:rPr sz="16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Мелінди</a:t>
                      </a:r>
                      <a:r>
                        <a:rPr sz="16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35" dirty="0">
                          <a:latin typeface="Microsoft Sans Serif"/>
                          <a:cs typeface="Microsoft Sans Serif"/>
                        </a:rPr>
                        <a:t>Гейтс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R w="9525">
                      <a:solidFill>
                        <a:srgbClr val="486B4A"/>
                      </a:solidFill>
                      <a:prstDash val="solid"/>
                    </a:lnR>
                    <a:lnT w="9525">
                      <a:solidFill>
                        <a:srgbClr val="486B4A"/>
                      </a:solidFill>
                      <a:prstDash val="solid"/>
                    </a:lnT>
                    <a:lnB w="9525">
                      <a:solidFill>
                        <a:srgbClr val="486B4A"/>
                      </a:solidFill>
                      <a:prstDash val="solid"/>
                    </a:lnB>
                  </a:tcPr>
                </a:tc>
              </a:tr>
              <a:tr h="862838">
                <a:tc>
                  <a:txBody>
                    <a:bodyPr/>
                    <a:lstStyle/>
                    <a:p>
                      <a:pPr marL="26034">
                        <a:lnSpc>
                          <a:spcPts val="1415"/>
                        </a:lnSpc>
                      </a:pPr>
                      <a:r>
                        <a:rPr sz="1600" b="1" spc="-15" dirty="0">
                          <a:latin typeface="Arial"/>
                          <a:cs typeface="Arial"/>
                        </a:rPr>
                        <a:t>Асоційовані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26034">
                        <a:lnSpc>
                          <a:spcPts val="1755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фонди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486B4A"/>
                      </a:solidFill>
                      <a:prstDash val="solid"/>
                    </a:lnL>
                    <a:lnT w="9525">
                      <a:solidFill>
                        <a:srgbClr val="486B4A"/>
                      </a:solidFill>
                      <a:prstDash val="solid"/>
                    </a:lnT>
                    <a:lnB w="9525">
                      <a:solidFill>
                        <a:srgbClr val="486B4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>
                        <a:lnSpc>
                          <a:spcPts val="1415"/>
                        </a:lnSpc>
                      </a:pP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600" spc="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60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пр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ив</a:t>
                      </a:r>
                      <a:r>
                        <a:rPr sz="1600" spc="-35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600" spc="-2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х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24765" marR="274955">
                        <a:lnSpc>
                          <a:spcPts val="1610"/>
                        </a:lnSpc>
                        <a:spcBef>
                          <a:spcPts val="145"/>
                        </a:spcBef>
                      </a:pPr>
                      <a:r>
                        <a:rPr sz="1600" spc="15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па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600" spc="-25" dirty="0">
                          <a:latin typeface="Microsoft Sans Serif"/>
                          <a:cs typeface="Microsoft Sans Serif"/>
                        </a:rPr>
                        <a:t>і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й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6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600" spc="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іден</a:t>
                      </a:r>
                      <a:r>
                        <a:rPr sz="1600" spc="-30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и  від </a:t>
                      </a:r>
                      <a:r>
                        <a:rPr sz="1600" spc="-20" dirty="0">
                          <a:latin typeface="Microsoft Sans Serif"/>
                          <a:cs typeface="Microsoft Sans Serif"/>
                        </a:rPr>
                        <a:t>капіталу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(ендавмент)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T w="9525">
                      <a:solidFill>
                        <a:srgbClr val="486B4A"/>
                      </a:solidFill>
                      <a:prstDash val="solid"/>
                    </a:lnT>
                    <a:lnB w="9525">
                      <a:solidFill>
                        <a:srgbClr val="486B4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0" indent="-198755">
                        <a:lnSpc>
                          <a:spcPts val="1415"/>
                        </a:lnSpc>
                        <a:buFont typeface="Wingdings"/>
                        <a:buChar char=""/>
                        <a:tabLst>
                          <a:tab pos="248285" algn="l"/>
                        </a:tabLst>
                      </a:pPr>
                      <a:r>
                        <a:rPr sz="1600" spc="-35" dirty="0">
                          <a:latin typeface="Microsoft Sans Serif"/>
                          <a:cs typeface="Microsoft Sans Serif"/>
                        </a:rPr>
                        <a:t>Ксерокс</a:t>
                      </a:r>
                      <a:r>
                        <a:rPr sz="16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5" dirty="0">
                          <a:latin typeface="Microsoft Sans Serif"/>
                          <a:cs typeface="Microsoft Sans Serif"/>
                        </a:rPr>
                        <a:t>Фаундейшн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247650" indent="-198755">
                        <a:lnSpc>
                          <a:spcPts val="1595"/>
                        </a:lnSpc>
                        <a:buFont typeface="Wingdings"/>
                        <a:buChar char=""/>
                        <a:tabLst>
                          <a:tab pos="248285" algn="l"/>
                        </a:tabLst>
                      </a:pP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Епл</a:t>
                      </a:r>
                      <a:r>
                        <a:rPr sz="16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5" dirty="0">
                          <a:latin typeface="Microsoft Sans Serif"/>
                          <a:cs typeface="Microsoft Sans Serif"/>
                        </a:rPr>
                        <a:t>Фаундейшн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247650" indent="-198755">
                        <a:lnSpc>
                          <a:spcPts val="1610"/>
                        </a:lnSpc>
                        <a:buFont typeface="Wingdings"/>
                        <a:buChar char=""/>
                        <a:tabLst>
                          <a:tab pos="248285" algn="l"/>
                        </a:tabLst>
                      </a:pPr>
                      <a:r>
                        <a:rPr sz="1600" spc="-20" dirty="0">
                          <a:latin typeface="Microsoft Sans Serif"/>
                          <a:cs typeface="Microsoft Sans Serif"/>
                        </a:rPr>
                        <a:t>Амерікан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Експрес</a:t>
                      </a:r>
                      <a:r>
                        <a:rPr sz="16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5" dirty="0">
                          <a:latin typeface="Microsoft Sans Serif"/>
                          <a:cs typeface="Microsoft Sans Serif"/>
                        </a:rPr>
                        <a:t>Фаундейшн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247650" indent="-198755">
                        <a:lnSpc>
                          <a:spcPts val="1764"/>
                        </a:lnSpc>
                        <a:buFont typeface="Wingdings"/>
                        <a:buChar char=""/>
                        <a:tabLst>
                          <a:tab pos="248285" algn="l"/>
                        </a:tabLst>
                      </a:pPr>
                      <a:r>
                        <a:rPr sz="1600" spc="-50" dirty="0">
                          <a:latin typeface="Microsoft Sans Serif"/>
                          <a:cs typeface="Microsoft Sans Serif"/>
                        </a:rPr>
                        <a:t>Гугл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5" dirty="0">
                          <a:latin typeface="Microsoft Sans Serif"/>
                          <a:cs typeface="Microsoft Sans Serif"/>
                        </a:rPr>
                        <a:t>Фаундейшн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R w="9525">
                      <a:solidFill>
                        <a:srgbClr val="486B4A"/>
                      </a:solidFill>
                      <a:prstDash val="solid"/>
                    </a:lnR>
                    <a:lnT w="9525">
                      <a:solidFill>
                        <a:srgbClr val="486B4A"/>
                      </a:solidFill>
                      <a:prstDash val="solid"/>
                    </a:lnT>
                    <a:lnB w="9525">
                      <a:solidFill>
                        <a:srgbClr val="486B4A"/>
                      </a:solidFill>
                      <a:prstDash val="solid"/>
                    </a:lnB>
                  </a:tcPr>
                </a:tc>
              </a:tr>
              <a:tr h="862850">
                <a:tc>
                  <a:txBody>
                    <a:bodyPr/>
                    <a:lstStyle/>
                    <a:p>
                      <a:pPr marL="26034" marR="104775">
                        <a:lnSpc>
                          <a:spcPts val="1580"/>
                        </a:lnSpc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се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ре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иць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і 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організації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486B4A"/>
                      </a:solidFill>
                      <a:prstDash val="solid"/>
                    </a:lnL>
                    <a:lnT w="9525">
                      <a:solidFill>
                        <a:srgbClr val="486B4A"/>
                      </a:solidFill>
                      <a:prstDash val="solid"/>
                    </a:lnT>
                    <a:lnB w="9525">
                      <a:solidFill>
                        <a:srgbClr val="486B4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" marR="88900">
                        <a:lnSpc>
                          <a:spcPts val="1580"/>
                        </a:lnSpc>
                      </a:pPr>
                      <a:r>
                        <a:rPr sz="1600" spc="-25" dirty="0">
                          <a:latin typeface="Microsoft Sans Serif"/>
                          <a:cs typeface="Microsoft Sans Serif"/>
                        </a:rPr>
                        <a:t>Кошти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державних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або </a:t>
                      </a:r>
                      <a:r>
                        <a:rPr sz="1600" spc="-409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приватних</a:t>
                      </a:r>
                      <a:r>
                        <a:rPr sz="16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фондів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і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24765">
                        <a:lnSpc>
                          <a:spcPts val="1614"/>
                        </a:lnSpc>
                      </a:pPr>
                      <a:r>
                        <a:rPr sz="1600" spc="-20" dirty="0">
                          <a:latin typeface="Microsoft Sans Serif"/>
                          <a:cs typeface="Microsoft Sans Serif"/>
                        </a:rPr>
                        <a:t>організацій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T w="9525">
                      <a:solidFill>
                        <a:srgbClr val="486B4A"/>
                      </a:solidFill>
                      <a:prstDash val="solid"/>
                    </a:lnT>
                    <a:lnB w="9525">
                      <a:solidFill>
                        <a:srgbClr val="486B4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0" indent="-198755">
                        <a:lnSpc>
                          <a:spcPts val="1420"/>
                        </a:lnSpc>
                        <a:buFont typeface="Wingdings"/>
                        <a:buChar char=""/>
                        <a:tabLst>
                          <a:tab pos="248285" algn="l"/>
                        </a:tabLst>
                      </a:pPr>
                      <a:r>
                        <a:rPr sz="1600" spc="-40" dirty="0">
                          <a:latin typeface="Microsoft Sans Serif"/>
                          <a:cs typeface="Microsoft Sans Serif"/>
                        </a:rPr>
                        <a:t>Фонд</a:t>
                      </a:r>
                      <a:r>
                        <a:rPr sz="16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Східна</a:t>
                      </a:r>
                      <a:r>
                        <a:rPr sz="16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Європа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247650" indent="-198755">
                        <a:lnSpc>
                          <a:spcPts val="1595"/>
                        </a:lnSpc>
                        <a:buFont typeface="Wingdings"/>
                        <a:buChar char=""/>
                        <a:tabLst>
                          <a:tab pos="248285" algn="l"/>
                        </a:tabLst>
                      </a:pP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Інститут сталих</a:t>
                      </a:r>
                      <a:r>
                        <a:rPr sz="16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0" dirty="0">
                          <a:latin typeface="Microsoft Sans Serif"/>
                          <a:cs typeface="Microsoft Sans Serif"/>
                        </a:rPr>
                        <a:t>спільнот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247650" indent="-198755">
                        <a:lnSpc>
                          <a:spcPts val="1764"/>
                        </a:lnSpc>
                        <a:buFont typeface="Wingdings"/>
                        <a:buChar char=""/>
                        <a:tabLst>
                          <a:tab pos="248285" algn="l"/>
                        </a:tabLst>
                      </a:pPr>
                      <a:r>
                        <a:rPr sz="1600" spc="-5" dirty="0">
                          <a:latin typeface="Microsoft Sans Serif"/>
                          <a:cs typeface="Microsoft Sans Serif"/>
                        </a:rPr>
                        <a:t>Центр</a:t>
                      </a:r>
                      <a:r>
                        <a:rPr sz="16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20" dirty="0">
                          <a:latin typeface="Microsoft Sans Serif"/>
                          <a:cs typeface="Microsoft Sans Serif"/>
                        </a:rPr>
                        <a:t>міжнародного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приватного</a:t>
                      </a:r>
                      <a:r>
                        <a:rPr sz="16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spc="-15" dirty="0">
                          <a:latin typeface="Microsoft Sans Serif"/>
                          <a:cs typeface="Microsoft Sans Serif"/>
                        </a:rPr>
                        <a:t>підприємництва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R w="9525">
                      <a:solidFill>
                        <a:srgbClr val="486B4A"/>
                      </a:solidFill>
                      <a:prstDash val="solid"/>
                    </a:lnR>
                    <a:lnT w="9525">
                      <a:solidFill>
                        <a:srgbClr val="486B4A"/>
                      </a:solidFill>
                      <a:prstDash val="solid"/>
                    </a:lnT>
                    <a:lnB w="9525">
                      <a:solidFill>
                        <a:srgbClr val="486B4A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9328" y="2087892"/>
            <a:ext cx="8101965" cy="3862070"/>
          </a:xfrm>
          <a:custGeom>
            <a:avLst/>
            <a:gdLst/>
            <a:ahLst/>
            <a:cxnLst/>
            <a:rect l="l" t="t" r="r" b="b"/>
            <a:pathLst>
              <a:path w="8101965" h="3862070">
                <a:moveTo>
                  <a:pt x="8101584" y="0"/>
                </a:moveTo>
                <a:lnTo>
                  <a:pt x="0" y="0"/>
                </a:lnTo>
                <a:lnTo>
                  <a:pt x="0" y="222491"/>
                </a:lnTo>
                <a:lnTo>
                  <a:pt x="0" y="307327"/>
                </a:lnTo>
                <a:lnTo>
                  <a:pt x="0" y="3861803"/>
                </a:lnTo>
                <a:lnTo>
                  <a:pt x="8101584" y="3861803"/>
                </a:lnTo>
                <a:lnTo>
                  <a:pt x="8101584" y="307327"/>
                </a:lnTo>
                <a:lnTo>
                  <a:pt x="8101584" y="222491"/>
                </a:lnTo>
                <a:lnTo>
                  <a:pt x="8101584" y="0"/>
                </a:lnTo>
                <a:close/>
              </a:path>
            </a:pathLst>
          </a:custGeom>
          <a:solidFill>
            <a:srgbClr val="BB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97051" y="2414143"/>
            <a:ext cx="3624579" cy="3189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248285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latin typeface="Cambria Math"/>
                <a:cs typeface="Cambria Math"/>
              </a:rPr>
              <a:t>∎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Безоплатність</a:t>
            </a:r>
            <a:r>
              <a:rPr sz="2000" spc="7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та</a:t>
            </a:r>
            <a:r>
              <a:rPr sz="2000" spc="40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безпово- </a:t>
            </a:r>
            <a:r>
              <a:rPr sz="2000" spc="-52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ротність</a:t>
            </a:r>
            <a:r>
              <a:rPr sz="2000" spc="3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ресурсів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000" spc="-10" dirty="0">
                <a:latin typeface="Cambria Math"/>
                <a:cs typeface="Cambria Math"/>
              </a:rPr>
              <a:t>∎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Скорочення</a:t>
            </a:r>
            <a:r>
              <a:rPr sz="2000" spc="9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часу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на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набуття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000" spc="-15" dirty="0">
                <a:latin typeface="Microsoft Sans Serif"/>
                <a:cs typeface="Microsoft Sans Serif"/>
              </a:rPr>
              <a:t>нових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знань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і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досвіду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000" spc="-10" dirty="0">
                <a:latin typeface="Cambria Math"/>
                <a:cs typeface="Cambria Math"/>
              </a:rPr>
              <a:t>∎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Набуття</a:t>
            </a:r>
            <a:r>
              <a:rPr sz="2000" spc="10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досвіду</a:t>
            </a:r>
            <a:r>
              <a:rPr sz="2000" spc="40" dirty="0">
                <a:latin typeface="Microsoft Sans Serif"/>
                <a:cs typeface="Microsoft Sans Serif"/>
              </a:rPr>
              <a:t> </a:t>
            </a:r>
            <a:r>
              <a:rPr sz="2000" spc="-45" dirty="0">
                <a:latin typeface="Microsoft Sans Serif"/>
                <a:cs typeface="Microsoft Sans Serif"/>
              </a:rPr>
              <a:t>підготовки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000" spc="-25" dirty="0">
                <a:latin typeface="Microsoft Sans Serif"/>
                <a:cs typeface="Microsoft Sans Serif"/>
              </a:rPr>
              <a:t>проектних</a:t>
            </a:r>
            <a:r>
              <a:rPr sz="2000" spc="55" dirty="0">
                <a:latin typeface="Microsoft Sans Serif"/>
                <a:cs typeface="Microsoft Sans Serif"/>
              </a:rPr>
              <a:t> </a:t>
            </a:r>
            <a:r>
              <a:rPr sz="2000" spc="-50" dirty="0">
                <a:latin typeface="Microsoft Sans Serif"/>
                <a:cs typeface="Microsoft Sans Serif"/>
              </a:rPr>
              <a:t>заявок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та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000" spc="-25" dirty="0">
                <a:latin typeface="Microsoft Sans Serif"/>
                <a:cs typeface="Microsoft Sans Serif"/>
              </a:rPr>
              <a:t>управління</a:t>
            </a:r>
            <a:r>
              <a:rPr sz="2000" spc="114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проектами</a:t>
            </a:r>
            <a:endParaRPr sz="2000">
              <a:latin typeface="Microsoft Sans Serif"/>
              <a:cs typeface="Microsoft Sans Serif"/>
            </a:endParaRPr>
          </a:p>
          <a:p>
            <a:pPr marL="12700" marR="931544">
              <a:lnSpc>
                <a:spcPct val="100000"/>
              </a:lnSpc>
              <a:spcBef>
                <a:spcPts val="315"/>
              </a:spcBef>
            </a:pPr>
            <a:r>
              <a:rPr sz="2000" spc="-5" dirty="0">
                <a:latin typeface="Cambria Math"/>
                <a:cs typeface="Cambria Math"/>
              </a:rPr>
              <a:t>∎</a:t>
            </a:r>
            <a:r>
              <a:rPr sz="2000" spc="100" dirty="0">
                <a:latin typeface="Cambria Math"/>
                <a:cs typeface="Cambria Math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Звільнення</a:t>
            </a:r>
            <a:r>
              <a:rPr sz="2000" spc="6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від 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оподаткування</a:t>
            </a:r>
            <a:r>
              <a:rPr sz="2000" spc="110" dirty="0">
                <a:latin typeface="Microsoft Sans Serif"/>
                <a:cs typeface="Microsoft Sans Serif"/>
              </a:rPr>
              <a:t> </a:t>
            </a:r>
            <a:r>
              <a:rPr sz="2000" spc="-85" dirty="0">
                <a:latin typeface="Microsoft Sans Serif"/>
                <a:cs typeface="Microsoft Sans Serif"/>
              </a:rPr>
              <a:t>МТД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та </a:t>
            </a:r>
            <a:r>
              <a:rPr sz="2000" spc="-51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грантових</a:t>
            </a:r>
            <a:r>
              <a:rPr sz="2000" spc="4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ресурсів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78146" y="2381757"/>
            <a:ext cx="3791585" cy="3189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latin typeface="Cambria Math"/>
                <a:cs typeface="Cambria Math"/>
              </a:rPr>
              <a:t>∎</a:t>
            </a:r>
            <a:r>
              <a:rPr sz="2000" spc="90" dirty="0">
                <a:latin typeface="Cambria Math"/>
                <a:cs typeface="Cambria Math"/>
              </a:rPr>
              <a:t> </a:t>
            </a:r>
            <a:r>
              <a:rPr sz="2000" spc="-55" dirty="0">
                <a:latin typeface="Microsoft Sans Serif"/>
                <a:cs typeface="Microsoft Sans Serif"/>
              </a:rPr>
              <a:t>Ризик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невідповідності</a:t>
            </a:r>
            <a:endParaRPr sz="2000">
              <a:latin typeface="Microsoft Sans Serif"/>
              <a:cs typeface="Microsoft Sans Serif"/>
            </a:endParaRPr>
          </a:p>
          <a:p>
            <a:pPr marL="12700" marR="491490">
              <a:lnSpc>
                <a:spcPct val="100000"/>
              </a:lnSpc>
            </a:pPr>
            <a:r>
              <a:rPr sz="2000" spc="-25" dirty="0">
                <a:latin typeface="Microsoft Sans Serif"/>
                <a:cs typeface="Microsoft Sans Serif"/>
              </a:rPr>
              <a:t>пріоритетів</a:t>
            </a:r>
            <a:r>
              <a:rPr sz="2000" spc="100" dirty="0">
                <a:latin typeface="Microsoft Sans Serif"/>
                <a:cs typeface="Microsoft Sans Serif"/>
              </a:rPr>
              <a:t> </a:t>
            </a:r>
            <a:r>
              <a:rPr sz="2000" spc="-85" dirty="0">
                <a:latin typeface="Microsoft Sans Serif"/>
                <a:cs typeface="Microsoft Sans Serif"/>
              </a:rPr>
              <a:t>МТД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і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грантових </a:t>
            </a:r>
            <a:r>
              <a:rPr sz="2000" spc="-51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програм</a:t>
            </a:r>
            <a:r>
              <a:rPr sz="2000" spc="60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потребам</a:t>
            </a:r>
            <a:r>
              <a:rPr sz="2000" spc="6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МЕР</a:t>
            </a:r>
            <a:endParaRPr sz="2000">
              <a:latin typeface="Microsoft Sans Serif"/>
              <a:cs typeface="Microsoft Sans Serif"/>
            </a:endParaRPr>
          </a:p>
          <a:p>
            <a:pPr marL="12700" marR="182880">
              <a:lnSpc>
                <a:spcPct val="100000"/>
              </a:lnSpc>
              <a:spcBef>
                <a:spcPts val="315"/>
              </a:spcBef>
            </a:pPr>
            <a:r>
              <a:rPr sz="2000" spc="-10" dirty="0">
                <a:latin typeface="Cambria Math"/>
                <a:cs typeface="Cambria Math"/>
              </a:rPr>
              <a:t>∎</a:t>
            </a:r>
            <a:r>
              <a:rPr sz="2000" spc="110" dirty="0">
                <a:latin typeface="Cambria Math"/>
                <a:cs typeface="Cambria Math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Зниження</a:t>
            </a:r>
            <a:r>
              <a:rPr sz="2000" spc="40" dirty="0">
                <a:latin typeface="Microsoft Sans Serif"/>
                <a:cs typeface="Microsoft Sans Serif"/>
              </a:rPr>
              <a:t> </a:t>
            </a:r>
            <a:r>
              <a:rPr sz="2000" spc="-40" dirty="0">
                <a:latin typeface="Microsoft Sans Serif"/>
                <a:cs typeface="Microsoft Sans Serif"/>
              </a:rPr>
              <a:t>зусиль</a:t>
            </a:r>
            <a:r>
              <a:rPr sz="2000" spc="7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щодо 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залучення</a:t>
            </a:r>
            <a:r>
              <a:rPr sz="2000" spc="10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внутрішніх</a:t>
            </a:r>
            <a:r>
              <a:rPr sz="2000" spc="13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ресурсів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000" spc="-10" dirty="0">
                <a:latin typeface="Cambria Math"/>
                <a:cs typeface="Cambria Math"/>
              </a:rPr>
              <a:t>∎</a:t>
            </a:r>
            <a:r>
              <a:rPr sz="2000" spc="90" dirty="0">
                <a:latin typeface="Cambria Math"/>
                <a:cs typeface="Cambria Math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Складність</a:t>
            </a:r>
            <a:r>
              <a:rPr sz="2000" spc="4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і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тривалість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000" spc="-35" dirty="0">
                <a:latin typeface="Microsoft Sans Serif"/>
                <a:cs typeface="Microsoft Sans Serif"/>
              </a:rPr>
              <a:t>процедур</a:t>
            </a:r>
            <a:r>
              <a:rPr sz="2000" spc="114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відбору</a:t>
            </a:r>
            <a:r>
              <a:rPr sz="2000" spc="6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проектних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30" dirty="0">
                <a:latin typeface="Microsoft Sans Serif"/>
                <a:cs typeface="Microsoft Sans Serif"/>
              </a:rPr>
              <a:t>пропозицій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2000" spc="-5" dirty="0">
                <a:latin typeface="Cambria Math"/>
                <a:cs typeface="Cambria Math"/>
              </a:rPr>
              <a:t>∎</a:t>
            </a:r>
            <a:r>
              <a:rPr sz="2000" spc="100" dirty="0">
                <a:latin typeface="Cambria Math"/>
                <a:cs typeface="Cambria Math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Необхідність</a:t>
            </a:r>
            <a:r>
              <a:rPr sz="2000" spc="7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належного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рівня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25" dirty="0">
                <a:latin typeface="Microsoft Sans Serif"/>
                <a:cs typeface="Microsoft Sans Serif"/>
              </a:rPr>
              <a:t>кваліфікації</a:t>
            </a:r>
            <a:r>
              <a:rPr sz="2000" spc="9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службовців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47472" y="500831"/>
            <a:ext cx="8486140" cy="5299710"/>
            <a:chOff x="347472" y="500831"/>
            <a:chExt cx="8486140" cy="5299710"/>
          </a:xfrm>
        </p:grpSpPr>
        <p:sp>
          <p:nvSpPr>
            <p:cNvPr id="6" name="object 6"/>
            <p:cNvSpPr/>
            <p:nvPr/>
          </p:nvSpPr>
          <p:spPr>
            <a:xfrm>
              <a:off x="359664" y="1548129"/>
              <a:ext cx="1164590" cy="1228090"/>
            </a:xfrm>
            <a:custGeom>
              <a:avLst/>
              <a:gdLst/>
              <a:ahLst/>
              <a:cxnLst/>
              <a:rect l="l" t="t" r="r" b="b"/>
              <a:pathLst>
                <a:path w="1164590" h="1228089">
                  <a:moveTo>
                    <a:pt x="1164336" y="382270"/>
                  </a:moveTo>
                  <a:lnTo>
                    <a:pt x="782320" y="382270"/>
                  </a:lnTo>
                  <a:lnTo>
                    <a:pt x="782320" y="0"/>
                  </a:lnTo>
                  <a:lnTo>
                    <a:pt x="382016" y="0"/>
                  </a:lnTo>
                  <a:lnTo>
                    <a:pt x="382016" y="382270"/>
                  </a:lnTo>
                  <a:lnTo>
                    <a:pt x="0" y="382270"/>
                  </a:lnTo>
                  <a:lnTo>
                    <a:pt x="0" y="847090"/>
                  </a:lnTo>
                  <a:lnTo>
                    <a:pt x="382016" y="847090"/>
                  </a:lnTo>
                  <a:lnTo>
                    <a:pt x="382016" y="1228090"/>
                  </a:lnTo>
                  <a:lnTo>
                    <a:pt x="782320" y="1228090"/>
                  </a:lnTo>
                  <a:lnTo>
                    <a:pt x="782320" y="847090"/>
                  </a:lnTo>
                  <a:lnTo>
                    <a:pt x="1164336" y="847090"/>
                  </a:lnTo>
                  <a:lnTo>
                    <a:pt x="1164336" y="382270"/>
                  </a:lnTo>
                  <a:close/>
                </a:path>
              </a:pathLst>
            </a:custGeom>
            <a:solidFill>
              <a:srgbClr val="4B6C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9664" y="1548383"/>
              <a:ext cx="1164590" cy="1228725"/>
            </a:xfrm>
            <a:custGeom>
              <a:avLst/>
              <a:gdLst/>
              <a:ahLst/>
              <a:cxnLst/>
              <a:rect l="l" t="t" r="r" b="b"/>
              <a:pathLst>
                <a:path w="1164590" h="1228725">
                  <a:moveTo>
                    <a:pt x="0" y="382015"/>
                  </a:moveTo>
                  <a:lnTo>
                    <a:pt x="382016" y="382015"/>
                  </a:lnTo>
                  <a:lnTo>
                    <a:pt x="382016" y="0"/>
                  </a:lnTo>
                  <a:lnTo>
                    <a:pt x="782320" y="0"/>
                  </a:lnTo>
                  <a:lnTo>
                    <a:pt x="782320" y="382015"/>
                  </a:lnTo>
                  <a:lnTo>
                    <a:pt x="1164336" y="382015"/>
                  </a:lnTo>
                  <a:lnTo>
                    <a:pt x="1164336" y="846327"/>
                  </a:lnTo>
                  <a:lnTo>
                    <a:pt x="782320" y="846327"/>
                  </a:lnTo>
                  <a:lnTo>
                    <a:pt x="782320" y="1228343"/>
                  </a:lnTo>
                  <a:lnTo>
                    <a:pt x="382016" y="1228343"/>
                  </a:lnTo>
                  <a:lnTo>
                    <a:pt x="382016" y="846327"/>
                  </a:lnTo>
                  <a:lnTo>
                    <a:pt x="0" y="846327"/>
                  </a:lnTo>
                  <a:lnTo>
                    <a:pt x="0" y="382015"/>
                  </a:lnTo>
                  <a:close/>
                </a:path>
              </a:pathLst>
            </a:custGeom>
            <a:ln w="24383">
              <a:solidFill>
                <a:srgbClr val="4B6C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744967" y="1840991"/>
              <a:ext cx="1076325" cy="469900"/>
            </a:xfrm>
            <a:custGeom>
              <a:avLst/>
              <a:gdLst/>
              <a:ahLst/>
              <a:cxnLst/>
              <a:rect l="l" t="t" r="r" b="b"/>
              <a:pathLst>
                <a:path w="1076325" h="469900">
                  <a:moveTo>
                    <a:pt x="1075944" y="0"/>
                  </a:moveTo>
                  <a:lnTo>
                    <a:pt x="0" y="0"/>
                  </a:lnTo>
                  <a:lnTo>
                    <a:pt x="0" y="469391"/>
                  </a:lnTo>
                  <a:lnTo>
                    <a:pt x="1075944" y="469391"/>
                  </a:lnTo>
                  <a:lnTo>
                    <a:pt x="1075944" y="0"/>
                  </a:lnTo>
                  <a:close/>
                </a:path>
              </a:pathLst>
            </a:custGeom>
            <a:solidFill>
              <a:srgbClr val="6F57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744967" y="1840991"/>
              <a:ext cx="1076325" cy="469900"/>
            </a:xfrm>
            <a:custGeom>
              <a:avLst/>
              <a:gdLst/>
              <a:ahLst/>
              <a:cxnLst/>
              <a:rect l="l" t="t" r="r" b="b"/>
              <a:pathLst>
                <a:path w="1076325" h="469900">
                  <a:moveTo>
                    <a:pt x="0" y="469391"/>
                  </a:moveTo>
                  <a:lnTo>
                    <a:pt x="1075944" y="469391"/>
                  </a:lnTo>
                  <a:lnTo>
                    <a:pt x="1075944" y="0"/>
                  </a:lnTo>
                  <a:lnTo>
                    <a:pt x="0" y="0"/>
                  </a:lnTo>
                  <a:lnTo>
                    <a:pt x="0" y="469391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88407" y="2514600"/>
              <a:ext cx="3175" cy="3274060"/>
            </a:xfrm>
            <a:custGeom>
              <a:avLst/>
              <a:gdLst/>
              <a:ahLst/>
              <a:cxnLst/>
              <a:rect l="l" t="t" r="r" b="b"/>
              <a:pathLst>
                <a:path w="3175" h="3274060">
                  <a:moveTo>
                    <a:pt x="3047" y="0"/>
                  </a:moveTo>
                  <a:lnTo>
                    <a:pt x="0" y="3273552"/>
                  </a:lnTo>
                </a:path>
              </a:pathLst>
            </a:custGeom>
            <a:ln w="24384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13395" y="500831"/>
              <a:ext cx="4539322" cy="36015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2975" y="731519"/>
              <a:ext cx="1283970" cy="79324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24327" y="731519"/>
              <a:ext cx="4834889" cy="793241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924050" y="405206"/>
            <a:ext cx="5299075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353695">
              <a:lnSpc>
                <a:spcPct val="100000"/>
              </a:lnSpc>
              <a:spcBef>
                <a:spcPts val="110"/>
              </a:spcBef>
            </a:pPr>
            <a:r>
              <a:rPr sz="2800" spc="-5" dirty="0">
                <a:solidFill>
                  <a:srgbClr val="860038"/>
                </a:solidFill>
              </a:rPr>
              <a:t>ПЕРЕВАГИ/ОБМЕЖЕННЯ </a:t>
            </a:r>
            <a:r>
              <a:rPr sz="2800" dirty="0">
                <a:solidFill>
                  <a:srgbClr val="860038"/>
                </a:solidFill>
              </a:rPr>
              <a:t> МТД</a:t>
            </a:r>
            <a:r>
              <a:rPr sz="2800" spc="-45" dirty="0">
                <a:solidFill>
                  <a:srgbClr val="860038"/>
                </a:solidFill>
              </a:rPr>
              <a:t> </a:t>
            </a:r>
            <a:r>
              <a:rPr sz="2800" spc="5" dirty="0">
                <a:solidFill>
                  <a:srgbClr val="860038"/>
                </a:solidFill>
              </a:rPr>
              <a:t>І</a:t>
            </a:r>
            <a:r>
              <a:rPr sz="2800" spc="-20" dirty="0">
                <a:solidFill>
                  <a:srgbClr val="860038"/>
                </a:solidFill>
              </a:rPr>
              <a:t> </a:t>
            </a:r>
            <a:r>
              <a:rPr sz="2800" dirty="0">
                <a:solidFill>
                  <a:srgbClr val="860038"/>
                </a:solidFill>
              </a:rPr>
              <a:t>ГРАНТОВИХ</a:t>
            </a:r>
            <a:r>
              <a:rPr sz="2800" spc="-90" dirty="0">
                <a:solidFill>
                  <a:srgbClr val="860038"/>
                </a:solidFill>
              </a:rPr>
              <a:t> </a:t>
            </a:r>
            <a:r>
              <a:rPr sz="2800" dirty="0">
                <a:solidFill>
                  <a:srgbClr val="860038"/>
                </a:solidFill>
              </a:rPr>
              <a:t>ПРОГРАМ</a:t>
            </a:r>
            <a:endParaRPr sz="2800"/>
          </a:p>
        </p:txBody>
      </p:sp>
      <p:sp>
        <p:nvSpPr>
          <p:cNvPr id="15" name="object 15"/>
          <p:cNvSpPr txBox="1"/>
          <p:nvPr/>
        </p:nvSpPr>
        <p:spPr>
          <a:xfrm>
            <a:off x="8419845" y="6258802"/>
            <a:ext cx="216535" cy="180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1000" dirty="0">
                <a:solidFill>
                  <a:srgbClr val="678B93"/>
                </a:solidFill>
                <a:latin typeface="Tahoma"/>
                <a:cs typeface="Tahoma"/>
              </a:rPr>
              <a:t>32</a:t>
            </a:fld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2280" y="304800"/>
            <a:ext cx="7795259" cy="1220470"/>
            <a:chOff x="862280" y="304800"/>
            <a:chExt cx="7795259" cy="12204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2280" y="509948"/>
              <a:ext cx="2621107" cy="30088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43071" y="304800"/>
              <a:ext cx="625601" cy="79324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95471" y="304800"/>
              <a:ext cx="5261610" cy="79324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12975" y="731519"/>
              <a:ext cx="1283970" cy="7932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24328" y="731519"/>
              <a:ext cx="4834889" cy="79324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1882" rIns="0" bIns="0" rtlCol="0">
            <a:spAutoFit/>
          </a:bodyPr>
          <a:lstStyle/>
          <a:p>
            <a:pPr marL="1381125" marR="5080" indent="-1097915">
              <a:lnSpc>
                <a:spcPct val="100000"/>
              </a:lnSpc>
              <a:spcBef>
                <a:spcPts val="110"/>
              </a:spcBef>
            </a:pPr>
            <a:r>
              <a:rPr sz="2800" spc="-5" dirty="0">
                <a:solidFill>
                  <a:srgbClr val="860038"/>
                </a:solidFill>
              </a:rPr>
              <a:t>НОРМАТИВНО-ПРАВОВЕ РЕГУЛЮВАННЯ </a:t>
            </a:r>
            <a:r>
              <a:rPr sz="2800" spc="-810" dirty="0">
                <a:solidFill>
                  <a:srgbClr val="860038"/>
                </a:solidFill>
              </a:rPr>
              <a:t> </a:t>
            </a:r>
            <a:r>
              <a:rPr sz="2800" dirty="0">
                <a:solidFill>
                  <a:srgbClr val="860038"/>
                </a:solidFill>
              </a:rPr>
              <a:t>МТД</a:t>
            </a:r>
            <a:r>
              <a:rPr sz="2800" spc="-30" dirty="0">
                <a:solidFill>
                  <a:srgbClr val="860038"/>
                </a:solidFill>
              </a:rPr>
              <a:t> </a:t>
            </a:r>
            <a:r>
              <a:rPr sz="2800" spc="5" dirty="0">
                <a:solidFill>
                  <a:srgbClr val="860038"/>
                </a:solidFill>
              </a:rPr>
              <a:t>І </a:t>
            </a:r>
            <a:r>
              <a:rPr sz="2800" dirty="0">
                <a:solidFill>
                  <a:srgbClr val="860038"/>
                </a:solidFill>
              </a:rPr>
              <a:t>ГРАНТОВИХ</a:t>
            </a:r>
            <a:r>
              <a:rPr sz="2800" spc="-65" dirty="0">
                <a:solidFill>
                  <a:srgbClr val="860038"/>
                </a:solidFill>
              </a:rPr>
              <a:t> </a:t>
            </a:r>
            <a:r>
              <a:rPr sz="2800" dirty="0">
                <a:solidFill>
                  <a:srgbClr val="860038"/>
                </a:solidFill>
              </a:rPr>
              <a:t>ПРОГРАМ</a:t>
            </a:r>
            <a:endParaRPr sz="2800"/>
          </a:p>
        </p:txBody>
      </p:sp>
      <p:sp>
        <p:nvSpPr>
          <p:cNvPr id="10" name="object 10"/>
          <p:cNvSpPr txBox="1"/>
          <p:nvPr/>
        </p:nvSpPr>
        <p:spPr>
          <a:xfrm>
            <a:off x="8419845" y="6258802"/>
            <a:ext cx="216535" cy="180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1000" dirty="0">
                <a:solidFill>
                  <a:srgbClr val="678B93"/>
                </a:solidFill>
                <a:latin typeface="Tahoma"/>
                <a:cs typeface="Tahoma"/>
              </a:rPr>
              <a:t>33</a:t>
            </a:fld>
            <a:endParaRPr sz="1000">
              <a:latin typeface="Tahoma"/>
              <a:cs typeface="Tahoma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62775" y="1499298"/>
          <a:ext cx="8209280" cy="4666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51270"/>
                <a:gridCol w="1858010"/>
              </a:tblGrid>
              <a:tr h="558165">
                <a:tc>
                  <a:txBody>
                    <a:bodyPr/>
                    <a:lstStyle/>
                    <a:p>
                      <a:pPr marR="635" algn="ctr">
                        <a:lnSpc>
                          <a:spcPts val="2155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Де</a:t>
                      </a:r>
                      <a:r>
                        <a:rPr sz="1800" b="1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шукати?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486B4A"/>
                      </a:solidFill>
                      <a:prstDash val="solid"/>
                    </a:lnL>
                    <a:solidFill>
                      <a:srgbClr val="4B6C4E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2155"/>
                        </a:lnSpc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Як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2140"/>
                        </a:lnSpc>
                      </a:pPr>
                      <a:r>
                        <a:rPr sz="18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врегульовано?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25">
                      <a:solidFill>
                        <a:srgbClr val="486B4A"/>
                      </a:solidFill>
                      <a:prstDash val="solid"/>
                    </a:lnR>
                    <a:solidFill>
                      <a:srgbClr val="4B6C4E"/>
                    </a:solidFill>
                  </a:tcPr>
                </a:tc>
              </a:tr>
              <a:tr h="976312">
                <a:tc>
                  <a:txBody>
                    <a:bodyPr/>
                    <a:lstStyle/>
                    <a:p>
                      <a:pPr marL="17145">
                        <a:lnSpc>
                          <a:spcPts val="2200"/>
                        </a:lnSpc>
                      </a:pPr>
                      <a:r>
                        <a:rPr sz="1900" spc="-75" dirty="0">
                          <a:latin typeface="Microsoft Sans Serif"/>
                          <a:cs typeface="Microsoft Sans Serif"/>
                        </a:rPr>
                        <a:t>Угода</a:t>
                      </a:r>
                      <a:r>
                        <a:rPr sz="1900" spc="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30" dirty="0">
                          <a:latin typeface="Microsoft Sans Serif"/>
                          <a:cs typeface="Microsoft Sans Serif"/>
                        </a:rPr>
                        <a:t>про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30" dirty="0">
                          <a:latin typeface="Microsoft Sans Serif"/>
                          <a:cs typeface="Microsoft Sans Serif"/>
                        </a:rPr>
                        <a:t>фінансування</a:t>
                      </a:r>
                      <a:r>
                        <a:rPr sz="19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40" dirty="0">
                          <a:latin typeface="Microsoft Sans Serif"/>
                          <a:cs typeface="Microsoft Sans Serif"/>
                        </a:rPr>
                        <a:t>Програми</a:t>
                      </a:r>
                      <a:r>
                        <a:rPr sz="19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0" dirty="0">
                          <a:latin typeface="Microsoft Sans Serif"/>
                          <a:cs typeface="Microsoft Sans Serif"/>
                        </a:rPr>
                        <a:t>підтримки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  <a:p>
                      <a:pPr marL="17145" marR="49530">
                        <a:lnSpc>
                          <a:spcPct val="100000"/>
                        </a:lnSpc>
                      </a:pPr>
                      <a:r>
                        <a:rPr sz="1900" spc="-30" dirty="0">
                          <a:latin typeface="Microsoft Sans Serif"/>
                          <a:cs typeface="Microsoft Sans Serif"/>
                        </a:rPr>
                        <a:t>секторальної</a:t>
                      </a:r>
                      <a:r>
                        <a:rPr sz="1900" spc="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45" dirty="0">
                          <a:latin typeface="Microsoft Sans Serif"/>
                          <a:cs typeface="Microsoft Sans Serif"/>
                        </a:rPr>
                        <a:t>політики</a:t>
                      </a:r>
                      <a:r>
                        <a:rPr sz="1900" spc="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495" dirty="0">
                          <a:latin typeface="Microsoft Sans Serif"/>
                          <a:cs typeface="Microsoft Sans Serif"/>
                        </a:rPr>
                        <a:t>–</a:t>
                      </a:r>
                      <a:r>
                        <a:rPr sz="19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40" dirty="0">
                          <a:latin typeface="Microsoft Sans Serif"/>
                          <a:cs typeface="Microsoft Sans Serif"/>
                        </a:rPr>
                        <a:t>Підтримка</a:t>
                      </a:r>
                      <a:r>
                        <a:rPr sz="19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20" dirty="0">
                          <a:latin typeface="Microsoft Sans Serif"/>
                          <a:cs typeface="Microsoft Sans Serif"/>
                        </a:rPr>
                        <a:t>регіональної</a:t>
                      </a:r>
                      <a:r>
                        <a:rPr sz="1900" spc="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45" dirty="0">
                          <a:latin typeface="Microsoft Sans Serif"/>
                          <a:cs typeface="Microsoft Sans Serif"/>
                        </a:rPr>
                        <a:t>політики </a:t>
                      </a:r>
                      <a:r>
                        <a:rPr sz="1900" spc="-4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0" dirty="0">
                          <a:latin typeface="Microsoft Sans Serif"/>
                          <a:cs typeface="Microsoft Sans Serif"/>
                        </a:rPr>
                        <a:t>України</a:t>
                      </a:r>
                      <a:r>
                        <a:rPr sz="1900" spc="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5" dirty="0">
                          <a:latin typeface="Microsoft Sans Serif"/>
                          <a:cs typeface="Microsoft Sans Serif"/>
                        </a:rPr>
                        <a:t>(Контракт</a:t>
                      </a:r>
                      <a:r>
                        <a:rPr sz="19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20" dirty="0"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30" dirty="0">
                          <a:latin typeface="Microsoft Sans Serif"/>
                          <a:cs typeface="Microsoft Sans Serif"/>
                        </a:rPr>
                        <a:t>реформу</a:t>
                      </a:r>
                      <a:r>
                        <a:rPr sz="19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40" dirty="0">
                          <a:latin typeface="Microsoft Sans Serif"/>
                          <a:cs typeface="Microsoft Sans Serif"/>
                        </a:rPr>
                        <a:t>сектора)</a:t>
                      </a:r>
                      <a:r>
                        <a:rPr sz="19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20" dirty="0">
                          <a:latin typeface="Microsoft Sans Serif"/>
                          <a:cs typeface="Microsoft Sans Serif"/>
                        </a:rPr>
                        <a:t>від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40" dirty="0">
                          <a:latin typeface="Microsoft Sans Serif"/>
                          <a:cs typeface="Microsoft Sans Serif"/>
                        </a:rPr>
                        <a:t>27.11.2014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486B4A"/>
                      </a:solidFill>
                      <a:prstDash val="solid"/>
                    </a:lnL>
                    <a:lnB w="9525">
                      <a:solidFill>
                        <a:srgbClr val="486B4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551180">
                        <a:lnSpc>
                          <a:spcPct val="100000"/>
                        </a:lnSpc>
                      </a:pPr>
                      <a:r>
                        <a:rPr sz="1900" spc="-60" dirty="0">
                          <a:latin typeface="Microsoft Sans Serif"/>
                          <a:cs typeface="Microsoft Sans Serif"/>
                        </a:rPr>
                        <a:t>базово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R w="9525">
                      <a:solidFill>
                        <a:srgbClr val="486B4A"/>
                      </a:solidFill>
                      <a:prstDash val="solid"/>
                    </a:lnR>
                    <a:lnB w="9525">
                      <a:solidFill>
                        <a:srgbClr val="486B4A"/>
                      </a:solidFill>
                      <a:prstDash val="solid"/>
                    </a:lnB>
                  </a:tcPr>
                </a:tc>
              </a:tr>
              <a:tr h="377951">
                <a:tc>
                  <a:txBody>
                    <a:bodyPr/>
                    <a:lstStyle/>
                    <a:p>
                      <a:pPr marL="17145">
                        <a:lnSpc>
                          <a:spcPts val="2240"/>
                        </a:lnSpc>
                      </a:pPr>
                      <a:r>
                        <a:rPr sz="1900" spc="-60" dirty="0">
                          <a:latin typeface="Microsoft Sans Serif"/>
                          <a:cs typeface="Microsoft Sans Serif"/>
                        </a:rPr>
                        <a:t>ЗУ</a:t>
                      </a:r>
                      <a:r>
                        <a:rPr sz="19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25" dirty="0">
                          <a:latin typeface="Microsoft Sans Serif"/>
                          <a:cs typeface="Microsoft Sans Serif"/>
                        </a:rPr>
                        <a:t>«Про</a:t>
                      </a:r>
                      <a:r>
                        <a:rPr sz="19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40" dirty="0">
                          <a:latin typeface="Microsoft Sans Serif"/>
                          <a:cs typeface="Microsoft Sans Serif"/>
                        </a:rPr>
                        <a:t>засади</a:t>
                      </a:r>
                      <a:r>
                        <a:rPr sz="19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25" dirty="0">
                          <a:latin typeface="Microsoft Sans Serif"/>
                          <a:cs typeface="Microsoft Sans Serif"/>
                        </a:rPr>
                        <a:t>державної</a:t>
                      </a:r>
                      <a:r>
                        <a:rPr sz="19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20" dirty="0">
                          <a:latin typeface="Microsoft Sans Serif"/>
                          <a:cs typeface="Microsoft Sans Serif"/>
                        </a:rPr>
                        <a:t>регіональної</a:t>
                      </a:r>
                      <a:r>
                        <a:rPr sz="1900" spc="-1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45" dirty="0">
                          <a:latin typeface="Microsoft Sans Serif"/>
                          <a:cs typeface="Microsoft Sans Serif"/>
                        </a:rPr>
                        <a:t>політики»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486B4A"/>
                      </a:solidFill>
                      <a:prstDash val="solid"/>
                    </a:lnL>
                    <a:lnT w="9525">
                      <a:solidFill>
                        <a:srgbClr val="486B4A"/>
                      </a:solidFill>
                      <a:prstDash val="solid"/>
                    </a:lnT>
                    <a:lnB w="9525">
                      <a:solidFill>
                        <a:srgbClr val="486B4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118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900" spc="-60" dirty="0">
                          <a:latin typeface="Microsoft Sans Serif"/>
                          <a:cs typeface="Microsoft Sans Serif"/>
                        </a:rPr>
                        <a:t>базово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735" marB="0">
                    <a:lnR w="9525">
                      <a:solidFill>
                        <a:srgbClr val="486B4A"/>
                      </a:solidFill>
                      <a:prstDash val="solid"/>
                    </a:lnR>
                    <a:lnT w="9525">
                      <a:solidFill>
                        <a:srgbClr val="486B4A"/>
                      </a:solidFill>
                      <a:prstDash val="solid"/>
                    </a:lnT>
                    <a:lnB w="9525">
                      <a:solidFill>
                        <a:srgbClr val="486B4A"/>
                      </a:solidFill>
                      <a:prstDash val="solid"/>
                    </a:lnB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17145" marR="316865">
                        <a:lnSpc>
                          <a:spcPts val="2280"/>
                        </a:lnSpc>
                      </a:pPr>
                      <a:r>
                        <a:rPr sz="1900" spc="-60" dirty="0">
                          <a:latin typeface="Microsoft Sans Serif"/>
                          <a:cs typeface="Microsoft Sans Serif"/>
                        </a:rPr>
                        <a:t>ЗУ</a:t>
                      </a:r>
                      <a:r>
                        <a:rPr sz="19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25" dirty="0">
                          <a:latin typeface="Microsoft Sans Serif"/>
                          <a:cs typeface="Microsoft Sans Serif"/>
                        </a:rPr>
                        <a:t>«Про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40" dirty="0">
                          <a:latin typeface="Microsoft Sans Serif"/>
                          <a:cs typeface="Microsoft Sans Serif"/>
                        </a:rPr>
                        <a:t>місцеве</a:t>
                      </a:r>
                      <a:r>
                        <a:rPr sz="19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35" dirty="0">
                          <a:latin typeface="Microsoft Sans Serif"/>
                          <a:cs typeface="Microsoft Sans Serif"/>
                        </a:rPr>
                        <a:t>самоврядування</a:t>
                      </a:r>
                      <a:r>
                        <a:rPr sz="1900" spc="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9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45" dirty="0">
                          <a:latin typeface="Microsoft Sans Serif"/>
                          <a:cs typeface="Microsoft Sans Serif"/>
                        </a:rPr>
                        <a:t>Україні»</a:t>
                      </a:r>
                      <a:r>
                        <a:rPr sz="1900" spc="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30" dirty="0">
                          <a:latin typeface="Microsoft Sans Serif"/>
                          <a:cs typeface="Microsoft Sans Serif"/>
                        </a:rPr>
                        <a:t>(п.</a:t>
                      </a:r>
                      <a:r>
                        <a:rPr sz="19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20" dirty="0">
                          <a:latin typeface="Microsoft Sans Serif"/>
                          <a:cs typeface="Microsoft Sans Serif"/>
                        </a:rPr>
                        <a:t>«а»</a:t>
                      </a:r>
                      <a:r>
                        <a:rPr sz="19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90" dirty="0">
                          <a:latin typeface="Microsoft Sans Serif"/>
                          <a:cs typeface="Microsoft Sans Serif"/>
                        </a:rPr>
                        <a:t>ст. </a:t>
                      </a:r>
                      <a:r>
                        <a:rPr sz="1900" spc="-4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20" dirty="0">
                          <a:latin typeface="Microsoft Sans Serif"/>
                          <a:cs typeface="Microsoft Sans Serif"/>
                        </a:rPr>
                        <a:t>27)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486B4A"/>
                      </a:solidFill>
                      <a:prstDash val="solid"/>
                    </a:lnL>
                    <a:lnT w="9525">
                      <a:solidFill>
                        <a:srgbClr val="486B4A"/>
                      </a:solidFill>
                      <a:prstDash val="solid"/>
                    </a:lnT>
                    <a:lnB w="9525">
                      <a:solidFill>
                        <a:srgbClr val="486B4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0" algn="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900" spc="-55" dirty="0">
                          <a:latin typeface="Microsoft Sans Serif"/>
                          <a:cs typeface="Microsoft Sans Serif"/>
                        </a:rPr>
                        <a:t>окремі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35" dirty="0">
                          <a:latin typeface="Microsoft Sans Serif"/>
                          <a:cs typeface="Microsoft Sans Serif"/>
                        </a:rPr>
                        <a:t>питання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9700" marB="0">
                    <a:lnR w="9525">
                      <a:solidFill>
                        <a:srgbClr val="486B4A"/>
                      </a:solidFill>
                      <a:prstDash val="solid"/>
                    </a:lnR>
                    <a:lnT w="9525">
                      <a:solidFill>
                        <a:srgbClr val="486B4A"/>
                      </a:solidFill>
                      <a:prstDash val="solid"/>
                    </a:lnT>
                    <a:lnB w="9525">
                      <a:solidFill>
                        <a:srgbClr val="486B4A"/>
                      </a:solidFill>
                      <a:prstDash val="solid"/>
                    </a:lnB>
                  </a:tcPr>
                </a:tc>
              </a:tr>
              <a:tr h="320420">
                <a:tc>
                  <a:txBody>
                    <a:bodyPr/>
                    <a:lstStyle/>
                    <a:p>
                      <a:pPr marL="17145">
                        <a:lnSpc>
                          <a:spcPts val="2245"/>
                        </a:lnSpc>
                      </a:pPr>
                      <a:r>
                        <a:rPr sz="1900" spc="-90" dirty="0">
                          <a:latin typeface="Microsoft Sans Serif"/>
                          <a:cs typeface="Microsoft Sans Serif"/>
                        </a:rPr>
                        <a:t>ПК</a:t>
                      </a:r>
                      <a:r>
                        <a:rPr sz="19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30" dirty="0">
                          <a:latin typeface="Microsoft Sans Serif"/>
                          <a:cs typeface="Microsoft Sans Serif"/>
                        </a:rPr>
                        <a:t>України</a:t>
                      </a:r>
                      <a:r>
                        <a:rPr sz="1900" spc="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5" dirty="0">
                          <a:latin typeface="Microsoft Sans Serif"/>
                          <a:cs typeface="Microsoft Sans Serif"/>
                        </a:rPr>
                        <a:t>(п.</a:t>
                      </a:r>
                      <a:r>
                        <a:rPr sz="19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30" dirty="0">
                          <a:latin typeface="Microsoft Sans Serif"/>
                          <a:cs typeface="Microsoft Sans Serif"/>
                        </a:rPr>
                        <a:t>197.11</a:t>
                      </a:r>
                      <a:r>
                        <a:rPr sz="19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75" dirty="0">
                          <a:latin typeface="Microsoft Sans Serif"/>
                          <a:cs typeface="Microsoft Sans Serif"/>
                        </a:rPr>
                        <a:t>ст.</a:t>
                      </a:r>
                      <a:r>
                        <a:rPr sz="19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197)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486B4A"/>
                      </a:solidFill>
                      <a:prstDash val="solid"/>
                    </a:lnL>
                    <a:lnT w="9525">
                      <a:solidFill>
                        <a:srgbClr val="486B4A"/>
                      </a:solidFill>
                      <a:prstDash val="solid"/>
                    </a:lnT>
                    <a:lnB w="9525">
                      <a:solidFill>
                        <a:srgbClr val="486B4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2710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900" spc="-55" dirty="0">
                          <a:latin typeface="Microsoft Sans Serif"/>
                          <a:cs typeface="Microsoft Sans Serif"/>
                        </a:rPr>
                        <a:t>окремі</a:t>
                      </a:r>
                      <a:r>
                        <a:rPr sz="19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35" dirty="0">
                          <a:latin typeface="Microsoft Sans Serif"/>
                          <a:cs typeface="Microsoft Sans Serif"/>
                        </a:rPr>
                        <a:t>питання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795" marB="0">
                    <a:lnR w="9525">
                      <a:solidFill>
                        <a:srgbClr val="486B4A"/>
                      </a:solidFill>
                      <a:prstDash val="solid"/>
                    </a:lnR>
                    <a:lnT w="9525">
                      <a:solidFill>
                        <a:srgbClr val="486B4A"/>
                      </a:solidFill>
                      <a:prstDash val="solid"/>
                    </a:lnT>
                    <a:lnB w="9525">
                      <a:solidFill>
                        <a:srgbClr val="486B4A"/>
                      </a:solidFill>
                      <a:prstDash val="solid"/>
                    </a:lnB>
                  </a:tcPr>
                </a:tc>
              </a:tr>
              <a:tr h="981075">
                <a:tc>
                  <a:txBody>
                    <a:bodyPr/>
                    <a:lstStyle/>
                    <a:p>
                      <a:pPr marL="17145">
                        <a:lnSpc>
                          <a:spcPts val="2245"/>
                        </a:lnSpc>
                      </a:pPr>
                      <a:r>
                        <a:rPr sz="1900" spc="-20" dirty="0"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900" spc="-2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900" spc="-1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900" spc="-5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900" spc="-25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900" spc="-20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900" spc="-2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900" spc="-5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900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90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25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900" spc="-45" dirty="0"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900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25" dirty="0">
                          <a:latin typeface="Microsoft Sans Serif"/>
                          <a:cs typeface="Microsoft Sans Serif"/>
                        </a:rPr>
                        <a:t>«</a:t>
                      </a:r>
                      <a:r>
                        <a:rPr sz="1900" spc="-20" dirty="0"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900" spc="-25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90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9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900" spc="-30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900" spc="-5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900" spc="-25" dirty="0">
                          <a:latin typeface="Microsoft Sans Serif"/>
                          <a:cs typeface="Microsoft Sans Serif"/>
                        </a:rPr>
                        <a:t>оре</a:t>
                      </a:r>
                      <a:r>
                        <a:rPr sz="1900" spc="-20" dirty="0">
                          <a:latin typeface="Microsoft Sans Serif"/>
                          <a:cs typeface="Microsoft Sans Serif"/>
                        </a:rPr>
                        <a:t>нн</a:t>
                      </a:r>
                      <a:r>
                        <a:rPr sz="1900" dirty="0">
                          <a:latin typeface="Microsoft Sans Serif"/>
                          <a:cs typeface="Microsoft Sans Serif"/>
                        </a:rPr>
                        <a:t>я</a:t>
                      </a:r>
                      <a:r>
                        <a:rPr sz="1900" spc="-9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35" dirty="0">
                          <a:latin typeface="Microsoft Sans Serif"/>
                          <a:cs typeface="Microsoft Sans Serif"/>
                        </a:rPr>
                        <a:t>є</a:t>
                      </a:r>
                      <a:r>
                        <a:rPr sz="1900" spc="-30" dirty="0">
                          <a:latin typeface="Microsoft Sans Serif"/>
                          <a:cs typeface="Microsoft Sans Serif"/>
                        </a:rPr>
                        <a:t>ди</a:t>
                      </a:r>
                      <a:r>
                        <a:rPr sz="1900" spc="-20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900" spc="-2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900" dirty="0">
                          <a:latin typeface="Microsoft Sans Serif"/>
                          <a:cs typeface="Microsoft Sans Serif"/>
                        </a:rPr>
                        <a:t>ї</a:t>
                      </a:r>
                      <a:r>
                        <a:rPr sz="19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900" spc="-3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900" spc="-1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900" spc="-5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900" spc="-25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900" spc="-35" dirty="0"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900" dirty="0">
                          <a:latin typeface="Microsoft Sans Serif"/>
                          <a:cs typeface="Microsoft Sans Serif"/>
                        </a:rPr>
                        <a:t>и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  <a:p>
                      <a:pPr marL="17145">
                        <a:lnSpc>
                          <a:spcPct val="100000"/>
                        </a:lnSpc>
                      </a:pPr>
                      <a:r>
                        <a:rPr sz="1900" spc="-35" dirty="0"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1900" spc="-25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900" spc="-30" dirty="0"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900" spc="-40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900" spc="-30" dirty="0"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900" spc="-25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900" spc="-20" dirty="0">
                          <a:latin typeface="Microsoft Sans Serif"/>
                          <a:cs typeface="Microsoft Sans Serif"/>
                        </a:rPr>
                        <a:t>ння</a:t>
                      </a:r>
                      <a:r>
                        <a:rPr sz="1900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90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30" dirty="0">
                          <a:latin typeface="Microsoft Sans Serif"/>
                          <a:cs typeface="Microsoft Sans Serif"/>
                        </a:rPr>
                        <a:t>ви</a:t>
                      </a:r>
                      <a:r>
                        <a:rPr sz="1900" spc="5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900" spc="-25" dirty="0">
                          <a:latin typeface="Microsoft Sans Serif"/>
                          <a:cs typeface="Microsoft Sans Serif"/>
                        </a:rPr>
                        <a:t>ор</a:t>
                      </a:r>
                      <a:r>
                        <a:rPr sz="1900" spc="-3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900" spc="-1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900" spc="-5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900" spc="-25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900" spc="-20" dirty="0">
                          <a:latin typeface="Microsoft Sans Serif"/>
                          <a:cs typeface="Microsoft Sans Serif"/>
                        </a:rPr>
                        <a:t>нн</a:t>
                      </a:r>
                      <a:r>
                        <a:rPr sz="1900" dirty="0">
                          <a:latin typeface="Microsoft Sans Serif"/>
                          <a:cs typeface="Microsoft Sans Serif"/>
                        </a:rPr>
                        <a:t>я</a:t>
                      </a:r>
                      <a:r>
                        <a:rPr sz="190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900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9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35" dirty="0"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900" spc="-2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900" spc="-20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900" spc="-15" dirty="0">
                          <a:latin typeface="Microsoft Sans Serif"/>
                          <a:cs typeface="Microsoft Sans Serif"/>
                        </a:rPr>
                        <a:t>і</a:t>
                      </a:r>
                      <a:r>
                        <a:rPr sz="1900" spc="-5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900" spc="-25" dirty="0">
                          <a:latin typeface="Microsoft Sans Serif"/>
                          <a:cs typeface="Microsoft Sans Serif"/>
                        </a:rPr>
                        <a:t>ор</a:t>
                      </a:r>
                      <a:r>
                        <a:rPr sz="1900" spc="-3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900" spc="-20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900" spc="-25" dirty="0"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900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900" spc="-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35" dirty="0"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900" spc="-15" dirty="0">
                          <a:latin typeface="Microsoft Sans Serif"/>
                          <a:cs typeface="Microsoft Sans Serif"/>
                        </a:rPr>
                        <a:t>і</a:t>
                      </a:r>
                      <a:r>
                        <a:rPr sz="1900" spc="-25" dirty="0">
                          <a:latin typeface="Microsoft Sans Serif"/>
                          <a:cs typeface="Microsoft Sans Serif"/>
                        </a:rPr>
                        <a:t>ж</a:t>
                      </a:r>
                      <a:r>
                        <a:rPr sz="1900" spc="-20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900" spc="-25" dirty="0">
                          <a:latin typeface="Microsoft Sans Serif"/>
                          <a:cs typeface="Microsoft Sans Serif"/>
                        </a:rPr>
                        <a:t>ар</a:t>
                      </a:r>
                      <a:r>
                        <a:rPr sz="1900" spc="-7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900" spc="-30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900" spc="-20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900" spc="-25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900" dirty="0">
                          <a:latin typeface="Microsoft Sans Serif"/>
                          <a:cs typeface="Microsoft Sans Serif"/>
                        </a:rPr>
                        <a:t>ї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  <a:p>
                      <a:pPr marL="17145">
                        <a:lnSpc>
                          <a:spcPct val="100000"/>
                        </a:lnSpc>
                      </a:pPr>
                      <a:r>
                        <a:rPr sz="1900" spc="-30" dirty="0">
                          <a:latin typeface="Microsoft Sans Serif"/>
                          <a:cs typeface="Microsoft Sans Serif"/>
                        </a:rPr>
                        <a:t>технічної</a:t>
                      </a:r>
                      <a:r>
                        <a:rPr sz="1900" spc="-8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40" dirty="0">
                          <a:latin typeface="Microsoft Sans Serif"/>
                          <a:cs typeface="Microsoft Sans Serif"/>
                        </a:rPr>
                        <a:t>допомоги»</a:t>
                      </a:r>
                      <a:r>
                        <a:rPr sz="19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20" dirty="0">
                          <a:latin typeface="Microsoft Sans Serif"/>
                          <a:cs typeface="Microsoft Sans Serif"/>
                        </a:rPr>
                        <a:t>від</a:t>
                      </a:r>
                      <a:r>
                        <a:rPr sz="19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25" dirty="0">
                          <a:latin typeface="Microsoft Sans Serif"/>
                          <a:cs typeface="Microsoft Sans Serif"/>
                        </a:rPr>
                        <a:t>15.02.2002</a:t>
                      </a:r>
                      <a:r>
                        <a:rPr sz="19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15" dirty="0">
                          <a:latin typeface="Microsoft Sans Serif"/>
                          <a:cs typeface="Microsoft Sans Serif"/>
                        </a:rPr>
                        <a:t>№153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486B4A"/>
                      </a:solidFill>
                      <a:prstDash val="solid"/>
                    </a:lnL>
                    <a:lnT w="9525">
                      <a:solidFill>
                        <a:srgbClr val="486B4A"/>
                      </a:solidFill>
                      <a:prstDash val="solid"/>
                    </a:lnT>
                    <a:lnB w="9525">
                      <a:solidFill>
                        <a:srgbClr val="486B4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R="112395" algn="r">
                        <a:lnSpc>
                          <a:spcPct val="100000"/>
                        </a:lnSpc>
                      </a:pPr>
                      <a:r>
                        <a:rPr sz="1900" spc="-45" dirty="0">
                          <a:latin typeface="Microsoft Sans Serif"/>
                          <a:cs typeface="Microsoft Sans Serif"/>
                        </a:rPr>
                        <a:t>загальні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60" dirty="0">
                          <a:latin typeface="Microsoft Sans Serif"/>
                          <a:cs typeface="Microsoft Sans Serif"/>
                        </a:rPr>
                        <a:t>рамки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" marB="0">
                    <a:lnR w="9525">
                      <a:solidFill>
                        <a:srgbClr val="486B4A"/>
                      </a:solidFill>
                      <a:prstDash val="solid"/>
                    </a:lnR>
                    <a:lnT w="9525">
                      <a:solidFill>
                        <a:srgbClr val="486B4A"/>
                      </a:solidFill>
                      <a:prstDash val="solid"/>
                    </a:lnT>
                    <a:lnB w="9525">
                      <a:solidFill>
                        <a:srgbClr val="486B4A"/>
                      </a:solidFill>
                      <a:prstDash val="solid"/>
                    </a:lnB>
                  </a:tcPr>
                </a:tc>
              </a:tr>
              <a:tr h="868692">
                <a:tc>
                  <a:txBody>
                    <a:bodyPr/>
                    <a:lstStyle/>
                    <a:p>
                      <a:pPr marL="17145">
                        <a:lnSpc>
                          <a:spcPts val="2245"/>
                        </a:lnSpc>
                      </a:pP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Постанова</a:t>
                      </a:r>
                      <a:r>
                        <a:rPr sz="19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70" dirty="0">
                          <a:latin typeface="Microsoft Sans Serif"/>
                          <a:cs typeface="Microsoft Sans Serif"/>
                        </a:rPr>
                        <a:t>КМУ</a:t>
                      </a:r>
                      <a:r>
                        <a:rPr sz="1900" spc="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5" dirty="0">
                          <a:latin typeface="Microsoft Sans Serif"/>
                          <a:cs typeface="Microsoft Sans Serif"/>
                        </a:rPr>
                        <a:t>«Деякі</a:t>
                      </a:r>
                      <a:r>
                        <a:rPr sz="19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5" dirty="0">
                          <a:latin typeface="Microsoft Sans Serif"/>
                          <a:cs typeface="Microsoft Sans Serif"/>
                        </a:rPr>
                        <a:t>питання</a:t>
                      </a:r>
                      <a:r>
                        <a:rPr sz="19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0" dirty="0">
                          <a:latin typeface="Microsoft Sans Serif"/>
                          <a:cs typeface="Microsoft Sans Serif"/>
                        </a:rPr>
                        <a:t>фінансування</a:t>
                      </a:r>
                      <a:r>
                        <a:rPr sz="19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20" dirty="0">
                          <a:latin typeface="Microsoft Sans Serif"/>
                          <a:cs typeface="Microsoft Sans Serif"/>
                        </a:rPr>
                        <a:t>програм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  <a:p>
                      <a:pPr marL="17145">
                        <a:lnSpc>
                          <a:spcPct val="100000"/>
                        </a:lnSpc>
                      </a:pPr>
                      <a:r>
                        <a:rPr sz="1900" spc="-20" dirty="0">
                          <a:latin typeface="Microsoft Sans Serif"/>
                          <a:cs typeface="Microsoft Sans Serif"/>
                        </a:rPr>
                        <a:t>та</a:t>
                      </a:r>
                      <a:r>
                        <a:rPr sz="1900" spc="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20" dirty="0">
                          <a:latin typeface="Microsoft Sans Serif"/>
                          <a:cs typeface="Microsoft Sans Serif"/>
                        </a:rPr>
                        <a:t>проектів</a:t>
                      </a:r>
                      <a:r>
                        <a:rPr sz="19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15" dirty="0">
                          <a:latin typeface="Microsoft Sans Serif"/>
                          <a:cs typeface="Microsoft Sans Serif"/>
                        </a:rPr>
                        <a:t>регіонального</a:t>
                      </a:r>
                      <a:r>
                        <a:rPr sz="19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30" dirty="0">
                          <a:latin typeface="Microsoft Sans Serif"/>
                          <a:cs typeface="Microsoft Sans Serif"/>
                        </a:rPr>
                        <a:t>розвитку»</a:t>
                      </a:r>
                      <a:r>
                        <a:rPr sz="1900" spc="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5" dirty="0">
                          <a:latin typeface="Microsoft Sans Serif"/>
                          <a:cs typeface="Microsoft Sans Serif"/>
                        </a:rPr>
                        <a:t>від</a:t>
                      </a:r>
                      <a:r>
                        <a:rPr sz="19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20" dirty="0">
                          <a:latin typeface="Microsoft Sans Serif"/>
                          <a:cs typeface="Microsoft Sans Serif"/>
                        </a:rPr>
                        <a:t>16.11.2016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  <a:p>
                      <a:pPr marL="17145">
                        <a:lnSpc>
                          <a:spcPts val="2210"/>
                        </a:lnSpc>
                      </a:pPr>
                      <a:r>
                        <a:rPr sz="1900" spc="30" dirty="0">
                          <a:latin typeface="Microsoft Sans Serif"/>
                          <a:cs typeface="Microsoft Sans Serif"/>
                        </a:rPr>
                        <a:t>№827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486B4A"/>
                      </a:solidFill>
                      <a:prstDash val="solid"/>
                    </a:lnL>
                    <a:lnT w="9525">
                      <a:solidFill>
                        <a:srgbClr val="486B4A"/>
                      </a:solidFill>
                      <a:prstDash val="solid"/>
                    </a:lnT>
                    <a:lnB w="9525">
                      <a:solidFill>
                        <a:srgbClr val="486B4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R="92710" algn="r">
                        <a:lnSpc>
                          <a:spcPct val="100000"/>
                        </a:lnSpc>
                      </a:pPr>
                      <a:r>
                        <a:rPr sz="1900" spc="-55" dirty="0">
                          <a:latin typeface="Microsoft Sans Serif"/>
                          <a:cs typeface="Microsoft Sans Serif"/>
                        </a:rPr>
                        <a:t>окремі</a:t>
                      </a:r>
                      <a:r>
                        <a:rPr sz="19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900" spc="-35" dirty="0">
                          <a:latin typeface="Microsoft Sans Serif"/>
                          <a:cs typeface="Microsoft Sans Serif"/>
                        </a:rPr>
                        <a:t>питання</a:t>
                      </a:r>
                      <a:endParaRPr sz="19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" marB="0">
                    <a:lnR w="9525">
                      <a:solidFill>
                        <a:srgbClr val="486B4A"/>
                      </a:solidFill>
                      <a:prstDash val="solid"/>
                    </a:lnR>
                    <a:lnT w="9525">
                      <a:solidFill>
                        <a:srgbClr val="486B4A"/>
                      </a:solidFill>
                      <a:prstDash val="solid"/>
                    </a:lnT>
                    <a:lnB w="9525">
                      <a:solidFill>
                        <a:srgbClr val="486B4A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30664" y="426135"/>
            <a:ext cx="1736762" cy="3100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95446" y="320497"/>
            <a:ext cx="175323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solidFill>
                  <a:srgbClr val="860038"/>
                </a:solidFill>
              </a:rPr>
              <a:t>2018</a:t>
            </a:r>
            <a:r>
              <a:rPr sz="2900" spc="-80" dirty="0">
                <a:solidFill>
                  <a:srgbClr val="860038"/>
                </a:solidFill>
              </a:rPr>
              <a:t> </a:t>
            </a:r>
            <a:r>
              <a:rPr sz="2900" dirty="0">
                <a:solidFill>
                  <a:srgbClr val="860038"/>
                </a:solidFill>
              </a:rPr>
              <a:t>РІК</a:t>
            </a:r>
            <a:endParaRPr sz="29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34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58267" y="818514"/>
            <a:ext cx="8509635" cy="544258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ts val="1540"/>
              </a:lnSpc>
              <a:spcBef>
                <a:spcPts val="475"/>
              </a:spcBef>
            </a:pPr>
            <a:r>
              <a:rPr sz="1600" b="1" dirty="0">
                <a:latin typeface="Tahoma"/>
                <a:cs typeface="Tahoma"/>
              </a:rPr>
              <a:t>Удосконалення </a:t>
            </a:r>
            <a:r>
              <a:rPr sz="1600" b="1" spc="-5" dirty="0">
                <a:latin typeface="Tahoma"/>
                <a:cs typeface="Tahoma"/>
              </a:rPr>
              <a:t>Порядок </a:t>
            </a:r>
            <a:r>
              <a:rPr sz="1600" b="1" dirty="0">
                <a:latin typeface="Tahoma"/>
                <a:cs typeface="Tahoma"/>
              </a:rPr>
              <a:t>залучення, використання та моніторингу міжнародної </a:t>
            </a:r>
            <a:r>
              <a:rPr sz="1600" b="1" spc="-455" dirty="0">
                <a:latin typeface="Tahoma"/>
                <a:cs typeface="Tahoma"/>
              </a:rPr>
              <a:t> </a:t>
            </a:r>
            <a:r>
              <a:rPr sz="1600" b="1" spc="5" dirty="0">
                <a:latin typeface="Tahoma"/>
                <a:cs typeface="Tahoma"/>
              </a:rPr>
              <a:t>технічної</a:t>
            </a:r>
            <a:r>
              <a:rPr sz="1600" b="1" spc="-45" dirty="0">
                <a:latin typeface="Tahoma"/>
                <a:cs typeface="Tahoma"/>
              </a:rPr>
              <a:t> </a:t>
            </a:r>
            <a:r>
              <a:rPr sz="1600" b="1" spc="-5" dirty="0">
                <a:latin typeface="Tahoma"/>
                <a:cs typeface="Tahoma"/>
              </a:rPr>
              <a:t>допомоги</a:t>
            </a:r>
            <a:r>
              <a:rPr sz="1600" b="1" spc="5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(постанови</a:t>
            </a:r>
            <a:r>
              <a:rPr sz="1600" spc="-4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КМУ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spc="5" dirty="0">
                <a:latin typeface="Tahoma"/>
                <a:cs typeface="Tahoma"/>
              </a:rPr>
              <a:t>№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spc="5" dirty="0">
                <a:latin typeface="Tahoma"/>
                <a:cs typeface="Tahoma"/>
              </a:rPr>
              <a:t>702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від </a:t>
            </a:r>
            <a:r>
              <a:rPr sz="1600" spc="5" dirty="0">
                <a:latin typeface="Tahoma"/>
                <a:cs typeface="Tahoma"/>
              </a:rPr>
              <a:t>29.08.2018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,</a:t>
            </a:r>
            <a:r>
              <a:rPr sz="1600" spc="-5" dirty="0">
                <a:latin typeface="Tahoma"/>
                <a:cs typeface="Tahoma"/>
              </a:rPr>
              <a:t> </a:t>
            </a:r>
            <a:r>
              <a:rPr sz="1600" spc="5" dirty="0">
                <a:latin typeface="Tahoma"/>
                <a:cs typeface="Tahoma"/>
              </a:rPr>
              <a:t>№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spc="5" dirty="0">
                <a:latin typeface="Tahoma"/>
                <a:cs typeface="Tahoma"/>
              </a:rPr>
              <a:t>725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від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spc="5" dirty="0">
                <a:latin typeface="Tahoma"/>
                <a:cs typeface="Tahoma"/>
              </a:rPr>
              <a:t>05.09.2018):</a:t>
            </a:r>
            <a:endParaRPr sz="1600">
              <a:latin typeface="Tahoma"/>
              <a:cs typeface="Tahoma"/>
            </a:endParaRPr>
          </a:p>
          <a:p>
            <a:pPr marL="356870" marR="182245" indent="-344805">
              <a:lnSpc>
                <a:spcPct val="80100"/>
              </a:lnSpc>
              <a:spcBef>
                <a:spcPts val="390"/>
              </a:spcBef>
              <a:buClr>
                <a:srgbClr val="009999"/>
              </a:buClr>
              <a:buSzPct val="62500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1600" spc="-5" dirty="0">
                <a:latin typeface="Tahoma"/>
                <a:cs typeface="Tahoma"/>
              </a:rPr>
              <a:t>скасування </a:t>
            </a:r>
            <a:r>
              <a:rPr sz="1600" dirty="0">
                <a:latin typeface="Tahoma"/>
                <a:cs typeface="Tahoma"/>
              </a:rPr>
              <a:t>обмежень </a:t>
            </a:r>
            <a:r>
              <a:rPr sz="1600" spc="-5" dirty="0">
                <a:latin typeface="Tahoma"/>
                <a:cs typeface="Tahoma"/>
              </a:rPr>
              <a:t>щодо </a:t>
            </a:r>
            <a:r>
              <a:rPr sz="1600" dirty="0">
                <a:latin typeface="Tahoma"/>
                <a:cs typeface="Tahoma"/>
              </a:rPr>
              <a:t>граничних сум витрат </a:t>
            </a:r>
            <a:r>
              <a:rPr sz="1600" spc="5" dirty="0">
                <a:latin typeface="Tahoma"/>
                <a:cs typeface="Tahoma"/>
              </a:rPr>
              <a:t>на придбання </a:t>
            </a:r>
            <a:r>
              <a:rPr sz="1600" spc="-5" dirty="0">
                <a:latin typeface="Tahoma"/>
                <a:cs typeface="Tahoma"/>
              </a:rPr>
              <a:t>товарів, робіт </a:t>
            </a:r>
            <a:r>
              <a:rPr sz="1600" dirty="0">
                <a:latin typeface="Tahoma"/>
                <a:cs typeface="Tahoma"/>
              </a:rPr>
              <a:t>та 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послуг </a:t>
            </a:r>
            <a:r>
              <a:rPr sz="1600" dirty="0">
                <a:latin typeface="Tahoma"/>
                <a:cs typeface="Tahoma"/>
              </a:rPr>
              <a:t>по </a:t>
            </a:r>
            <a:r>
              <a:rPr sz="1600" spc="-5" dirty="0">
                <a:latin typeface="Tahoma"/>
                <a:cs typeface="Tahoma"/>
              </a:rPr>
              <a:t>проектах </a:t>
            </a:r>
            <a:r>
              <a:rPr sz="1600" spc="5" dirty="0">
                <a:latin typeface="Tahoma"/>
                <a:cs typeface="Tahoma"/>
              </a:rPr>
              <a:t>МТД, </a:t>
            </a:r>
            <a:r>
              <a:rPr sz="1600" dirty="0">
                <a:latin typeface="Tahoma"/>
                <a:cs typeface="Tahoma"/>
              </a:rPr>
              <a:t>унормувано питання про </a:t>
            </a:r>
            <a:r>
              <a:rPr sz="1600" spc="-5" dirty="0">
                <a:latin typeface="Tahoma"/>
                <a:cs typeface="Tahoma"/>
              </a:rPr>
              <a:t>співфінансування проектів </a:t>
            </a:r>
            <a:r>
              <a:rPr sz="1600" spc="5" dirty="0">
                <a:latin typeface="Tahoma"/>
                <a:cs typeface="Tahoma"/>
              </a:rPr>
              <a:t>МТД </a:t>
            </a:r>
            <a:r>
              <a:rPr sz="1600" dirty="0">
                <a:latin typeface="Tahoma"/>
                <a:cs typeface="Tahoma"/>
              </a:rPr>
              <a:t>з </a:t>
            </a:r>
            <a:r>
              <a:rPr sz="1600" spc="-484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інших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джерел.</a:t>
            </a:r>
            <a:endParaRPr sz="1600">
              <a:latin typeface="Tahoma"/>
              <a:cs typeface="Tahoma"/>
            </a:endParaRPr>
          </a:p>
          <a:p>
            <a:pPr marL="356870" indent="-344805">
              <a:lnSpc>
                <a:spcPts val="1730"/>
              </a:lnSpc>
              <a:buClr>
                <a:srgbClr val="009999"/>
              </a:buClr>
              <a:buSzPct val="62500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1600" dirty="0">
                <a:latin typeface="Tahoma"/>
                <a:cs typeface="Tahoma"/>
              </a:rPr>
              <a:t>запровадження</a:t>
            </a:r>
            <a:r>
              <a:rPr sz="1600" spc="-5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національної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системи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моніторингу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та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контролю</a:t>
            </a:r>
            <a:r>
              <a:rPr sz="1600" spc="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програм</a:t>
            </a:r>
            <a:endParaRPr sz="1600">
              <a:latin typeface="Tahoma"/>
              <a:cs typeface="Tahoma"/>
            </a:endParaRPr>
          </a:p>
          <a:p>
            <a:pPr marL="356870">
              <a:lnSpc>
                <a:spcPts val="1730"/>
              </a:lnSpc>
            </a:pPr>
            <a:r>
              <a:rPr sz="1600" dirty="0">
                <a:latin typeface="Tahoma"/>
                <a:cs typeface="Tahoma"/>
              </a:rPr>
              <a:t>прикордонного</a:t>
            </a:r>
            <a:r>
              <a:rPr sz="1600" spc="-5" dirty="0">
                <a:latin typeface="Tahoma"/>
                <a:cs typeface="Tahoma"/>
              </a:rPr>
              <a:t> співробітництва</a:t>
            </a:r>
            <a:r>
              <a:rPr sz="1600" spc="-5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Європейського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інструменту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сусідства </a:t>
            </a:r>
            <a:r>
              <a:rPr sz="1600" spc="10" dirty="0">
                <a:latin typeface="Tahoma"/>
                <a:cs typeface="Tahoma"/>
              </a:rPr>
              <a:t>2014-2020;</a:t>
            </a:r>
            <a:endParaRPr sz="1600">
              <a:latin typeface="Tahoma"/>
              <a:cs typeface="Tahoma"/>
            </a:endParaRPr>
          </a:p>
          <a:p>
            <a:pPr marL="356870" marR="122555" indent="-344805">
              <a:lnSpc>
                <a:spcPts val="1540"/>
              </a:lnSpc>
              <a:spcBef>
                <a:spcPts val="370"/>
              </a:spcBef>
              <a:buClr>
                <a:srgbClr val="009999"/>
              </a:buClr>
              <a:buSzPct val="62500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1600" spc="-5" dirty="0">
                <a:latin typeface="Tahoma"/>
                <a:cs typeface="Tahoma"/>
              </a:rPr>
              <a:t>удосконалення процедур підготовки, </a:t>
            </a:r>
            <a:r>
              <a:rPr sz="1600" dirty="0">
                <a:latin typeface="Tahoma"/>
                <a:cs typeface="Tahoma"/>
              </a:rPr>
              <a:t>виконання </a:t>
            </a:r>
            <a:r>
              <a:rPr sz="1600" spc="-5" dirty="0">
                <a:latin typeface="Tahoma"/>
                <a:cs typeface="Tahoma"/>
              </a:rPr>
              <a:t>та проведення </a:t>
            </a:r>
            <a:r>
              <a:rPr sz="1600" dirty="0">
                <a:latin typeface="Tahoma"/>
                <a:cs typeface="Tahoma"/>
              </a:rPr>
              <a:t>моніторингу програм </a:t>
            </a:r>
            <a:r>
              <a:rPr sz="1600" spc="-484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секторальної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бюджетної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підтримки</a:t>
            </a:r>
            <a:r>
              <a:rPr sz="1600" spc="-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ЄС в</a:t>
            </a:r>
            <a:r>
              <a:rPr sz="1600" spc="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Україні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для</a:t>
            </a:r>
            <a:r>
              <a:rPr sz="1600" dirty="0">
                <a:latin typeface="Tahoma"/>
                <a:cs typeface="Tahoma"/>
              </a:rPr>
              <a:t> покращання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їх</a:t>
            </a:r>
            <a:r>
              <a:rPr sz="1600" spc="1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результативності.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9999"/>
              </a:buClr>
              <a:buFont typeface="Wingdings"/>
              <a:buChar char=""/>
            </a:pPr>
            <a:endParaRPr sz="1900">
              <a:latin typeface="Tahoma"/>
              <a:cs typeface="Tahoma"/>
            </a:endParaRPr>
          </a:p>
          <a:p>
            <a:pPr marL="12700" marR="600710">
              <a:lnSpc>
                <a:spcPct val="80000"/>
              </a:lnSpc>
            </a:pPr>
            <a:r>
              <a:rPr sz="1600" b="1" dirty="0">
                <a:latin typeface="Tahoma"/>
                <a:cs typeface="Tahoma"/>
              </a:rPr>
              <a:t>Мінекономрозвитку розроблено </a:t>
            </a:r>
            <a:r>
              <a:rPr sz="1600" b="1" spc="-5" dirty="0">
                <a:latin typeface="Tahoma"/>
                <a:cs typeface="Tahoma"/>
              </a:rPr>
              <a:t>пропозиції </a:t>
            </a:r>
            <a:r>
              <a:rPr sz="1600" spc="-5" dirty="0">
                <a:latin typeface="Tahoma"/>
                <a:cs typeface="Tahoma"/>
              </a:rPr>
              <a:t>для </a:t>
            </a:r>
            <a:r>
              <a:rPr sz="1600" dirty="0">
                <a:latin typeface="Tahoma"/>
                <a:cs typeface="Tahoma"/>
              </a:rPr>
              <a:t>внесення </a:t>
            </a:r>
            <a:r>
              <a:rPr sz="1600" spc="5" dirty="0">
                <a:latin typeface="Tahoma"/>
                <a:cs typeface="Tahoma"/>
              </a:rPr>
              <a:t>змін </a:t>
            </a:r>
            <a:r>
              <a:rPr sz="1600" b="1" dirty="0">
                <a:latin typeface="Tahoma"/>
                <a:cs typeface="Tahoma"/>
              </a:rPr>
              <a:t>до постанови </a:t>
            </a:r>
            <a:r>
              <a:rPr sz="1600" b="1" spc="-45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Кабінету Міністрів </a:t>
            </a:r>
            <a:r>
              <a:rPr sz="1600" dirty="0">
                <a:latin typeface="Tahoma"/>
                <a:cs typeface="Tahoma"/>
              </a:rPr>
              <a:t>України </a:t>
            </a:r>
            <a:r>
              <a:rPr sz="1600" spc="-5" dirty="0">
                <a:latin typeface="Tahoma"/>
                <a:cs typeface="Tahoma"/>
              </a:rPr>
              <a:t>від </a:t>
            </a:r>
            <a:r>
              <a:rPr sz="1600" spc="5" dirty="0">
                <a:latin typeface="Tahoma"/>
                <a:cs typeface="Tahoma"/>
              </a:rPr>
              <a:t>15.02.2002 № 153 </a:t>
            </a:r>
            <a:r>
              <a:rPr sz="1600" spc="-5" dirty="0">
                <a:latin typeface="Tahoma"/>
                <a:cs typeface="Tahoma"/>
              </a:rPr>
              <a:t>«Про створення </a:t>
            </a:r>
            <a:r>
              <a:rPr sz="1600" dirty="0">
                <a:latin typeface="Tahoma"/>
                <a:cs typeface="Tahoma"/>
              </a:rPr>
              <a:t>єдиної системи 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залучення, використання та моніторингу </a:t>
            </a:r>
            <a:r>
              <a:rPr sz="1600" spc="-5" dirty="0">
                <a:latin typeface="Tahoma"/>
                <a:cs typeface="Tahoma"/>
              </a:rPr>
              <a:t>міжнародної технічної </a:t>
            </a:r>
            <a:r>
              <a:rPr sz="1600" dirty="0">
                <a:latin typeface="Tahoma"/>
                <a:cs typeface="Tahoma"/>
              </a:rPr>
              <a:t>допомоги, якими 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пропонується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:</a:t>
            </a:r>
            <a:endParaRPr sz="1600">
              <a:latin typeface="Tahoma"/>
              <a:cs typeface="Tahoma"/>
            </a:endParaRPr>
          </a:p>
          <a:p>
            <a:pPr marL="356870" marR="334645" indent="-344805">
              <a:lnSpc>
                <a:spcPts val="1540"/>
              </a:lnSpc>
              <a:spcBef>
                <a:spcPts val="370"/>
              </a:spcBef>
              <a:buClr>
                <a:srgbClr val="009999"/>
              </a:buClr>
              <a:buSzPct val="62500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1600" spc="-5" dirty="0">
                <a:latin typeface="Tahoma"/>
                <a:cs typeface="Tahoma"/>
              </a:rPr>
              <a:t>удосконалення процедури </a:t>
            </a:r>
            <a:r>
              <a:rPr sz="1600" dirty="0">
                <a:latin typeface="Tahoma"/>
                <a:cs typeface="Tahoma"/>
              </a:rPr>
              <a:t>залучення </a:t>
            </a:r>
            <a:r>
              <a:rPr sz="1600" spc="5" dirty="0">
                <a:latin typeface="Tahoma"/>
                <a:cs typeface="Tahoma"/>
              </a:rPr>
              <a:t>МТД </a:t>
            </a:r>
            <a:r>
              <a:rPr sz="1600" spc="-5" dirty="0">
                <a:latin typeface="Tahoma"/>
                <a:cs typeface="Tahoma"/>
              </a:rPr>
              <a:t>відповідно до пріоритетів, </a:t>
            </a:r>
            <a:r>
              <a:rPr sz="1600" dirty="0">
                <a:latin typeface="Tahoma"/>
                <a:cs typeface="Tahoma"/>
              </a:rPr>
              <a:t>визначених у </a:t>
            </a:r>
            <a:r>
              <a:rPr sz="1600" spc="-484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загальнодержавних,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галузевих</a:t>
            </a:r>
            <a:r>
              <a:rPr sz="1600" spc="-4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та</a:t>
            </a:r>
            <a:r>
              <a:rPr sz="1600" dirty="0">
                <a:latin typeface="Tahoma"/>
                <a:cs typeface="Tahoma"/>
              </a:rPr>
              <a:t> регіональних</a:t>
            </a:r>
            <a:r>
              <a:rPr sz="1600" spc="-5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документах;</a:t>
            </a:r>
            <a:endParaRPr sz="1600">
              <a:latin typeface="Tahoma"/>
              <a:cs typeface="Tahoma"/>
            </a:endParaRPr>
          </a:p>
          <a:p>
            <a:pPr marL="356870" marR="341630" indent="-344805">
              <a:lnSpc>
                <a:spcPts val="1540"/>
              </a:lnSpc>
              <a:spcBef>
                <a:spcPts val="380"/>
              </a:spcBef>
              <a:buClr>
                <a:srgbClr val="009999"/>
              </a:buClr>
              <a:buSzPct val="62500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1600" dirty="0">
                <a:latin typeface="Tahoma"/>
                <a:cs typeface="Tahoma"/>
              </a:rPr>
              <a:t>забезпечення </a:t>
            </a:r>
            <a:r>
              <a:rPr sz="1600" spc="-5" dirty="0">
                <a:latin typeface="Tahoma"/>
                <a:cs typeface="Tahoma"/>
              </a:rPr>
              <a:t>відповідності проектів </a:t>
            </a:r>
            <a:r>
              <a:rPr sz="1600" spc="5" dirty="0">
                <a:latin typeface="Tahoma"/>
                <a:cs typeface="Tahoma"/>
              </a:rPr>
              <a:t>МТД </a:t>
            </a:r>
            <a:r>
              <a:rPr sz="1600" spc="-5" dirty="0">
                <a:latin typeface="Tahoma"/>
                <a:cs typeface="Tahoma"/>
              </a:rPr>
              <a:t>стратегічним та </a:t>
            </a:r>
            <a:r>
              <a:rPr sz="1600" dirty="0">
                <a:latin typeface="Tahoma"/>
                <a:cs typeface="Tahoma"/>
              </a:rPr>
              <a:t>програмним </a:t>
            </a:r>
            <a:r>
              <a:rPr sz="1600" spc="-5" dirty="0">
                <a:latin typeface="Tahoma"/>
                <a:cs typeface="Tahoma"/>
              </a:rPr>
              <a:t>документам </a:t>
            </a:r>
            <a:r>
              <a:rPr sz="1600" spc="-484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Уряду;-усунення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затримок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у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процесі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погодження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плану</a:t>
            </a:r>
            <a:r>
              <a:rPr sz="1600" spc="1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закупівель</a:t>
            </a:r>
            <a:r>
              <a:rPr sz="1600" dirty="0">
                <a:latin typeface="Tahoma"/>
                <a:cs typeface="Tahoma"/>
              </a:rPr>
              <a:t> бенефіціаром;</a:t>
            </a:r>
            <a:endParaRPr sz="1600">
              <a:latin typeface="Tahoma"/>
              <a:cs typeface="Tahoma"/>
            </a:endParaRPr>
          </a:p>
          <a:p>
            <a:pPr marL="356870" marR="622935" indent="-344805">
              <a:lnSpc>
                <a:spcPts val="1540"/>
              </a:lnSpc>
              <a:spcBef>
                <a:spcPts val="375"/>
              </a:spcBef>
              <a:buClr>
                <a:srgbClr val="009999"/>
              </a:buClr>
              <a:buSzPct val="62500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1600" spc="-5" dirty="0">
                <a:latin typeface="Tahoma"/>
                <a:cs typeface="Tahoma"/>
              </a:rPr>
              <a:t>включення</a:t>
            </a:r>
            <a:r>
              <a:rPr sz="1600" spc="1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до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листа-клопотання</a:t>
            </a:r>
            <a:r>
              <a:rPr sz="1600" spc="1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донора</a:t>
            </a:r>
            <a:r>
              <a:rPr sz="1600" spc="10" dirty="0">
                <a:latin typeface="Tahoma"/>
                <a:cs typeface="Tahoma"/>
              </a:rPr>
              <a:t> </a:t>
            </a:r>
            <a:r>
              <a:rPr sz="1600" spc="5" dirty="0">
                <a:latin typeface="Tahoma"/>
                <a:cs typeface="Tahoma"/>
              </a:rPr>
              <a:t>про </a:t>
            </a:r>
            <a:r>
              <a:rPr sz="1600" dirty="0">
                <a:latin typeface="Tahoma"/>
                <a:cs typeface="Tahoma"/>
              </a:rPr>
              <a:t>державну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перереєстрацію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проекту </a:t>
            </a:r>
            <a:r>
              <a:rPr sz="1600" spc="-484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інформації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щодо</a:t>
            </a:r>
            <a:r>
              <a:rPr sz="1600" spc="1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використаної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суми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коштів</a:t>
            </a:r>
            <a:r>
              <a:rPr sz="1600" spc="2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в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рамках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проекту</a:t>
            </a:r>
            <a:r>
              <a:rPr sz="1600" spc="15" dirty="0">
                <a:latin typeface="Tahoma"/>
                <a:cs typeface="Tahoma"/>
              </a:rPr>
              <a:t> </a:t>
            </a:r>
            <a:r>
              <a:rPr sz="1600" spc="5" dirty="0">
                <a:latin typeface="Tahoma"/>
                <a:cs typeface="Tahoma"/>
              </a:rPr>
              <a:t>МТД;</a:t>
            </a:r>
            <a:endParaRPr sz="1600">
              <a:latin typeface="Tahoma"/>
              <a:cs typeface="Tahoma"/>
            </a:endParaRPr>
          </a:p>
          <a:p>
            <a:pPr marL="356870" marR="127000" indent="-344805">
              <a:lnSpc>
                <a:spcPts val="1540"/>
              </a:lnSpc>
              <a:spcBef>
                <a:spcPts val="375"/>
              </a:spcBef>
              <a:buClr>
                <a:srgbClr val="009999"/>
              </a:buClr>
              <a:buSzPct val="62500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1600" spc="-5" dirty="0">
                <a:latin typeface="Tahoma"/>
                <a:cs typeface="Tahoma"/>
              </a:rPr>
              <a:t>удосконалення </a:t>
            </a:r>
            <a:r>
              <a:rPr sz="1600" dirty="0">
                <a:latin typeface="Tahoma"/>
                <a:cs typeface="Tahoma"/>
              </a:rPr>
              <a:t>механізму моніторингу </a:t>
            </a:r>
            <a:r>
              <a:rPr sz="1600" spc="-5" dirty="0">
                <a:latin typeface="Tahoma"/>
                <a:cs typeface="Tahoma"/>
              </a:rPr>
              <a:t>проектів </a:t>
            </a:r>
            <a:r>
              <a:rPr sz="1600" spc="5" dirty="0">
                <a:latin typeface="Tahoma"/>
                <a:cs typeface="Tahoma"/>
              </a:rPr>
              <a:t>МТД, </a:t>
            </a:r>
            <a:r>
              <a:rPr sz="1600" dirty="0">
                <a:latin typeface="Tahoma"/>
                <a:cs typeface="Tahoma"/>
              </a:rPr>
              <a:t>зокрема, надання </a:t>
            </a:r>
            <a:r>
              <a:rPr sz="1600" spc="-5" dirty="0">
                <a:latin typeface="Tahoma"/>
                <a:cs typeface="Tahoma"/>
              </a:rPr>
              <a:t>виконавцями </a:t>
            </a:r>
            <a:r>
              <a:rPr sz="1600" spc="-484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проектів</a:t>
            </a:r>
            <a:r>
              <a:rPr sz="1600" spc="1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щорічного</a:t>
            </a:r>
            <a:r>
              <a:rPr sz="1600" spc="3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звіту</a:t>
            </a:r>
            <a:r>
              <a:rPr sz="1600" spc="5" dirty="0">
                <a:latin typeface="Tahoma"/>
                <a:cs typeface="Tahoma"/>
              </a:rPr>
              <a:t> про</a:t>
            </a:r>
            <a:r>
              <a:rPr sz="160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стан реалізації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проектів</a:t>
            </a:r>
            <a:r>
              <a:rPr sz="1600" spc="35" dirty="0">
                <a:latin typeface="Tahoma"/>
                <a:cs typeface="Tahoma"/>
              </a:rPr>
              <a:t> </a:t>
            </a:r>
            <a:r>
              <a:rPr sz="1600" spc="5" dirty="0">
                <a:latin typeface="Tahoma"/>
                <a:cs typeface="Tahoma"/>
              </a:rPr>
              <a:t>(на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прикладі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домовленостей</a:t>
            </a:r>
            <a:r>
              <a:rPr sz="1600" spc="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з 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ЄС);</a:t>
            </a:r>
            <a:endParaRPr sz="1600">
              <a:latin typeface="Tahoma"/>
              <a:cs typeface="Tahoma"/>
            </a:endParaRPr>
          </a:p>
          <a:p>
            <a:pPr marL="356870" marR="231775" indent="-344805">
              <a:lnSpc>
                <a:spcPts val="1540"/>
              </a:lnSpc>
              <a:spcBef>
                <a:spcPts val="375"/>
              </a:spcBef>
              <a:buClr>
                <a:srgbClr val="009999"/>
              </a:buClr>
              <a:buSzPct val="62500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1600" spc="-5" dirty="0">
                <a:latin typeface="Tahoma"/>
                <a:cs typeface="Tahoma"/>
              </a:rPr>
              <a:t>оновлення </a:t>
            </a:r>
            <a:r>
              <a:rPr sz="1600" dirty="0">
                <a:latin typeface="Tahoma"/>
                <a:cs typeface="Tahoma"/>
              </a:rPr>
              <a:t>форматів </a:t>
            </a:r>
            <a:r>
              <a:rPr sz="1600" spc="-5" dirty="0">
                <a:latin typeface="Tahoma"/>
                <a:cs typeface="Tahoma"/>
              </a:rPr>
              <a:t>для звітування </a:t>
            </a:r>
            <a:r>
              <a:rPr sz="1600" dirty="0">
                <a:latin typeface="Tahoma"/>
                <a:cs typeface="Tahoma"/>
              </a:rPr>
              <a:t>бенефіціарами </a:t>
            </a:r>
            <a:r>
              <a:rPr sz="1600" spc="-5" dirty="0">
                <a:latin typeface="Tahoma"/>
                <a:cs typeface="Tahoma"/>
              </a:rPr>
              <a:t>та </a:t>
            </a:r>
            <a:r>
              <a:rPr sz="1600" dirty="0">
                <a:latin typeface="Tahoma"/>
                <a:cs typeface="Tahoma"/>
              </a:rPr>
              <a:t>реципієнтами про результати </a:t>
            </a:r>
            <a:r>
              <a:rPr sz="1600" spc="-484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моніторингу.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7838" y="624189"/>
            <a:ext cx="3227181" cy="4871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39288" y="591693"/>
            <a:ext cx="3268979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0" dirty="0">
                <a:solidFill>
                  <a:srgbClr val="860038"/>
                </a:solidFill>
              </a:rPr>
              <a:t>МТД В</a:t>
            </a:r>
            <a:r>
              <a:rPr sz="3200" spc="-15" dirty="0">
                <a:solidFill>
                  <a:srgbClr val="860038"/>
                </a:solidFill>
              </a:rPr>
              <a:t> </a:t>
            </a:r>
            <a:r>
              <a:rPr sz="3200" spc="-10" dirty="0">
                <a:solidFill>
                  <a:srgbClr val="860038"/>
                </a:solidFill>
              </a:rPr>
              <a:t>УКРАЇНІ</a:t>
            </a:r>
            <a:endParaRPr sz="32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35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36244" y="1232407"/>
            <a:ext cx="7988300" cy="465582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356870" marR="444500" indent="-344805">
              <a:lnSpc>
                <a:spcPct val="80000"/>
              </a:lnSpc>
              <a:spcBef>
                <a:spcPts val="635"/>
              </a:spcBef>
              <a:buClr>
                <a:srgbClr val="009999"/>
              </a:buClr>
              <a:buSzPct val="65909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200" dirty="0">
                <a:latin typeface="Tahoma"/>
                <a:cs typeface="Tahoma"/>
              </a:rPr>
              <a:t>Протягом 2018 </a:t>
            </a:r>
            <a:r>
              <a:rPr sz="2200" spc="5" dirty="0">
                <a:latin typeface="Tahoma"/>
                <a:cs typeface="Tahoma"/>
              </a:rPr>
              <a:t>року </a:t>
            </a:r>
            <a:r>
              <a:rPr sz="2200" dirty="0">
                <a:latin typeface="Tahoma"/>
                <a:cs typeface="Tahoma"/>
              </a:rPr>
              <a:t>в Україні </a:t>
            </a:r>
            <a:r>
              <a:rPr sz="2200" spc="-5" dirty="0">
                <a:latin typeface="Tahoma"/>
                <a:cs typeface="Tahoma"/>
              </a:rPr>
              <a:t>реалізовувалось </a:t>
            </a:r>
            <a:r>
              <a:rPr sz="2200" b="1" spc="15" dirty="0">
                <a:latin typeface="Tahoma"/>
                <a:cs typeface="Tahoma"/>
              </a:rPr>
              <a:t>618 </a:t>
            </a:r>
            <a:r>
              <a:rPr sz="2200" b="1" spc="20" dirty="0">
                <a:latin typeface="Tahoma"/>
                <a:cs typeface="Tahoma"/>
              </a:rPr>
              <a:t> </a:t>
            </a:r>
            <a:r>
              <a:rPr sz="2200" b="1" dirty="0">
                <a:latin typeface="Tahoma"/>
                <a:cs typeface="Tahoma"/>
              </a:rPr>
              <a:t>проектів</a:t>
            </a:r>
            <a:r>
              <a:rPr sz="2200" b="1" spc="-20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МТД</a:t>
            </a:r>
            <a:r>
              <a:rPr sz="2200" b="1" spc="3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загальною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кошторисною</a:t>
            </a:r>
            <a:r>
              <a:rPr sz="2200" spc="-7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вартістю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b="1" spc="5" dirty="0">
                <a:latin typeface="Tahoma"/>
                <a:cs typeface="Tahoma"/>
              </a:rPr>
              <a:t>$6,6 </a:t>
            </a:r>
            <a:r>
              <a:rPr sz="2200" b="1" spc="-630" dirty="0">
                <a:latin typeface="Tahoma"/>
                <a:cs typeface="Tahoma"/>
              </a:rPr>
              <a:t> </a:t>
            </a:r>
            <a:r>
              <a:rPr sz="2200" b="1" spc="5" dirty="0">
                <a:latin typeface="Tahoma"/>
                <a:cs typeface="Tahoma"/>
              </a:rPr>
              <a:t>млрд</a:t>
            </a:r>
            <a:r>
              <a:rPr sz="2200" spc="5" dirty="0">
                <a:latin typeface="Tahoma"/>
                <a:cs typeface="Tahoma"/>
              </a:rPr>
              <a:t>,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(у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т.ч.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10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проектів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вартістю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$ 3,1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млрд,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що</a:t>
            </a:r>
            <a:endParaRPr sz="2200">
              <a:latin typeface="Tahoma"/>
              <a:cs typeface="Tahoma"/>
            </a:endParaRPr>
          </a:p>
          <a:p>
            <a:pPr marL="356870">
              <a:lnSpc>
                <a:spcPts val="1850"/>
              </a:lnSpc>
            </a:pPr>
            <a:r>
              <a:rPr sz="2200" dirty="0">
                <a:latin typeface="Tahoma"/>
                <a:cs typeface="Tahoma"/>
              </a:rPr>
              <a:t>фінансуються</a:t>
            </a:r>
            <a:r>
              <a:rPr sz="2200" spc="-5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з</a:t>
            </a:r>
            <a:r>
              <a:rPr sz="2200" spc="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Чорнобильського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Фонду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«Укриття»</a:t>
            </a:r>
            <a:r>
              <a:rPr sz="2200" spc="-8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та</a:t>
            </a:r>
            <a:endParaRPr sz="2200">
              <a:latin typeface="Tahoma"/>
              <a:cs typeface="Tahoma"/>
            </a:endParaRPr>
          </a:p>
          <a:p>
            <a:pPr marL="356870">
              <a:lnSpc>
                <a:spcPts val="2375"/>
              </a:lnSpc>
            </a:pPr>
            <a:r>
              <a:rPr sz="2200" dirty="0">
                <a:latin typeface="Tahoma"/>
                <a:cs typeface="Tahoma"/>
              </a:rPr>
              <a:t>Рахунку</a:t>
            </a:r>
            <a:r>
              <a:rPr sz="2200" spc="-8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ядерної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безпеки).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ts val="2375"/>
              </a:lnSpc>
            </a:pPr>
            <a:r>
              <a:rPr sz="2200" b="1" spc="5" dirty="0">
                <a:latin typeface="Tahoma"/>
                <a:cs typeface="Tahoma"/>
              </a:rPr>
              <a:t>У</a:t>
            </a:r>
            <a:r>
              <a:rPr sz="2200" b="1" spc="10" dirty="0">
                <a:latin typeface="Tahoma"/>
                <a:cs typeface="Tahoma"/>
              </a:rPr>
              <a:t> </a:t>
            </a:r>
            <a:r>
              <a:rPr sz="2200" b="1" spc="5" dirty="0">
                <a:latin typeface="Tahoma"/>
                <a:cs typeface="Tahoma"/>
              </a:rPr>
              <a:t>2018</a:t>
            </a:r>
            <a:r>
              <a:rPr sz="2200" b="1" spc="-60" dirty="0">
                <a:latin typeface="Tahoma"/>
                <a:cs typeface="Tahoma"/>
              </a:rPr>
              <a:t> </a:t>
            </a:r>
            <a:r>
              <a:rPr sz="2200" b="1" dirty="0">
                <a:latin typeface="Tahoma"/>
                <a:cs typeface="Tahoma"/>
              </a:rPr>
              <a:t>році</a:t>
            </a:r>
            <a:r>
              <a:rPr sz="2200" b="1" spc="-15" dirty="0">
                <a:latin typeface="Tahoma"/>
                <a:cs typeface="Tahoma"/>
              </a:rPr>
              <a:t> </a:t>
            </a:r>
            <a:r>
              <a:rPr sz="2200" b="1" dirty="0">
                <a:latin typeface="Tahoma"/>
                <a:cs typeface="Tahoma"/>
              </a:rPr>
              <a:t>в</a:t>
            </a:r>
            <a:r>
              <a:rPr sz="2200" b="1" spc="5" dirty="0">
                <a:latin typeface="Tahoma"/>
                <a:cs typeface="Tahoma"/>
              </a:rPr>
              <a:t> </a:t>
            </a:r>
            <a:r>
              <a:rPr sz="2200" b="1" dirty="0">
                <a:latin typeface="Tahoma"/>
                <a:cs typeface="Tahoma"/>
              </a:rPr>
              <a:t>Україні</a:t>
            </a:r>
            <a:r>
              <a:rPr sz="2200" b="1" spc="-40" dirty="0">
                <a:latin typeface="Tahoma"/>
                <a:cs typeface="Tahoma"/>
              </a:rPr>
              <a:t> </a:t>
            </a:r>
            <a:r>
              <a:rPr sz="2200" b="1" dirty="0">
                <a:latin typeface="Tahoma"/>
                <a:cs typeface="Tahoma"/>
              </a:rPr>
              <a:t>реалізовувалось</a:t>
            </a:r>
            <a:r>
              <a:rPr sz="2200" b="1" spc="-60" dirty="0">
                <a:latin typeface="Tahoma"/>
                <a:cs typeface="Tahoma"/>
              </a:rPr>
              <a:t> </a:t>
            </a:r>
            <a:r>
              <a:rPr sz="2200" b="1" spc="5" dirty="0">
                <a:latin typeface="Tahoma"/>
                <a:cs typeface="Tahoma"/>
              </a:rPr>
              <a:t>на</a:t>
            </a:r>
            <a:r>
              <a:rPr sz="2200" b="1" spc="-20" dirty="0">
                <a:latin typeface="Tahoma"/>
                <a:cs typeface="Tahoma"/>
              </a:rPr>
              <a:t> </a:t>
            </a:r>
            <a:r>
              <a:rPr sz="2200" b="1" spc="5" dirty="0">
                <a:latin typeface="Tahoma"/>
                <a:cs typeface="Tahoma"/>
              </a:rPr>
              <a:t>109</a:t>
            </a:r>
            <a:r>
              <a:rPr sz="2200" b="1" spc="-40" dirty="0">
                <a:latin typeface="Tahoma"/>
                <a:cs typeface="Tahoma"/>
              </a:rPr>
              <a:t> </a:t>
            </a:r>
            <a:r>
              <a:rPr sz="2200" b="1" dirty="0">
                <a:latin typeface="Tahoma"/>
                <a:cs typeface="Tahoma"/>
              </a:rPr>
              <a:t>проектів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ts val="2375"/>
              </a:lnSpc>
            </a:pPr>
            <a:r>
              <a:rPr sz="2200" b="1" dirty="0">
                <a:latin typeface="Tahoma"/>
                <a:cs typeface="Tahoma"/>
              </a:rPr>
              <a:t>(майже</a:t>
            </a:r>
            <a:r>
              <a:rPr sz="2200" b="1" spc="-25" dirty="0">
                <a:latin typeface="Tahoma"/>
                <a:cs typeface="Tahoma"/>
              </a:rPr>
              <a:t> </a:t>
            </a:r>
            <a:r>
              <a:rPr sz="2200" b="1" dirty="0">
                <a:latin typeface="Tahoma"/>
                <a:cs typeface="Tahoma"/>
              </a:rPr>
              <a:t>на</a:t>
            </a:r>
            <a:r>
              <a:rPr sz="2200" b="1" spc="-25" dirty="0">
                <a:latin typeface="Tahoma"/>
                <a:cs typeface="Tahoma"/>
              </a:rPr>
              <a:t> </a:t>
            </a:r>
            <a:r>
              <a:rPr sz="2200" b="1" spc="5" dirty="0">
                <a:latin typeface="Tahoma"/>
                <a:cs typeface="Tahoma"/>
              </a:rPr>
              <a:t>$1</a:t>
            </a:r>
            <a:r>
              <a:rPr sz="2200" b="1" spc="-25" dirty="0">
                <a:latin typeface="Tahoma"/>
                <a:cs typeface="Tahoma"/>
              </a:rPr>
              <a:t> </a:t>
            </a:r>
            <a:r>
              <a:rPr sz="2200" b="1" spc="5" dirty="0">
                <a:latin typeface="Tahoma"/>
                <a:cs typeface="Tahoma"/>
              </a:rPr>
              <a:t>млрд)</a:t>
            </a:r>
            <a:r>
              <a:rPr sz="2200" b="1" spc="-20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МТД</a:t>
            </a:r>
            <a:r>
              <a:rPr sz="2200" b="1" spc="-20" dirty="0">
                <a:latin typeface="Tahoma"/>
                <a:cs typeface="Tahoma"/>
              </a:rPr>
              <a:t> </a:t>
            </a:r>
            <a:r>
              <a:rPr sz="2200" b="1" spc="5" dirty="0">
                <a:latin typeface="Tahoma"/>
                <a:cs typeface="Tahoma"/>
              </a:rPr>
              <a:t>більше,</a:t>
            </a:r>
            <a:r>
              <a:rPr sz="2200" b="1" spc="-40" dirty="0">
                <a:latin typeface="Tahoma"/>
                <a:cs typeface="Tahoma"/>
              </a:rPr>
              <a:t> </a:t>
            </a:r>
            <a:r>
              <a:rPr sz="2200" b="1" spc="5" dirty="0">
                <a:latin typeface="Tahoma"/>
                <a:cs typeface="Tahoma"/>
              </a:rPr>
              <a:t>ніж</a:t>
            </a:r>
            <a:r>
              <a:rPr sz="2200" b="1" spc="-15" dirty="0">
                <a:latin typeface="Tahoma"/>
                <a:cs typeface="Tahoma"/>
              </a:rPr>
              <a:t> </a:t>
            </a:r>
            <a:r>
              <a:rPr sz="2200" b="1" spc="5" dirty="0">
                <a:latin typeface="Tahoma"/>
                <a:cs typeface="Tahoma"/>
              </a:rPr>
              <a:t>у</a:t>
            </a:r>
            <a:r>
              <a:rPr sz="2200" b="1" spc="-20" dirty="0">
                <a:latin typeface="Tahoma"/>
                <a:cs typeface="Tahoma"/>
              </a:rPr>
              <a:t> </a:t>
            </a:r>
            <a:r>
              <a:rPr sz="2200" b="1" spc="10" dirty="0">
                <a:latin typeface="Tahoma"/>
                <a:cs typeface="Tahoma"/>
              </a:rPr>
              <a:t>2017</a:t>
            </a:r>
            <a:r>
              <a:rPr sz="2200" b="1" spc="-45" dirty="0">
                <a:latin typeface="Tahoma"/>
                <a:cs typeface="Tahoma"/>
              </a:rPr>
              <a:t> </a:t>
            </a:r>
            <a:r>
              <a:rPr sz="2200" b="1" dirty="0">
                <a:latin typeface="Tahoma"/>
                <a:cs typeface="Tahoma"/>
              </a:rPr>
              <a:t>році.</a:t>
            </a:r>
            <a:endParaRPr sz="2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50">
              <a:latin typeface="Tahoma"/>
              <a:cs typeface="Tahoma"/>
            </a:endParaRPr>
          </a:p>
          <a:p>
            <a:pPr marL="12700">
              <a:lnSpc>
                <a:spcPts val="2375"/>
              </a:lnSpc>
            </a:pPr>
            <a:r>
              <a:rPr sz="2200" dirty="0">
                <a:latin typeface="Tahoma"/>
                <a:cs typeface="Tahoma"/>
              </a:rPr>
              <a:t>Традиційно</a:t>
            </a:r>
            <a:r>
              <a:rPr sz="2200" spc="-6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найбільшими</a:t>
            </a:r>
            <a:r>
              <a:rPr sz="2200" spc="-6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донорами</a:t>
            </a:r>
            <a:r>
              <a:rPr sz="2200" spc="-5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у</a:t>
            </a:r>
            <a:r>
              <a:rPr sz="2200" spc="1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2018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році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для</a:t>
            </a:r>
            <a:r>
              <a:rPr sz="2200" spc="-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України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ts val="2375"/>
              </a:lnSpc>
            </a:pPr>
            <a:r>
              <a:rPr sz="2200" dirty="0">
                <a:latin typeface="Tahoma"/>
                <a:cs typeface="Tahoma"/>
              </a:rPr>
              <a:t>були:</a:t>
            </a:r>
            <a:endParaRPr sz="22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buClr>
                <a:srgbClr val="009999"/>
              </a:buClr>
              <a:buSzPct val="65909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200" dirty="0">
                <a:latin typeface="Tahoma"/>
                <a:cs typeface="Tahoma"/>
              </a:rPr>
              <a:t>США –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понад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$</a:t>
            </a:r>
            <a:r>
              <a:rPr sz="2200" spc="-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2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млрд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(124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проекти),</a:t>
            </a:r>
            <a:endParaRPr sz="22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buClr>
                <a:srgbClr val="009999"/>
              </a:buClr>
              <a:buSzPct val="65909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200" dirty="0">
                <a:latin typeface="Tahoma"/>
                <a:cs typeface="Tahoma"/>
              </a:rPr>
              <a:t>ЄБРР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–</a:t>
            </a:r>
            <a:r>
              <a:rPr sz="2200" spc="-5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$759,7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млн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(44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проекти),</a:t>
            </a:r>
            <a:endParaRPr sz="22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buClr>
                <a:srgbClr val="009999"/>
              </a:buClr>
              <a:buSzPct val="65909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200" dirty="0">
                <a:latin typeface="Tahoma"/>
                <a:cs typeface="Tahoma"/>
              </a:rPr>
              <a:t>ЄС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– $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522,3</a:t>
            </a:r>
            <a:r>
              <a:rPr sz="2200" spc="-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млн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(235 проектів),</a:t>
            </a:r>
            <a:endParaRPr sz="22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buClr>
                <a:srgbClr val="009999"/>
              </a:buClr>
              <a:buSzPct val="65909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200" dirty="0">
                <a:latin typeface="Tahoma"/>
                <a:cs typeface="Tahoma"/>
              </a:rPr>
              <a:t>Німеччина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–</a:t>
            </a:r>
            <a:r>
              <a:rPr sz="220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$386,9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млн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(39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проектів),</a:t>
            </a:r>
            <a:endParaRPr sz="22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Clr>
                <a:srgbClr val="009999"/>
              </a:buClr>
              <a:buSzPct val="65909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200" spc="-5" dirty="0">
                <a:latin typeface="Tahoma"/>
                <a:cs typeface="Tahoma"/>
              </a:rPr>
              <a:t>Канада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–</a:t>
            </a:r>
            <a:r>
              <a:rPr sz="2200" spc="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$152,3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млн </a:t>
            </a:r>
            <a:r>
              <a:rPr sz="2200" spc="-5" dirty="0">
                <a:latin typeface="Tahoma"/>
                <a:cs typeface="Tahoma"/>
              </a:rPr>
              <a:t>(18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проектів).</a:t>
            </a:r>
            <a:endParaRPr sz="2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761" y="171399"/>
            <a:ext cx="6094730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5" dirty="0">
                <a:solidFill>
                  <a:srgbClr val="860038"/>
                </a:solidFill>
              </a:rPr>
              <a:t>РОЗПОДІЛ</a:t>
            </a:r>
            <a:r>
              <a:rPr sz="2900" spc="-35" dirty="0">
                <a:solidFill>
                  <a:srgbClr val="860038"/>
                </a:solidFill>
              </a:rPr>
              <a:t> </a:t>
            </a:r>
            <a:r>
              <a:rPr sz="2900" dirty="0">
                <a:solidFill>
                  <a:srgbClr val="860038"/>
                </a:solidFill>
              </a:rPr>
              <a:t>МТД</a:t>
            </a:r>
            <a:r>
              <a:rPr sz="2900" spc="-55" dirty="0">
                <a:solidFill>
                  <a:srgbClr val="860038"/>
                </a:solidFill>
              </a:rPr>
              <a:t> </a:t>
            </a:r>
            <a:r>
              <a:rPr sz="2900" dirty="0">
                <a:solidFill>
                  <a:srgbClr val="860038"/>
                </a:solidFill>
              </a:rPr>
              <a:t>ЗА</a:t>
            </a:r>
            <a:r>
              <a:rPr sz="2900" spc="-25" dirty="0">
                <a:solidFill>
                  <a:srgbClr val="860038"/>
                </a:solidFill>
              </a:rPr>
              <a:t> </a:t>
            </a:r>
            <a:r>
              <a:rPr sz="2900" dirty="0">
                <a:solidFill>
                  <a:srgbClr val="860038"/>
                </a:solidFill>
              </a:rPr>
              <a:t>СЕКТОРАМИ</a:t>
            </a:r>
            <a:endParaRPr sz="2900"/>
          </a:p>
        </p:txBody>
      </p:sp>
      <p:grpSp>
        <p:nvGrpSpPr>
          <p:cNvPr id="3" name="object 3"/>
          <p:cNvGrpSpPr/>
          <p:nvPr/>
        </p:nvGrpSpPr>
        <p:grpSpPr>
          <a:xfrm>
            <a:off x="2872721" y="1446257"/>
            <a:ext cx="4397375" cy="4494530"/>
            <a:chOff x="2872721" y="1446257"/>
            <a:chExt cx="4397375" cy="44945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03213" y="3534134"/>
              <a:ext cx="1626884" cy="144708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11236" y="1446257"/>
              <a:ext cx="953336" cy="16253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13960" y="1789176"/>
              <a:ext cx="1521714" cy="141198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96255" y="2633472"/>
              <a:ext cx="1661922" cy="94868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84064" y="3441191"/>
              <a:ext cx="1649730" cy="81457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32248" y="3541775"/>
              <a:ext cx="1485138" cy="120167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59095" y="3617975"/>
              <a:ext cx="1204722" cy="147599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82895" y="3660647"/>
              <a:ext cx="829818" cy="160096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18888" y="3678936"/>
              <a:ext cx="518922" cy="165277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66488" y="3685031"/>
              <a:ext cx="345186" cy="166192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55591" y="3681984"/>
              <a:ext cx="439686" cy="165887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72127" y="3669791"/>
              <a:ext cx="668274" cy="162229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34968" y="3654552"/>
              <a:ext cx="768858" cy="155219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58768" y="3648456"/>
              <a:ext cx="826769" cy="150647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926080" y="3535680"/>
              <a:ext cx="1585721" cy="140284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872721" y="2106134"/>
              <a:ext cx="1625396" cy="122763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517391" y="1447800"/>
              <a:ext cx="1189482" cy="166192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898648" y="2103120"/>
              <a:ext cx="1585722" cy="118338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553968" y="1463040"/>
              <a:ext cx="1116330" cy="158572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834127" y="1447800"/>
              <a:ext cx="912126" cy="158572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053583" y="1804415"/>
              <a:ext cx="1442465" cy="133578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132832" y="2648699"/>
              <a:ext cx="1585721" cy="87250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120639" y="3456431"/>
              <a:ext cx="1573530" cy="73837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071872" y="3557015"/>
              <a:ext cx="1408938" cy="112547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998720" y="3630168"/>
              <a:ext cx="1125474" cy="140284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922520" y="3675887"/>
              <a:ext cx="753630" cy="152476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858511" y="3694175"/>
              <a:ext cx="439699" cy="157657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703064" y="3700272"/>
              <a:ext cx="272072" cy="158572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395216" y="3697224"/>
              <a:ext cx="360438" cy="158267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111752" y="3685031"/>
              <a:ext cx="592086" cy="154609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971544" y="3669791"/>
              <a:ext cx="695731" cy="147599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898391" y="3663696"/>
              <a:ext cx="750582" cy="143027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656076" y="3936491"/>
              <a:ext cx="3609340" cy="1999614"/>
            </a:xfrm>
            <a:custGeom>
              <a:avLst/>
              <a:gdLst/>
              <a:ahLst/>
              <a:cxnLst/>
              <a:rect l="l" t="t" r="r" b="b"/>
              <a:pathLst>
                <a:path w="3609340" h="1999614">
                  <a:moveTo>
                    <a:pt x="2974848" y="0"/>
                  </a:moveTo>
                  <a:lnTo>
                    <a:pt x="3081528" y="82295"/>
                  </a:lnTo>
                  <a:lnTo>
                    <a:pt x="3139440" y="82295"/>
                  </a:lnTo>
                </a:path>
                <a:path w="3609340" h="1999614">
                  <a:moveTo>
                    <a:pt x="2286000" y="966215"/>
                  </a:moveTo>
                  <a:lnTo>
                    <a:pt x="3203448" y="1014983"/>
                  </a:lnTo>
                  <a:lnTo>
                    <a:pt x="3258312" y="1014983"/>
                  </a:lnTo>
                </a:path>
                <a:path w="3609340" h="1999614">
                  <a:moveTo>
                    <a:pt x="1862327" y="1203959"/>
                  </a:moveTo>
                  <a:lnTo>
                    <a:pt x="3550920" y="1581911"/>
                  </a:lnTo>
                  <a:lnTo>
                    <a:pt x="3608831" y="1581911"/>
                  </a:lnTo>
                </a:path>
                <a:path w="3609340" h="1999614">
                  <a:moveTo>
                    <a:pt x="1505712" y="1310639"/>
                  </a:moveTo>
                  <a:lnTo>
                    <a:pt x="2526791" y="1795271"/>
                  </a:lnTo>
                  <a:lnTo>
                    <a:pt x="2584704" y="1795271"/>
                  </a:lnTo>
                </a:path>
                <a:path w="3609340" h="1999614">
                  <a:moveTo>
                    <a:pt x="1185672" y="1344167"/>
                  </a:moveTo>
                  <a:lnTo>
                    <a:pt x="1472184" y="1999487"/>
                  </a:lnTo>
                  <a:lnTo>
                    <a:pt x="1530096" y="1999487"/>
                  </a:lnTo>
                </a:path>
                <a:path w="3609340" h="1999614">
                  <a:moveTo>
                    <a:pt x="871727" y="1325879"/>
                  </a:moveTo>
                  <a:lnTo>
                    <a:pt x="871727" y="1572767"/>
                  </a:lnTo>
                  <a:lnTo>
                    <a:pt x="871727" y="1627631"/>
                  </a:lnTo>
                </a:path>
                <a:path w="3609340" h="1999614">
                  <a:moveTo>
                    <a:pt x="576072" y="1258823"/>
                  </a:moveTo>
                  <a:lnTo>
                    <a:pt x="57912" y="1825751"/>
                  </a:lnTo>
                  <a:lnTo>
                    <a:pt x="0" y="1825751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734057" y="4284979"/>
            <a:ext cx="1327785" cy="64643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51435" algn="just">
              <a:lnSpc>
                <a:spcPts val="1610"/>
              </a:lnSpc>
              <a:spcBef>
                <a:spcPts val="200"/>
              </a:spcBef>
            </a:pPr>
            <a:r>
              <a:rPr sz="1400" spc="-25" dirty="0">
                <a:latin typeface="Microsoft Sans Serif"/>
                <a:cs typeface="Microsoft Sans Serif"/>
              </a:rPr>
              <a:t>Урядування </a:t>
            </a:r>
            <a:r>
              <a:rPr sz="1400" spc="-15" dirty="0">
                <a:latin typeface="Microsoft Sans Serif"/>
                <a:cs typeface="Microsoft Sans Serif"/>
              </a:rPr>
              <a:t>та 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громадянське </a:t>
            </a:r>
            <a:r>
              <a:rPr sz="1400" spc="-20" dirty="0">
                <a:latin typeface="Microsoft Sans Serif"/>
                <a:cs typeface="Microsoft Sans Serif"/>
              </a:rPr>
              <a:t> суспільство</a:t>
            </a:r>
            <a:r>
              <a:rPr sz="1400" spc="9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103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36</a:t>
            </a:fld>
            <a:endParaRPr dirty="0"/>
          </a:p>
        </p:txBody>
      </p:sp>
      <p:sp>
        <p:nvSpPr>
          <p:cNvPr id="38" name="object 38"/>
          <p:cNvSpPr txBox="1"/>
          <p:nvPr/>
        </p:nvSpPr>
        <p:spPr>
          <a:xfrm>
            <a:off x="1489963" y="2451862"/>
            <a:ext cx="141287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Microsoft Sans Serif"/>
                <a:cs typeface="Microsoft Sans Serif"/>
              </a:rPr>
              <a:t>Освіта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і </a:t>
            </a:r>
            <a:r>
              <a:rPr sz="1400" spc="-40" dirty="0">
                <a:latin typeface="Microsoft Sans Serif"/>
                <a:cs typeface="Microsoft Sans Serif"/>
              </a:rPr>
              <a:t>наука</a:t>
            </a:r>
            <a:r>
              <a:rPr sz="1400" spc="10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81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296795" y="978535"/>
            <a:ext cx="1668145" cy="64643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065" marR="5080" indent="635" algn="ctr">
              <a:lnSpc>
                <a:spcPts val="1610"/>
              </a:lnSpc>
              <a:spcBef>
                <a:spcPts val="204"/>
              </a:spcBef>
            </a:pPr>
            <a:r>
              <a:rPr sz="1400" spc="-30" dirty="0">
                <a:latin typeface="Microsoft Sans Serif"/>
                <a:cs typeface="Microsoft Sans Serif"/>
              </a:rPr>
              <a:t>Енергетика</a:t>
            </a:r>
            <a:r>
              <a:rPr sz="1400" spc="6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та 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енергоефективність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73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273166" y="1001344"/>
            <a:ext cx="1118235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645"/>
              </a:lnSpc>
              <a:spcBef>
                <a:spcPts val="95"/>
              </a:spcBef>
            </a:pPr>
            <a:r>
              <a:rPr sz="1400" spc="-20" dirty="0">
                <a:latin typeface="Microsoft Sans Serif"/>
                <a:cs typeface="Microsoft Sans Serif"/>
              </a:rPr>
              <a:t>Регіональний</a:t>
            </a:r>
            <a:endParaRPr sz="1400">
              <a:latin typeface="Microsoft Sans Serif"/>
              <a:cs typeface="Microsoft Sans Serif"/>
            </a:endParaRPr>
          </a:p>
          <a:p>
            <a:pPr marL="70485">
              <a:lnSpc>
                <a:spcPts val="1645"/>
              </a:lnSpc>
            </a:pPr>
            <a:r>
              <a:rPr sz="1400" spc="-35" dirty="0">
                <a:latin typeface="Microsoft Sans Serif"/>
                <a:cs typeface="Microsoft Sans Serif"/>
              </a:rPr>
              <a:t>розвиток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59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354317" y="1833752"/>
            <a:ext cx="159893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Microsoft Sans Serif"/>
                <a:cs typeface="Microsoft Sans Serif"/>
              </a:rPr>
              <a:t>Ядерна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40" dirty="0">
                <a:latin typeface="Microsoft Sans Serif"/>
                <a:cs typeface="Microsoft Sans Serif"/>
              </a:rPr>
              <a:t>безпека</a:t>
            </a:r>
            <a:r>
              <a:rPr sz="1400" spc="4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56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824853" y="2691511"/>
            <a:ext cx="1641475" cy="64643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635" algn="ctr">
              <a:lnSpc>
                <a:spcPts val="1610"/>
              </a:lnSpc>
              <a:spcBef>
                <a:spcPts val="204"/>
              </a:spcBef>
            </a:pPr>
            <a:r>
              <a:rPr sz="1400" spc="-15" dirty="0">
                <a:latin typeface="Microsoft Sans Serif"/>
                <a:cs typeface="Microsoft Sans Serif"/>
              </a:rPr>
              <a:t>Національна 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40" dirty="0">
                <a:latin typeface="Microsoft Sans Serif"/>
                <a:cs typeface="Microsoft Sans Serif"/>
              </a:rPr>
              <a:t>безпека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та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оборона </a:t>
            </a:r>
            <a:r>
              <a:rPr sz="1400" spc="-35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55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330188" y="3626053"/>
            <a:ext cx="2099945" cy="915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4980" algn="ctr">
              <a:lnSpc>
                <a:spcPts val="1645"/>
              </a:lnSpc>
              <a:spcBef>
                <a:spcPts val="95"/>
              </a:spcBef>
            </a:pPr>
            <a:r>
              <a:rPr sz="1400" spc="-10" dirty="0">
                <a:latin typeface="Microsoft Sans Serif"/>
                <a:cs typeface="Microsoft Sans Serif"/>
              </a:rPr>
              <a:t>Відновлення</a:t>
            </a:r>
            <a:endParaRPr sz="1400">
              <a:latin typeface="Microsoft Sans Serif"/>
              <a:cs typeface="Microsoft Sans Serif"/>
            </a:endParaRPr>
          </a:p>
          <a:p>
            <a:pPr marL="473709" algn="ctr">
              <a:lnSpc>
                <a:spcPts val="1645"/>
              </a:lnSpc>
            </a:pPr>
            <a:r>
              <a:rPr sz="1400" spc="-35" dirty="0">
                <a:latin typeface="Microsoft Sans Serif"/>
                <a:cs typeface="Microsoft Sans Serif"/>
              </a:rPr>
              <a:t>Донбасу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та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ВПО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34</a:t>
            </a:r>
            <a:endParaRPr sz="1400">
              <a:latin typeface="Microsoft Sans Serif"/>
              <a:cs typeface="Microsoft Sans Serif"/>
            </a:endParaRPr>
          </a:p>
          <a:p>
            <a:pPr marL="623570" algn="ctr">
              <a:lnSpc>
                <a:spcPts val="1645"/>
              </a:lnSpc>
              <a:spcBef>
                <a:spcPts val="430"/>
              </a:spcBef>
            </a:pPr>
            <a:r>
              <a:rPr sz="1400" spc="-20" dirty="0">
                <a:latin typeface="Microsoft Sans Serif"/>
                <a:cs typeface="Microsoft Sans Serif"/>
              </a:rPr>
              <a:t>Навколишнє</a:t>
            </a:r>
            <a:endParaRPr sz="1400">
              <a:latin typeface="Microsoft Sans Serif"/>
              <a:cs typeface="Microsoft Sans Serif"/>
            </a:endParaRPr>
          </a:p>
          <a:p>
            <a:pPr marR="83820" algn="ctr">
              <a:lnSpc>
                <a:spcPts val="1645"/>
              </a:lnSpc>
              <a:tabLst>
                <a:tab pos="716915" algn="l"/>
              </a:tabLst>
            </a:pPr>
            <a:r>
              <a:rPr sz="14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400" spc="-15" dirty="0">
                <a:latin typeface="Microsoft Sans Serif"/>
                <a:cs typeface="Microsoft Sans Serif"/>
              </a:rPr>
              <a:t>середовище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30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926960" y="4764989"/>
            <a:ext cx="1905635" cy="805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407670" algn="ctr">
              <a:lnSpc>
                <a:spcPts val="1645"/>
              </a:lnSpc>
              <a:spcBef>
                <a:spcPts val="95"/>
              </a:spcBef>
            </a:pPr>
            <a:r>
              <a:rPr sz="1400" spc="-25" dirty="0">
                <a:latin typeface="Microsoft Sans Serif"/>
                <a:cs typeface="Microsoft Sans Serif"/>
              </a:rPr>
              <a:t>Охорона</a:t>
            </a:r>
            <a:r>
              <a:rPr sz="1400" spc="6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здоров'я</a:t>
            </a:r>
            <a:endParaRPr sz="1400">
              <a:latin typeface="Microsoft Sans Serif"/>
              <a:cs typeface="Microsoft Sans Serif"/>
            </a:endParaRPr>
          </a:p>
          <a:p>
            <a:pPr marR="408305" algn="ctr">
              <a:lnSpc>
                <a:spcPts val="1430"/>
              </a:lnSpc>
            </a:pPr>
            <a:r>
              <a:rPr sz="1400" spc="-15" dirty="0">
                <a:latin typeface="Microsoft Sans Serif"/>
                <a:cs typeface="Microsoft Sans Serif"/>
              </a:rPr>
              <a:t>29</a:t>
            </a:r>
            <a:endParaRPr sz="1400">
              <a:latin typeface="Microsoft Sans Serif"/>
              <a:cs typeface="Microsoft Sans Serif"/>
            </a:endParaRPr>
          </a:p>
          <a:p>
            <a:pPr marL="348615" algn="ctr">
              <a:lnSpc>
                <a:spcPts val="1430"/>
              </a:lnSpc>
            </a:pPr>
            <a:r>
              <a:rPr sz="1400" spc="-25" dirty="0">
                <a:latin typeface="Microsoft Sans Serif"/>
                <a:cs typeface="Microsoft Sans Serif"/>
              </a:rPr>
              <a:t>Економічний</a:t>
            </a:r>
            <a:endParaRPr sz="1400">
              <a:latin typeface="Microsoft Sans Serif"/>
              <a:cs typeface="Microsoft Sans Serif"/>
            </a:endParaRPr>
          </a:p>
          <a:p>
            <a:pPr marL="345440" algn="ctr">
              <a:lnSpc>
                <a:spcPts val="1645"/>
              </a:lnSpc>
            </a:pPr>
            <a:r>
              <a:rPr sz="1400" spc="-35" dirty="0">
                <a:latin typeface="Microsoft Sans Serif"/>
                <a:cs typeface="Microsoft Sans Serif"/>
              </a:rPr>
              <a:t>розвиток</a:t>
            </a:r>
            <a:r>
              <a:rPr sz="1400" spc="5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і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торгівля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943850" y="5537098"/>
            <a:ext cx="220979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5" dirty="0">
                <a:latin typeface="Microsoft Sans Serif"/>
                <a:cs typeface="Microsoft Sans Serif"/>
              </a:rPr>
              <a:t>21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193029" y="5574893"/>
            <a:ext cx="2289810" cy="441959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1056005">
              <a:lnSpc>
                <a:spcPts val="1610"/>
              </a:lnSpc>
              <a:spcBef>
                <a:spcPts val="204"/>
              </a:spcBef>
            </a:pPr>
            <a:r>
              <a:rPr sz="1400" spc="-30" dirty="0">
                <a:latin typeface="Microsoft Sans Serif"/>
                <a:cs typeface="Microsoft Sans Serif"/>
              </a:rPr>
              <a:t>Банківський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та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2100" spc="-7" baseline="3968" dirty="0">
                <a:latin typeface="Microsoft Sans Serif"/>
                <a:cs typeface="Microsoft Sans Serif"/>
              </a:rPr>
              <a:t>А</a:t>
            </a:r>
            <a:r>
              <a:rPr sz="2100" spc="-22" baseline="3968" dirty="0">
                <a:latin typeface="Microsoft Sans Serif"/>
                <a:cs typeface="Microsoft Sans Serif"/>
              </a:rPr>
              <a:t>г</a:t>
            </a:r>
            <a:r>
              <a:rPr sz="2100" spc="-44" baseline="3968" dirty="0">
                <a:latin typeface="Microsoft Sans Serif"/>
                <a:cs typeface="Microsoft Sans Serif"/>
              </a:rPr>
              <a:t>р</a:t>
            </a:r>
            <a:r>
              <a:rPr sz="2100" spc="-22" baseline="3968" dirty="0">
                <a:latin typeface="Microsoft Sans Serif"/>
                <a:cs typeface="Microsoft Sans Serif"/>
              </a:rPr>
              <a:t>арн</a:t>
            </a:r>
            <a:r>
              <a:rPr sz="2100" spc="-37" baseline="3968" dirty="0">
                <a:latin typeface="Microsoft Sans Serif"/>
                <a:cs typeface="Microsoft Sans Serif"/>
              </a:rPr>
              <a:t>и</a:t>
            </a:r>
            <a:r>
              <a:rPr sz="2100" spc="-15" baseline="3968" dirty="0">
                <a:latin typeface="Microsoft Sans Serif"/>
                <a:cs typeface="Microsoft Sans Serif"/>
              </a:rPr>
              <a:t>й</a:t>
            </a:r>
            <a:r>
              <a:rPr sz="2100" spc="112" baseline="3968" dirty="0">
                <a:latin typeface="Microsoft Sans Serif"/>
                <a:cs typeface="Microsoft Sans Serif"/>
              </a:rPr>
              <a:t> </a:t>
            </a:r>
            <a:r>
              <a:rPr sz="2100" spc="-22" baseline="3968" dirty="0">
                <a:latin typeface="Microsoft Sans Serif"/>
                <a:cs typeface="Microsoft Sans Serif"/>
              </a:rPr>
              <a:t>1</a:t>
            </a:r>
            <a:r>
              <a:rPr sz="2100" spc="-7" baseline="3968" dirty="0">
                <a:latin typeface="Microsoft Sans Serif"/>
                <a:cs typeface="Microsoft Sans Serif"/>
              </a:rPr>
              <a:t>6</a:t>
            </a:r>
            <a:r>
              <a:rPr sz="2100" spc="-157" baseline="3968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ф</a:t>
            </a:r>
            <a:r>
              <a:rPr sz="1400" spc="-15" dirty="0">
                <a:latin typeface="Microsoft Sans Serif"/>
                <a:cs typeface="Microsoft Sans Serif"/>
              </a:rPr>
              <a:t>інан</a:t>
            </a:r>
            <a:r>
              <a:rPr sz="1400" spc="5" dirty="0">
                <a:latin typeface="Microsoft Sans Serif"/>
                <a:cs typeface="Microsoft Sans Serif"/>
              </a:rPr>
              <a:t>с</a:t>
            </a:r>
            <a:r>
              <a:rPr sz="1400" spc="-15" dirty="0">
                <a:latin typeface="Microsoft Sans Serif"/>
                <a:cs typeface="Microsoft Sans Serif"/>
              </a:rPr>
              <a:t>о</a:t>
            </a:r>
            <a:r>
              <a:rPr sz="1400" spc="-5" dirty="0">
                <a:latin typeface="Microsoft Sans Serif"/>
                <a:cs typeface="Microsoft Sans Serif"/>
              </a:rPr>
              <a:t>в</a:t>
            </a:r>
            <a:r>
              <a:rPr sz="1400" spc="-20" dirty="0">
                <a:latin typeface="Microsoft Sans Serif"/>
                <a:cs typeface="Microsoft Sans Serif"/>
              </a:rPr>
              <a:t>и</a:t>
            </a:r>
            <a:r>
              <a:rPr sz="1400" spc="-10" dirty="0">
                <a:latin typeface="Microsoft Sans Serif"/>
                <a:cs typeface="Microsoft Sans Serif"/>
              </a:rPr>
              <a:t>й</a:t>
            </a:r>
            <a:r>
              <a:rPr sz="1400" spc="5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17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316860" y="5370067"/>
            <a:ext cx="110807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25" dirty="0">
                <a:latin typeface="Microsoft Sans Serif"/>
                <a:cs typeface="Microsoft Sans Serif"/>
              </a:rPr>
              <a:t>Транспорт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та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094357" y="5574588"/>
            <a:ext cx="3093085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645"/>
              </a:lnSpc>
              <a:spcBef>
                <a:spcPts val="95"/>
              </a:spcBef>
            </a:pPr>
            <a:r>
              <a:rPr sz="1400" spc="-20" dirty="0">
                <a:latin typeface="Microsoft Sans Serif"/>
                <a:cs typeface="Microsoft Sans Serif"/>
              </a:rPr>
              <a:t>інфраструктура</a:t>
            </a:r>
            <a:r>
              <a:rPr sz="1400" spc="1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15</a:t>
            </a:r>
            <a:r>
              <a:rPr sz="1400" spc="19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Промисловість</a:t>
            </a:r>
            <a:r>
              <a:rPr sz="1400" spc="4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та</a:t>
            </a:r>
            <a:endParaRPr sz="1400">
              <a:latin typeface="Microsoft Sans Serif"/>
              <a:cs typeface="Microsoft Sans Serif"/>
            </a:endParaRPr>
          </a:p>
          <a:p>
            <a:pPr marL="2022475">
              <a:lnSpc>
                <a:spcPts val="1645"/>
              </a:lnSpc>
            </a:pPr>
            <a:r>
              <a:rPr sz="1400" spc="-25" dirty="0">
                <a:latin typeface="Microsoft Sans Serif"/>
                <a:cs typeface="Microsoft Sans Serif"/>
              </a:rPr>
              <a:t>МСП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16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7303" y="486684"/>
            <a:ext cx="4739109" cy="4097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92527" y="371043"/>
            <a:ext cx="475742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5" dirty="0">
                <a:solidFill>
                  <a:srgbClr val="860038"/>
                </a:solidFill>
              </a:rPr>
              <a:t>СТРУКТУРА</a:t>
            </a:r>
            <a:r>
              <a:rPr sz="3200" spc="40" dirty="0">
                <a:solidFill>
                  <a:srgbClr val="860038"/>
                </a:solidFill>
              </a:rPr>
              <a:t> </a:t>
            </a:r>
            <a:r>
              <a:rPr sz="3200" spc="-10" dirty="0">
                <a:solidFill>
                  <a:srgbClr val="860038"/>
                </a:solidFill>
              </a:rPr>
              <a:t>МТД,</a:t>
            </a:r>
            <a:r>
              <a:rPr sz="3200" spc="10" dirty="0">
                <a:solidFill>
                  <a:srgbClr val="860038"/>
                </a:solidFill>
              </a:rPr>
              <a:t> </a:t>
            </a:r>
            <a:r>
              <a:rPr sz="3200" spc="-5" dirty="0">
                <a:solidFill>
                  <a:srgbClr val="860038"/>
                </a:solidFill>
              </a:rPr>
              <a:t>2018</a:t>
            </a:r>
            <a:endParaRPr sz="32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87210" y="977011"/>
          <a:ext cx="4039870" cy="58402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0360"/>
                <a:gridCol w="1159510"/>
              </a:tblGrid>
              <a:tr h="5765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Сектор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207645" marR="170815" indent="-27940">
                        <a:lnSpc>
                          <a:spcPct val="115700"/>
                        </a:lnSpc>
                        <a:spcBef>
                          <a:spcPts val="56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іл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ь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кі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4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ь 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проектів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</a:tr>
              <a:tr h="553085">
                <a:tc>
                  <a:txBody>
                    <a:bodyPr/>
                    <a:lstStyle/>
                    <a:p>
                      <a:pPr marL="62865" marR="606425">
                        <a:lnSpc>
                          <a:spcPct val="114999"/>
                        </a:lnSpc>
                        <a:spcBef>
                          <a:spcPts val="96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Урядування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та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громадянське </a:t>
                      </a:r>
                      <a:r>
                        <a:rPr sz="1200" b="1" spc="-3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суспільство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1395"/>
                        </a:lnSpc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103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</a:tr>
              <a:tr h="286893">
                <a:tc>
                  <a:txBody>
                    <a:bodyPr/>
                    <a:lstStyle/>
                    <a:p>
                      <a:pPr marL="62865">
                        <a:lnSpc>
                          <a:spcPts val="1390"/>
                        </a:lnSpc>
                        <a:spcBef>
                          <a:spcPts val="76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Освіта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і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наука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90"/>
                        </a:lnSpc>
                        <a:spcBef>
                          <a:spcPts val="765"/>
                        </a:spcBef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81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</a:tr>
              <a:tr h="286892">
                <a:tc>
                  <a:txBody>
                    <a:bodyPr/>
                    <a:lstStyle/>
                    <a:p>
                      <a:pPr marL="62865">
                        <a:lnSpc>
                          <a:spcPts val="1395"/>
                        </a:lnSpc>
                        <a:spcBef>
                          <a:spcPts val="76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Енергетика</a:t>
                      </a:r>
                      <a:r>
                        <a:rPr sz="12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та</a:t>
                      </a:r>
                      <a:r>
                        <a:rPr sz="12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енергоефективність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95"/>
                        </a:lnSpc>
                        <a:spcBef>
                          <a:spcPts val="765"/>
                        </a:spcBef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73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</a:tr>
              <a:tr h="286892">
                <a:tc>
                  <a:txBody>
                    <a:bodyPr/>
                    <a:lstStyle/>
                    <a:p>
                      <a:pPr marL="62865">
                        <a:lnSpc>
                          <a:spcPts val="1390"/>
                        </a:lnSpc>
                        <a:spcBef>
                          <a:spcPts val="76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Регіональний</a:t>
                      </a: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розвиток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90"/>
                        </a:lnSpc>
                        <a:spcBef>
                          <a:spcPts val="765"/>
                        </a:spcBef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59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</a:tr>
              <a:tr h="286893">
                <a:tc>
                  <a:txBody>
                    <a:bodyPr/>
                    <a:lstStyle/>
                    <a:p>
                      <a:pPr marL="62865">
                        <a:lnSpc>
                          <a:spcPts val="1390"/>
                        </a:lnSpc>
                        <a:spcBef>
                          <a:spcPts val="77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Ядерна</a:t>
                      </a: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безпека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90"/>
                        </a:lnSpc>
                        <a:spcBef>
                          <a:spcPts val="770"/>
                        </a:spcBef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48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</a:tr>
              <a:tr h="286892">
                <a:tc>
                  <a:txBody>
                    <a:bodyPr/>
                    <a:lstStyle/>
                    <a:p>
                      <a:pPr marL="62865">
                        <a:lnSpc>
                          <a:spcPts val="1390"/>
                        </a:lnSpc>
                        <a:spcBef>
                          <a:spcPts val="76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Національна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безпека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та</a:t>
                      </a:r>
                      <a:r>
                        <a:rPr sz="12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оборона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90"/>
                        </a:lnSpc>
                        <a:spcBef>
                          <a:spcPts val="765"/>
                        </a:spcBef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55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</a:tr>
              <a:tr h="286893">
                <a:tc>
                  <a:txBody>
                    <a:bodyPr/>
                    <a:lstStyle/>
                    <a:p>
                      <a:pPr marL="62865">
                        <a:lnSpc>
                          <a:spcPts val="1390"/>
                        </a:lnSpc>
                        <a:spcBef>
                          <a:spcPts val="77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Відновлення 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Донбасу</a:t>
                      </a: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та</a:t>
                      </a:r>
                      <a:r>
                        <a:rPr sz="120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ВПО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90"/>
                        </a:lnSpc>
                        <a:spcBef>
                          <a:spcPts val="770"/>
                        </a:spcBef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34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</a:tr>
              <a:tr h="286893">
                <a:tc>
                  <a:txBody>
                    <a:bodyPr/>
                    <a:lstStyle/>
                    <a:p>
                      <a:pPr marL="62865">
                        <a:lnSpc>
                          <a:spcPts val="1385"/>
                        </a:lnSpc>
                        <a:spcBef>
                          <a:spcPts val="770"/>
                        </a:spcBef>
                      </a:pP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Навколишнє</a:t>
                      </a:r>
                      <a:r>
                        <a:rPr sz="120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середовище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85"/>
                        </a:lnSpc>
                        <a:spcBef>
                          <a:spcPts val="770"/>
                        </a:spcBef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30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</a:tr>
              <a:tr h="287020">
                <a:tc>
                  <a:txBody>
                    <a:bodyPr/>
                    <a:lstStyle/>
                    <a:p>
                      <a:pPr marL="62865">
                        <a:lnSpc>
                          <a:spcPts val="1390"/>
                        </a:lnSpc>
                        <a:spcBef>
                          <a:spcPts val="77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Охорона</a:t>
                      </a:r>
                      <a:r>
                        <a:rPr sz="12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здоров'я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90"/>
                        </a:lnSpc>
                        <a:spcBef>
                          <a:spcPts val="770"/>
                        </a:spcBef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29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</a:tr>
              <a:tr h="286892">
                <a:tc>
                  <a:txBody>
                    <a:bodyPr/>
                    <a:lstStyle/>
                    <a:p>
                      <a:pPr marL="62865">
                        <a:lnSpc>
                          <a:spcPts val="1385"/>
                        </a:lnSpc>
                        <a:spcBef>
                          <a:spcPts val="77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Економічний</a:t>
                      </a:r>
                      <a:r>
                        <a:rPr sz="1200" b="1" spc="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розвиток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і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торгівля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85"/>
                        </a:lnSpc>
                        <a:spcBef>
                          <a:spcPts val="770"/>
                        </a:spcBef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21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</a:tr>
              <a:tr h="286893">
                <a:tc>
                  <a:txBody>
                    <a:bodyPr/>
                    <a:lstStyle/>
                    <a:p>
                      <a:pPr marL="62865">
                        <a:lnSpc>
                          <a:spcPts val="1385"/>
                        </a:lnSpc>
                        <a:spcBef>
                          <a:spcPts val="77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Банківський</a:t>
                      </a:r>
                      <a:r>
                        <a:rPr sz="12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та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фінансовий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85"/>
                        </a:lnSpc>
                        <a:spcBef>
                          <a:spcPts val="775"/>
                        </a:spcBef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17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</a:tr>
              <a:tr h="286893">
                <a:tc>
                  <a:txBody>
                    <a:bodyPr/>
                    <a:lstStyle/>
                    <a:p>
                      <a:pPr marL="62865">
                        <a:lnSpc>
                          <a:spcPts val="1385"/>
                        </a:lnSpc>
                        <a:spcBef>
                          <a:spcPts val="77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Аграрний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85"/>
                        </a:lnSpc>
                        <a:spcBef>
                          <a:spcPts val="770"/>
                        </a:spcBef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16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</a:tr>
              <a:tr h="286893">
                <a:tc>
                  <a:txBody>
                    <a:bodyPr/>
                    <a:lstStyle/>
                    <a:p>
                      <a:pPr marL="62865">
                        <a:lnSpc>
                          <a:spcPts val="1385"/>
                        </a:lnSpc>
                        <a:spcBef>
                          <a:spcPts val="77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Промисловість</a:t>
                      </a:r>
                      <a:r>
                        <a:rPr sz="1200" b="1" spc="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та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МСП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85"/>
                        </a:lnSpc>
                        <a:spcBef>
                          <a:spcPts val="775"/>
                        </a:spcBef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16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</a:tr>
              <a:tr h="286867">
                <a:tc>
                  <a:txBody>
                    <a:bodyPr/>
                    <a:lstStyle/>
                    <a:p>
                      <a:pPr marL="62865">
                        <a:lnSpc>
                          <a:spcPts val="1380"/>
                        </a:lnSpc>
                        <a:spcBef>
                          <a:spcPts val="77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Транспорт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та</a:t>
                      </a:r>
                      <a:r>
                        <a:rPr sz="120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інфраструктура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80"/>
                        </a:lnSpc>
                        <a:spcBef>
                          <a:spcPts val="775"/>
                        </a:spcBef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15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</a:tr>
              <a:tr h="407098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Соціальна</a:t>
                      </a:r>
                      <a:r>
                        <a:rPr sz="12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інфраструктура</a:t>
                      </a:r>
                      <a:r>
                        <a:rPr sz="1200" b="1" spc="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і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та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2865">
                        <a:lnSpc>
                          <a:spcPts val="1380"/>
                        </a:lnSpc>
                        <a:spcBef>
                          <a:spcPts val="21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послуги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80"/>
                        </a:lnSpc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7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</a:tr>
              <a:tr h="286893">
                <a:tc>
                  <a:txBody>
                    <a:bodyPr/>
                    <a:lstStyle/>
                    <a:p>
                      <a:pPr marL="62865">
                        <a:lnSpc>
                          <a:spcPts val="1380"/>
                        </a:lnSpc>
                        <a:spcBef>
                          <a:spcPts val="78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Комунікації</a:t>
                      </a:r>
                      <a:r>
                        <a:rPr sz="1200" b="1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та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ІКТ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Bef>
                          <a:spcPts val="780"/>
                        </a:spcBef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4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</a:tr>
              <a:tr h="286903">
                <a:tc>
                  <a:txBody>
                    <a:bodyPr/>
                    <a:lstStyle/>
                    <a:p>
                      <a:pPr marL="62865">
                        <a:lnSpc>
                          <a:spcPts val="1380"/>
                        </a:lnSpc>
                        <a:spcBef>
                          <a:spcPts val="78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Загалом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608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491101" y="974344"/>
          <a:ext cx="4559299" cy="58497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63215"/>
                <a:gridCol w="1245234"/>
                <a:gridCol w="450850"/>
              </a:tblGrid>
              <a:tr h="602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ts val="2145"/>
                        </a:lnSpc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Сектор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217170" marR="8509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Сума,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тис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29235" marR="8509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дол.США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49860">
                        <a:lnSpc>
                          <a:spcPts val="1660"/>
                        </a:lnSpc>
                        <a:spcBef>
                          <a:spcPts val="126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</a:tr>
              <a:tr h="284352">
                <a:tc>
                  <a:txBody>
                    <a:bodyPr/>
                    <a:lstStyle/>
                    <a:p>
                      <a:pPr marL="59690">
                        <a:lnSpc>
                          <a:spcPts val="1395"/>
                        </a:lnSpc>
                        <a:spcBef>
                          <a:spcPts val="74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Національна</a:t>
                      </a: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безпека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та</a:t>
                      </a:r>
                      <a:r>
                        <a:rPr sz="12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оборона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8509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179</a:t>
                      </a:r>
                      <a:r>
                        <a:rPr sz="12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558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 marR="48895" algn="r">
                        <a:lnSpc>
                          <a:spcPts val="1395"/>
                        </a:lnSpc>
                        <a:spcBef>
                          <a:spcPts val="740"/>
                        </a:spcBef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28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</a:tr>
              <a:tr h="284225">
                <a:tc>
                  <a:txBody>
                    <a:bodyPr/>
                    <a:lstStyle/>
                    <a:p>
                      <a:pPr marL="59690">
                        <a:lnSpc>
                          <a:spcPts val="1395"/>
                        </a:lnSpc>
                        <a:spcBef>
                          <a:spcPts val="74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Ядерна</a:t>
                      </a: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безпека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8509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819</a:t>
                      </a:r>
                      <a:r>
                        <a:rPr sz="12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35" dirty="0">
                          <a:latin typeface="Microsoft Sans Serif"/>
                          <a:cs typeface="Microsoft Sans Serif"/>
                        </a:rPr>
                        <a:t>114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R="48895" algn="r">
                        <a:lnSpc>
                          <a:spcPts val="1395"/>
                        </a:lnSpc>
                        <a:spcBef>
                          <a:spcPts val="745"/>
                        </a:spcBef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20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</a:tr>
              <a:tr h="568579">
                <a:tc>
                  <a:txBody>
                    <a:bodyPr/>
                    <a:lstStyle/>
                    <a:p>
                      <a:pPr marL="59690" marR="589915">
                        <a:lnSpc>
                          <a:spcPct val="114999"/>
                        </a:lnSpc>
                        <a:spcBef>
                          <a:spcPts val="109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Урядування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та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громадянське </a:t>
                      </a:r>
                      <a:r>
                        <a:rPr sz="1200" b="1" spc="-3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суспільство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8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8509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509</a:t>
                      </a:r>
                      <a:r>
                        <a:rPr sz="12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830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 marR="4889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12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</a:tr>
              <a:tr h="284352">
                <a:tc>
                  <a:txBody>
                    <a:bodyPr/>
                    <a:lstStyle/>
                    <a:p>
                      <a:pPr marL="59690">
                        <a:lnSpc>
                          <a:spcPts val="1390"/>
                        </a:lnSpc>
                        <a:spcBef>
                          <a:spcPts val="74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Відновлення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Донбасу</a:t>
                      </a: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та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ВПО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8509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356</a:t>
                      </a:r>
                      <a:r>
                        <a:rPr sz="12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741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ts val="1390"/>
                        </a:lnSpc>
                        <a:spcBef>
                          <a:spcPts val="745"/>
                        </a:spcBef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9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</a:tr>
              <a:tr h="284225">
                <a:tc>
                  <a:txBody>
                    <a:bodyPr/>
                    <a:lstStyle/>
                    <a:p>
                      <a:pPr marL="59690">
                        <a:lnSpc>
                          <a:spcPts val="1390"/>
                        </a:lnSpc>
                        <a:spcBef>
                          <a:spcPts val="75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Регіональний</a:t>
                      </a: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розвиток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8509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334</a:t>
                      </a:r>
                      <a:r>
                        <a:rPr sz="12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740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ts val="1390"/>
                        </a:lnSpc>
                        <a:spcBef>
                          <a:spcPts val="750"/>
                        </a:spcBef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8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</a:tr>
              <a:tr h="284352">
                <a:tc>
                  <a:txBody>
                    <a:bodyPr/>
                    <a:lstStyle/>
                    <a:p>
                      <a:pPr marL="59690">
                        <a:lnSpc>
                          <a:spcPts val="1390"/>
                        </a:lnSpc>
                        <a:spcBef>
                          <a:spcPts val="75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Енергетика</a:t>
                      </a:r>
                      <a:r>
                        <a:rPr sz="12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та</a:t>
                      </a:r>
                      <a:r>
                        <a:rPr sz="12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енергоефективність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8509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262</a:t>
                      </a:r>
                      <a:r>
                        <a:rPr sz="12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009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ts val="1390"/>
                        </a:lnSpc>
                        <a:spcBef>
                          <a:spcPts val="750"/>
                        </a:spcBef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6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</a:tr>
              <a:tr h="284353">
                <a:tc>
                  <a:txBody>
                    <a:bodyPr/>
                    <a:lstStyle/>
                    <a:p>
                      <a:pPr marL="59690">
                        <a:lnSpc>
                          <a:spcPts val="1390"/>
                        </a:lnSpc>
                        <a:spcBef>
                          <a:spcPts val="75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Охорона</a:t>
                      </a:r>
                      <a:r>
                        <a:rPr sz="12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здоров'я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8509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137</a:t>
                      </a:r>
                      <a:r>
                        <a:rPr sz="12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025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ts val="1390"/>
                        </a:lnSpc>
                        <a:spcBef>
                          <a:spcPts val="750"/>
                        </a:spcBef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3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</a:tr>
              <a:tr h="284225">
                <a:tc>
                  <a:txBody>
                    <a:bodyPr/>
                    <a:lstStyle/>
                    <a:p>
                      <a:pPr marL="59690">
                        <a:lnSpc>
                          <a:spcPts val="1385"/>
                        </a:lnSpc>
                        <a:spcBef>
                          <a:spcPts val="75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Освіта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і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наука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8509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120</a:t>
                      </a:r>
                      <a:r>
                        <a:rPr sz="12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759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ts val="1385"/>
                        </a:lnSpc>
                        <a:spcBef>
                          <a:spcPts val="750"/>
                        </a:spcBef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3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</a:tr>
              <a:tr h="284352">
                <a:tc>
                  <a:txBody>
                    <a:bodyPr/>
                    <a:lstStyle/>
                    <a:p>
                      <a:pPr marL="59690">
                        <a:lnSpc>
                          <a:spcPts val="1385"/>
                        </a:lnSpc>
                        <a:spcBef>
                          <a:spcPts val="75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Економічний</a:t>
                      </a:r>
                      <a:r>
                        <a:rPr sz="1200" b="1" spc="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розвиток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і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торгівля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8509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95</a:t>
                      </a:r>
                      <a:r>
                        <a:rPr sz="12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946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ts val="1385"/>
                        </a:lnSpc>
                        <a:spcBef>
                          <a:spcPts val="750"/>
                        </a:spcBef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2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</a:tr>
              <a:tr h="284225">
                <a:tc>
                  <a:txBody>
                    <a:bodyPr/>
                    <a:lstStyle/>
                    <a:p>
                      <a:pPr marL="59690">
                        <a:lnSpc>
                          <a:spcPts val="1385"/>
                        </a:lnSpc>
                        <a:spcBef>
                          <a:spcPts val="75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Аграрний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8509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92</a:t>
                      </a:r>
                      <a:r>
                        <a:rPr sz="12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423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ts val="1385"/>
                        </a:lnSpc>
                        <a:spcBef>
                          <a:spcPts val="750"/>
                        </a:spcBef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2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</a:tr>
              <a:tr h="284353">
                <a:tc>
                  <a:txBody>
                    <a:bodyPr/>
                    <a:lstStyle/>
                    <a:p>
                      <a:pPr marL="59690">
                        <a:lnSpc>
                          <a:spcPts val="1385"/>
                        </a:lnSpc>
                        <a:spcBef>
                          <a:spcPts val="75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Банківський</a:t>
                      </a:r>
                      <a:r>
                        <a:rPr sz="12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та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фінансовий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8509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74</a:t>
                      </a:r>
                      <a:r>
                        <a:rPr sz="12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35" dirty="0">
                          <a:latin typeface="Microsoft Sans Serif"/>
                          <a:cs typeface="Microsoft Sans Serif"/>
                        </a:rPr>
                        <a:t>911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ts val="1385"/>
                        </a:lnSpc>
                        <a:spcBef>
                          <a:spcPts val="755"/>
                        </a:spcBef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2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</a:tr>
              <a:tr h="284353">
                <a:tc>
                  <a:txBody>
                    <a:bodyPr/>
                    <a:lstStyle/>
                    <a:p>
                      <a:pPr marL="59690">
                        <a:lnSpc>
                          <a:spcPts val="1385"/>
                        </a:lnSpc>
                        <a:spcBef>
                          <a:spcPts val="755"/>
                        </a:spcBef>
                      </a:pP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Навколишнє</a:t>
                      </a:r>
                      <a:r>
                        <a:rPr sz="120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середовище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8509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66</a:t>
                      </a:r>
                      <a:r>
                        <a:rPr sz="12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291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ts val="1385"/>
                        </a:lnSpc>
                        <a:spcBef>
                          <a:spcPts val="755"/>
                        </a:spcBef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2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</a:tr>
              <a:tr h="284225">
                <a:tc>
                  <a:txBody>
                    <a:bodyPr/>
                    <a:lstStyle/>
                    <a:p>
                      <a:pPr marL="59690">
                        <a:lnSpc>
                          <a:spcPts val="1380"/>
                        </a:lnSpc>
                        <a:spcBef>
                          <a:spcPts val="75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Промисловість</a:t>
                      </a:r>
                      <a:r>
                        <a:rPr sz="1200" b="1" spc="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та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МСП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8509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52</a:t>
                      </a:r>
                      <a:r>
                        <a:rPr sz="12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904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ts val="1380"/>
                        </a:lnSpc>
                        <a:spcBef>
                          <a:spcPts val="755"/>
                        </a:spcBef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1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</a:tr>
              <a:tr h="407111"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Соціальна</a:t>
                      </a:r>
                      <a:r>
                        <a:rPr sz="12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інфраструктура</a:t>
                      </a:r>
                      <a:r>
                        <a:rPr sz="1200" b="1" spc="1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і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та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9690">
                        <a:lnSpc>
                          <a:spcPts val="1380"/>
                        </a:lnSpc>
                        <a:spcBef>
                          <a:spcPts val="219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послуги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8509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38</a:t>
                      </a:r>
                      <a:r>
                        <a:rPr sz="12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308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49530" algn="r">
                        <a:lnSpc>
                          <a:spcPts val="1380"/>
                        </a:lnSpc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1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</a:tr>
              <a:tr h="284302">
                <a:tc>
                  <a:txBody>
                    <a:bodyPr/>
                    <a:lstStyle/>
                    <a:p>
                      <a:pPr marL="59690">
                        <a:lnSpc>
                          <a:spcPts val="1380"/>
                        </a:lnSpc>
                        <a:spcBef>
                          <a:spcPts val="75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Транспорт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та</a:t>
                      </a:r>
                      <a:r>
                        <a:rPr sz="120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інфраструктура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8509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28</a:t>
                      </a:r>
                      <a:r>
                        <a:rPr sz="12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792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ts val="1380"/>
                        </a:lnSpc>
                        <a:spcBef>
                          <a:spcPts val="755"/>
                        </a:spcBef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1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</a:tr>
              <a:tr h="284302">
                <a:tc>
                  <a:txBody>
                    <a:bodyPr/>
                    <a:lstStyle/>
                    <a:p>
                      <a:pPr marL="59690">
                        <a:lnSpc>
                          <a:spcPts val="1380"/>
                        </a:lnSpc>
                        <a:spcBef>
                          <a:spcPts val="75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Комунікації</a:t>
                      </a:r>
                      <a:r>
                        <a:rPr sz="1200" b="1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та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ІКТ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344805" marR="85090">
                        <a:lnSpc>
                          <a:spcPts val="1245"/>
                        </a:lnSpc>
                        <a:spcBef>
                          <a:spcPts val="70"/>
                        </a:spcBef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16</a:t>
                      </a:r>
                      <a:r>
                        <a:rPr sz="12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054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algn="r">
                        <a:lnSpc>
                          <a:spcPts val="825"/>
                        </a:lnSpc>
                      </a:pPr>
                      <a:r>
                        <a:rPr sz="1000" dirty="0">
                          <a:solidFill>
                            <a:srgbClr val="678B93"/>
                          </a:solidFill>
                          <a:latin typeface="Tahoma"/>
                          <a:cs typeface="Tahoma"/>
                        </a:rPr>
                        <a:t>37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ts val="1380"/>
                        </a:lnSpc>
                        <a:spcBef>
                          <a:spcPts val="755"/>
                        </a:spcBef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0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</a:tr>
              <a:tr h="284299">
                <a:tc>
                  <a:txBody>
                    <a:bodyPr/>
                    <a:lstStyle/>
                    <a:p>
                      <a:pPr marL="59690">
                        <a:lnSpc>
                          <a:spcPts val="1380"/>
                        </a:lnSpc>
                        <a:spcBef>
                          <a:spcPts val="76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Загалом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8509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185</a:t>
                      </a:r>
                      <a:r>
                        <a:rPr sz="12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407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 marR="48895" algn="r">
                        <a:lnSpc>
                          <a:spcPts val="1380"/>
                        </a:lnSpc>
                        <a:spcBef>
                          <a:spcPts val="760"/>
                        </a:spcBef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100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9136" y="68079"/>
            <a:ext cx="6231255" cy="1085215"/>
            <a:chOff x="1469136" y="68079"/>
            <a:chExt cx="6231255" cy="10852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1928" y="68079"/>
              <a:ext cx="5891224" cy="42663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9136" y="359664"/>
              <a:ext cx="6230873" cy="79324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16202" y="32969"/>
            <a:ext cx="5908675" cy="8813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76200" marR="5080" indent="-64135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solidFill>
                  <a:srgbClr val="860038"/>
                </a:solidFill>
              </a:rPr>
              <a:t>РОЗПОДІЛ</a:t>
            </a:r>
            <a:r>
              <a:rPr sz="2800" spc="-75" dirty="0">
                <a:solidFill>
                  <a:srgbClr val="860038"/>
                </a:solidFill>
              </a:rPr>
              <a:t> </a:t>
            </a:r>
            <a:r>
              <a:rPr sz="2800" dirty="0">
                <a:solidFill>
                  <a:srgbClr val="860038"/>
                </a:solidFill>
              </a:rPr>
              <a:t>МТД</a:t>
            </a:r>
            <a:r>
              <a:rPr sz="2800" spc="-40" dirty="0">
                <a:solidFill>
                  <a:srgbClr val="860038"/>
                </a:solidFill>
              </a:rPr>
              <a:t> </a:t>
            </a:r>
            <a:r>
              <a:rPr sz="2800" dirty="0">
                <a:solidFill>
                  <a:srgbClr val="860038"/>
                </a:solidFill>
              </a:rPr>
              <a:t>ПО</a:t>
            </a:r>
            <a:r>
              <a:rPr sz="2800" spc="-25" dirty="0">
                <a:solidFill>
                  <a:srgbClr val="860038"/>
                </a:solidFill>
              </a:rPr>
              <a:t> </a:t>
            </a:r>
            <a:r>
              <a:rPr sz="2800" dirty="0">
                <a:solidFill>
                  <a:srgbClr val="860038"/>
                </a:solidFill>
              </a:rPr>
              <a:t>КРАЇНАХ</a:t>
            </a:r>
            <a:r>
              <a:rPr sz="2800" spc="-75" dirty="0">
                <a:solidFill>
                  <a:srgbClr val="860038"/>
                </a:solidFill>
              </a:rPr>
              <a:t> </a:t>
            </a:r>
            <a:r>
              <a:rPr sz="2800" dirty="0">
                <a:solidFill>
                  <a:srgbClr val="860038"/>
                </a:solidFill>
              </a:rPr>
              <a:t>ТА </a:t>
            </a:r>
            <a:r>
              <a:rPr sz="2800" spc="-805" dirty="0">
                <a:solidFill>
                  <a:srgbClr val="860038"/>
                </a:solidFill>
              </a:rPr>
              <a:t> </a:t>
            </a:r>
            <a:r>
              <a:rPr sz="2800" dirty="0">
                <a:solidFill>
                  <a:srgbClr val="860038"/>
                </a:solidFill>
              </a:rPr>
              <a:t>ОРГАНІЗАЦІЯХ</a:t>
            </a:r>
            <a:r>
              <a:rPr sz="2800" spc="-110" dirty="0">
                <a:solidFill>
                  <a:srgbClr val="860038"/>
                </a:solidFill>
              </a:rPr>
              <a:t> </a:t>
            </a:r>
            <a:r>
              <a:rPr sz="2800" spc="-5" dirty="0">
                <a:solidFill>
                  <a:srgbClr val="860038"/>
                </a:solidFill>
              </a:rPr>
              <a:t>ЗА</a:t>
            </a:r>
            <a:r>
              <a:rPr sz="2800" spc="-35" dirty="0">
                <a:solidFill>
                  <a:srgbClr val="860038"/>
                </a:solidFill>
              </a:rPr>
              <a:t> </a:t>
            </a:r>
            <a:r>
              <a:rPr sz="2800" dirty="0">
                <a:solidFill>
                  <a:srgbClr val="860038"/>
                </a:solidFill>
              </a:rPr>
              <a:t>СЕКТОРАМИ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8445245" y="6383223"/>
            <a:ext cx="16573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678B93"/>
                </a:solidFill>
                <a:latin typeface="Tahoma"/>
                <a:cs typeface="Tahoma"/>
              </a:rPr>
              <a:t>38</a:t>
            </a:r>
            <a:endParaRPr sz="1000">
              <a:latin typeface="Tahoma"/>
              <a:cs typeface="Tahoma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414272" y="3444240"/>
          <a:ext cx="441958" cy="265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125"/>
                <a:gridCol w="224154"/>
                <a:gridCol w="106679"/>
              </a:tblGrid>
              <a:tr h="265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5C5C"/>
                      </a:solidFill>
                      <a:prstDash val="solid"/>
                    </a:lnL>
                    <a:lnR w="28575">
                      <a:solidFill>
                        <a:srgbClr val="558888"/>
                      </a:solidFill>
                      <a:prstDash val="solid"/>
                    </a:lnR>
                    <a:solidFill>
                      <a:srgbClr val="2D412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558888"/>
                      </a:solidFill>
                      <a:prstDash val="solid"/>
                    </a:lnL>
                    <a:solidFill>
                      <a:srgbClr val="00DF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333333"/>
                      </a:solidFill>
                      <a:prstDash val="solid"/>
                    </a:lnR>
                    <a:solidFill>
                      <a:srgbClr val="6F2F9F"/>
                    </a:solidFill>
                  </a:tcPr>
                </a:tc>
              </a:tr>
            </a:tbl>
          </a:graphicData>
        </a:graphic>
      </p:graphicFrame>
      <p:grpSp>
        <p:nvGrpSpPr>
          <p:cNvPr id="8" name="object 8"/>
          <p:cNvGrpSpPr/>
          <p:nvPr/>
        </p:nvGrpSpPr>
        <p:grpSpPr>
          <a:xfrm>
            <a:off x="323088" y="1124711"/>
            <a:ext cx="8498205" cy="5118100"/>
            <a:chOff x="323088" y="1124711"/>
            <a:chExt cx="8498205" cy="5118100"/>
          </a:xfrm>
        </p:grpSpPr>
        <p:sp>
          <p:nvSpPr>
            <p:cNvPr id="9" name="object 9"/>
            <p:cNvSpPr/>
            <p:nvPr/>
          </p:nvSpPr>
          <p:spPr>
            <a:xfrm>
              <a:off x="323088" y="1124711"/>
              <a:ext cx="8498205" cy="5118100"/>
            </a:xfrm>
            <a:custGeom>
              <a:avLst/>
              <a:gdLst/>
              <a:ahLst/>
              <a:cxnLst/>
              <a:rect l="l" t="t" r="r" b="b"/>
              <a:pathLst>
                <a:path w="8498205" h="5118100">
                  <a:moveTo>
                    <a:pt x="8497824" y="0"/>
                  </a:moveTo>
                  <a:lnTo>
                    <a:pt x="0" y="0"/>
                  </a:lnTo>
                  <a:lnTo>
                    <a:pt x="0" y="5117592"/>
                  </a:lnTo>
                  <a:lnTo>
                    <a:pt x="8497824" y="5117592"/>
                  </a:lnTo>
                  <a:lnTo>
                    <a:pt x="8497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14371" y="1263395"/>
              <a:ext cx="1679575" cy="4636135"/>
            </a:xfrm>
            <a:custGeom>
              <a:avLst/>
              <a:gdLst/>
              <a:ahLst/>
              <a:cxnLst/>
              <a:rect l="l" t="t" r="r" b="b"/>
              <a:pathLst>
                <a:path w="1679575" h="4636135">
                  <a:moveTo>
                    <a:pt x="0" y="1126236"/>
                  </a:moveTo>
                  <a:lnTo>
                    <a:pt x="0" y="4636008"/>
                  </a:lnTo>
                </a:path>
                <a:path w="1679575" h="4636135">
                  <a:moveTo>
                    <a:pt x="0" y="464819"/>
                  </a:moveTo>
                  <a:lnTo>
                    <a:pt x="0" y="861059"/>
                  </a:lnTo>
                </a:path>
                <a:path w="1679575" h="4636135">
                  <a:moveTo>
                    <a:pt x="0" y="0"/>
                  </a:moveTo>
                  <a:lnTo>
                    <a:pt x="0" y="199643"/>
                  </a:lnTo>
                </a:path>
                <a:path w="1679575" h="4636135">
                  <a:moveTo>
                    <a:pt x="838200" y="464819"/>
                  </a:moveTo>
                  <a:lnTo>
                    <a:pt x="838200" y="4636008"/>
                  </a:lnTo>
                </a:path>
                <a:path w="1679575" h="4636135">
                  <a:moveTo>
                    <a:pt x="838200" y="0"/>
                  </a:moveTo>
                  <a:lnTo>
                    <a:pt x="838200" y="199643"/>
                  </a:lnTo>
                </a:path>
                <a:path w="1679575" h="4636135">
                  <a:moveTo>
                    <a:pt x="1679448" y="464819"/>
                  </a:moveTo>
                  <a:lnTo>
                    <a:pt x="1679448" y="4636008"/>
                  </a:lnTo>
                </a:path>
                <a:path w="1679575" h="4636135">
                  <a:moveTo>
                    <a:pt x="1679448" y="0"/>
                  </a:moveTo>
                  <a:lnTo>
                    <a:pt x="1679448" y="199643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32020" y="1263395"/>
              <a:ext cx="841375" cy="4636135"/>
            </a:xfrm>
            <a:custGeom>
              <a:avLst/>
              <a:gdLst/>
              <a:ahLst/>
              <a:cxnLst/>
              <a:rect l="l" t="t" r="r" b="b"/>
              <a:pathLst>
                <a:path w="841375" h="4636135">
                  <a:moveTo>
                    <a:pt x="0" y="0"/>
                  </a:moveTo>
                  <a:lnTo>
                    <a:pt x="0" y="4636008"/>
                  </a:lnTo>
                </a:path>
                <a:path w="841375" h="4636135">
                  <a:moveTo>
                    <a:pt x="841247" y="0"/>
                  </a:moveTo>
                  <a:lnTo>
                    <a:pt x="841247" y="4636008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74648" y="1463039"/>
              <a:ext cx="378460" cy="1588135"/>
            </a:xfrm>
            <a:custGeom>
              <a:avLst/>
              <a:gdLst/>
              <a:ahLst/>
              <a:cxnLst/>
              <a:rect l="l" t="t" r="r" b="b"/>
              <a:pathLst>
                <a:path w="378460" h="1588135">
                  <a:moveTo>
                    <a:pt x="51816" y="0"/>
                  </a:moveTo>
                  <a:lnTo>
                    <a:pt x="0" y="0"/>
                  </a:lnTo>
                  <a:lnTo>
                    <a:pt x="0" y="265176"/>
                  </a:lnTo>
                  <a:lnTo>
                    <a:pt x="51816" y="265176"/>
                  </a:lnTo>
                  <a:lnTo>
                    <a:pt x="51816" y="0"/>
                  </a:lnTo>
                  <a:close/>
                </a:path>
                <a:path w="378460" h="1588135">
                  <a:moveTo>
                    <a:pt x="64008" y="1322832"/>
                  </a:moveTo>
                  <a:lnTo>
                    <a:pt x="0" y="1322832"/>
                  </a:lnTo>
                  <a:lnTo>
                    <a:pt x="0" y="1588008"/>
                  </a:lnTo>
                  <a:lnTo>
                    <a:pt x="64008" y="1588008"/>
                  </a:lnTo>
                  <a:lnTo>
                    <a:pt x="64008" y="1322832"/>
                  </a:lnTo>
                  <a:close/>
                </a:path>
                <a:path w="378460" h="1588135">
                  <a:moveTo>
                    <a:pt x="377952" y="661416"/>
                  </a:moveTo>
                  <a:lnTo>
                    <a:pt x="0" y="661416"/>
                  </a:lnTo>
                  <a:lnTo>
                    <a:pt x="0" y="926592"/>
                  </a:lnTo>
                  <a:lnTo>
                    <a:pt x="377952" y="926592"/>
                  </a:lnTo>
                  <a:lnTo>
                    <a:pt x="377952" y="661416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74648" y="1463039"/>
              <a:ext cx="173990" cy="3575685"/>
            </a:xfrm>
            <a:custGeom>
              <a:avLst/>
              <a:gdLst/>
              <a:ahLst/>
              <a:cxnLst/>
              <a:rect l="l" t="t" r="r" b="b"/>
              <a:pathLst>
                <a:path w="173990" h="3575685">
                  <a:moveTo>
                    <a:pt x="3048" y="3310128"/>
                  </a:moveTo>
                  <a:lnTo>
                    <a:pt x="0" y="3310128"/>
                  </a:lnTo>
                  <a:lnTo>
                    <a:pt x="0" y="3575304"/>
                  </a:lnTo>
                  <a:lnTo>
                    <a:pt x="3048" y="3575304"/>
                  </a:lnTo>
                  <a:lnTo>
                    <a:pt x="3048" y="3310128"/>
                  </a:lnTo>
                  <a:close/>
                </a:path>
                <a:path w="173990" h="3575685">
                  <a:moveTo>
                    <a:pt x="73152" y="2648712"/>
                  </a:moveTo>
                  <a:lnTo>
                    <a:pt x="0" y="2648712"/>
                  </a:lnTo>
                  <a:lnTo>
                    <a:pt x="0" y="2913888"/>
                  </a:lnTo>
                  <a:lnTo>
                    <a:pt x="73152" y="2913888"/>
                  </a:lnTo>
                  <a:lnTo>
                    <a:pt x="73152" y="2648712"/>
                  </a:lnTo>
                  <a:close/>
                </a:path>
                <a:path w="173990" h="3575685">
                  <a:moveTo>
                    <a:pt x="173736" y="0"/>
                  </a:moveTo>
                  <a:lnTo>
                    <a:pt x="51816" y="0"/>
                  </a:lnTo>
                  <a:lnTo>
                    <a:pt x="51816" y="265176"/>
                  </a:lnTo>
                  <a:lnTo>
                    <a:pt x="173736" y="265176"/>
                  </a:lnTo>
                  <a:lnTo>
                    <a:pt x="173736" y="0"/>
                  </a:lnTo>
                  <a:close/>
                </a:path>
              </a:pathLst>
            </a:custGeom>
            <a:solidFill>
              <a:srgbClr val="4B6C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74648" y="1463039"/>
              <a:ext cx="1356360" cy="4236720"/>
            </a:xfrm>
            <a:custGeom>
              <a:avLst/>
              <a:gdLst/>
              <a:ahLst/>
              <a:cxnLst/>
              <a:rect l="l" t="t" r="r" b="b"/>
              <a:pathLst>
                <a:path w="1356360" h="4236720">
                  <a:moveTo>
                    <a:pt x="3048" y="3971544"/>
                  </a:moveTo>
                  <a:lnTo>
                    <a:pt x="0" y="3971544"/>
                  </a:lnTo>
                  <a:lnTo>
                    <a:pt x="0" y="4236720"/>
                  </a:lnTo>
                  <a:lnTo>
                    <a:pt x="3048" y="4236720"/>
                  </a:lnTo>
                  <a:lnTo>
                    <a:pt x="3048" y="3971544"/>
                  </a:lnTo>
                  <a:close/>
                </a:path>
                <a:path w="1356360" h="4236720">
                  <a:moveTo>
                    <a:pt x="3048" y="1987296"/>
                  </a:moveTo>
                  <a:lnTo>
                    <a:pt x="0" y="1987296"/>
                  </a:lnTo>
                  <a:lnTo>
                    <a:pt x="0" y="2252472"/>
                  </a:lnTo>
                  <a:lnTo>
                    <a:pt x="3048" y="2252472"/>
                  </a:lnTo>
                  <a:lnTo>
                    <a:pt x="3048" y="1987296"/>
                  </a:lnTo>
                  <a:close/>
                </a:path>
                <a:path w="1356360" h="4236720">
                  <a:moveTo>
                    <a:pt x="21336" y="3310128"/>
                  </a:moveTo>
                  <a:lnTo>
                    <a:pt x="0" y="3310128"/>
                  </a:lnTo>
                  <a:lnTo>
                    <a:pt x="0" y="3575304"/>
                  </a:lnTo>
                  <a:lnTo>
                    <a:pt x="21336" y="3575304"/>
                  </a:lnTo>
                  <a:lnTo>
                    <a:pt x="21336" y="3310128"/>
                  </a:lnTo>
                  <a:close/>
                </a:path>
                <a:path w="1356360" h="4236720">
                  <a:moveTo>
                    <a:pt x="76200" y="1322832"/>
                  </a:moveTo>
                  <a:lnTo>
                    <a:pt x="64008" y="1322832"/>
                  </a:lnTo>
                  <a:lnTo>
                    <a:pt x="64008" y="1588008"/>
                  </a:lnTo>
                  <a:lnTo>
                    <a:pt x="76200" y="1588008"/>
                  </a:lnTo>
                  <a:lnTo>
                    <a:pt x="76200" y="1322832"/>
                  </a:lnTo>
                  <a:close/>
                </a:path>
                <a:path w="1356360" h="4236720">
                  <a:moveTo>
                    <a:pt x="399288" y="661416"/>
                  </a:moveTo>
                  <a:lnTo>
                    <a:pt x="377952" y="661416"/>
                  </a:lnTo>
                  <a:lnTo>
                    <a:pt x="377952" y="926592"/>
                  </a:lnTo>
                  <a:lnTo>
                    <a:pt x="399288" y="926592"/>
                  </a:lnTo>
                  <a:lnTo>
                    <a:pt x="399288" y="661416"/>
                  </a:lnTo>
                  <a:close/>
                </a:path>
                <a:path w="1356360" h="4236720">
                  <a:moveTo>
                    <a:pt x="1356360" y="0"/>
                  </a:moveTo>
                  <a:lnTo>
                    <a:pt x="173736" y="0"/>
                  </a:lnTo>
                  <a:lnTo>
                    <a:pt x="173736" y="265176"/>
                  </a:lnTo>
                  <a:lnTo>
                    <a:pt x="1356360" y="265176"/>
                  </a:lnTo>
                  <a:lnTo>
                    <a:pt x="135636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73936" y="1463039"/>
              <a:ext cx="1000125" cy="927100"/>
            </a:xfrm>
            <a:custGeom>
              <a:avLst/>
              <a:gdLst/>
              <a:ahLst/>
              <a:cxnLst/>
              <a:rect l="l" t="t" r="r" b="b"/>
              <a:pathLst>
                <a:path w="1000125" h="927100">
                  <a:moveTo>
                    <a:pt x="100584" y="661416"/>
                  </a:moveTo>
                  <a:lnTo>
                    <a:pt x="0" y="661416"/>
                  </a:lnTo>
                  <a:lnTo>
                    <a:pt x="0" y="926592"/>
                  </a:lnTo>
                  <a:lnTo>
                    <a:pt x="100584" y="926592"/>
                  </a:lnTo>
                  <a:lnTo>
                    <a:pt x="100584" y="661416"/>
                  </a:lnTo>
                  <a:close/>
                </a:path>
                <a:path w="1000125" h="927100">
                  <a:moveTo>
                    <a:pt x="999744" y="0"/>
                  </a:moveTo>
                  <a:lnTo>
                    <a:pt x="957072" y="0"/>
                  </a:lnTo>
                  <a:lnTo>
                    <a:pt x="957072" y="265176"/>
                  </a:lnTo>
                  <a:lnTo>
                    <a:pt x="999744" y="265176"/>
                  </a:lnTo>
                  <a:lnTo>
                    <a:pt x="9997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74648" y="1463039"/>
              <a:ext cx="1597660" cy="2914015"/>
            </a:xfrm>
            <a:custGeom>
              <a:avLst/>
              <a:gdLst/>
              <a:ahLst/>
              <a:cxnLst/>
              <a:rect l="l" t="t" r="r" b="b"/>
              <a:pathLst>
                <a:path w="1597660" h="2914015">
                  <a:moveTo>
                    <a:pt x="39624" y="1987296"/>
                  </a:moveTo>
                  <a:lnTo>
                    <a:pt x="0" y="1987296"/>
                  </a:lnTo>
                  <a:lnTo>
                    <a:pt x="0" y="2252472"/>
                  </a:lnTo>
                  <a:lnTo>
                    <a:pt x="39624" y="2252472"/>
                  </a:lnTo>
                  <a:lnTo>
                    <a:pt x="39624" y="1987296"/>
                  </a:lnTo>
                  <a:close/>
                </a:path>
                <a:path w="1597660" h="2914015">
                  <a:moveTo>
                    <a:pt x="76200" y="2648712"/>
                  </a:moveTo>
                  <a:lnTo>
                    <a:pt x="73152" y="2648712"/>
                  </a:lnTo>
                  <a:lnTo>
                    <a:pt x="73152" y="2913888"/>
                  </a:lnTo>
                  <a:lnTo>
                    <a:pt x="76200" y="2913888"/>
                  </a:lnTo>
                  <a:lnTo>
                    <a:pt x="76200" y="2648712"/>
                  </a:lnTo>
                  <a:close/>
                </a:path>
                <a:path w="1597660" h="2914015">
                  <a:moveTo>
                    <a:pt x="381000" y="1322832"/>
                  </a:moveTo>
                  <a:lnTo>
                    <a:pt x="76200" y="1322832"/>
                  </a:lnTo>
                  <a:lnTo>
                    <a:pt x="76200" y="1588008"/>
                  </a:lnTo>
                  <a:lnTo>
                    <a:pt x="381000" y="1588008"/>
                  </a:lnTo>
                  <a:lnTo>
                    <a:pt x="381000" y="1322832"/>
                  </a:lnTo>
                  <a:close/>
                </a:path>
                <a:path w="1597660" h="2914015">
                  <a:moveTo>
                    <a:pt x="1597152" y="0"/>
                  </a:moveTo>
                  <a:lnTo>
                    <a:pt x="1399032" y="0"/>
                  </a:lnTo>
                  <a:lnTo>
                    <a:pt x="1399032" y="265176"/>
                  </a:lnTo>
                  <a:lnTo>
                    <a:pt x="1597152" y="265176"/>
                  </a:lnTo>
                  <a:lnTo>
                    <a:pt x="1597152" y="0"/>
                  </a:lnTo>
                  <a:close/>
                </a:path>
              </a:pathLst>
            </a:custGeom>
            <a:solidFill>
              <a:srgbClr val="AA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95984" y="4111751"/>
              <a:ext cx="113030" cy="927100"/>
            </a:xfrm>
            <a:custGeom>
              <a:avLst/>
              <a:gdLst/>
              <a:ahLst/>
              <a:cxnLst/>
              <a:rect l="l" t="t" r="r" b="b"/>
              <a:pathLst>
                <a:path w="113030" h="927100">
                  <a:moveTo>
                    <a:pt x="24384" y="661416"/>
                  </a:moveTo>
                  <a:lnTo>
                    <a:pt x="0" y="661416"/>
                  </a:lnTo>
                  <a:lnTo>
                    <a:pt x="0" y="926592"/>
                  </a:lnTo>
                  <a:lnTo>
                    <a:pt x="24384" y="926592"/>
                  </a:lnTo>
                  <a:lnTo>
                    <a:pt x="24384" y="661416"/>
                  </a:lnTo>
                  <a:close/>
                </a:path>
                <a:path w="113030" h="927100">
                  <a:moveTo>
                    <a:pt x="112776" y="0"/>
                  </a:moveTo>
                  <a:lnTo>
                    <a:pt x="54864" y="0"/>
                  </a:lnTo>
                  <a:lnTo>
                    <a:pt x="54864" y="265176"/>
                  </a:lnTo>
                  <a:lnTo>
                    <a:pt x="112776" y="265176"/>
                  </a:lnTo>
                  <a:lnTo>
                    <a:pt x="112776" y="0"/>
                  </a:lnTo>
                  <a:close/>
                </a:path>
              </a:pathLst>
            </a:custGeom>
            <a:solidFill>
              <a:srgbClr val="4461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74648" y="1463039"/>
              <a:ext cx="1740535" cy="4236720"/>
            </a:xfrm>
            <a:custGeom>
              <a:avLst/>
              <a:gdLst/>
              <a:ahLst/>
              <a:cxnLst/>
              <a:rect l="l" t="t" r="r" b="b"/>
              <a:pathLst>
                <a:path w="1740535" h="4236720">
                  <a:moveTo>
                    <a:pt x="3048" y="3971544"/>
                  </a:moveTo>
                  <a:lnTo>
                    <a:pt x="0" y="3971544"/>
                  </a:lnTo>
                  <a:lnTo>
                    <a:pt x="0" y="4236720"/>
                  </a:lnTo>
                  <a:lnTo>
                    <a:pt x="3048" y="4236720"/>
                  </a:lnTo>
                  <a:lnTo>
                    <a:pt x="3048" y="3971544"/>
                  </a:lnTo>
                  <a:close/>
                </a:path>
                <a:path w="1740535" h="4236720">
                  <a:moveTo>
                    <a:pt x="167640" y="3310128"/>
                  </a:moveTo>
                  <a:lnTo>
                    <a:pt x="45720" y="3310128"/>
                  </a:lnTo>
                  <a:lnTo>
                    <a:pt x="45720" y="3575304"/>
                  </a:lnTo>
                  <a:lnTo>
                    <a:pt x="167640" y="3575304"/>
                  </a:lnTo>
                  <a:lnTo>
                    <a:pt x="167640" y="3310128"/>
                  </a:lnTo>
                  <a:close/>
                </a:path>
                <a:path w="1740535" h="4236720">
                  <a:moveTo>
                    <a:pt x="1740408" y="0"/>
                  </a:moveTo>
                  <a:lnTo>
                    <a:pt x="1597152" y="0"/>
                  </a:lnTo>
                  <a:lnTo>
                    <a:pt x="1597152" y="265176"/>
                  </a:lnTo>
                  <a:lnTo>
                    <a:pt x="1740408" y="265176"/>
                  </a:lnTo>
                  <a:lnTo>
                    <a:pt x="1740408" y="0"/>
                  </a:lnTo>
                  <a:close/>
                </a:path>
              </a:pathLst>
            </a:custGeom>
            <a:solidFill>
              <a:srgbClr val="005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77696" y="1463039"/>
              <a:ext cx="1767839" cy="4236720"/>
            </a:xfrm>
            <a:custGeom>
              <a:avLst/>
              <a:gdLst/>
              <a:ahLst/>
              <a:cxnLst/>
              <a:rect l="l" t="t" r="r" b="b"/>
              <a:pathLst>
                <a:path w="1767839" h="4236720">
                  <a:moveTo>
                    <a:pt x="30480" y="3971544"/>
                  </a:moveTo>
                  <a:lnTo>
                    <a:pt x="0" y="3971544"/>
                  </a:lnTo>
                  <a:lnTo>
                    <a:pt x="0" y="4236720"/>
                  </a:lnTo>
                  <a:lnTo>
                    <a:pt x="30480" y="4236720"/>
                  </a:lnTo>
                  <a:lnTo>
                    <a:pt x="30480" y="3971544"/>
                  </a:lnTo>
                  <a:close/>
                </a:path>
                <a:path w="1767839" h="4236720">
                  <a:moveTo>
                    <a:pt x="630936" y="661416"/>
                  </a:moveTo>
                  <a:lnTo>
                    <a:pt x="496824" y="661416"/>
                  </a:lnTo>
                  <a:lnTo>
                    <a:pt x="496824" y="926592"/>
                  </a:lnTo>
                  <a:lnTo>
                    <a:pt x="630936" y="926592"/>
                  </a:lnTo>
                  <a:lnTo>
                    <a:pt x="630936" y="661416"/>
                  </a:lnTo>
                  <a:close/>
                </a:path>
                <a:path w="1767839" h="4236720">
                  <a:moveTo>
                    <a:pt x="1767840" y="0"/>
                  </a:moveTo>
                  <a:lnTo>
                    <a:pt x="1737360" y="0"/>
                  </a:lnTo>
                  <a:lnTo>
                    <a:pt x="1737360" y="265176"/>
                  </a:lnTo>
                  <a:lnTo>
                    <a:pt x="1767840" y="265176"/>
                  </a:lnTo>
                  <a:lnTo>
                    <a:pt x="1767840" y="0"/>
                  </a:lnTo>
                  <a:close/>
                </a:path>
              </a:pathLst>
            </a:custGeom>
            <a:solidFill>
              <a:srgbClr val="2D41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08176" y="1463039"/>
              <a:ext cx="1774189" cy="4236720"/>
            </a:xfrm>
            <a:custGeom>
              <a:avLst/>
              <a:gdLst/>
              <a:ahLst/>
              <a:cxnLst/>
              <a:rect l="l" t="t" r="r" b="b"/>
              <a:pathLst>
                <a:path w="1774189" h="4236720">
                  <a:moveTo>
                    <a:pt x="3048" y="3971544"/>
                  </a:moveTo>
                  <a:lnTo>
                    <a:pt x="0" y="3971544"/>
                  </a:lnTo>
                  <a:lnTo>
                    <a:pt x="0" y="4236720"/>
                  </a:lnTo>
                  <a:lnTo>
                    <a:pt x="3048" y="4236720"/>
                  </a:lnTo>
                  <a:lnTo>
                    <a:pt x="3048" y="3971544"/>
                  </a:lnTo>
                  <a:close/>
                </a:path>
                <a:path w="1774189" h="4236720">
                  <a:moveTo>
                    <a:pt x="131064" y="2648712"/>
                  </a:moveTo>
                  <a:lnTo>
                    <a:pt x="100584" y="2648712"/>
                  </a:lnTo>
                  <a:lnTo>
                    <a:pt x="100584" y="2913888"/>
                  </a:lnTo>
                  <a:lnTo>
                    <a:pt x="131064" y="2913888"/>
                  </a:lnTo>
                  <a:lnTo>
                    <a:pt x="131064" y="2648712"/>
                  </a:lnTo>
                  <a:close/>
                </a:path>
                <a:path w="1774189" h="4236720">
                  <a:moveTo>
                    <a:pt x="350520" y="1322832"/>
                  </a:moveTo>
                  <a:lnTo>
                    <a:pt x="347472" y="1322832"/>
                  </a:lnTo>
                  <a:lnTo>
                    <a:pt x="347472" y="1588008"/>
                  </a:lnTo>
                  <a:lnTo>
                    <a:pt x="350520" y="1588008"/>
                  </a:lnTo>
                  <a:lnTo>
                    <a:pt x="350520" y="1322832"/>
                  </a:lnTo>
                  <a:close/>
                </a:path>
                <a:path w="1774189" h="4236720">
                  <a:moveTo>
                    <a:pt x="1773936" y="0"/>
                  </a:moveTo>
                  <a:lnTo>
                    <a:pt x="1737360" y="0"/>
                  </a:lnTo>
                  <a:lnTo>
                    <a:pt x="1737360" y="265176"/>
                  </a:lnTo>
                  <a:lnTo>
                    <a:pt x="1773936" y="265176"/>
                  </a:lnTo>
                  <a:lnTo>
                    <a:pt x="1773936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82111" y="1463039"/>
              <a:ext cx="64135" cy="265430"/>
            </a:xfrm>
            <a:custGeom>
              <a:avLst/>
              <a:gdLst/>
              <a:ahLst/>
              <a:cxnLst/>
              <a:rect l="l" t="t" r="r" b="b"/>
              <a:pathLst>
                <a:path w="64135" h="265430">
                  <a:moveTo>
                    <a:pt x="64007" y="0"/>
                  </a:moveTo>
                  <a:lnTo>
                    <a:pt x="0" y="0"/>
                  </a:lnTo>
                  <a:lnTo>
                    <a:pt x="0" y="265175"/>
                  </a:lnTo>
                  <a:lnTo>
                    <a:pt x="64007" y="265175"/>
                  </a:lnTo>
                  <a:lnTo>
                    <a:pt x="640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246120" y="1463039"/>
              <a:ext cx="73660" cy="265430"/>
            </a:xfrm>
            <a:custGeom>
              <a:avLst/>
              <a:gdLst/>
              <a:ahLst/>
              <a:cxnLst/>
              <a:rect l="l" t="t" r="r" b="b"/>
              <a:pathLst>
                <a:path w="73660" h="265430">
                  <a:moveTo>
                    <a:pt x="73152" y="0"/>
                  </a:moveTo>
                  <a:lnTo>
                    <a:pt x="0" y="0"/>
                  </a:lnTo>
                  <a:lnTo>
                    <a:pt x="0" y="265175"/>
                  </a:lnTo>
                  <a:lnTo>
                    <a:pt x="73152" y="265175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5588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39240" y="1463039"/>
              <a:ext cx="2920365" cy="2914015"/>
            </a:xfrm>
            <a:custGeom>
              <a:avLst/>
              <a:gdLst/>
              <a:ahLst/>
              <a:cxnLst/>
              <a:rect l="l" t="t" r="r" b="b"/>
              <a:pathLst>
                <a:path w="2920365" h="2914015">
                  <a:moveTo>
                    <a:pt x="85344" y="2648712"/>
                  </a:moveTo>
                  <a:lnTo>
                    <a:pt x="0" y="2648712"/>
                  </a:lnTo>
                  <a:lnTo>
                    <a:pt x="0" y="2913888"/>
                  </a:lnTo>
                  <a:lnTo>
                    <a:pt x="85344" y="2913888"/>
                  </a:lnTo>
                  <a:lnTo>
                    <a:pt x="85344" y="2648712"/>
                  </a:lnTo>
                  <a:close/>
                </a:path>
                <a:path w="2920365" h="2914015">
                  <a:moveTo>
                    <a:pt x="417576" y="1322832"/>
                  </a:moveTo>
                  <a:lnTo>
                    <a:pt x="219456" y="1322832"/>
                  </a:lnTo>
                  <a:lnTo>
                    <a:pt x="219456" y="1588008"/>
                  </a:lnTo>
                  <a:lnTo>
                    <a:pt x="417576" y="1588008"/>
                  </a:lnTo>
                  <a:lnTo>
                    <a:pt x="417576" y="1322832"/>
                  </a:lnTo>
                  <a:close/>
                </a:path>
                <a:path w="2920365" h="2914015">
                  <a:moveTo>
                    <a:pt x="612648" y="661416"/>
                  </a:moveTo>
                  <a:lnTo>
                    <a:pt x="469392" y="661416"/>
                  </a:lnTo>
                  <a:lnTo>
                    <a:pt x="469392" y="926592"/>
                  </a:lnTo>
                  <a:lnTo>
                    <a:pt x="612648" y="926592"/>
                  </a:lnTo>
                  <a:lnTo>
                    <a:pt x="612648" y="661416"/>
                  </a:lnTo>
                  <a:close/>
                </a:path>
                <a:path w="2920365" h="2914015">
                  <a:moveTo>
                    <a:pt x="2919984" y="0"/>
                  </a:moveTo>
                  <a:lnTo>
                    <a:pt x="1780032" y="0"/>
                  </a:lnTo>
                  <a:lnTo>
                    <a:pt x="1780032" y="265176"/>
                  </a:lnTo>
                  <a:lnTo>
                    <a:pt x="2919984" y="265176"/>
                  </a:lnTo>
                  <a:lnTo>
                    <a:pt x="2919984" y="0"/>
                  </a:lnTo>
                  <a:close/>
                </a:path>
              </a:pathLst>
            </a:custGeom>
            <a:solidFill>
              <a:srgbClr val="293A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08176" y="5434583"/>
              <a:ext cx="3175" cy="265430"/>
            </a:xfrm>
            <a:custGeom>
              <a:avLst/>
              <a:gdLst/>
              <a:ahLst/>
              <a:cxnLst/>
              <a:rect l="l" t="t" r="r" b="b"/>
              <a:pathLst>
                <a:path w="3175" h="265429">
                  <a:moveTo>
                    <a:pt x="3048" y="0"/>
                  </a:moveTo>
                  <a:lnTo>
                    <a:pt x="0" y="0"/>
                  </a:lnTo>
                  <a:lnTo>
                    <a:pt x="0" y="265175"/>
                  </a:lnTo>
                  <a:lnTo>
                    <a:pt x="3048" y="265175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00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11224" y="1463039"/>
              <a:ext cx="3145790" cy="4236720"/>
            </a:xfrm>
            <a:custGeom>
              <a:avLst/>
              <a:gdLst/>
              <a:ahLst/>
              <a:cxnLst/>
              <a:rect l="l" t="t" r="r" b="b"/>
              <a:pathLst>
                <a:path w="3145790" h="4236720">
                  <a:moveTo>
                    <a:pt x="140208" y="3971544"/>
                  </a:moveTo>
                  <a:lnTo>
                    <a:pt x="0" y="3971544"/>
                  </a:lnTo>
                  <a:lnTo>
                    <a:pt x="0" y="4236720"/>
                  </a:lnTo>
                  <a:lnTo>
                    <a:pt x="140208" y="4236720"/>
                  </a:lnTo>
                  <a:lnTo>
                    <a:pt x="140208" y="3971544"/>
                  </a:lnTo>
                  <a:close/>
                </a:path>
                <a:path w="3145790" h="4236720">
                  <a:moveTo>
                    <a:pt x="146304" y="3310128"/>
                  </a:moveTo>
                  <a:lnTo>
                    <a:pt x="131064" y="3310128"/>
                  </a:lnTo>
                  <a:lnTo>
                    <a:pt x="131064" y="3575304"/>
                  </a:lnTo>
                  <a:lnTo>
                    <a:pt x="146304" y="3575304"/>
                  </a:lnTo>
                  <a:lnTo>
                    <a:pt x="146304" y="3310128"/>
                  </a:lnTo>
                  <a:close/>
                </a:path>
                <a:path w="3145790" h="4236720">
                  <a:moveTo>
                    <a:pt x="249936" y="2648712"/>
                  </a:moveTo>
                  <a:lnTo>
                    <a:pt x="213360" y="2648712"/>
                  </a:lnTo>
                  <a:lnTo>
                    <a:pt x="213360" y="2913888"/>
                  </a:lnTo>
                  <a:lnTo>
                    <a:pt x="249936" y="2913888"/>
                  </a:lnTo>
                  <a:lnTo>
                    <a:pt x="249936" y="2648712"/>
                  </a:lnTo>
                  <a:close/>
                </a:path>
                <a:path w="3145790" h="4236720">
                  <a:moveTo>
                    <a:pt x="710184" y="1322832"/>
                  </a:moveTo>
                  <a:lnTo>
                    <a:pt x="545592" y="1322832"/>
                  </a:lnTo>
                  <a:lnTo>
                    <a:pt x="545592" y="1588008"/>
                  </a:lnTo>
                  <a:lnTo>
                    <a:pt x="710184" y="1588008"/>
                  </a:lnTo>
                  <a:lnTo>
                    <a:pt x="710184" y="1322832"/>
                  </a:lnTo>
                  <a:close/>
                </a:path>
                <a:path w="3145790" h="4236720">
                  <a:moveTo>
                    <a:pt x="1240536" y="661416"/>
                  </a:moveTo>
                  <a:lnTo>
                    <a:pt x="740664" y="661416"/>
                  </a:lnTo>
                  <a:lnTo>
                    <a:pt x="740664" y="926592"/>
                  </a:lnTo>
                  <a:lnTo>
                    <a:pt x="1240536" y="926592"/>
                  </a:lnTo>
                  <a:lnTo>
                    <a:pt x="1240536" y="661416"/>
                  </a:lnTo>
                  <a:close/>
                </a:path>
                <a:path w="3145790" h="4236720">
                  <a:moveTo>
                    <a:pt x="3145536" y="0"/>
                  </a:moveTo>
                  <a:lnTo>
                    <a:pt x="3048000" y="0"/>
                  </a:lnTo>
                  <a:lnTo>
                    <a:pt x="3048000" y="265176"/>
                  </a:lnTo>
                  <a:lnTo>
                    <a:pt x="3145536" y="265176"/>
                  </a:lnTo>
                  <a:lnTo>
                    <a:pt x="3145536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61160" y="1463039"/>
              <a:ext cx="2959735" cy="2914015"/>
            </a:xfrm>
            <a:custGeom>
              <a:avLst/>
              <a:gdLst/>
              <a:ahLst/>
              <a:cxnLst/>
              <a:rect l="l" t="t" r="r" b="b"/>
              <a:pathLst>
                <a:path w="2959735" h="2914015">
                  <a:moveTo>
                    <a:pt x="6096" y="2648712"/>
                  </a:moveTo>
                  <a:lnTo>
                    <a:pt x="0" y="2648712"/>
                  </a:lnTo>
                  <a:lnTo>
                    <a:pt x="0" y="2913888"/>
                  </a:lnTo>
                  <a:lnTo>
                    <a:pt x="6096" y="2913888"/>
                  </a:lnTo>
                  <a:lnTo>
                    <a:pt x="6096" y="2648712"/>
                  </a:lnTo>
                  <a:close/>
                </a:path>
                <a:path w="2959735" h="2914015">
                  <a:moveTo>
                    <a:pt x="2959608" y="0"/>
                  </a:moveTo>
                  <a:lnTo>
                    <a:pt x="2895600" y="0"/>
                  </a:lnTo>
                  <a:lnTo>
                    <a:pt x="2895600" y="265176"/>
                  </a:lnTo>
                  <a:lnTo>
                    <a:pt x="2959608" y="265176"/>
                  </a:lnTo>
                  <a:lnTo>
                    <a:pt x="2959608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73124" y="1263395"/>
              <a:ext cx="0" cy="4636135"/>
            </a:xfrm>
            <a:custGeom>
              <a:avLst/>
              <a:gdLst/>
              <a:ahLst/>
              <a:cxnLst/>
              <a:rect l="l" t="t" r="r" b="b"/>
              <a:pathLst>
                <a:path h="4636135">
                  <a:moveTo>
                    <a:pt x="0" y="4636008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319022" y="5965647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Microsoft Sans Serif"/>
                <a:cs typeface="Microsoft Sans Serif"/>
              </a:rPr>
              <a:t>0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946910" y="5965647"/>
            <a:ext cx="533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Microsoft Sans Serif"/>
                <a:cs typeface="Microsoft Sans Serif"/>
              </a:rPr>
              <a:t>10</a:t>
            </a:r>
            <a:r>
              <a:rPr sz="1200" spc="-25" dirty="0">
                <a:latin typeface="Microsoft Sans Serif"/>
                <a:cs typeface="Microsoft Sans Serif"/>
              </a:rPr>
              <a:t>0</a:t>
            </a:r>
            <a:r>
              <a:rPr sz="1200" spc="-5" dirty="0">
                <a:latin typeface="Microsoft Sans Serif"/>
                <a:cs typeface="Microsoft Sans Serif"/>
              </a:rPr>
              <a:t>000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786888" y="5965647"/>
            <a:ext cx="533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Microsoft Sans Serif"/>
                <a:cs typeface="Microsoft Sans Serif"/>
              </a:rPr>
              <a:t>20</a:t>
            </a:r>
            <a:r>
              <a:rPr sz="1200" spc="-25" dirty="0">
                <a:latin typeface="Microsoft Sans Serif"/>
                <a:cs typeface="Microsoft Sans Serif"/>
              </a:rPr>
              <a:t>0</a:t>
            </a:r>
            <a:r>
              <a:rPr sz="1200" spc="-5" dirty="0">
                <a:latin typeface="Microsoft Sans Serif"/>
                <a:cs typeface="Microsoft Sans Serif"/>
              </a:rPr>
              <a:t>000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626865" y="5965647"/>
            <a:ext cx="533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Microsoft Sans Serif"/>
                <a:cs typeface="Microsoft Sans Serif"/>
              </a:rPr>
              <a:t>30</a:t>
            </a:r>
            <a:r>
              <a:rPr sz="1200" spc="-25" dirty="0">
                <a:latin typeface="Microsoft Sans Serif"/>
                <a:cs typeface="Microsoft Sans Serif"/>
              </a:rPr>
              <a:t>0</a:t>
            </a:r>
            <a:r>
              <a:rPr sz="1200" spc="-5" dirty="0">
                <a:latin typeface="Microsoft Sans Serif"/>
                <a:cs typeface="Microsoft Sans Serif"/>
              </a:rPr>
              <a:t>000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466590" y="5965647"/>
            <a:ext cx="533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Microsoft Sans Serif"/>
                <a:cs typeface="Microsoft Sans Serif"/>
              </a:rPr>
              <a:t>40</a:t>
            </a:r>
            <a:r>
              <a:rPr sz="1200" spc="-25" dirty="0">
                <a:latin typeface="Microsoft Sans Serif"/>
                <a:cs typeface="Microsoft Sans Serif"/>
              </a:rPr>
              <a:t>0</a:t>
            </a:r>
            <a:r>
              <a:rPr sz="1200" spc="-5" dirty="0">
                <a:latin typeface="Microsoft Sans Serif"/>
                <a:cs typeface="Microsoft Sans Serif"/>
              </a:rPr>
              <a:t>000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06695" y="5965647"/>
            <a:ext cx="533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Microsoft Sans Serif"/>
                <a:cs typeface="Microsoft Sans Serif"/>
              </a:rPr>
              <a:t>50</a:t>
            </a:r>
            <a:r>
              <a:rPr sz="1200" spc="-25" dirty="0">
                <a:latin typeface="Microsoft Sans Serif"/>
                <a:cs typeface="Microsoft Sans Serif"/>
              </a:rPr>
              <a:t>0</a:t>
            </a:r>
            <a:r>
              <a:rPr sz="1200" spc="-5" dirty="0">
                <a:latin typeface="Microsoft Sans Serif"/>
                <a:cs typeface="Microsoft Sans Serif"/>
              </a:rPr>
              <a:t>000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46251" y="5448706"/>
            <a:ext cx="49466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Microsoft Sans Serif"/>
                <a:cs typeface="Microsoft Sans Serif"/>
              </a:rPr>
              <a:t>О</a:t>
            </a:r>
            <a:r>
              <a:rPr sz="1300" spc="-40" dirty="0">
                <a:latin typeface="Microsoft Sans Serif"/>
                <a:cs typeface="Microsoft Sans Serif"/>
              </a:rPr>
              <a:t>Б</a:t>
            </a:r>
            <a:r>
              <a:rPr sz="1300" spc="-10" dirty="0">
                <a:latin typeface="Microsoft Sans Serif"/>
                <a:cs typeface="Microsoft Sans Serif"/>
              </a:rPr>
              <a:t>СЄ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02665" y="4786376"/>
            <a:ext cx="53848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0" dirty="0">
                <a:latin typeface="Microsoft Sans Serif"/>
                <a:cs typeface="Microsoft Sans Serif"/>
              </a:rPr>
              <a:t>Я</a:t>
            </a:r>
            <a:r>
              <a:rPr sz="1300" spc="-45" dirty="0">
                <a:latin typeface="Microsoft Sans Serif"/>
                <a:cs typeface="Microsoft Sans Serif"/>
              </a:rPr>
              <a:t>п</a:t>
            </a:r>
            <a:r>
              <a:rPr sz="1300" spc="-10" dirty="0">
                <a:latin typeface="Microsoft Sans Serif"/>
                <a:cs typeface="Microsoft Sans Serif"/>
              </a:rPr>
              <a:t>о</a:t>
            </a:r>
            <a:r>
              <a:rPr sz="1300" spc="-25" dirty="0">
                <a:latin typeface="Microsoft Sans Serif"/>
                <a:cs typeface="Microsoft Sans Serif"/>
              </a:rPr>
              <a:t>н</a:t>
            </a:r>
            <a:r>
              <a:rPr sz="1300" spc="10" dirty="0">
                <a:latin typeface="Microsoft Sans Serif"/>
                <a:cs typeface="Microsoft Sans Serif"/>
              </a:rPr>
              <a:t>і</a:t>
            </a:r>
            <a:r>
              <a:rPr sz="1300" spc="-5" dirty="0">
                <a:latin typeface="Microsoft Sans Serif"/>
                <a:cs typeface="Microsoft Sans Serif"/>
              </a:rPr>
              <a:t>я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68223" y="4124071"/>
            <a:ext cx="57467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latin typeface="Microsoft Sans Serif"/>
                <a:cs typeface="Microsoft Sans Serif"/>
              </a:rPr>
              <a:t>Швеція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43483" y="3461765"/>
            <a:ext cx="40068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latin typeface="Microsoft Sans Serif"/>
                <a:cs typeface="Microsoft Sans Serif"/>
              </a:rPr>
              <a:t>ООН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96036" y="2799333"/>
            <a:ext cx="84772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60" dirty="0">
                <a:latin typeface="Microsoft Sans Serif"/>
                <a:cs typeface="Microsoft Sans Serif"/>
              </a:rPr>
              <a:t>Ш</a:t>
            </a:r>
            <a:r>
              <a:rPr sz="1300" spc="-20" dirty="0">
                <a:latin typeface="Microsoft Sans Serif"/>
                <a:cs typeface="Microsoft Sans Serif"/>
              </a:rPr>
              <a:t>в</a:t>
            </a:r>
            <a:r>
              <a:rPr sz="1300" spc="-10" dirty="0">
                <a:latin typeface="Microsoft Sans Serif"/>
                <a:cs typeface="Microsoft Sans Serif"/>
              </a:rPr>
              <a:t>е</a:t>
            </a:r>
            <a:r>
              <a:rPr sz="1300" spc="-30" dirty="0">
                <a:latin typeface="Microsoft Sans Serif"/>
                <a:cs typeface="Microsoft Sans Serif"/>
              </a:rPr>
              <a:t>й</a:t>
            </a:r>
            <a:r>
              <a:rPr sz="1300" spc="-5" dirty="0">
                <a:latin typeface="Microsoft Sans Serif"/>
                <a:cs typeface="Microsoft Sans Serif"/>
              </a:rPr>
              <a:t>ца</a:t>
            </a:r>
            <a:r>
              <a:rPr sz="1300" spc="-15" dirty="0">
                <a:latin typeface="Microsoft Sans Serif"/>
                <a:cs typeface="Microsoft Sans Serif"/>
              </a:rPr>
              <a:t>р</a:t>
            </a:r>
            <a:r>
              <a:rPr sz="1300" spc="15" dirty="0">
                <a:latin typeface="Microsoft Sans Serif"/>
                <a:cs typeface="Microsoft Sans Serif"/>
              </a:rPr>
              <a:t>і</a:t>
            </a:r>
            <a:r>
              <a:rPr sz="1300" spc="-5" dirty="0">
                <a:latin typeface="Microsoft Sans Serif"/>
                <a:cs typeface="Microsoft Sans Serif"/>
              </a:rPr>
              <a:t>я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60603" y="2137029"/>
            <a:ext cx="58039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30" dirty="0">
                <a:latin typeface="Microsoft Sans Serif"/>
                <a:cs typeface="Microsoft Sans Serif"/>
              </a:rPr>
              <a:t>К</a:t>
            </a:r>
            <a:r>
              <a:rPr sz="1300" spc="-10" dirty="0">
                <a:latin typeface="Microsoft Sans Serif"/>
                <a:cs typeface="Microsoft Sans Serif"/>
              </a:rPr>
              <a:t>а</a:t>
            </a:r>
            <a:r>
              <a:rPr sz="1300" spc="-25" dirty="0">
                <a:latin typeface="Microsoft Sans Serif"/>
                <a:cs typeface="Microsoft Sans Serif"/>
              </a:rPr>
              <a:t>н</a:t>
            </a:r>
            <a:r>
              <a:rPr sz="1300" spc="-10" dirty="0">
                <a:latin typeface="Microsoft Sans Serif"/>
                <a:cs typeface="Microsoft Sans Serif"/>
              </a:rPr>
              <a:t>а</a:t>
            </a:r>
            <a:r>
              <a:rPr sz="1300" spc="5" dirty="0">
                <a:latin typeface="Microsoft Sans Serif"/>
                <a:cs typeface="Microsoft Sans Serif"/>
              </a:rPr>
              <a:t>д</a:t>
            </a:r>
            <a:r>
              <a:rPr sz="1300" spc="-5" dirty="0">
                <a:latin typeface="Microsoft Sans Serif"/>
                <a:cs typeface="Microsoft Sans Serif"/>
              </a:rPr>
              <a:t>а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19506" y="1474723"/>
            <a:ext cx="82105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5" dirty="0">
                <a:latin typeface="Microsoft Sans Serif"/>
                <a:cs typeface="Microsoft Sans Serif"/>
              </a:rPr>
              <a:t>Німеччина</a:t>
            </a:r>
            <a:endParaRPr sz="1300">
              <a:latin typeface="Microsoft Sans Serif"/>
              <a:cs typeface="Microsoft Sans Serif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5248655" y="1511808"/>
            <a:ext cx="82550" cy="4346575"/>
            <a:chOff x="5248655" y="1511808"/>
            <a:chExt cx="82550" cy="4346575"/>
          </a:xfrm>
        </p:grpSpPr>
        <p:sp>
          <p:nvSpPr>
            <p:cNvPr id="42" name="object 42"/>
            <p:cNvSpPr/>
            <p:nvPr/>
          </p:nvSpPr>
          <p:spPr>
            <a:xfrm>
              <a:off x="5248655" y="1511808"/>
              <a:ext cx="82550" cy="82550"/>
            </a:xfrm>
            <a:custGeom>
              <a:avLst/>
              <a:gdLst/>
              <a:ahLst/>
              <a:cxnLst/>
              <a:rect l="l" t="t" r="r" b="b"/>
              <a:pathLst>
                <a:path w="82550" h="82550">
                  <a:moveTo>
                    <a:pt x="82296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82296" y="82296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248655" y="1795272"/>
              <a:ext cx="82550" cy="82550"/>
            </a:xfrm>
            <a:custGeom>
              <a:avLst/>
              <a:gdLst/>
              <a:ahLst/>
              <a:cxnLst/>
              <a:rect l="l" t="t" r="r" b="b"/>
              <a:pathLst>
                <a:path w="82550" h="82550">
                  <a:moveTo>
                    <a:pt x="82296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82296" y="82296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4B6C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248655" y="2078736"/>
              <a:ext cx="82550" cy="82550"/>
            </a:xfrm>
            <a:custGeom>
              <a:avLst/>
              <a:gdLst/>
              <a:ahLst/>
              <a:cxnLst/>
              <a:rect l="l" t="t" r="r" b="b"/>
              <a:pathLst>
                <a:path w="82550" h="82550">
                  <a:moveTo>
                    <a:pt x="82296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82296" y="82296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248655" y="2362200"/>
              <a:ext cx="82550" cy="85725"/>
            </a:xfrm>
            <a:custGeom>
              <a:avLst/>
              <a:gdLst/>
              <a:ahLst/>
              <a:cxnLst/>
              <a:rect l="l" t="t" r="r" b="b"/>
              <a:pathLst>
                <a:path w="82550" h="85725">
                  <a:moveTo>
                    <a:pt x="82296" y="0"/>
                  </a:moveTo>
                  <a:lnTo>
                    <a:pt x="0" y="0"/>
                  </a:lnTo>
                  <a:lnTo>
                    <a:pt x="0" y="85344"/>
                  </a:lnTo>
                  <a:lnTo>
                    <a:pt x="82296" y="85344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248655" y="2648711"/>
              <a:ext cx="82550" cy="82550"/>
            </a:xfrm>
            <a:custGeom>
              <a:avLst/>
              <a:gdLst/>
              <a:ahLst/>
              <a:cxnLst/>
              <a:rect l="l" t="t" r="r" b="b"/>
              <a:pathLst>
                <a:path w="82550" h="82550">
                  <a:moveTo>
                    <a:pt x="82296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82296" y="82296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AA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248655" y="2932175"/>
              <a:ext cx="82550" cy="82550"/>
            </a:xfrm>
            <a:custGeom>
              <a:avLst/>
              <a:gdLst/>
              <a:ahLst/>
              <a:cxnLst/>
              <a:rect l="l" t="t" r="r" b="b"/>
              <a:pathLst>
                <a:path w="82550" h="82550">
                  <a:moveTo>
                    <a:pt x="82296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82296" y="82296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4461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248655" y="3215640"/>
              <a:ext cx="82550" cy="82550"/>
            </a:xfrm>
            <a:custGeom>
              <a:avLst/>
              <a:gdLst/>
              <a:ahLst/>
              <a:cxnLst/>
              <a:rect l="l" t="t" r="r" b="b"/>
              <a:pathLst>
                <a:path w="82550" h="82550">
                  <a:moveTo>
                    <a:pt x="82296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82296" y="82296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005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248655" y="3499103"/>
              <a:ext cx="82550" cy="85725"/>
            </a:xfrm>
            <a:custGeom>
              <a:avLst/>
              <a:gdLst/>
              <a:ahLst/>
              <a:cxnLst/>
              <a:rect l="l" t="t" r="r" b="b"/>
              <a:pathLst>
                <a:path w="82550" h="85725">
                  <a:moveTo>
                    <a:pt x="82296" y="0"/>
                  </a:moveTo>
                  <a:lnTo>
                    <a:pt x="0" y="0"/>
                  </a:lnTo>
                  <a:lnTo>
                    <a:pt x="0" y="85344"/>
                  </a:lnTo>
                  <a:lnTo>
                    <a:pt x="82296" y="85344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2D41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248655" y="3785615"/>
              <a:ext cx="82550" cy="82550"/>
            </a:xfrm>
            <a:custGeom>
              <a:avLst/>
              <a:gdLst/>
              <a:ahLst/>
              <a:cxnLst/>
              <a:rect l="l" t="t" r="r" b="b"/>
              <a:pathLst>
                <a:path w="82550" h="82550">
                  <a:moveTo>
                    <a:pt x="82296" y="0"/>
                  </a:moveTo>
                  <a:lnTo>
                    <a:pt x="0" y="0"/>
                  </a:lnTo>
                  <a:lnTo>
                    <a:pt x="0" y="82295"/>
                  </a:lnTo>
                  <a:lnTo>
                    <a:pt x="82296" y="82295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248655" y="4069080"/>
              <a:ext cx="82550" cy="82550"/>
            </a:xfrm>
            <a:custGeom>
              <a:avLst/>
              <a:gdLst/>
              <a:ahLst/>
              <a:cxnLst/>
              <a:rect l="l" t="t" r="r" b="b"/>
              <a:pathLst>
                <a:path w="82550" h="82550">
                  <a:moveTo>
                    <a:pt x="82296" y="0"/>
                  </a:moveTo>
                  <a:lnTo>
                    <a:pt x="0" y="0"/>
                  </a:lnTo>
                  <a:lnTo>
                    <a:pt x="0" y="82296"/>
                  </a:lnTo>
                  <a:lnTo>
                    <a:pt x="82296" y="82296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248655" y="4352543"/>
              <a:ext cx="82550" cy="82550"/>
            </a:xfrm>
            <a:custGeom>
              <a:avLst/>
              <a:gdLst/>
              <a:ahLst/>
              <a:cxnLst/>
              <a:rect l="l" t="t" r="r" b="b"/>
              <a:pathLst>
                <a:path w="82550" h="82550">
                  <a:moveTo>
                    <a:pt x="82296" y="0"/>
                  </a:moveTo>
                  <a:lnTo>
                    <a:pt x="0" y="0"/>
                  </a:lnTo>
                  <a:lnTo>
                    <a:pt x="0" y="82295"/>
                  </a:lnTo>
                  <a:lnTo>
                    <a:pt x="82296" y="82295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5588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248655" y="4636008"/>
              <a:ext cx="82550" cy="85725"/>
            </a:xfrm>
            <a:custGeom>
              <a:avLst/>
              <a:gdLst/>
              <a:ahLst/>
              <a:cxnLst/>
              <a:rect l="l" t="t" r="r" b="b"/>
              <a:pathLst>
                <a:path w="82550" h="85725">
                  <a:moveTo>
                    <a:pt x="82296" y="0"/>
                  </a:moveTo>
                  <a:lnTo>
                    <a:pt x="0" y="0"/>
                  </a:lnTo>
                  <a:lnTo>
                    <a:pt x="0" y="85344"/>
                  </a:lnTo>
                  <a:lnTo>
                    <a:pt x="82296" y="85344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293A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248655" y="4922519"/>
              <a:ext cx="82550" cy="82550"/>
            </a:xfrm>
            <a:custGeom>
              <a:avLst/>
              <a:gdLst/>
              <a:ahLst/>
              <a:cxnLst/>
              <a:rect l="l" t="t" r="r" b="b"/>
              <a:pathLst>
                <a:path w="82550" h="82550">
                  <a:moveTo>
                    <a:pt x="82296" y="0"/>
                  </a:moveTo>
                  <a:lnTo>
                    <a:pt x="0" y="0"/>
                  </a:lnTo>
                  <a:lnTo>
                    <a:pt x="0" y="82295"/>
                  </a:lnTo>
                  <a:lnTo>
                    <a:pt x="82296" y="82295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00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248655" y="5205984"/>
              <a:ext cx="82550" cy="82550"/>
            </a:xfrm>
            <a:custGeom>
              <a:avLst/>
              <a:gdLst/>
              <a:ahLst/>
              <a:cxnLst/>
              <a:rect l="l" t="t" r="r" b="b"/>
              <a:pathLst>
                <a:path w="82550" h="82550">
                  <a:moveTo>
                    <a:pt x="82296" y="0"/>
                  </a:moveTo>
                  <a:lnTo>
                    <a:pt x="0" y="0"/>
                  </a:lnTo>
                  <a:lnTo>
                    <a:pt x="0" y="82295"/>
                  </a:lnTo>
                  <a:lnTo>
                    <a:pt x="82296" y="82295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679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248655" y="5489448"/>
              <a:ext cx="82550" cy="82550"/>
            </a:xfrm>
            <a:custGeom>
              <a:avLst/>
              <a:gdLst/>
              <a:ahLst/>
              <a:cxnLst/>
              <a:rect l="l" t="t" r="r" b="b"/>
              <a:pathLst>
                <a:path w="82550" h="82550">
                  <a:moveTo>
                    <a:pt x="82296" y="0"/>
                  </a:moveTo>
                  <a:lnTo>
                    <a:pt x="0" y="0"/>
                  </a:lnTo>
                  <a:lnTo>
                    <a:pt x="0" y="82295"/>
                  </a:lnTo>
                  <a:lnTo>
                    <a:pt x="82296" y="82295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248655" y="5772911"/>
              <a:ext cx="82550" cy="85725"/>
            </a:xfrm>
            <a:custGeom>
              <a:avLst/>
              <a:gdLst/>
              <a:ahLst/>
              <a:cxnLst/>
              <a:rect l="l" t="t" r="r" b="b"/>
              <a:pathLst>
                <a:path w="82550" h="85725">
                  <a:moveTo>
                    <a:pt x="82296" y="0"/>
                  </a:moveTo>
                  <a:lnTo>
                    <a:pt x="0" y="0"/>
                  </a:lnTo>
                  <a:lnTo>
                    <a:pt x="0" y="85343"/>
                  </a:lnTo>
                  <a:lnTo>
                    <a:pt x="82296" y="85343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5357621" y="1348340"/>
            <a:ext cx="3176270" cy="457454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1300" spc="-15" dirty="0">
                <a:latin typeface="Microsoft Sans Serif"/>
                <a:cs typeface="Microsoft Sans Serif"/>
              </a:rPr>
              <a:t>Аграрний</a:t>
            </a:r>
            <a:endParaRPr sz="13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300" spc="-25" dirty="0">
                <a:latin typeface="Microsoft Sans Serif"/>
                <a:cs typeface="Microsoft Sans Serif"/>
              </a:rPr>
              <a:t>Банківський</a:t>
            </a:r>
            <a:r>
              <a:rPr sz="1300" spc="25" dirty="0">
                <a:latin typeface="Microsoft Sans Serif"/>
                <a:cs typeface="Microsoft Sans Serif"/>
              </a:rPr>
              <a:t> </a:t>
            </a:r>
            <a:r>
              <a:rPr sz="1300" spc="-15" dirty="0">
                <a:latin typeface="Microsoft Sans Serif"/>
                <a:cs typeface="Microsoft Sans Serif"/>
              </a:rPr>
              <a:t>та</a:t>
            </a:r>
            <a:r>
              <a:rPr sz="1300" spc="-5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фінансовий</a:t>
            </a:r>
            <a:endParaRPr sz="13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300" spc="-10" dirty="0">
                <a:latin typeface="Microsoft Sans Serif"/>
                <a:cs typeface="Microsoft Sans Serif"/>
              </a:rPr>
              <a:t>Відновлення</a:t>
            </a:r>
            <a:r>
              <a:rPr sz="1300" spc="40" dirty="0">
                <a:latin typeface="Microsoft Sans Serif"/>
                <a:cs typeface="Microsoft Sans Serif"/>
              </a:rPr>
              <a:t> </a:t>
            </a:r>
            <a:r>
              <a:rPr sz="1300" spc="-30" dirty="0">
                <a:latin typeface="Microsoft Sans Serif"/>
                <a:cs typeface="Microsoft Sans Serif"/>
              </a:rPr>
              <a:t>Донбасу</a:t>
            </a:r>
            <a:r>
              <a:rPr sz="1300" spc="20" dirty="0">
                <a:latin typeface="Microsoft Sans Serif"/>
                <a:cs typeface="Microsoft Sans Serif"/>
              </a:rPr>
              <a:t> </a:t>
            </a:r>
            <a:r>
              <a:rPr sz="1300" spc="-15" dirty="0">
                <a:latin typeface="Microsoft Sans Serif"/>
                <a:cs typeface="Microsoft Sans Serif"/>
              </a:rPr>
              <a:t>та</a:t>
            </a:r>
            <a:r>
              <a:rPr sz="1300" dirty="0">
                <a:latin typeface="Microsoft Sans Serif"/>
                <a:cs typeface="Microsoft Sans Serif"/>
              </a:rPr>
              <a:t> </a:t>
            </a:r>
            <a:r>
              <a:rPr sz="1300" spc="-5" dirty="0">
                <a:latin typeface="Microsoft Sans Serif"/>
                <a:cs typeface="Microsoft Sans Serif"/>
              </a:rPr>
              <a:t>ВПО</a:t>
            </a:r>
            <a:endParaRPr sz="13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300" spc="-20" dirty="0">
                <a:latin typeface="Microsoft Sans Serif"/>
                <a:cs typeface="Microsoft Sans Serif"/>
              </a:rPr>
              <a:t>Економічний</a:t>
            </a:r>
            <a:r>
              <a:rPr sz="1300" spc="55" dirty="0">
                <a:latin typeface="Microsoft Sans Serif"/>
                <a:cs typeface="Microsoft Sans Serif"/>
              </a:rPr>
              <a:t> </a:t>
            </a:r>
            <a:r>
              <a:rPr sz="1300" spc="-30" dirty="0">
                <a:latin typeface="Microsoft Sans Serif"/>
                <a:cs typeface="Microsoft Sans Serif"/>
              </a:rPr>
              <a:t>розвиток</a:t>
            </a:r>
            <a:r>
              <a:rPr sz="1300" spc="25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і торгівля</a:t>
            </a:r>
            <a:endParaRPr sz="1300">
              <a:latin typeface="Microsoft Sans Serif"/>
              <a:cs typeface="Microsoft Sans Serif"/>
            </a:endParaRPr>
          </a:p>
          <a:p>
            <a:pPr marL="12700" marR="504825">
              <a:lnSpc>
                <a:spcPct val="143500"/>
              </a:lnSpc>
            </a:pPr>
            <a:r>
              <a:rPr sz="1300" spc="-25" dirty="0">
                <a:latin typeface="Microsoft Sans Serif"/>
                <a:cs typeface="Microsoft Sans Serif"/>
              </a:rPr>
              <a:t>Енергетика</a:t>
            </a:r>
            <a:r>
              <a:rPr sz="1300" spc="35" dirty="0">
                <a:latin typeface="Microsoft Sans Serif"/>
                <a:cs typeface="Microsoft Sans Serif"/>
              </a:rPr>
              <a:t> </a:t>
            </a:r>
            <a:r>
              <a:rPr sz="1300" spc="-15" dirty="0">
                <a:latin typeface="Microsoft Sans Serif"/>
                <a:cs typeface="Microsoft Sans Serif"/>
              </a:rPr>
              <a:t>та</a:t>
            </a:r>
            <a:r>
              <a:rPr sz="1300" spc="20" dirty="0">
                <a:latin typeface="Microsoft Sans Serif"/>
                <a:cs typeface="Microsoft Sans Serif"/>
              </a:rPr>
              <a:t> </a:t>
            </a:r>
            <a:r>
              <a:rPr sz="1300" spc="-15" dirty="0">
                <a:latin typeface="Microsoft Sans Serif"/>
                <a:cs typeface="Microsoft Sans Serif"/>
              </a:rPr>
              <a:t>енергоефективність </a:t>
            </a:r>
            <a:r>
              <a:rPr sz="1300" spc="-330" dirty="0">
                <a:latin typeface="Microsoft Sans Serif"/>
                <a:cs typeface="Microsoft Sans Serif"/>
              </a:rPr>
              <a:t> </a:t>
            </a:r>
            <a:r>
              <a:rPr sz="1300" spc="-20" dirty="0">
                <a:latin typeface="Microsoft Sans Serif"/>
                <a:cs typeface="Microsoft Sans Serif"/>
              </a:rPr>
              <a:t>Комунікації</a:t>
            </a:r>
            <a:r>
              <a:rPr sz="1300" spc="10" dirty="0">
                <a:latin typeface="Microsoft Sans Serif"/>
                <a:cs typeface="Microsoft Sans Serif"/>
              </a:rPr>
              <a:t> </a:t>
            </a:r>
            <a:r>
              <a:rPr sz="1300" spc="-15" dirty="0">
                <a:latin typeface="Microsoft Sans Serif"/>
                <a:cs typeface="Microsoft Sans Serif"/>
              </a:rPr>
              <a:t>та</a:t>
            </a:r>
            <a:r>
              <a:rPr sz="1300" spc="10" dirty="0">
                <a:latin typeface="Microsoft Sans Serif"/>
                <a:cs typeface="Microsoft Sans Serif"/>
              </a:rPr>
              <a:t> </a:t>
            </a:r>
            <a:r>
              <a:rPr sz="1300" spc="-45" dirty="0">
                <a:latin typeface="Microsoft Sans Serif"/>
                <a:cs typeface="Microsoft Sans Serif"/>
              </a:rPr>
              <a:t>ІКТ</a:t>
            </a:r>
            <a:endParaRPr sz="1300">
              <a:latin typeface="Microsoft Sans Serif"/>
              <a:cs typeface="Microsoft Sans Serif"/>
            </a:endParaRPr>
          </a:p>
          <a:p>
            <a:pPr marL="12700" marR="626110">
              <a:lnSpc>
                <a:spcPct val="143500"/>
              </a:lnSpc>
            </a:pPr>
            <a:r>
              <a:rPr sz="1300" spc="-20" dirty="0">
                <a:latin typeface="Microsoft Sans Serif"/>
                <a:cs typeface="Microsoft Sans Serif"/>
              </a:rPr>
              <a:t>Навколишнє</a:t>
            </a:r>
            <a:r>
              <a:rPr sz="1300" spc="65" dirty="0">
                <a:latin typeface="Microsoft Sans Serif"/>
                <a:cs typeface="Microsoft Sans Serif"/>
              </a:rPr>
              <a:t> </a:t>
            </a:r>
            <a:r>
              <a:rPr sz="1300" spc="-15" dirty="0">
                <a:latin typeface="Microsoft Sans Serif"/>
                <a:cs typeface="Microsoft Sans Serif"/>
              </a:rPr>
              <a:t>середовище </a:t>
            </a:r>
            <a:r>
              <a:rPr sz="1300" spc="-10" dirty="0">
                <a:latin typeface="Microsoft Sans Serif"/>
                <a:cs typeface="Microsoft Sans Serif"/>
              </a:rPr>
              <a:t> Національна</a:t>
            </a:r>
            <a:r>
              <a:rPr sz="1300" spc="45" dirty="0">
                <a:latin typeface="Microsoft Sans Serif"/>
                <a:cs typeface="Microsoft Sans Serif"/>
              </a:rPr>
              <a:t> </a:t>
            </a:r>
            <a:r>
              <a:rPr sz="1300" spc="-35" dirty="0">
                <a:latin typeface="Microsoft Sans Serif"/>
                <a:cs typeface="Microsoft Sans Serif"/>
              </a:rPr>
              <a:t>безпека</a:t>
            </a:r>
            <a:r>
              <a:rPr sz="1300" spc="45" dirty="0">
                <a:latin typeface="Microsoft Sans Serif"/>
                <a:cs typeface="Microsoft Sans Serif"/>
              </a:rPr>
              <a:t> </a:t>
            </a:r>
            <a:r>
              <a:rPr sz="1300" spc="-15" dirty="0">
                <a:latin typeface="Microsoft Sans Serif"/>
                <a:cs typeface="Microsoft Sans Serif"/>
              </a:rPr>
              <a:t>та</a:t>
            </a:r>
            <a:r>
              <a:rPr sz="1300" spc="5" dirty="0">
                <a:latin typeface="Microsoft Sans Serif"/>
                <a:cs typeface="Microsoft Sans Serif"/>
              </a:rPr>
              <a:t> </a:t>
            </a:r>
            <a:r>
              <a:rPr sz="1300" spc="-15" dirty="0">
                <a:latin typeface="Microsoft Sans Serif"/>
                <a:cs typeface="Microsoft Sans Serif"/>
              </a:rPr>
              <a:t>оборона </a:t>
            </a:r>
            <a:r>
              <a:rPr sz="1300" spc="-330" dirty="0">
                <a:latin typeface="Microsoft Sans Serif"/>
                <a:cs typeface="Microsoft Sans Serif"/>
              </a:rPr>
              <a:t> </a:t>
            </a:r>
            <a:r>
              <a:rPr sz="1300" spc="-5" dirty="0">
                <a:latin typeface="Microsoft Sans Serif"/>
                <a:cs typeface="Microsoft Sans Serif"/>
              </a:rPr>
              <a:t>Освіта</a:t>
            </a:r>
            <a:r>
              <a:rPr sz="1300" spc="-15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і</a:t>
            </a:r>
            <a:r>
              <a:rPr sz="1300" spc="10" dirty="0">
                <a:latin typeface="Microsoft Sans Serif"/>
                <a:cs typeface="Microsoft Sans Serif"/>
              </a:rPr>
              <a:t> </a:t>
            </a:r>
            <a:r>
              <a:rPr sz="1300" spc="-25" dirty="0">
                <a:latin typeface="Microsoft Sans Serif"/>
                <a:cs typeface="Microsoft Sans Serif"/>
              </a:rPr>
              <a:t>наука</a:t>
            </a:r>
            <a:endParaRPr sz="13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300" spc="-20" dirty="0">
                <a:latin typeface="Microsoft Sans Serif"/>
                <a:cs typeface="Microsoft Sans Serif"/>
              </a:rPr>
              <a:t>Охорона</a:t>
            </a:r>
            <a:r>
              <a:rPr sz="1300" spc="35" dirty="0">
                <a:latin typeface="Microsoft Sans Serif"/>
                <a:cs typeface="Microsoft Sans Serif"/>
              </a:rPr>
              <a:t> </a:t>
            </a:r>
            <a:r>
              <a:rPr sz="1300" spc="-15" dirty="0">
                <a:latin typeface="Microsoft Sans Serif"/>
                <a:cs typeface="Microsoft Sans Serif"/>
              </a:rPr>
              <a:t>здоров'я</a:t>
            </a:r>
            <a:endParaRPr sz="13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300" spc="-5" dirty="0">
                <a:latin typeface="Microsoft Sans Serif"/>
                <a:cs typeface="Microsoft Sans Serif"/>
              </a:rPr>
              <a:t>Промисловість</a:t>
            </a:r>
            <a:r>
              <a:rPr sz="1300" dirty="0">
                <a:latin typeface="Microsoft Sans Serif"/>
                <a:cs typeface="Microsoft Sans Serif"/>
              </a:rPr>
              <a:t> </a:t>
            </a:r>
            <a:r>
              <a:rPr sz="1300" spc="-15" dirty="0">
                <a:latin typeface="Microsoft Sans Serif"/>
                <a:cs typeface="Microsoft Sans Serif"/>
              </a:rPr>
              <a:t>та</a:t>
            </a:r>
            <a:r>
              <a:rPr sz="1300" spc="-10" dirty="0">
                <a:latin typeface="Microsoft Sans Serif"/>
                <a:cs typeface="Microsoft Sans Serif"/>
              </a:rPr>
              <a:t> МСП</a:t>
            </a:r>
            <a:endParaRPr sz="13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300" spc="-20" dirty="0">
                <a:latin typeface="Microsoft Sans Serif"/>
                <a:cs typeface="Microsoft Sans Serif"/>
              </a:rPr>
              <a:t>Регіональний</a:t>
            </a:r>
            <a:r>
              <a:rPr sz="1300" spc="60" dirty="0">
                <a:latin typeface="Microsoft Sans Serif"/>
                <a:cs typeface="Microsoft Sans Serif"/>
              </a:rPr>
              <a:t> </a:t>
            </a:r>
            <a:r>
              <a:rPr sz="1300" spc="-30" dirty="0">
                <a:latin typeface="Microsoft Sans Serif"/>
                <a:cs typeface="Microsoft Sans Serif"/>
              </a:rPr>
              <a:t>розвиток</a:t>
            </a:r>
            <a:endParaRPr sz="1300">
              <a:latin typeface="Microsoft Sans Serif"/>
              <a:cs typeface="Microsoft Sans Serif"/>
            </a:endParaRPr>
          </a:p>
          <a:p>
            <a:pPr marL="12700" marR="5080">
              <a:lnSpc>
                <a:spcPct val="143500"/>
              </a:lnSpc>
            </a:pPr>
            <a:r>
              <a:rPr sz="1300" spc="-10" dirty="0">
                <a:latin typeface="Microsoft Sans Serif"/>
                <a:cs typeface="Microsoft Sans Serif"/>
              </a:rPr>
              <a:t>Соціальна</a:t>
            </a:r>
            <a:r>
              <a:rPr sz="1300" spc="35" dirty="0">
                <a:latin typeface="Microsoft Sans Serif"/>
                <a:cs typeface="Microsoft Sans Serif"/>
              </a:rPr>
              <a:t> </a:t>
            </a:r>
            <a:r>
              <a:rPr sz="1300" spc="-15" dirty="0">
                <a:latin typeface="Microsoft Sans Serif"/>
                <a:cs typeface="Microsoft Sans Serif"/>
              </a:rPr>
              <a:t>інфраструктура</a:t>
            </a:r>
            <a:r>
              <a:rPr sz="1300" spc="35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і</a:t>
            </a:r>
            <a:r>
              <a:rPr sz="1300" spc="10" dirty="0">
                <a:latin typeface="Microsoft Sans Serif"/>
                <a:cs typeface="Microsoft Sans Serif"/>
              </a:rPr>
              <a:t> </a:t>
            </a:r>
            <a:r>
              <a:rPr sz="1300" spc="-15" dirty="0">
                <a:latin typeface="Microsoft Sans Serif"/>
                <a:cs typeface="Microsoft Sans Serif"/>
              </a:rPr>
              <a:t>та</a:t>
            </a:r>
            <a:r>
              <a:rPr sz="1300" spc="40" dirty="0">
                <a:latin typeface="Microsoft Sans Serif"/>
                <a:cs typeface="Microsoft Sans Serif"/>
              </a:rPr>
              <a:t> </a:t>
            </a:r>
            <a:r>
              <a:rPr sz="1300" spc="-15" dirty="0">
                <a:latin typeface="Microsoft Sans Serif"/>
                <a:cs typeface="Microsoft Sans Serif"/>
              </a:rPr>
              <a:t>послуги </a:t>
            </a:r>
            <a:r>
              <a:rPr sz="1300" spc="-10" dirty="0">
                <a:latin typeface="Microsoft Sans Serif"/>
                <a:cs typeface="Microsoft Sans Serif"/>
              </a:rPr>
              <a:t> </a:t>
            </a:r>
            <a:r>
              <a:rPr sz="1300" spc="-25" dirty="0">
                <a:latin typeface="Microsoft Sans Serif"/>
                <a:cs typeface="Microsoft Sans Serif"/>
              </a:rPr>
              <a:t>Транспорт</a:t>
            </a:r>
            <a:r>
              <a:rPr sz="1300" spc="295" dirty="0">
                <a:latin typeface="Microsoft Sans Serif"/>
                <a:cs typeface="Microsoft Sans Serif"/>
              </a:rPr>
              <a:t> </a:t>
            </a:r>
            <a:r>
              <a:rPr sz="1300" spc="-15" dirty="0">
                <a:latin typeface="Microsoft Sans Serif"/>
                <a:cs typeface="Microsoft Sans Serif"/>
              </a:rPr>
              <a:t>та</a:t>
            </a:r>
            <a:r>
              <a:rPr sz="1300" spc="315" dirty="0">
                <a:latin typeface="Microsoft Sans Serif"/>
                <a:cs typeface="Microsoft Sans Serif"/>
              </a:rPr>
              <a:t> </a:t>
            </a:r>
            <a:r>
              <a:rPr sz="1300" spc="-15" dirty="0">
                <a:latin typeface="Microsoft Sans Serif"/>
                <a:cs typeface="Microsoft Sans Serif"/>
              </a:rPr>
              <a:t>інфраструктура </a:t>
            </a:r>
            <a:r>
              <a:rPr sz="1300" spc="-10" dirty="0">
                <a:latin typeface="Microsoft Sans Serif"/>
                <a:cs typeface="Microsoft Sans Serif"/>
              </a:rPr>
              <a:t> </a:t>
            </a:r>
            <a:r>
              <a:rPr sz="1300" spc="-20" dirty="0">
                <a:latin typeface="Microsoft Sans Serif"/>
                <a:cs typeface="Microsoft Sans Serif"/>
              </a:rPr>
              <a:t>Урядування</a:t>
            </a:r>
            <a:r>
              <a:rPr sz="1300" spc="70" dirty="0">
                <a:latin typeface="Microsoft Sans Serif"/>
                <a:cs typeface="Microsoft Sans Serif"/>
              </a:rPr>
              <a:t> </a:t>
            </a:r>
            <a:r>
              <a:rPr sz="1300" spc="-15" dirty="0">
                <a:latin typeface="Microsoft Sans Serif"/>
                <a:cs typeface="Microsoft Sans Serif"/>
              </a:rPr>
              <a:t>та</a:t>
            </a:r>
            <a:r>
              <a:rPr sz="1300" spc="5" dirty="0">
                <a:latin typeface="Microsoft Sans Serif"/>
                <a:cs typeface="Microsoft Sans Serif"/>
              </a:rPr>
              <a:t> </a:t>
            </a:r>
            <a:r>
              <a:rPr sz="1300" spc="-20" dirty="0">
                <a:latin typeface="Microsoft Sans Serif"/>
                <a:cs typeface="Microsoft Sans Serif"/>
              </a:rPr>
              <a:t>громадянське</a:t>
            </a:r>
            <a:r>
              <a:rPr sz="1300" spc="30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суспільство </a:t>
            </a:r>
            <a:r>
              <a:rPr sz="1300" spc="-330" dirty="0">
                <a:latin typeface="Microsoft Sans Serif"/>
                <a:cs typeface="Microsoft Sans Serif"/>
              </a:rPr>
              <a:t> </a:t>
            </a:r>
            <a:r>
              <a:rPr sz="1300" spc="-10" dirty="0">
                <a:latin typeface="Microsoft Sans Serif"/>
                <a:cs typeface="Microsoft Sans Serif"/>
              </a:rPr>
              <a:t>Ядерна</a:t>
            </a:r>
            <a:r>
              <a:rPr sz="1300" spc="30" dirty="0">
                <a:latin typeface="Microsoft Sans Serif"/>
                <a:cs typeface="Microsoft Sans Serif"/>
              </a:rPr>
              <a:t> </a:t>
            </a:r>
            <a:r>
              <a:rPr sz="1300" spc="-35" dirty="0">
                <a:latin typeface="Microsoft Sans Serif"/>
                <a:cs typeface="Microsoft Sans Serif"/>
              </a:rPr>
              <a:t>безпека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324611" y="1126236"/>
            <a:ext cx="8495030" cy="5118100"/>
          </a:xfrm>
          <a:custGeom>
            <a:avLst/>
            <a:gdLst/>
            <a:ahLst/>
            <a:cxnLst/>
            <a:rect l="l" t="t" r="r" b="b"/>
            <a:pathLst>
              <a:path w="8495030" h="5118100">
                <a:moveTo>
                  <a:pt x="0" y="5117592"/>
                </a:moveTo>
                <a:lnTo>
                  <a:pt x="8494776" y="5117592"/>
                </a:lnTo>
                <a:lnTo>
                  <a:pt x="8494776" y="0"/>
                </a:lnTo>
                <a:lnTo>
                  <a:pt x="0" y="0"/>
                </a:lnTo>
                <a:lnTo>
                  <a:pt x="0" y="5117592"/>
                </a:lnTo>
                <a:close/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0960" y="82296"/>
            <a:ext cx="7159625" cy="1220470"/>
            <a:chOff x="1180960" y="82296"/>
            <a:chExt cx="7159625" cy="12204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0960" y="287444"/>
              <a:ext cx="5556097" cy="3555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11111" y="82296"/>
              <a:ext cx="1283970" cy="79324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22463" y="82296"/>
              <a:ext cx="817626" cy="79324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13431" y="509015"/>
              <a:ext cx="2975610" cy="7932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15840" y="509015"/>
              <a:ext cx="2058162" cy="79324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69009" y="182321"/>
            <a:ext cx="6831965" cy="8813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69695" marR="5080" indent="-1357630">
              <a:lnSpc>
                <a:spcPct val="100000"/>
              </a:lnSpc>
              <a:spcBef>
                <a:spcPts val="110"/>
              </a:spcBef>
            </a:pPr>
            <a:r>
              <a:rPr sz="2800" spc="5" dirty="0">
                <a:solidFill>
                  <a:srgbClr val="860038"/>
                </a:solidFill>
              </a:rPr>
              <a:t>ДІЮЧІ</a:t>
            </a:r>
            <a:r>
              <a:rPr sz="2800" spc="-60" dirty="0">
                <a:solidFill>
                  <a:srgbClr val="860038"/>
                </a:solidFill>
              </a:rPr>
              <a:t> </a:t>
            </a:r>
            <a:r>
              <a:rPr sz="2800" dirty="0">
                <a:solidFill>
                  <a:srgbClr val="860038"/>
                </a:solidFill>
              </a:rPr>
              <a:t>ПРОГРАМИ</a:t>
            </a:r>
            <a:r>
              <a:rPr sz="2800" spc="-35" dirty="0">
                <a:solidFill>
                  <a:srgbClr val="860038"/>
                </a:solidFill>
              </a:rPr>
              <a:t> </a:t>
            </a:r>
            <a:r>
              <a:rPr sz="2800" spc="5" dirty="0">
                <a:solidFill>
                  <a:srgbClr val="860038"/>
                </a:solidFill>
              </a:rPr>
              <a:t>І</a:t>
            </a:r>
            <a:r>
              <a:rPr sz="2800" spc="-35" dirty="0">
                <a:solidFill>
                  <a:srgbClr val="860038"/>
                </a:solidFill>
              </a:rPr>
              <a:t> </a:t>
            </a:r>
            <a:r>
              <a:rPr sz="2800" dirty="0">
                <a:solidFill>
                  <a:srgbClr val="860038"/>
                </a:solidFill>
              </a:rPr>
              <a:t>ПРОЕКТИ</a:t>
            </a:r>
            <a:r>
              <a:rPr sz="2800" spc="-35" dirty="0">
                <a:solidFill>
                  <a:srgbClr val="860038"/>
                </a:solidFill>
              </a:rPr>
              <a:t> </a:t>
            </a:r>
            <a:r>
              <a:rPr sz="2800" dirty="0">
                <a:solidFill>
                  <a:srgbClr val="860038"/>
                </a:solidFill>
              </a:rPr>
              <a:t>МТД</a:t>
            </a:r>
            <a:r>
              <a:rPr sz="2800" spc="-35" dirty="0">
                <a:solidFill>
                  <a:srgbClr val="860038"/>
                </a:solidFill>
              </a:rPr>
              <a:t> </a:t>
            </a:r>
            <a:r>
              <a:rPr sz="2800" spc="5" dirty="0">
                <a:solidFill>
                  <a:srgbClr val="860038"/>
                </a:solidFill>
              </a:rPr>
              <a:t>У </a:t>
            </a:r>
            <a:r>
              <a:rPr sz="2800" spc="-805" dirty="0">
                <a:solidFill>
                  <a:srgbClr val="860038"/>
                </a:solidFill>
              </a:rPr>
              <a:t> </a:t>
            </a:r>
            <a:r>
              <a:rPr sz="2800" dirty="0">
                <a:solidFill>
                  <a:srgbClr val="860038"/>
                </a:solidFill>
              </a:rPr>
              <a:t>СФЕРІ</a:t>
            </a:r>
            <a:r>
              <a:rPr sz="2800" spc="-50" dirty="0">
                <a:solidFill>
                  <a:srgbClr val="860038"/>
                </a:solidFill>
              </a:rPr>
              <a:t> </a:t>
            </a:r>
            <a:r>
              <a:rPr sz="2800" dirty="0">
                <a:solidFill>
                  <a:srgbClr val="860038"/>
                </a:solidFill>
              </a:rPr>
              <a:t>МЕР</a:t>
            </a:r>
            <a:r>
              <a:rPr sz="2800" spc="-5" dirty="0">
                <a:solidFill>
                  <a:srgbClr val="860038"/>
                </a:solidFill>
              </a:rPr>
              <a:t> </a:t>
            </a:r>
            <a:r>
              <a:rPr sz="2800" spc="5" dirty="0">
                <a:solidFill>
                  <a:srgbClr val="860038"/>
                </a:solidFill>
              </a:rPr>
              <a:t>В</a:t>
            </a:r>
            <a:r>
              <a:rPr sz="2800" spc="10" dirty="0">
                <a:solidFill>
                  <a:srgbClr val="860038"/>
                </a:solidFill>
              </a:rPr>
              <a:t> </a:t>
            </a:r>
            <a:r>
              <a:rPr sz="2800" spc="5" dirty="0">
                <a:solidFill>
                  <a:srgbClr val="860038"/>
                </a:solidFill>
              </a:rPr>
              <a:t>УКРАЇНІ</a:t>
            </a:r>
            <a:endParaRPr sz="2800"/>
          </a:p>
        </p:txBody>
      </p:sp>
      <p:grpSp>
        <p:nvGrpSpPr>
          <p:cNvPr id="9" name="object 9"/>
          <p:cNvGrpSpPr/>
          <p:nvPr/>
        </p:nvGrpSpPr>
        <p:grpSpPr>
          <a:xfrm>
            <a:off x="3166681" y="1039177"/>
            <a:ext cx="5883275" cy="1851025"/>
            <a:chOff x="3166681" y="1039177"/>
            <a:chExt cx="5883275" cy="1851025"/>
          </a:xfrm>
        </p:grpSpPr>
        <p:sp>
          <p:nvSpPr>
            <p:cNvPr id="10" name="object 10"/>
            <p:cNvSpPr/>
            <p:nvPr/>
          </p:nvSpPr>
          <p:spPr>
            <a:xfrm>
              <a:off x="3179064" y="1051559"/>
              <a:ext cx="5858510" cy="1826260"/>
            </a:xfrm>
            <a:custGeom>
              <a:avLst/>
              <a:gdLst/>
              <a:ahLst/>
              <a:cxnLst/>
              <a:rect l="l" t="t" r="r" b="b"/>
              <a:pathLst>
                <a:path w="5858509" h="1826260">
                  <a:moveTo>
                    <a:pt x="5737225" y="0"/>
                  </a:moveTo>
                  <a:lnTo>
                    <a:pt x="0" y="0"/>
                  </a:lnTo>
                  <a:lnTo>
                    <a:pt x="0" y="1825752"/>
                  </a:lnTo>
                  <a:lnTo>
                    <a:pt x="5737225" y="1825752"/>
                  </a:lnTo>
                  <a:lnTo>
                    <a:pt x="5761605" y="1819568"/>
                  </a:lnTo>
                  <a:lnTo>
                    <a:pt x="5804876" y="1773774"/>
                  </a:lnTo>
                  <a:lnTo>
                    <a:pt x="5822791" y="1736613"/>
                  </a:lnTo>
                  <a:lnTo>
                    <a:pt x="5837574" y="1691577"/>
                  </a:lnTo>
                  <a:lnTo>
                    <a:pt x="5848738" y="1639889"/>
                  </a:lnTo>
                  <a:lnTo>
                    <a:pt x="5855795" y="1582775"/>
                  </a:lnTo>
                  <a:lnTo>
                    <a:pt x="5858256" y="1521460"/>
                  </a:lnTo>
                  <a:lnTo>
                    <a:pt x="5858256" y="304291"/>
                  </a:lnTo>
                  <a:lnTo>
                    <a:pt x="5855795" y="242976"/>
                  </a:lnTo>
                  <a:lnTo>
                    <a:pt x="5848738" y="185862"/>
                  </a:lnTo>
                  <a:lnTo>
                    <a:pt x="5837574" y="134174"/>
                  </a:lnTo>
                  <a:lnTo>
                    <a:pt x="5822791" y="89138"/>
                  </a:lnTo>
                  <a:lnTo>
                    <a:pt x="5804876" y="51977"/>
                  </a:lnTo>
                  <a:lnTo>
                    <a:pt x="5761605" y="6183"/>
                  </a:lnTo>
                  <a:lnTo>
                    <a:pt x="5737225" y="0"/>
                  </a:lnTo>
                  <a:close/>
                </a:path>
              </a:pathLst>
            </a:custGeom>
            <a:solidFill>
              <a:srgbClr val="D0D3D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79064" y="1051559"/>
              <a:ext cx="5858510" cy="1826260"/>
            </a:xfrm>
            <a:custGeom>
              <a:avLst/>
              <a:gdLst/>
              <a:ahLst/>
              <a:cxnLst/>
              <a:rect l="l" t="t" r="r" b="b"/>
              <a:pathLst>
                <a:path w="5858509" h="1826260">
                  <a:moveTo>
                    <a:pt x="5858256" y="304291"/>
                  </a:moveTo>
                  <a:lnTo>
                    <a:pt x="5858256" y="1521460"/>
                  </a:lnTo>
                  <a:lnTo>
                    <a:pt x="5855795" y="1582775"/>
                  </a:lnTo>
                  <a:lnTo>
                    <a:pt x="5848738" y="1639889"/>
                  </a:lnTo>
                  <a:lnTo>
                    <a:pt x="5837574" y="1691577"/>
                  </a:lnTo>
                  <a:lnTo>
                    <a:pt x="5822791" y="1736613"/>
                  </a:lnTo>
                  <a:lnTo>
                    <a:pt x="5804876" y="1773774"/>
                  </a:lnTo>
                  <a:lnTo>
                    <a:pt x="5761605" y="1819568"/>
                  </a:lnTo>
                  <a:lnTo>
                    <a:pt x="5737225" y="1825752"/>
                  </a:lnTo>
                  <a:lnTo>
                    <a:pt x="0" y="1825752"/>
                  </a:lnTo>
                  <a:lnTo>
                    <a:pt x="0" y="0"/>
                  </a:lnTo>
                  <a:lnTo>
                    <a:pt x="5737225" y="0"/>
                  </a:lnTo>
                  <a:lnTo>
                    <a:pt x="5761605" y="6183"/>
                  </a:lnTo>
                  <a:lnTo>
                    <a:pt x="5804876" y="51977"/>
                  </a:lnTo>
                  <a:lnTo>
                    <a:pt x="5822791" y="89138"/>
                  </a:lnTo>
                  <a:lnTo>
                    <a:pt x="5837574" y="134174"/>
                  </a:lnTo>
                  <a:lnTo>
                    <a:pt x="5848738" y="185862"/>
                  </a:lnTo>
                  <a:lnTo>
                    <a:pt x="5855795" y="242976"/>
                  </a:lnTo>
                  <a:lnTo>
                    <a:pt x="5858256" y="304291"/>
                  </a:lnTo>
                  <a:close/>
                </a:path>
              </a:pathLst>
            </a:custGeom>
            <a:ln w="24383">
              <a:solidFill>
                <a:srgbClr val="D0D3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191255" y="1117803"/>
            <a:ext cx="5725160" cy="16617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07670" indent="-170815">
              <a:lnSpc>
                <a:spcPts val="1825"/>
              </a:lnSpc>
              <a:spcBef>
                <a:spcPts val="110"/>
              </a:spcBef>
              <a:buChar char="•"/>
              <a:tabLst>
                <a:tab pos="408305" algn="l"/>
              </a:tabLst>
            </a:pPr>
            <a:r>
              <a:rPr sz="1600" spc="-5" dirty="0">
                <a:latin typeface="Microsoft Sans Serif"/>
                <a:cs typeface="Microsoft Sans Serif"/>
              </a:rPr>
              <a:t>Створення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мережі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підтримки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молодіжного</a:t>
            </a:r>
            <a:endParaRPr sz="1600">
              <a:latin typeface="Microsoft Sans Serif"/>
              <a:cs typeface="Microsoft Sans Serif"/>
            </a:endParaRPr>
          </a:p>
          <a:p>
            <a:pPr marR="234950" algn="r">
              <a:lnSpc>
                <a:spcPts val="1825"/>
              </a:lnSpc>
            </a:pPr>
            <a:r>
              <a:rPr sz="1600" spc="-15" dirty="0">
                <a:latin typeface="Microsoft Sans Serif"/>
                <a:cs typeface="Microsoft Sans Serif"/>
              </a:rPr>
              <a:t>інноваційного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підприємництва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на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платформі</a:t>
            </a:r>
            <a:r>
              <a:rPr sz="1600" spc="-5" dirty="0">
                <a:latin typeface="Microsoft Sans Serif"/>
                <a:cs typeface="Microsoft Sans Serif"/>
              </a:rPr>
              <a:t> “FabLab”</a:t>
            </a:r>
            <a:endParaRPr sz="1600">
              <a:latin typeface="Microsoft Sans Serif"/>
              <a:cs typeface="Microsoft Sans Serif"/>
            </a:endParaRPr>
          </a:p>
          <a:p>
            <a:pPr marL="407670" marR="235585" indent="-408305" algn="r">
              <a:lnSpc>
                <a:spcPts val="1825"/>
              </a:lnSpc>
              <a:spcBef>
                <a:spcPts val="95"/>
              </a:spcBef>
              <a:buChar char="•"/>
              <a:tabLst>
                <a:tab pos="408305" algn="l"/>
              </a:tabLst>
            </a:pPr>
            <a:r>
              <a:rPr sz="1600" spc="-20" dirty="0">
                <a:latin typeface="Microsoft Sans Serif"/>
                <a:cs typeface="Microsoft Sans Serif"/>
              </a:rPr>
              <a:t>Прозорий,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підзвітний,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ефективний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бюджетний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процес</a:t>
            </a:r>
            <a:endParaRPr sz="1600">
              <a:latin typeface="Microsoft Sans Serif"/>
              <a:cs typeface="Microsoft Sans Serif"/>
            </a:endParaRPr>
          </a:p>
          <a:p>
            <a:pPr marL="407670">
              <a:lnSpc>
                <a:spcPts val="1825"/>
              </a:lnSpc>
            </a:pPr>
            <a:r>
              <a:rPr sz="1600" dirty="0">
                <a:latin typeface="Microsoft Sans Serif"/>
                <a:cs typeface="Microsoft Sans Serif"/>
              </a:rPr>
              <a:t>на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місцевому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рівні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в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Україні</a:t>
            </a:r>
            <a:endParaRPr sz="1600">
              <a:latin typeface="Microsoft Sans Serif"/>
              <a:cs typeface="Microsoft Sans Serif"/>
            </a:endParaRPr>
          </a:p>
          <a:p>
            <a:pPr marL="407670" marR="557530" indent="-170815">
              <a:lnSpc>
                <a:spcPts val="1730"/>
              </a:lnSpc>
              <a:spcBef>
                <a:spcPts val="315"/>
              </a:spcBef>
              <a:buChar char="•"/>
              <a:tabLst>
                <a:tab pos="408305" algn="l"/>
              </a:tabLst>
            </a:pPr>
            <a:r>
              <a:rPr sz="1600" spc="-15" dirty="0">
                <a:latin typeface="Microsoft Sans Serif"/>
                <a:cs typeface="Microsoft Sans Serif"/>
              </a:rPr>
              <a:t>Зменшення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енергоспоживання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та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викидів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СО2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в 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секторі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багатоквартирних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житлових </a:t>
            </a:r>
            <a:r>
              <a:rPr sz="1600" spc="-30" dirty="0">
                <a:latin typeface="Microsoft Sans Serif"/>
                <a:cs typeface="Microsoft Sans Serif"/>
              </a:rPr>
              <a:t>будинків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міста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Долина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28409" y="1039177"/>
            <a:ext cx="2963545" cy="1851025"/>
            <a:chOff x="228409" y="1039177"/>
            <a:chExt cx="2963545" cy="1851025"/>
          </a:xfrm>
        </p:grpSpPr>
        <p:sp>
          <p:nvSpPr>
            <p:cNvPr id="14" name="object 14"/>
            <p:cNvSpPr/>
            <p:nvPr/>
          </p:nvSpPr>
          <p:spPr>
            <a:xfrm>
              <a:off x="240792" y="1051559"/>
              <a:ext cx="2938780" cy="1826260"/>
            </a:xfrm>
            <a:custGeom>
              <a:avLst/>
              <a:gdLst/>
              <a:ahLst/>
              <a:cxnLst/>
              <a:rect l="l" t="t" r="r" b="b"/>
              <a:pathLst>
                <a:path w="2938780" h="1826260">
                  <a:moveTo>
                    <a:pt x="2803397" y="0"/>
                  </a:moveTo>
                  <a:lnTo>
                    <a:pt x="134873" y="0"/>
                  </a:lnTo>
                  <a:lnTo>
                    <a:pt x="107693" y="6183"/>
                  </a:lnTo>
                  <a:lnTo>
                    <a:pt x="59466" y="51977"/>
                  </a:lnTo>
                  <a:lnTo>
                    <a:pt x="39504" y="89138"/>
                  </a:lnTo>
                  <a:lnTo>
                    <a:pt x="23035" y="134174"/>
                  </a:lnTo>
                  <a:lnTo>
                    <a:pt x="10599" y="185862"/>
                  </a:lnTo>
                  <a:lnTo>
                    <a:pt x="2740" y="242976"/>
                  </a:lnTo>
                  <a:lnTo>
                    <a:pt x="0" y="304291"/>
                  </a:lnTo>
                  <a:lnTo>
                    <a:pt x="0" y="1521460"/>
                  </a:lnTo>
                  <a:lnTo>
                    <a:pt x="2740" y="1582775"/>
                  </a:lnTo>
                  <a:lnTo>
                    <a:pt x="10599" y="1639889"/>
                  </a:lnTo>
                  <a:lnTo>
                    <a:pt x="23035" y="1691577"/>
                  </a:lnTo>
                  <a:lnTo>
                    <a:pt x="39504" y="1736613"/>
                  </a:lnTo>
                  <a:lnTo>
                    <a:pt x="59466" y="1773774"/>
                  </a:lnTo>
                  <a:lnTo>
                    <a:pt x="107693" y="1819568"/>
                  </a:lnTo>
                  <a:lnTo>
                    <a:pt x="134873" y="1825752"/>
                  </a:lnTo>
                  <a:lnTo>
                    <a:pt x="2803397" y="1825752"/>
                  </a:lnTo>
                  <a:lnTo>
                    <a:pt x="2855922" y="1801834"/>
                  </a:lnTo>
                  <a:lnTo>
                    <a:pt x="2898790" y="1736613"/>
                  </a:lnTo>
                  <a:lnTo>
                    <a:pt x="2915253" y="1691577"/>
                  </a:lnTo>
                  <a:lnTo>
                    <a:pt x="2927681" y="1639889"/>
                  </a:lnTo>
                  <a:lnTo>
                    <a:pt x="2935534" y="1582775"/>
                  </a:lnTo>
                  <a:lnTo>
                    <a:pt x="2938272" y="1521460"/>
                  </a:lnTo>
                  <a:lnTo>
                    <a:pt x="2938272" y="304291"/>
                  </a:lnTo>
                  <a:lnTo>
                    <a:pt x="2935534" y="242976"/>
                  </a:lnTo>
                  <a:lnTo>
                    <a:pt x="2927681" y="185862"/>
                  </a:lnTo>
                  <a:lnTo>
                    <a:pt x="2915253" y="134174"/>
                  </a:lnTo>
                  <a:lnTo>
                    <a:pt x="2898790" y="89138"/>
                  </a:lnTo>
                  <a:lnTo>
                    <a:pt x="2878833" y="51977"/>
                  </a:lnTo>
                  <a:lnTo>
                    <a:pt x="2830597" y="6183"/>
                  </a:lnTo>
                  <a:lnTo>
                    <a:pt x="2803397" y="0"/>
                  </a:lnTo>
                  <a:close/>
                </a:path>
              </a:pathLst>
            </a:custGeom>
            <a:solidFill>
              <a:srgbClr val="4B6C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0792" y="1051559"/>
              <a:ext cx="2938780" cy="1826260"/>
            </a:xfrm>
            <a:custGeom>
              <a:avLst/>
              <a:gdLst/>
              <a:ahLst/>
              <a:cxnLst/>
              <a:rect l="l" t="t" r="r" b="b"/>
              <a:pathLst>
                <a:path w="2938780" h="1826260">
                  <a:moveTo>
                    <a:pt x="0" y="304291"/>
                  </a:moveTo>
                  <a:lnTo>
                    <a:pt x="2740" y="242976"/>
                  </a:lnTo>
                  <a:lnTo>
                    <a:pt x="10599" y="185862"/>
                  </a:lnTo>
                  <a:lnTo>
                    <a:pt x="23035" y="134174"/>
                  </a:lnTo>
                  <a:lnTo>
                    <a:pt x="39504" y="89138"/>
                  </a:lnTo>
                  <a:lnTo>
                    <a:pt x="59466" y="51977"/>
                  </a:lnTo>
                  <a:lnTo>
                    <a:pt x="107693" y="6183"/>
                  </a:lnTo>
                  <a:lnTo>
                    <a:pt x="134873" y="0"/>
                  </a:lnTo>
                  <a:lnTo>
                    <a:pt x="2803397" y="0"/>
                  </a:lnTo>
                  <a:lnTo>
                    <a:pt x="2855922" y="23917"/>
                  </a:lnTo>
                  <a:lnTo>
                    <a:pt x="2898790" y="89138"/>
                  </a:lnTo>
                  <a:lnTo>
                    <a:pt x="2915253" y="134174"/>
                  </a:lnTo>
                  <a:lnTo>
                    <a:pt x="2927681" y="185862"/>
                  </a:lnTo>
                  <a:lnTo>
                    <a:pt x="2935534" y="242976"/>
                  </a:lnTo>
                  <a:lnTo>
                    <a:pt x="2938272" y="304291"/>
                  </a:lnTo>
                  <a:lnTo>
                    <a:pt x="2938272" y="1521460"/>
                  </a:lnTo>
                  <a:lnTo>
                    <a:pt x="2935534" y="1582775"/>
                  </a:lnTo>
                  <a:lnTo>
                    <a:pt x="2927681" y="1639889"/>
                  </a:lnTo>
                  <a:lnTo>
                    <a:pt x="2915253" y="1691577"/>
                  </a:lnTo>
                  <a:lnTo>
                    <a:pt x="2898790" y="1736613"/>
                  </a:lnTo>
                  <a:lnTo>
                    <a:pt x="2878833" y="1773774"/>
                  </a:lnTo>
                  <a:lnTo>
                    <a:pt x="2830597" y="1819568"/>
                  </a:lnTo>
                  <a:lnTo>
                    <a:pt x="2803397" y="1825752"/>
                  </a:lnTo>
                  <a:lnTo>
                    <a:pt x="134873" y="1825752"/>
                  </a:lnTo>
                  <a:lnTo>
                    <a:pt x="82376" y="1801834"/>
                  </a:lnTo>
                  <a:lnTo>
                    <a:pt x="39504" y="1736613"/>
                  </a:lnTo>
                  <a:lnTo>
                    <a:pt x="23035" y="1691577"/>
                  </a:lnTo>
                  <a:lnTo>
                    <a:pt x="10599" y="1639889"/>
                  </a:lnTo>
                  <a:lnTo>
                    <a:pt x="2740" y="1582775"/>
                  </a:lnTo>
                  <a:lnTo>
                    <a:pt x="0" y="1521460"/>
                  </a:lnTo>
                  <a:lnTo>
                    <a:pt x="0" y="304291"/>
                  </a:lnTo>
                  <a:close/>
                </a:path>
              </a:pathLst>
            </a:custGeom>
            <a:ln w="243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59993" y="1813000"/>
            <a:ext cx="209867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Європейський</a:t>
            </a:r>
            <a:r>
              <a:rPr sz="16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Союз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179064" y="2929127"/>
            <a:ext cx="5858510" cy="875030"/>
          </a:xfrm>
          <a:custGeom>
            <a:avLst/>
            <a:gdLst/>
            <a:ahLst/>
            <a:cxnLst/>
            <a:rect l="l" t="t" r="r" b="b"/>
            <a:pathLst>
              <a:path w="5858509" h="875029">
                <a:moveTo>
                  <a:pt x="5737225" y="0"/>
                </a:moveTo>
                <a:lnTo>
                  <a:pt x="0" y="0"/>
                </a:lnTo>
                <a:lnTo>
                  <a:pt x="0" y="874776"/>
                </a:lnTo>
                <a:lnTo>
                  <a:pt x="5737225" y="874776"/>
                </a:lnTo>
                <a:lnTo>
                  <a:pt x="5775464" y="867342"/>
                </a:lnTo>
                <a:lnTo>
                  <a:pt x="5808686" y="846644"/>
                </a:lnTo>
                <a:lnTo>
                  <a:pt x="5834892" y="815083"/>
                </a:lnTo>
                <a:lnTo>
                  <a:pt x="5852081" y="775061"/>
                </a:lnTo>
                <a:lnTo>
                  <a:pt x="5858256" y="728980"/>
                </a:lnTo>
                <a:lnTo>
                  <a:pt x="5858256" y="145796"/>
                </a:lnTo>
                <a:lnTo>
                  <a:pt x="5852081" y="99714"/>
                </a:lnTo>
                <a:lnTo>
                  <a:pt x="5834892" y="59692"/>
                </a:lnTo>
                <a:lnTo>
                  <a:pt x="5808686" y="28131"/>
                </a:lnTo>
                <a:lnTo>
                  <a:pt x="5775464" y="7433"/>
                </a:lnTo>
                <a:lnTo>
                  <a:pt x="5737225" y="0"/>
                </a:lnTo>
                <a:close/>
              </a:path>
            </a:pathLst>
          </a:custGeom>
          <a:solidFill>
            <a:srgbClr val="5BFFA4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416046" y="2977642"/>
            <a:ext cx="4133215" cy="746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2880" indent="-170815">
              <a:lnSpc>
                <a:spcPct val="100000"/>
              </a:lnSpc>
              <a:spcBef>
                <a:spcPts val="105"/>
              </a:spcBef>
              <a:buChar char="•"/>
              <a:tabLst>
                <a:tab pos="183515" algn="l"/>
              </a:tabLst>
            </a:pPr>
            <a:r>
              <a:rPr sz="1600" spc="-5" dirty="0">
                <a:latin typeface="Microsoft Sans Serif"/>
                <a:cs typeface="Microsoft Sans Serif"/>
              </a:rPr>
              <a:t>Партнерство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для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розвитку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міст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(ПРОМІС)</a:t>
            </a:r>
            <a:endParaRPr sz="1600">
              <a:latin typeface="Microsoft Sans Serif"/>
              <a:cs typeface="Microsoft Sans Serif"/>
            </a:endParaRPr>
          </a:p>
          <a:p>
            <a:pPr marL="182880" indent="-170815">
              <a:lnSpc>
                <a:spcPts val="1825"/>
              </a:lnSpc>
              <a:spcBef>
                <a:spcPts val="100"/>
              </a:spcBef>
              <a:buChar char="•"/>
              <a:tabLst>
                <a:tab pos="183515" algn="l"/>
              </a:tabLst>
            </a:pPr>
            <a:r>
              <a:rPr sz="1600" spc="-25" dirty="0">
                <a:latin typeface="Microsoft Sans Serif"/>
                <a:cs typeface="Microsoft Sans Serif"/>
              </a:rPr>
              <a:t>Український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проект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бізнес-розвитку</a:t>
            </a:r>
            <a:endParaRPr sz="1600">
              <a:latin typeface="Microsoft Sans Serif"/>
              <a:cs typeface="Microsoft Sans Serif"/>
            </a:endParaRPr>
          </a:p>
          <a:p>
            <a:pPr marL="182880">
              <a:lnSpc>
                <a:spcPts val="1825"/>
              </a:lnSpc>
            </a:pPr>
            <a:r>
              <a:rPr sz="1600" spc="-10" dirty="0">
                <a:latin typeface="Microsoft Sans Serif"/>
                <a:cs typeface="Microsoft Sans Serif"/>
              </a:rPr>
              <a:t>плодоовочівництва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28600" y="2916935"/>
            <a:ext cx="2962910" cy="899160"/>
            <a:chOff x="228600" y="2916935"/>
            <a:chExt cx="2962910" cy="899160"/>
          </a:xfrm>
        </p:grpSpPr>
        <p:sp>
          <p:nvSpPr>
            <p:cNvPr id="20" name="object 20"/>
            <p:cNvSpPr/>
            <p:nvPr/>
          </p:nvSpPr>
          <p:spPr>
            <a:xfrm>
              <a:off x="240791" y="2929127"/>
              <a:ext cx="2938780" cy="875030"/>
            </a:xfrm>
            <a:custGeom>
              <a:avLst/>
              <a:gdLst/>
              <a:ahLst/>
              <a:cxnLst/>
              <a:rect l="l" t="t" r="r" b="b"/>
              <a:pathLst>
                <a:path w="2938780" h="875029">
                  <a:moveTo>
                    <a:pt x="2803397" y="0"/>
                  </a:moveTo>
                  <a:lnTo>
                    <a:pt x="134873" y="0"/>
                  </a:lnTo>
                  <a:lnTo>
                    <a:pt x="92244" y="7433"/>
                  </a:lnTo>
                  <a:lnTo>
                    <a:pt x="55220" y="28131"/>
                  </a:lnTo>
                  <a:lnTo>
                    <a:pt x="26023" y="59692"/>
                  </a:lnTo>
                  <a:lnTo>
                    <a:pt x="6876" y="99714"/>
                  </a:lnTo>
                  <a:lnTo>
                    <a:pt x="0" y="145796"/>
                  </a:lnTo>
                  <a:lnTo>
                    <a:pt x="0" y="728980"/>
                  </a:lnTo>
                  <a:lnTo>
                    <a:pt x="6876" y="775061"/>
                  </a:lnTo>
                  <a:lnTo>
                    <a:pt x="26023" y="815083"/>
                  </a:lnTo>
                  <a:lnTo>
                    <a:pt x="55220" y="846644"/>
                  </a:lnTo>
                  <a:lnTo>
                    <a:pt x="92244" y="867342"/>
                  </a:lnTo>
                  <a:lnTo>
                    <a:pt x="134873" y="874776"/>
                  </a:lnTo>
                  <a:lnTo>
                    <a:pt x="2803397" y="874776"/>
                  </a:lnTo>
                  <a:lnTo>
                    <a:pt x="2846051" y="867342"/>
                  </a:lnTo>
                  <a:lnTo>
                    <a:pt x="2883078" y="846644"/>
                  </a:lnTo>
                  <a:lnTo>
                    <a:pt x="2912266" y="815083"/>
                  </a:lnTo>
                  <a:lnTo>
                    <a:pt x="2931401" y="775061"/>
                  </a:lnTo>
                  <a:lnTo>
                    <a:pt x="2938272" y="728980"/>
                  </a:lnTo>
                  <a:lnTo>
                    <a:pt x="2938272" y="145796"/>
                  </a:lnTo>
                  <a:lnTo>
                    <a:pt x="2931401" y="99714"/>
                  </a:lnTo>
                  <a:lnTo>
                    <a:pt x="2912266" y="59692"/>
                  </a:lnTo>
                  <a:lnTo>
                    <a:pt x="2883078" y="28131"/>
                  </a:lnTo>
                  <a:lnTo>
                    <a:pt x="2846051" y="7433"/>
                  </a:lnTo>
                  <a:lnTo>
                    <a:pt x="2803397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0791" y="2929127"/>
              <a:ext cx="2938780" cy="875030"/>
            </a:xfrm>
            <a:custGeom>
              <a:avLst/>
              <a:gdLst/>
              <a:ahLst/>
              <a:cxnLst/>
              <a:rect l="l" t="t" r="r" b="b"/>
              <a:pathLst>
                <a:path w="2938780" h="875029">
                  <a:moveTo>
                    <a:pt x="0" y="145796"/>
                  </a:moveTo>
                  <a:lnTo>
                    <a:pt x="6876" y="99714"/>
                  </a:lnTo>
                  <a:lnTo>
                    <a:pt x="26023" y="59692"/>
                  </a:lnTo>
                  <a:lnTo>
                    <a:pt x="55220" y="28131"/>
                  </a:lnTo>
                  <a:lnTo>
                    <a:pt x="92244" y="7433"/>
                  </a:lnTo>
                  <a:lnTo>
                    <a:pt x="134873" y="0"/>
                  </a:lnTo>
                  <a:lnTo>
                    <a:pt x="2803397" y="0"/>
                  </a:lnTo>
                  <a:lnTo>
                    <a:pt x="2846051" y="7433"/>
                  </a:lnTo>
                  <a:lnTo>
                    <a:pt x="2883078" y="28131"/>
                  </a:lnTo>
                  <a:lnTo>
                    <a:pt x="2912266" y="59692"/>
                  </a:lnTo>
                  <a:lnTo>
                    <a:pt x="2931401" y="99714"/>
                  </a:lnTo>
                  <a:lnTo>
                    <a:pt x="2938272" y="145796"/>
                  </a:lnTo>
                  <a:lnTo>
                    <a:pt x="2938272" y="728980"/>
                  </a:lnTo>
                  <a:lnTo>
                    <a:pt x="2931401" y="775061"/>
                  </a:lnTo>
                  <a:lnTo>
                    <a:pt x="2912266" y="815083"/>
                  </a:lnTo>
                  <a:lnTo>
                    <a:pt x="2883078" y="846644"/>
                  </a:lnTo>
                  <a:lnTo>
                    <a:pt x="2846051" y="867342"/>
                  </a:lnTo>
                  <a:lnTo>
                    <a:pt x="2803397" y="874776"/>
                  </a:lnTo>
                  <a:lnTo>
                    <a:pt x="134873" y="874776"/>
                  </a:lnTo>
                  <a:lnTo>
                    <a:pt x="92244" y="867342"/>
                  </a:lnTo>
                  <a:lnTo>
                    <a:pt x="55220" y="846644"/>
                  </a:lnTo>
                  <a:lnTo>
                    <a:pt x="26023" y="815083"/>
                  </a:lnTo>
                  <a:lnTo>
                    <a:pt x="6876" y="775061"/>
                  </a:lnTo>
                  <a:lnTo>
                    <a:pt x="0" y="728980"/>
                  </a:lnTo>
                  <a:lnTo>
                    <a:pt x="0" y="145796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64337" y="2886201"/>
            <a:ext cx="2689860" cy="92900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065" marR="5080" algn="ctr">
              <a:lnSpc>
                <a:spcPts val="1730"/>
              </a:lnSpc>
              <a:spcBef>
                <a:spcPts val="325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Департамент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закордонних </a:t>
            </a:r>
            <a:r>
              <a:rPr sz="1600" b="1" spc="-4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справ,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торгівлі</a:t>
            </a: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та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605"/>
              </a:lnSpc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розвитку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Канади</a:t>
            </a:r>
            <a:r>
              <a:rPr sz="16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45" dirty="0">
                <a:solidFill>
                  <a:srgbClr val="FFFFFF"/>
                </a:solidFill>
                <a:latin typeface="Arial"/>
                <a:cs typeface="Arial"/>
              </a:rPr>
              <a:t>(DFATD);</a:t>
            </a:r>
            <a:endParaRPr sz="1600">
              <a:latin typeface="Arial"/>
              <a:cs typeface="Arial"/>
            </a:endParaRPr>
          </a:p>
          <a:p>
            <a:pPr marL="3175" algn="ctr">
              <a:lnSpc>
                <a:spcPts val="1825"/>
              </a:lnSpc>
            </a:pP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Уряд</a:t>
            </a:r>
            <a:r>
              <a:rPr sz="16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Канади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40601" y="3879913"/>
            <a:ext cx="8809355" cy="534035"/>
            <a:chOff x="240601" y="3879913"/>
            <a:chExt cx="8809355" cy="534035"/>
          </a:xfrm>
        </p:grpSpPr>
        <p:sp>
          <p:nvSpPr>
            <p:cNvPr id="24" name="object 24"/>
            <p:cNvSpPr/>
            <p:nvPr/>
          </p:nvSpPr>
          <p:spPr>
            <a:xfrm>
              <a:off x="3179063" y="3892296"/>
              <a:ext cx="5858510" cy="509270"/>
            </a:xfrm>
            <a:custGeom>
              <a:avLst/>
              <a:gdLst/>
              <a:ahLst/>
              <a:cxnLst/>
              <a:rect l="l" t="t" r="r" b="b"/>
              <a:pathLst>
                <a:path w="5858509" h="509270">
                  <a:moveTo>
                    <a:pt x="5737225" y="0"/>
                  </a:moveTo>
                  <a:lnTo>
                    <a:pt x="0" y="0"/>
                  </a:lnTo>
                  <a:lnTo>
                    <a:pt x="0" y="509015"/>
                  </a:lnTo>
                  <a:lnTo>
                    <a:pt x="5737225" y="509015"/>
                  </a:lnTo>
                  <a:lnTo>
                    <a:pt x="5784318" y="502350"/>
                  </a:lnTo>
                  <a:lnTo>
                    <a:pt x="5822791" y="484171"/>
                  </a:lnTo>
                  <a:lnTo>
                    <a:pt x="5848738" y="457205"/>
                  </a:lnTo>
                  <a:lnTo>
                    <a:pt x="5858256" y="424179"/>
                  </a:lnTo>
                  <a:lnTo>
                    <a:pt x="5858256" y="84835"/>
                  </a:lnTo>
                  <a:lnTo>
                    <a:pt x="5848738" y="51810"/>
                  </a:lnTo>
                  <a:lnTo>
                    <a:pt x="5822791" y="24844"/>
                  </a:lnTo>
                  <a:lnTo>
                    <a:pt x="5784318" y="6665"/>
                  </a:lnTo>
                  <a:lnTo>
                    <a:pt x="5737225" y="0"/>
                  </a:lnTo>
                  <a:close/>
                </a:path>
              </a:pathLst>
            </a:custGeom>
            <a:solidFill>
              <a:srgbClr val="CACAC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79063" y="3892296"/>
              <a:ext cx="5858510" cy="509270"/>
            </a:xfrm>
            <a:custGeom>
              <a:avLst/>
              <a:gdLst/>
              <a:ahLst/>
              <a:cxnLst/>
              <a:rect l="l" t="t" r="r" b="b"/>
              <a:pathLst>
                <a:path w="5858509" h="509270">
                  <a:moveTo>
                    <a:pt x="5858256" y="84835"/>
                  </a:moveTo>
                  <a:lnTo>
                    <a:pt x="5858256" y="424179"/>
                  </a:lnTo>
                  <a:lnTo>
                    <a:pt x="5848738" y="457205"/>
                  </a:lnTo>
                  <a:lnTo>
                    <a:pt x="5822791" y="484171"/>
                  </a:lnTo>
                  <a:lnTo>
                    <a:pt x="5784318" y="502350"/>
                  </a:lnTo>
                  <a:lnTo>
                    <a:pt x="5737225" y="509015"/>
                  </a:lnTo>
                  <a:lnTo>
                    <a:pt x="0" y="509015"/>
                  </a:lnTo>
                  <a:lnTo>
                    <a:pt x="0" y="0"/>
                  </a:lnTo>
                  <a:lnTo>
                    <a:pt x="5737225" y="0"/>
                  </a:lnTo>
                  <a:lnTo>
                    <a:pt x="5784318" y="6665"/>
                  </a:lnTo>
                  <a:lnTo>
                    <a:pt x="5822791" y="24844"/>
                  </a:lnTo>
                  <a:lnTo>
                    <a:pt x="5848738" y="51810"/>
                  </a:lnTo>
                  <a:lnTo>
                    <a:pt x="5858256" y="84835"/>
                  </a:lnTo>
                  <a:close/>
                </a:path>
              </a:pathLst>
            </a:custGeom>
            <a:ln w="24384">
              <a:solidFill>
                <a:srgbClr val="CACA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52983" y="3892296"/>
              <a:ext cx="2935605" cy="509270"/>
            </a:xfrm>
            <a:custGeom>
              <a:avLst/>
              <a:gdLst/>
              <a:ahLst/>
              <a:cxnLst/>
              <a:rect l="l" t="t" r="r" b="b"/>
              <a:pathLst>
                <a:path w="2935605" h="509270">
                  <a:moveTo>
                    <a:pt x="2800477" y="0"/>
                  </a:moveTo>
                  <a:lnTo>
                    <a:pt x="134734" y="0"/>
                  </a:lnTo>
                  <a:lnTo>
                    <a:pt x="82290" y="6665"/>
                  </a:lnTo>
                  <a:lnTo>
                    <a:pt x="39463" y="24844"/>
                  </a:lnTo>
                  <a:lnTo>
                    <a:pt x="10588" y="51810"/>
                  </a:lnTo>
                  <a:lnTo>
                    <a:pt x="0" y="84835"/>
                  </a:lnTo>
                  <a:lnTo>
                    <a:pt x="0" y="424179"/>
                  </a:lnTo>
                  <a:lnTo>
                    <a:pt x="10588" y="457205"/>
                  </a:lnTo>
                  <a:lnTo>
                    <a:pt x="39463" y="484171"/>
                  </a:lnTo>
                  <a:lnTo>
                    <a:pt x="82290" y="502350"/>
                  </a:lnTo>
                  <a:lnTo>
                    <a:pt x="134734" y="509015"/>
                  </a:lnTo>
                  <a:lnTo>
                    <a:pt x="2800477" y="509015"/>
                  </a:lnTo>
                  <a:lnTo>
                    <a:pt x="2852928" y="502350"/>
                  </a:lnTo>
                  <a:lnTo>
                    <a:pt x="2895758" y="484171"/>
                  </a:lnTo>
                  <a:lnTo>
                    <a:pt x="2924635" y="457205"/>
                  </a:lnTo>
                  <a:lnTo>
                    <a:pt x="2935224" y="424179"/>
                  </a:lnTo>
                  <a:lnTo>
                    <a:pt x="2935224" y="84835"/>
                  </a:lnTo>
                  <a:lnTo>
                    <a:pt x="2924635" y="51810"/>
                  </a:lnTo>
                  <a:lnTo>
                    <a:pt x="2895758" y="24844"/>
                  </a:lnTo>
                  <a:lnTo>
                    <a:pt x="2852928" y="6665"/>
                  </a:lnTo>
                  <a:lnTo>
                    <a:pt x="2800477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52983" y="3892296"/>
              <a:ext cx="2935605" cy="509270"/>
            </a:xfrm>
            <a:custGeom>
              <a:avLst/>
              <a:gdLst/>
              <a:ahLst/>
              <a:cxnLst/>
              <a:rect l="l" t="t" r="r" b="b"/>
              <a:pathLst>
                <a:path w="2935605" h="509270">
                  <a:moveTo>
                    <a:pt x="0" y="84835"/>
                  </a:moveTo>
                  <a:lnTo>
                    <a:pt x="10588" y="51810"/>
                  </a:lnTo>
                  <a:lnTo>
                    <a:pt x="39463" y="24844"/>
                  </a:lnTo>
                  <a:lnTo>
                    <a:pt x="82290" y="6665"/>
                  </a:lnTo>
                  <a:lnTo>
                    <a:pt x="134734" y="0"/>
                  </a:lnTo>
                  <a:lnTo>
                    <a:pt x="2800477" y="0"/>
                  </a:lnTo>
                  <a:lnTo>
                    <a:pt x="2852928" y="6665"/>
                  </a:lnTo>
                  <a:lnTo>
                    <a:pt x="2895758" y="24844"/>
                  </a:lnTo>
                  <a:lnTo>
                    <a:pt x="2924635" y="51810"/>
                  </a:lnTo>
                  <a:lnTo>
                    <a:pt x="2935224" y="84835"/>
                  </a:lnTo>
                  <a:lnTo>
                    <a:pt x="2935224" y="424179"/>
                  </a:lnTo>
                  <a:lnTo>
                    <a:pt x="2924635" y="457205"/>
                  </a:lnTo>
                  <a:lnTo>
                    <a:pt x="2895758" y="484171"/>
                  </a:lnTo>
                  <a:lnTo>
                    <a:pt x="2852928" y="502350"/>
                  </a:lnTo>
                  <a:lnTo>
                    <a:pt x="2800477" y="509015"/>
                  </a:lnTo>
                  <a:lnTo>
                    <a:pt x="134734" y="509015"/>
                  </a:lnTo>
                  <a:lnTo>
                    <a:pt x="82290" y="502350"/>
                  </a:lnTo>
                  <a:lnTo>
                    <a:pt x="39463" y="484171"/>
                  </a:lnTo>
                  <a:lnTo>
                    <a:pt x="10588" y="457205"/>
                  </a:lnTo>
                  <a:lnTo>
                    <a:pt x="0" y="424179"/>
                  </a:lnTo>
                  <a:lnTo>
                    <a:pt x="0" y="84835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190955" y="3995115"/>
            <a:ext cx="107124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Уряд</a:t>
            </a:r>
            <a:r>
              <a:rPr sz="16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США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40601" y="4434649"/>
            <a:ext cx="8809355" cy="1814195"/>
            <a:chOff x="240601" y="4434649"/>
            <a:chExt cx="8809355" cy="1814195"/>
          </a:xfrm>
        </p:grpSpPr>
        <p:sp>
          <p:nvSpPr>
            <p:cNvPr id="30" name="object 30"/>
            <p:cNvSpPr/>
            <p:nvPr/>
          </p:nvSpPr>
          <p:spPr>
            <a:xfrm>
              <a:off x="3179063" y="4532375"/>
              <a:ext cx="5858510" cy="701040"/>
            </a:xfrm>
            <a:custGeom>
              <a:avLst/>
              <a:gdLst/>
              <a:ahLst/>
              <a:cxnLst/>
              <a:rect l="l" t="t" r="r" b="b"/>
              <a:pathLst>
                <a:path w="5858509" h="701039">
                  <a:moveTo>
                    <a:pt x="5737225" y="0"/>
                  </a:moveTo>
                  <a:lnTo>
                    <a:pt x="0" y="0"/>
                  </a:lnTo>
                  <a:lnTo>
                    <a:pt x="0" y="701040"/>
                  </a:lnTo>
                  <a:lnTo>
                    <a:pt x="5737225" y="701040"/>
                  </a:lnTo>
                  <a:lnTo>
                    <a:pt x="5784318" y="691856"/>
                  </a:lnTo>
                  <a:lnTo>
                    <a:pt x="5822791" y="666813"/>
                  </a:lnTo>
                  <a:lnTo>
                    <a:pt x="5848738" y="629673"/>
                  </a:lnTo>
                  <a:lnTo>
                    <a:pt x="5858256" y="584200"/>
                  </a:lnTo>
                  <a:lnTo>
                    <a:pt x="5858256" y="116840"/>
                  </a:lnTo>
                  <a:lnTo>
                    <a:pt x="5848738" y="71366"/>
                  </a:lnTo>
                  <a:lnTo>
                    <a:pt x="5822791" y="34226"/>
                  </a:lnTo>
                  <a:lnTo>
                    <a:pt x="5784318" y="9183"/>
                  </a:lnTo>
                  <a:lnTo>
                    <a:pt x="5737225" y="0"/>
                  </a:lnTo>
                  <a:close/>
                </a:path>
              </a:pathLst>
            </a:custGeom>
            <a:solidFill>
              <a:srgbClr val="E1EBEB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179063" y="4532375"/>
              <a:ext cx="5858510" cy="701040"/>
            </a:xfrm>
            <a:custGeom>
              <a:avLst/>
              <a:gdLst/>
              <a:ahLst/>
              <a:cxnLst/>
              <a:rect l="l" t="t" r="r" b="b"/>
              <a:pathLst>
                <a:path w="5858509" h="701039">
                  <a:moveTo>
                    <a:pt x="5858256" y="116840"/>
                  </a:moveTo>
                  <a:lnTo>
                    <a:pt x="5858256" y="584200"/>
                  </a:lnTo>
                  <a:lnTo>
                    <a:pt x="5848738" y="629673"/>
                  </a:lnTo>
                  <a:lnTo>
                    <a:pt x="5822791" y="666813"/>
                  </a:lnTo>
                  <a:lnTo>
                    <a:pt x="5784318" y="691856"/>
                  </a:lnTo>
                  <a:lnTo>
                    <a:pt x="5737225" y="701040"/>
                  </a:lnTo>
                  <a:lnTo>
                    <a:pt x="0" y="701040"/>
                  </a:lnTo>
                  <a:lnTo>
                    <a:pt x="0" y="0"/>
                  </a:lnTo>
                  <a:lnTo>
                    <a:pt x="5737225" y="0"/>
                  </a:lnTo>
                  <a:lnTo>
                    <a:pt x="5784318" y="9183"/>
                  </a:lnTo>
                  <a:lnTo>
                    <a:pt x="5822791" y="34226"/>
                  </a:lnTo>
                  <a:lnTo>
                    <a:pt x="5848738" y="71366"/>
                  </a:lnTo>
                  <a:lnTo>
                    <a:pt x="5858256" y="116840"/>
                  </a:lnTo>
                  <a:close/>
                </a:path>
              </a:pathLst>
            </a:custGeom>
            <a:ln w="24384">
              <a:solidFill>
                <a:srgbClr val="E1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52983" y="4447031"/>
              <a:ext cx="2935605" cy="871855"/>
            </a:xfrm>
            <a:custGeom>
              <a:avLst/>
              <a:gdLst/>
              <a:ahLst/>
              <a:cxnLst/>
              <a:rect l="l" t="t" r="r" b="b"/>
              <a:pathLst>
                <a:path w="2935605" h="871854">
                  <a:moveTo>
                    <a:pt x="2800477" y="0"/>
                  </a:moveTo>
                  <a:lnTo>
                    <a:pt x="134734" y="0"/>
                  </a:lnTo>
                  <a:lnTo>
                    <a:pt x="92148" y="7404"/>
                  </a:lnTo>
                  <a:lnTo>
                    <a:pt x="55163" y="28025"/>
                  </a:lnTo>
                  <a:lnTo>
                    <a:pt x="25996" y="59472"/>
                  </a:lnTo>
                  <a:lnTo>
                    <a:pt x="6869" y="99356"/>
                  </a:lnTo>
                  <a:lnTo>
                    <a:pt x="0" y="145288"/>
                  </a:lnTo>
                  <a:lnTo>
                    <a:pt x="0" y="726440"/>
                  </a:lnTo>
                  <a:lnTo>
                    <a:pt x="6869" y="772371"/>
                  </a:lnTo>
                  <a:lnTo>
                    <a:pt x="25996" y="812255"/>
                  </a:lnTo>
                  <a:lnTo>
                    <a:pt x="55163" y="843702"/>
                  </a:lnTo>
                  <a:lnTo>
                    <a:pt x="92148" y="864323"/>
                  </a:lnTo>
                  <a:lnTo>
                    <a:pt x="134734" y="871728"/>
                  </a:lnTo>
                  <a:lnTo>
                    <a:pt x="2800477" y="871728"/>
                  </a:lnTo>
                  <a:lnTo>
                    <a:pt x="2843068" y="864323"/>
                  </a:lnTo>
                  <a:lnTo>
                    <a:pt x="2880058" y="843702"/>
                  </a:lnTo>
                  <a:lnTo>
                    <a:pt x="2909226" y="812255"/>
                  </a:lnTo>
                  <a:lnTo>
                    <a:pt x="2928354" y="772371"/>
                  </a:lnTo>
                  <a:lnTo>
                    <a:pt x="2935224" y="726440"/>
                  </a:lnTo>
                  <a:lnTo>
                    <a:pt x="2935224" y="145288"/>
                  </a:lnTo>
                  <a:lnTo>
                    <a:pt x="2928354" y="99356"/>
                  </a:lnTo>
                  <a:lnTo>
                    <a:pt x="2909226" y="59472"/>
                  </a:lnTo>
                  <a:lnTo>
                    <a:pt x="2880058" y="28025"/>
                  </a:lnTo>
                  <a:lnTo>
                    <a:pt x="2843068" y="7404"/>
                  </a:lnTo>
                  <a:lnTo>
                    <a:pt x="2800477" y="0"/>
                  </a:lnTo>
                  <a:close/>
                </a:path>
              </a:pathLst>
            </a:custGeom>
            <a:solidFill>
              <a:srgbClr val="AA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52983" y="4447031"/>
              <a:ext cx="2935605" cy="871855"/>
            </a:xfrm>
            <a:custGeom>
              <a:avLst/>
              <a:gdLst/>
              <a:ahLst/>
              <a:cxnLst/>
              <a:rect l="l" t="t" r="r" b="b"/>
              <a:pathLst>
                <a:path w="2935605" h="871854">
                  <a:moveTo>
                    <a:pt x="0" y="145288"/>
                  </a:moveTo>
                  <a:lnTo>
                    <a:pt x="6869" y="99356"/>
                  </a:lnTo>
                  <a:lnTo>
                    <a:pt x="25996" y="59472"/>
                  </a:lnTo>
                  <a:lnTo>
                    <a:pt x="55163" y="28025"/>
                  </a:lnTo>
                  <a:lnTo>
                    <a:pt x="92148" y="7404"/>
                  </a:lnTo>
                  <a:lnTo>
                    <a:pt x="134734" y="0"/>
                  </a:lnTo>
                  <a:lnTo>
                    <a:pt x="2800477" y="0"/>
                  </a:lnTo>
                  <a:lnTo>
                    <a:pt x="2843068" y="7404"/>
                  </a:lnTo>
                  <a:lnTo>
                    <a:pt x="2880058" y="28025"/>
                  </a:lnTo>
                  <a:lnTo>
                    <a:pt x="2909226" y="59472"/>
                  </a:lnTo>
                  <a:lnTo>
                    <a:pt x="2928354" y="99356"/>
                  </a:lnTo>
                  <a:lnTo>
                    <a:pt x="2935224" y="145288"/>
                  </a:lnTo>
                  <a:lnTo>
                    <a:pt x="2935224" y="726440"/>
                  </a:lnTo>
                  <a:lnTo>
                    <a:pt x="2928354" y="772371"/>
                  </a:lnTo>
                  <a:lnTo>
                    <a:pt x="2909226" y="812255"/>
                  </a:lnTo>
                  <a:lnTo>
                    <a:pt x="2880058" y="843702"/>
                  </a:lnTo>
                  <a:lnTo>
                    <a:pt x="2843068" y="864323"/>
                  </a:lnTo>
                  <a:lnTo>
                    <a:pt x="2800477" y="871728"/>
                  </a:lnTo>
                  <a:lnTo>
                    <a:pt x="134734" y="871728"/>
                  </a:lnTo>
                  <a:lnTo>
                    <a:pt x="92148" y="864323"/>
                  </a:lnTo>
                  <a:lnTo>
                    <a:pt x="55163" y="843702"/>
                  </a:lnTo>
                  <a:lnTo>
                    <a:pt x="25996" y="812255"/>
                  </a:lnTo>
                  <a:lnTo>
                    <a:pt x="6869" y="772371"/>
                  </a:lnTo>
                  <a:lnTo>
                    <a:pt x="0" y="726440"/>
                  </a:lnTo>
                  <a:lnTo>
                    <a:pt x="0" y="145288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179063" y="5233415"/>
              <a:ext cx="5858510" cy="1003300"/>
            </a:xfrm>
            <a:custGeom>
              <a:avLst/>
              <a:gdLst/>
              <a:ahLst/>
              <a:cxnLst/>
              <a:rect l="l" t="t" r="r" b="b"/>
              <a:pathLst>
                <a:path w="5858509" h="1003300">
                  <a:moveTo>
                    <a:pt x="5737225" y="0"/>
                  </a:moveTo>
                  <a:lnTo>
                    <a:pt x="0" y="0"/>
                  </a:lnTo>
                  <a:lnTo>
                    <a:pt x="0" y="1002792"/>
                  </a:lnTo>
                  <a:lnTo>
                    <a:pt x="5737225" y="1002792"/>
                  </a:lnTo>
                  <a:lnTo>
                    <a:pt x="5775464" y="994271"/>
                  </a:lnTo>
                  <a:lnTo>
                    <a:pt x="5808686" y="970544"/>
                  </a:lnTo>
                  <a:lnTo>
                    <a:pt x="5834892" y="934365"/>
                  </a:lnTo>
                  <a:lnTo>
                    <a:pt x="5852081" y="888486"/>
                  </a:lnTo>
                  <a:lnTo>
                    <a:pt x="5858256" y="835660"/>
                  </a:lnTo>
                  <a:lnTo>
                    <a:pt x="5858256" y="167132"/>
                  </a:lnTo>
                  <a:lnTo>
                    <a:pt x="5852081" y="114295"/>
                  </a:lnTo>
                  <a:lnTo>
                    <a:pt x="5834892" y="68415"/>
                  </a:lnTo>
                  <a:lnTo>
                    <a:pt x="5808686" y="32239"/>
                  </a:lnTo>
                  <a:lnTo>
                    <a:pt x="5775464" y="8518"/>
                  </a:lnTo>
                  <a:lnTo>
                    <a:pt x="5737225" y="0"/>
                  </a:lnTo>
                  <a:close/>
                </a:path>
              </a:pathLst>
            </a:custGeom>
            <a:solidFill>
              <a:srgbClr val="CFD2C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179063" y="5233415"/>
              <a:ext cx="5858510" cy="1003300"/>
            </a:xfrm>
            <a:custGeom>
              <a:avLst/>
              <a:gdLst/>
              <a:ahLst/>
              <a:cxnLst/>
              <a:rect l="l" t="t" r="r" b="b"/>
              <a:pathLst>
                <a:path w="5858509" h="1003300">
                  <a:moveTo>
                    <a:pt x="5858256" y="167132"/>
                  </a:moveTo>
                  <a:lnTo>
                    <a:pt x="5858256" y="835660"/>
                  </a:lnTo>
                  <a:lnTo>
                    <a:pt x="5852081" y="888486"/>
                  </a:lnTo>
                  <a:lnTo>
                    <a:pt x="5834892" y="934365"/>
                  </a:lnTo>
                  <a:lnTo>
                    <a:pt x="5808686" y="970544"/>
                  </a:lnTo>
                  <a:lnTo>
                    <a:pt x="5775464" y="994271"/>
                  </a:lnTo>
                  <a:lnTo>
                    <a:pt x="5737225" y="1002792"/>
                  </a:lnTo>
                  <a:lnTo>
                    <a:pt x="0" y="1002792"/>
                  </a:lnTo>
                  <a:lnTo>
                    <a:pt x="0" y="0"/>
                  </a:lnTo>
                  <a:lnTo>
                    <a:pt x="5737225" y="0"/>
                  </a:lnTo>
                  <a:lnTo>
                    <a:pt x="5775464" y="8518"/>
                  </a:lnTo>
                  <a:lnTo>
                    <a:pt x="5808686" y="32239"/>
                  </a:lnTo>
                  <a:lnTo>
                    <a:pt x="5834892" y="68415"/>
                  </a:lnTo>
                  <a:lnTo>
                    <a:pt x="5852081" y="114295"/>
                  </a:lnTo>
                  <a:lnTo>
                    <a:pt x="5858256" y="167132"/>
                  </a:lnTo>
                  <a:close/>
                </a:path>
              </a:pathLst>
            </a:custGeom>
            <a:ln w="24384">
              <a:solidFill>
                <a:srgbClr val="CFD2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416046" y="3885691"/>
            <a:ext cx="4721225" cy="240855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82880" marR="19685" indent="-170815">
              <a:lnSpc>
                <a:spcPts val="1730"/>
              </a:lnSpc>
              <a:spcBef>
                <a:spcPts val="320"/>
              </a:spcBef>
              <a:buChar char="•"/>
              <a:tabLst>
                <a:tab pos="183515" algn="l"/>
              </a:tabLst>
            </a:pPr>
            <a:r>
              <a:rPr sz="1600" spc="-20" dirty="0">
                <a:latin typeface="Microsoft Sans Serif"/>
                <a:cs typeface="Microsoft Sans Serif"/>
              </a:rPr>
              <a:t>Децентралізація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приносить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кращі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результати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та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ефективність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(DOBRE)</a:t>
            </a:r>
            <a:endParaRPr sz="1600">
              <a:latin typeface="Microsoft Sans Serif"/>
              <a:cs typeface="Microsoft Sans Serif"/>
            </a:endParaRPr>
          </a:p>
          <a:p>
            <a:pPr marL="182880" indent="-170815">
              <a:lnSpc>
                <a:spcPct val="100000"/>
              </a:lnSpc>
              <a:spcBef>
                <a:spcPts val="1115"/>
              </a:spcBef>
              <a:buChar char="•"/>
              <a:tabLst>
                <a:tab pos="183515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Навчальні</a:t>
            </a:r>
            <a:r>
              <a:rPr sz="1600" spc="-20" dirty="0">
                <a:latin typeface="Microsoft Sans Serif"/>
                <a:cs typeface="Microsoft Sans Serif"/>
              </a:rPr>
              <a:t> програми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професійного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зростання</a:t>
            </a:r>
            <a:endParaRPr sz="1600">
              <a:latin typeface="Microsoft Sans Serif"/>
              <a:cs typeface="Microsoft Sans Serif"/>
            </a:endParaRPr>
          </a:p>
          <a:p>
            <a:pPr marL="182880" indent="-170815">
              <a:lnSpc>
                <a:spcPts val="1825"/>
              </a:lnSpc>
              <a:spcBef>
                <a:spcPts val="100"/>
              </a:spcBef>
              <a:buChar char="•"/>
              <a:tabLst>
                <a:tab pos="183515" algn="l"/>
              </a:tabLst>
            </a:pPr>
            <a:r>
              <a:rPr sz="1600" spc="-35" dirty="0">
                <a:latin typeface="Microsoft Sans Serif"/>
                <a:cs typeface="Microsoft Sans Serif"/>
              </a:rPr>
              <a:t>Розробка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курсу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на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зміцнення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місцевого</a:t>
            </a:r>
            <a:endParaRPr sz="1600">
              <a:latin typeface="Microsoft Sans Serif"/>
              <a:cs typeface="Microsoft Sans Serif"/>
            </a:endParaRPr>
          </a:p>
          <a:p>
            <a:pPr marL="182880">
              <a:lnSpc>
                <a:spcPts val="1555"/>
              </a:lnSpc>
            </a:pPr>
            <a:r>
              <a:rPr sz="1600" spc="-10" dirty="0">
                <a:latin typeface="Microsoft Sans Serif"/>
                <a:cs typeface="Microsoft Sans Serif"/>
              </a:rPr>
              <a:t>самоврядування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в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Україні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(ПУЛЬС)</a:t>
            </a:r>
            <a:endParaRPr sz="1600">
              <a:latin typeface="Microsoft Sans Serif"/>
              <a:cs typeface="Microsoft Sans Serif"/>
            </a:endParaRPr>
          </a:p>
          <a:p>
            <a:pPr marL="182880" indent="-170815">
              <a:lnSpc>
                <a:spcPts val="1555"/>
              </a:lnSpc>
              <a:buChar char="•"/>
              <a:tabLst>
                <a:tab pos="183515" algn="l"/>
              </a:tabLst>
            </a:pPr>
            <a:r>
              <a:rPr sz="1600" spc="-20" dirty="0">
                <a:latin typeface="Microsoft Sans Serif"/>
                <a:cs typeface="Microsoft Sans Serif"/>
              </a:rPr>
              <a:t>Проект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реконструкції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системи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централізованого</a:t>
            </a:r>
            <a:endParaRPr sz="1600">
              <a:latin typeface="Microsoft Sans Serif"/>
              <a:cs typeface="Microsoft Sans Serif"/>
            </a:endParaRPr>
          </a:p>
          <a:p>
            <a:pPr marL="182880" marR="681990">
              <a:lnSpc>
                <a:spcPts val="1730"/>
              </a:lnSpc>
              <a:spcBef>
                <a:spcPts val="120"/>
              </a:spcBef>
            </a:pPr>
            <a:r>
              <a:rPr sz="1600" spc="-10" dirty="0">
                <a:latin typeface="Microsoft Sans Serif"/>
                <a:cs typeface="Microsoft Sans Serif"/>
              </a:rPr>
              <a:t>теплопостачання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у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м.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Луцьк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425" dirty="0">
                <a:latin typeface="Microsoft Sans Serif"/>
                <a:cs typeface="Microsoft Sans Serif"/>
              </a:rPr>
              <a:t>–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Підтримка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впровадження</a:t>
            </a:r>
            <a:endParaRPr sz="1600">
              <a:latin typeface="Microsoft Sans Serif"/>
              <a:cs typeface="Microsoft Sans Serif"/>
            </a:endParaRPr>
          </a:p>
          <a:p>
            <a:pPr marL="182880" indent="-170815">
              <a:lnSpc>
                <a:spcPts val="1605"/>
              </a:lnSpc>
              <a:buChar char="•"/>
              <a:tabLst>
                <a:tab pos="183515" algn="l"/>
              </a:tabLst>
            </a:pPr>
            <a:r>
              <a:rPr sz="1600" spc="-15" dirty="0">
                <a:latin typeface="Microsoft Sans Serif"/>
                <a:cs typeface="Microsoft Sans Serif"/>
              </a:rPr>
              <a:t>Модернізація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системи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централізованого</a:t>
            </a:r>
            <a:endParaRPr sz="1600">
              <a:latin typeface="Microsoft Sans Serif"/>
              <a:cs typeface="Microsoft Sans Serif"/>
            </a:endParaRPr>
          </a:p>
          <a:p>
            <a:pPr marL="182880">
              <a:lnSpc>
                <a:spcPts val="1825"/>
              </a:lnSpc>
            </a:pPr>
            <a:r>
              <a:rPr sz="1600" spc="-10" dirty="0">
                <a:latin typeface="Microsoft Sans Serif"/>
                <a:cs typeface="Microsoft Sans Serif"/>
              </a:rPr>
              <a:t>теплопостачання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міста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Тернополя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240791" y="5221223"/>
            <a:ext cx="2959735" cy="1027430"/>
            <a:chOff x="240791" y="5221223"/>
            <a:chExt cx="2959735" cy="1027430"/>
          </a:xfrm>
        </p:grpSpPr>
        <p:sp>
          <p:nvSpPr>
            <p:cNvPr id="38" name="object 38"/>
            <p:cNvSpPr/>
            <p:nvPr/>
          </p:nvSpPr>
          <p:spPr>
            <a:xfrm>
              <a:off x="252983" y="5233415"/>
              <a:ext cx="2935605" cy="1003300"/>
            </a:xfrm>
            <a:custGeom>
              <a:avLst/>
              <a:gdLst/>
              <a:ahLst/>
              <a:cxnLst/>
              <a:rect l="l" t="t" r="r" b="b"/>
              <a:pathLst>
                <a:path w="2935605" h="1003300">
                  <a:moveTo>
                    <a:pt x="2800477" y="0"/>
                  </a:moveTo>
                  <a:lnTo>
                    <a:pt x="134734" y="0"/>
                  </a:lnTo>
                  <a:lnTo>
                    <a:pt x="92148" y="8518"/>
                  </a:lnTo>
                  <a:lnTo>
                    <a:pt x="55163" y="32239"/>
                  </a:lnTo>
                  <a:lnTo>
                    <a:pt x="25996" y="68415"/>
                  </a:lnTo>
                  <a:lnTo>
                    <a:pt x="6869" y="114295"/>
                  </a:lnTo>
                  <a:lnTo>
                    <a:pt x="0" y="167132"/>
                  </a:lnTo>
                  <a:lnTo>
                    <a:pt x="0" y="835660"/>
                  </a:lnTo>
                  <a:lnTo>
                    <a:pt x="6869" y="888486"/>
                  </a:lnTo>
                  <a:lnTo>
                    <a:pt x="25996" y="934365"/>
                  </a:lnTo>
                  <a:lnTo>
                    <a:pt x="55163" y="970544"/>
                  </a:lnTo>
                  <a:lnTo>
                    <a:pt x="92148" y="994271"/>
                  </a:lnTo>
                  <a:lnTo>
                    <a:pt x="134734" y="1002792"/>
                  </a:lnTo>
                  <a:lnTo>
                    <a:pt x="2800477" y="1002792"/>
                  </a:lnTo>
                  <a:lnTo>
                    <a:pt x="2843068" y="994271"/>
                  </a:lnTo>
                  <a:lnTo>
                    <a:pt x="2880058" y="970544"/>
                  </a:lnTo>
                  <a:lnTo>
                    <a:pt x="2909226" y="934365"/>
                  </a:lnTo>
                  <a:lnTo>
                    <a:pt x="2928354" y="888486"/>
                  </a:lnTo>
                  <a:lnTo>
                    <a:pt x="2935224" y="835660"/>
                  </a:lnTo>
                  <a:lnTo>
                    <a:pt x="2935224" y="167132"/>
                  </a:lnTo>
                  <a:lnTo>
                    <a:pt x="2928354" y="114295"/>
                  </a:lnTo>
                  <a:lnTo>
                    <a:pt x="2909226" y="68415"/>
                  </a:lnTo>
                  <a:lnTo>
                    <a:pt x="2880058" y="32239"/>
                  </a:lnTo>
                  <a:lnTo>
                    <a:pt x="2843068" y="8518"/>
                  </a:lnTo>
                  <a:lnTo>
                    <a:pt x="2800477" y="0"/>
                  </a:lnTo>
                  <a:close/>
                </a:path>
              </a:pathLst>
            </a:custGeom>
            <a:solidFill>
              <a:srgbClr val="4461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52983" y="5233415"/>
              <a:ext cx="2935605" cy="1003300"/>
            </a:xfrm>
            <a:custGeom>
              <a:avLst/>
              <a:gdLst/>
              <a:ahLst/>
              <a:cxnLst/>
              <a:rect l="l" t="t" r="r" b="b"/>
              <a:pathLst>
                <a:path w="2935605" h="1003300">
                  <a:moveTo>
                    <a:pt x="0" y="167132"/>
                  </a:moveTo>
                  <a:lnTo>
                    <a:pt x="6869" y="114295"/>
                  </a:lnTo>
                  <a:lnTo>
                    <a:pt x="25996" y="68415"/>
                  </a:lnTo>
                  <a:lnTo>
                    <a:pt x="55163" y="32239"/>
                  </a:lnTo>
                  <a:lnTo>
                    <a:pt x="92148" y="8518"/>
                  </a:lnTo>
                  <a:lnTo>
                    <a:pt x="134734" y="0"/>
                  </a:lnTo>
                  <a:lnTo>
                    <a:pt x="2800477" y="0"/>
                  </a:lnTo>
                  <a:lnTo>
                    <a:pt x="2843068" y="8518"/>
                  </a:lnTo>
                  <a:lnTo>
                    <a:pt x="2880058" y="32239"/>
                  </a:lnTo>
                  <a:lnTo>
                    <a:pt x="2909226" y="68415"/>
                  </a:lnTo>
                  <a:lnTo>
                    <a:pt x="2928354" y="114295"/>
                  </a:lnTo>
                  <a:lnTo>
                    <a:pt x="2935224" y="167132"/>
                  </a:lnTo>
                  <a:lnTo>
                    <a:pt x="2935224" y="835660"/>
                  </a:lnTo>
                  <a:lnTo>
                    <a:pt x="2928354" y="888486"/>
                  </a:lnTo>
                  <a:lnTo>
                    <a:pt x="2909226" y="934365"/>
                  </a:lnTo>
                  <a:lnTo>
                    <a:pt x="2880058" y="970544"/>
                  </a:lnTo>
                  <a:lnTo>
                    <a:pt x="2843068" y="994271"/>
                  </a:lnTo>
                  <a:lnTo>
                    <a:pt x="2800477" y="1002792"/>
                  </a:lnTo>
                  <a:lnTo>
                    <a:pt x="134734" y="1002792"/>
                  </a:lnTo>
                  <a:lnTo>
                    <a:pt x="92148" y="994271"/>
                  </a:lnTo>
                  <a:lnTo>
                    <a:pt x="55163" y="970544"/>
                  </a:lnTo>
                  <a:lnTo>
                    <a:pt x="25996" y="934365"/>
                  </a:lnTo>
                  <a:lnTo>
                    <a:pt x="6869" y="888486"/>
                  </a:lnTo>
                  <a:lnTo>
                    <a:pt x="0" y="835660"/>
                  </a:lnTo>
                  <a:lnTo>
                    <a:pt x="0" y="167132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407619" y="4512310"/>
            <a:ext cx="2631440" cy="156273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8270" marR="118110" indent="-8890" algn="ctr">
              <a:lnSpc>
                <a:spcPct val="90100"/>
              </a:lnSpc>
              <a:spcBef>
                <a:spcPts val="295"/>
              </a:spcBef>
            </a:pP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Агентство</a:t>
            </a:r>
            <a:r>
              <a:rPr sz="1600" b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США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з 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міжнародного</a:t>
            </a:r>
            <a:r>
              <a:rPr sz="16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розвитку </a:t>
            </a:r>
            <a:r>
              <a:rPr sz="1600" b="1" spc="-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(USAID);</a:t>
            </a:r>
            <a:r>
              <a:rPr sz="16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Уряд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США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825"/>
              </a:lnSpc>
              <a:spcBef>
                <a:spcPts val="1335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Європейський</a:t>
            </a:r>
            <a:r>
              <a:rPr sz="16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банк</a:t>
            </a:r>
            <a:endParaRPr sz="1600">
              <a:latin typeface="Arial"/>
              <a:cs typeface="Arial"/>
            </a:endParaRPr>
          </a:p>
          <a:p>
            <a:pPr marL="12065" marR="5080" algn="ctr">
              <a:lnSpc>
                <a:spcPts val="1730"/>
              </a:lnSpc>
              <a:spcBef>
                <a:spcPts val="120"/>
              </a:spcBef>
            </a:pP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реконструкції</a:t>
            </a:r>
            <a:r>
              <a:rPr sz="16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та</a:t>
            </a:r>
            <a:r>
              <a:rPr sz="16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розвитку </a:t>
            </a:r>
            <a:r>
              <a:rPr sz="1600" b="1" spc="-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(ЄБРР)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445245" y="6258864"/>
            <a:ext cx="16573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678B93"/>
                </a:solidFill>
                <a:latin typeface="Tahoma"/>
                <a:cs typeface="Tahoma"/>
              </a:rPr>
              <a:t>39</a:t>
            </a:r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437" y="646633"/>
            <a:ext cx="8394700" cy="5058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5"/>
              </a:spcBef>
              <a:buClr>
                <a:srgbClr val="009999"/>
              </a:buClr>
              <a:buSzPct val="63461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600" b="1" spc="-10" dirty="0">
                <a:solidFill>
                  <a:srgbClr val="C00000"/>
                </a:solidFill>
                <a:latin typeface="Tahoma"/>
                <a:cs typeface="Tahoma"/>
              </a:rPr>
              <a:t>Корпоративна</a:t>
            </a:r>
            <a:r>
              <a:rPr sz="2600" b="1" spc="4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600" b="1" spc="-5" dirty="0">
                <a:solidFill>
                  <a:srgbClr val="C00000"/>
                </a:solidFill>
                <a:latin typeface="Tahoma"/>
                <a:cs typeface="Tahoma"/>
              </a:rPr>
              <a:t>соціальна</a:t>
            </a:r>
            <a:r>
              <a:rPr sz="2600" b="1" spc="1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600" b="1" spc="-5" dirty="0">
                <a:solidFill>
                  <a:srgbClr val="C00000"/>
                </a:solidFill>
                <a:latin typeface="Tahoma"/>
                <a:cs typeface="Tahoma"/>
              </a:rPr>
              <a:t>відповідальність</a:t>
            </a:r>
            <a:endParaRPr sz="2600">
              <a:latin typeface="Tahoma"/>
              <a:cs typeface="Tahoma"/>
            </a:endParaRPr>
          </a:p>
          <a:p>
            <a:pPr marL="927100">
              <a:lnSpc>
                <a:spcPts val="2995"/>
              </a:lnSpc>
              <a:spcBef>
                <a:spcPts val="5"/>
              </a:spcBef>
            </a:pPr>
            <a:r>
              <a:rPr sz="2500" spc="-5" dirty="0">
                <a:latin typeface="Tahoma"/>
                <a:cs typeface="Tahoma"/>
              </a:rPr>
              <a:t>(англ.</a:t>
            </a:r>
            <a:r>
              <a:rPr sz="2500" spc="-10" dirty="0">
                <a:latin typeface="Tahoma"/>
                <a:cs typeface="Tahoma"/>
              </a:rPr>
              <a:t> </a:t>
            </a:r>
            <a:r>
              <a:rPr sz="2500" spc="-15" dirty="0">
                <a:latin typeface="Tahoma"/>
                <a:cs typeface="Tahoma"/>
              </a:rPr>
              <a:t>“corporate</a:t>
            </a:r>
            <a:r>
              <a:rPr sz="2500" spc="75" dirty="0">
                <a:latin typeface="Tahoma"/>
                <a:cs typeface="Tahoma"/>
              </a:rPr>
              <a:t> </a:t>
            </a:r>
            <a:r>
              <a:rPr sz="2500" spc="-10" dirty="0">
                <a:latin typeface="Tahoma"/>
                <a:cs typeface="Tahoma"/>
              </a:rPr>
              <a:t>social</a:t>
            </a:r>
            <a:r>
              <a:rPr sz="2500" spc="10" dirty="0">
                <a:latin typeface="Tahoma"/>
                <a:cs typeface="Tahoma"/>
              </a:rPr>
              <a:t> </a:t>
            </a:r>
            <a:r>
              <a:rPr sz="2500" spc="-10" dirty="0">
                <a:latin typeface="Tahoma"/>
                <a:cs typeface="Tahoma"/>
              </a:rPr>
              <a:t>responsibility”)</a:t>
            </a:r>
            <a:endParaRPr sz="2500">
              <a:latin typeface="Tahoma"/>
              <a:cs typeface="Tahoma"/>
            </a:endParaRPr>
          </a:p>
          <a:p>
            <a:pPr marL="12700" marR="860425">
              <a:lnSpc>
                <a:spcPct val="80000"/>
              </a:lnSpc>
              <a:spcBef>
                <a:spcPts val="520"/>
              </a:spcBef>
            </a:pPr>
            <a:r>
              <a:rPr sz="2200" b="1" dirty="0">
                <a:latin typeface="Tahoma"/>
                <a:cs typeface="Tahoma"/>
              </a:rPr>
              <a:t>врахування соціальних та екологічних аспектів у </a:t>
            </a:r>
            <a:r>
              <a:rPr sz="2200" b="1" spc="5" dirty="0">
                <a:latin typeface="Tahoma"/>
                <a:cs typeface="Tahoma"/>
              </a:rPr>
              <a:t> діяльності</a:t>
            </a:r>
            <a:r>
              <a:rPr sz="2200" b="1" spc="-80" dirty="0">
                <a:latin typeface="Tahoma"/>
                <a:cs typeface="Tahoma"/>
              </a:rPr>
              <a:t> </a:t>
            </a:r>
            <a:r>
              <a:rPr sz="2200" b="1" dirty="0">
                <a:latin typeface="Tahoma"/>
                <a:cs typeface="Tahoma"/>
              </a:rPr>
              <a:t>підприємств</a:t>
            </a:r>
            <a:r>
              <a:rPr sz="2200" b="1" spc="-30" dirty="0">
                <a:latin typeface="Tahoma"/>
                <a:cs typeface="Tahoma"/>
              </a:rPr>
              <a:t> </a:t>
            </a:r>
            <a:r>
              <a:rPr sz="2200" b="1" dirty="0">
                <a:latin typeface="Tahoma"/>
                <a:cs typeface="Tahoma"/>
              </a:rPr>
              <a:t>на</a:t>
            </a:r>
            <a:r>
              <a:rPr sz="2200" b="1" spc="-10" dirty="0">
                <a:latin typeface="Tahoma"/>
                <a:cs typeface="Tahoma"/>
              </a:rPr>
              <a:t> </a:t>
            </a:r>
            <a:r>
              <a:rPr sz="2200" b="1" dirty="0">
                <a:latin typeface="Tahoma"/>
                <a:cs typeface="Tahoma"/>
              </a:rPr>
              <a:t>засадах</a:t>
            </a:r>
            <a:r>
              <a:rPr sz="2200" b="1" spc="-50" dirty="0">
                <a:latin typeface="Tahoma"/>
                <a:cs typeface="Tahoma"/>
              </a:rPr>
              <a:t> </a:t>
            </a:r>
            <a:r>
              <a:rPr sz="2200" b="1" dirty="0">
                <a:latin typeface="Tahoma"/>
                <a:cs typeface="Tahoma"/>
              </a:rPr>
              <a:t>добровільності</a:t>
            </a:r>
            <a:r>
              <a:rPr sz="2200" b="1" spc="-50" dirty="0">
                <a:latin typeface="Tahoma"/>
                <a:cs typeface="Tahoma"/>
              </a:rPr>
              <a:t> </a:t>
            </a:r>
            <a:r>
              <a:rPr sz="2200" b="1" dirty="0">
                <a:latin typeface="Tahoma"/>
                <a:cs typeface="Tahoma"/>
              </a:rPr>
              <a:t>і </a:t>
            </a:r>
            <a:r>
              <a:rPr sz="2200" b="1" spc="-630" dirty="0">
                <a:latin typeface="Tahoma"/>
                <a:cs typeface="Tahoma"/>
              </a:rPr>
              <a:t> </a:t>
            </a:r>
            <a:r>
              <a:rPr sz="2200" b="1" spc="5" dirty="0">
                <a:latin typeface="Tahoma"/>
                <a:cs typeface="Tahoma"/>
              </a:rPr>
              <a:t>взаємодії</a:t>
            </a:r>
            <a:r>
              <a:rPr sz="2200" b="1" spc="-65" dirty="0">
                <a:latin typeface="Tahoma"/>
                <a:cs typeface="Tahoma"/>
              </a:rPr>
              <a:t> </a:t>
            </a:r>
            <a:r>
              <a:rPr sz="2200" b="1" spc="5" dirty="0">
                <a:latin typeface="Tahoma"/>
                <a:cs typeface="Tahoma"/>
              </a:rPr>
              <a:t>між</a:t>
            </a:r>
            <a:r>
              <a:rPr sz="2200" b="1" spc="-30" dirty="0">
                <a:latin typeface="Tahoma"/>
                <a:cs typeface="Tahoma"/>
              </a:rPr>
              <a:t> </a:t>
            </a:r>
            <a:r>
              <a:rPr sz="2200" b="1" spc="5" dirty="0">
                <a:latin typeface="Tahoma"/>
                <a:cs typeface="Tahoma"/>
              </a:rPr>
              <a:t>усіма</a:t>
            </a:r>
            <a:r>
              <a:rPr sz="2200" b="1" spc="-45" dirty="0">
                <a:latin typeface="Tahoma"/>
                <a:cs typeface="Tahoma"/>
              </a:rPr>
              <a:t> </a:t>
            </a:r>
            <a:r>
              <a:rPr sz="2200" b="1" dirty="0">
                <a:latin typeface="Tahoma"/>
                <a:cs typeface="Tahoma"/>
              </a:rPr>
              <a:t>зацікавленими</a:t>
            </a:r>
            <a:r>
              <a:rPr sz="2200" b="1" spc="-45" dirty="0">
                <a:latin typeface="Tahoma"/>
                <a:cs typeface="Tahoma"/>
              </a:rPr>
              <a:t> </a:t>
            </a:r>
            <a:r>
              <a:rPr sz="2200" b="1" spc="5" dirty="0">
                <a:latin typeface="Tahoma"/>
                <a:cs typeface="Tahoma"/>
              </a:rPr>
              <a:t>сторонами.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ts val="2160"/>
              </a:lnSpc>
              <a:spcBef>
                <a:spcPts val="10"/>
              </a:spcBef>
            </a:pPr>
            <a:r>
              <a:rPr sz="2000" spc="-10" dirty="0">
                <a:latin typeface="Tahoma"/>
                <a:cs typeface="Tahoma"/>
              </a:rPr>
              <a:t>Поняття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корпоративна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соціальна</a:t>
            </a:r>
            <a:r>
              <a:rPr sz="2000" spc="4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відповідальність</a:t>
            </a:r>
            <a:r>
              <a:rPr sz="2000" spc="4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не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має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усталеного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ts val="2160"/>
              </a:lnSpc>
            </a:pPr>
            <a:r>
              <a:rPr sz="2000" spc="-5" dirty="0">
                <a:latin typeface="Tahoma"/>
                <a:cs typeface="Tahoma"/>
              </a:rPr>
              <a:t>універсального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визначення.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buClr>
                <a:srgbClr val="009999"/>
              </a:buClr>
              <a:buSzPct val="63461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600" b="1" spc="-5" dirty="0">
                <a:solidFill>
                  <a:srgbClr val="C00000"/>
                </a:solidFill>
                <a:latin typeface="Tahoma"/>
                <a:cs typeface="Tahoma"/>
              </a:rPr>
              <a:t>Соціально</a:t>
            </a:r>
            <a:r>
              <a:rPr sz="2600" b="1" spc="-1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600" b="1" spc="-5" dirty="0">
                <a:solidFill>
                  <a:srgbClr val="C00000"/>
                </a:solidFill>
                <a:latin typeface="Tahoma"/>
                <a:cs typeface="Tahoma"/>
              </a:rPr>
              <a:t>відповідальний</a:t>
            </a:r>
            <a:r>
              <a:rPr sz="2600" b="1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600" b="1" spc="-5" dirty="0">
                <a:solidFill>
                  <a:srgbClr val="C00000"/>
                </a:solidFill>
                <a:latin typeface="Tahoma"/>
                <a:cs typeface="Tahoma"/>
              </a:rPr>
              <a:t>бізнес</a:t>
            </a:r>
            <a:endParaRPr sz="2600">
              <a:latin typeface="Tahoma"/>
              <a:cs typeface="Tahoma"/>
            </a:endParaRPr>
          </a:p>
          <a:p>
            <a:pPr marL="481965">
              <a:lnSpc>
                <a:spcPts val="2995"/>
              </a:lnSpc>
              <a:spcBef>
                <a:spcPts val="5"/>
              </a:spcBef>
            </a:pPr>
            <a:r>
              <a:rPr sz="2500" dirty="0">
                <a:latin typeface="Tahoma"/>
                <a:cs typeface="Tahoma"/>
              </a:rPr>
              <a:t>(англ.</a:t>
            </a:r>
            <a:r>
              <a:rPr sz="2500" spc="-10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“social</a:t>
            </a:r>
            <a:r>
              <a:rPr sz="2500" spc="15" dirty="0">
                <a:latin typeface="Tahoma"/>
                <a:cs typeface="Tahoma"/>
              </a:rPr>
              <a:t> </a:t>
            </a:r>
            <a:r>
              <a:rPr sz="2500" spc="-15" dirty="0">
                <a:latin typeface="Tahoma"/>
                <a:cs typeface="Tahoma"/>
              </a:rPr>
              <a:t>responsible</a:t>
            </a:r>
            <a:r>
              <a:rPr sz="2500" spc="110" dirty="0">
                <a:latin typeface="Tahoma"/>
                <a:cs typeface="Tahoma"/>
              </a:rPr>
              <a:t> </a:t>
            </a:r>
            <a:r>
              <a:rPr sz="2500" spc="-10" dirty="0">
                <a:latin typeface="Tahoma"/>
                <a:cs typeface="Tahoma"/>
              </a:rPr>
              <a:t>business”)</a:t>
            </a:r>
            <a:r>
              <a:rPr sz="2500" spc="55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–</a:t>
            </a:r>
            <a:endParaRPr sz="2500">
              <a:latin typeface="Tahoma"/>
              <a:cs typeface="Tahoma"/>
            </a:endParaRPr>
          </a:p>
          <a:p>
            <a:pPr marL="12700" marR="5080">
              <a:lnSpc>
                <a:spcPct val="80000"/>
              </a:lnSpc>
              <a:spcBef>
                <a:spcPts val="520"/>
              </a:spcBef>
            </a:pPr>
            <a:r>
              <a:rPr sz="2200" b="1" dirty="0">
                <a:latin typeface="Tahoma"/>
                <a:cs typeface="Tahoma"/>
              </a:rPr>
              <a:t>відповідальне</a:t>
            </a:r>
            <a:r>
              <a:rPr sz="2200" b="1" spc="-65" dirty="0">
                <a:latin typeface="Tahoma"/>
                <a:cs typeface="Tahoma"/>
              </a:rPr>
              <a:t> </a:t>
            </a:r>
            <a:r>
              <a:rPr sz="2200" b="1" spc="5" dirty="0">
                <a:latin typeface="Tahoma"/>
                <a:cs typeface="Tahoma"/>
              </a:rPr>
              <a:t>ставлення</a:t>
            </a:r>
            <a:r>
              <a:rPr sz="2200" b="1" spc="-70" dirty="0">
                <a:latin typeface="Tahoma"/>
                <a:cs typeface="Tahoma"/>
              </a:rPr>
              <a:t> </a:t>
            </a:r>
            <a:r>
              <a:rPr sz="2200" b="1" dirty="0">
                <a:latin typeface="Tahoma"/>
                <a:cs typeface="Tahoma"/>
              </a:rPr>
              <a:t>компанії</a:t>
            </a:r>
            <a:r>
              <a:rPr sz="2200" b="1" spc="-40" dirty="0">
                <a:latin typeface="Tahoma"/>
                <a:cs typeface="Tahoma"/>
              </a:rPr>
              <a:t> </a:t>
            </a:r>
            <a:r>
              <a:rPr sz="2200" b="1" spc="5" dirty="0">
                <a:latin typeface="Tahoma"/>
                <a:cs typeface="Tahoma"/>
              </a:rPr>
              <a:t>до</a:t>
            </a:r>
            <a:r>
              <a:rPr sz="2200" b="1" spc="-20" dirty="0">
                <a:latin typeface="Tahoma"/>
                <a:cs typeface="Tahoma"/>
              </a:rPr>
              <a:t> </a:t>
            </a:r>
            <a:r>
              <a:rPr sz="2200" b="1" spc="5" dirty="0">
                <a:latin typeface="Tahoma"/>
                <a:cs typeface="Tahoma"/>
              </a:rPr>
              <a:t>свого</a:t>
            </a:r>
            <a:r>
              <a:rPr sz="2200" b="1" spc="-15" dirty="0">
                <a:latin typeface="Tahoma"/>
                <a:cs typeface="Tahoma"/>
              </a:rPr>
              <a:t> </a:t>
            </a:r>
            <a:r>
              <a:rPr sz="2200" b="1" dirty="0">
                <a:latin typeface="Tahoma"/>
                <a:cs typeface="Tahoma"/>
              </a:rPr>
              <a:t>продукту</a:t>
            </a:r>
            <a:r>
              <a:rPr sz="2200" b="1" spc="-40" dirty="0">
                <a:latin typeface="Tahoma"/>
                <a:cs typeface="Tahoma"/>
              </a:rPr>
              <a:t> </a:t>
            </a:r>
            <a:r>
              <a:rPr sz="2200" b="1" dirty="0">
                <a:latin typeface="Tahoma"/>
                <a:cs typeface="Tahoma"/>
              </a:rPr>
              <a:t>або </a:t>
            </a:r>
            <a:r>
              <a:rPr sz="2200" b="1" spc="-625" dirty="0">
                <a:latin typeface="Tahoma"/>
                <a:cs typeface="Tahoma"/>
              </a:rPr>
              <a:t> </a:t>
            </a:r>
            <a:r>
              <a:rPr sz="2200" b="1" dirty="0">
                <a:latin typeface="Tahoma"/>
                <a:cs typeface="Tahoma"/>
              </a:rPr>
              <a:t>послуги,</a:t>
            </a:r>
            <a:r>
              <a:rPr sz="2200" b="1" spc="-10" dirty="0">
                <a:latin typeface="Tahoma"/>
                <a:cs typeface="Tahoma"/>
              </a:rPr>
              <a:t> </a:t>
            </a:r>
            <a:r>
              <a:rPr sz="2200" b="1" spc="5" dirty="0">
                <a:latin typeface="Tahoma"/>
                <a:cs typeface="Tahoma"/>
              </a:rPr>
              <a:t>до</a:t>
            </a:r>
            <a:r>
              <a:rPr sz="2200" b="1" spc="-10" dirty="0">
                <a:latin typeface="Tahoma"/>
                <a:cs typeface="Tahoma"/>
              </a:rPr>
              <a:t> </a:t>
            </a:r>
            <a:r>
              <a:rPr sz="2200" b="1" dirty="0">
                <a:latin typeface="Tahoma"/>
                <a:cs typeface="Tahoma"/>
              </a:rPr>
              <a:t>споживачів,</a:t>
            </a:r>
            <a:r>
              <a:rPr sz="2200" b="1" spc="-55" dirty="0">
                <a:latin typeface="Tahoma"/>
                <a:cs typeface="Tahoma"/>
              </a:rPr>
              <a:t> </a:t>
            </a:r>
            <a:r>
              <a:rPr sz="2200" b="1" dirty="0">
                <a:latin typeface="Tahoma"/>
                <a:cs typeface="Tahoma"/>
              </a:rPr>
              <a:t>працівників,</a:t>
            </a:r>
            <a:r>
              <a:rPr sz="2200" b="1" spc="-30" dirty="0">
                <a:latin typeface="Tahoma"/>
                <a:cs typeface="Tahoma"/>
              </a:rPr>
              <a:t> </a:t>
            </a:r>
            <a:r>
              <a:rPr sz="2200" b="1" dirty="0">
                <a:latin typeface="Tahoma"/>
                <a:cs typeface="Tahoma"/>
              </a:rPr>
              <a:t>партнерів;</a:t>
            </a:r>
            <a:r>
              <a:rPr sz="2200" b="1" spc="-45" dirty="0">
                <a:latin typeface="Tahoma"/>
                <a:cs typeface="Tahoma"/>
              </a:rPr>
              <a:t> </a:t>
            </a:r>
            <a:r>
              <a:rPr sz="2200" b="1" dirty="0">
                <a:latin typeface="Tahoma"/>
                <a:cs typeface="Tahoma"/>
              </a:rPr>
              <a:t>активна </a:t>
            </a:r>
            <a:r>
              <a:rPr sz="2200" b="1" spc="-630" dirty="0">
                <a:latin typeface="Tahoma"/>
                <a:cs typeface="Tahoma"/>
              </a:rPr>
              <a:t> </a:t>
            </a:r>
            <a:r>
              <a:rPr sz="2200" b="1" dirty="0">
                <a:latin typeface="Tahoma"/>
                <a:cs typeface="Tahoma"/>
              </a:rPr>
              <a:t>соціальна </a:t>
            </a:r>
            <a:r>
              <a:rPr sz="2200" b="1" spc="-5" dirty="0">
                <a:latin typeface="Tahoma"/>
                <a:cs typeface="Tahoma"/>
              </a:rPr>
              <a:t>позиція </a:t>
            </a:r>
            <a:r>
              <a:rPr sz="2200" b="1" dirty="0">
                <a:latin typeface="Tahoma"/>
                <a:cs typeface="Tahoma"/>
              </a:rPr>
              <a:t>компанії, </a:t>
            </a:r>
            <a:r>
              <a:rPr sz="2200" b="1" spc="5" dirty="0">
                <a:latin typeface="Tahoma"/>
                <a:cs typeface="Tahoma"/>
              </a:rPr>
              <a:t>що </a:t>
            </a:r>
            <a:r>
              <a:rPr sz="2200" b="1" spc="-5" dirty="0">
                <a:latin typeface="Tahoma"/>
                <a:cs typeface="Tahoma"/>
              </a:rPr>
              <a:t>полягає </a:t>
            </a:r>
            <a:r>
              <a:rPr sz="2200" b="1" dirty="0">
                <a:latin typeface="Tahoma"/>
                <a:cs typeface="Tahoma"/>
              </a:rPr>
              <a:t>в </a:t>
            </a:r>
            <a:r>
              <a:rPr sz="2200" b="1" spc="5" dirty="0">
                <a:latin typeface="Tahoma"/>
                <a:cs typeface="Tahoma"/>
              </a:rPr>
              <a:t>гармонійному </a:t>
            </a:r>
            <a:r>
              <a:rPr sz="2200" b="1" spc="10" dirty="0">
                <a:latin typeface="Tahoma"/>
                <a:cs typeface="Tahoma"/>
              </a:rPr>
              <a:t> </a:t>
            </a:r>
            <a:r>
              <a:rPr sz="2200" b="1" dirty="0">
                <a:latin typeface="Tahoma"/>
                <a:cs typeface="Tahoma"/>
              </a:rPr>
              <a:t>співіснуванні</a:t>
            </a:r>
            <a:r>
              <a:rPr sz="2200" b="1" spc="-70" dirty="0">
                <a:latin typeface="Tahoma"/>
                <a:cs typeface="Tahoma"/>
              </a:rPr>
              <a:t> </a:t>
            </a:r>
            <a:r>
              <a:rPr sz="2200" b="1" dirty="0">
                <a:latin typeface="Tahoma"/>
                <a:cs typeface="Tahoma"/>
              </a:rPr>
              <a:t>із</a:t>
            </a:r>
            <a:r>
              <a:rPr sz="2200" b="1" spc="10" dirty="0">
                <a:latin typeface="Tahoma"/>
                <a:cs typeface="Tahoma"/>
              </a:rPr>
              <a:t> </a:t>
            </a:r>
            <a:r>
              <a:rPr sz="2200" b="1" spc="5" dirty="0">
                <a:latin typeface="Tahoma"/>
                <a:cs typeface="Tahoma"/>
              </a:rPr>
              <a:t>зовнішнім</a:t>
            </a:r>
            <a:r>
              <a:rPr sz="2200" b="1" spc="-80" dirty="0">
                <a:latin typeface="Tahoma"/>
                <a:cs typeface="Tahoma"/>
              </a:rPr>
              <a:t> </a:t>
            </a:r>
            <a:r>
              <a:rPr sz="2200" b="1" spc="5" dirty="0">
                <a:latin typeface="Tahoma"/>
                <a:cs typeface="Tahoma"/>
              </a:rPr>
              <a:t>оточенням,</a:t>
            </a:r>
            <a:r>
              <a:rPr sz="2200" b="1" spc="-70" dirty="0">
                <a:latin typeface="Tahoma"/>
                <a:cs typeface="Tahoma"/>
              </a:rPr>
              <a:t> </a:t>
            </a:r>
            <a:r>
              <a:rPr sz="2200" b="1" spc="5" dirty="0">
                <a:latin typeface="Tahoma"/>
                <a:cs typeface="Tahoma"/>
              </a:rPr>
              <a:t>взаємодії</a:t>
            </a:r>
            <a:r>
              <a:rPr sz="2200" b="1" spc="-60" dirty="0">
                <a:latin typeface="Tahoma"/>
                <a:cs typeface="Tahoma"/>
              </a:rPr>
              <a:t> </a:t>
            </a:r>
            <a:r>
              <a:rPr sz="2200" b="1" dirty="0">
                <a:latin typeface="Tahoma"/>
                <a:cs typeface="Tahoma"/>
              </a:rPr>
              <a:t>та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ts val="1850"/>
              </a:lnSpc>
            </a:pPr>
            <a:r>
              <a:rPr sz="2200" b="1" spc="5" dirty="0">
                <a:latin typeface="Tahoma"/>
                <a:cs typeface="Tahoma"/>
              </a:rPr>
              <a:t>постійному</a:t>
            </a:r>
            <a:r>
              <a:rPr sz="2200" b="1" spc="-70" dirty="0">
                <a:latin typeface="Tahoma"/>
                <a:cs typeface="Tahoma"/>
              </a:rPr>
              <a:t> </a:t>
            </a:r>
            <a:r>
              <a:rPr sz="2200" b="1" dirty="0">
                <a:latin typeface="Tahoma"/>
                <a:cs typeface="Tahoma"/>
              </a:rPr>
              <a:t>діалозі</a:t>
            </a:r>
            <a:r>
              <a:rPr sz="2200" b="1" spc="-35" dirty="0">
                <a:latin typeface="Tahoma"/>
                <a:cs typeface="Tahoma"/>
              </a:rPr>
              <a:t> </a:t>
            </a:r>
            <a:r>
              <a:rPr sz="2200" b="1" dirty="0">
                <a:latin typeface="Tahoma"/>
                <a:cs typeface="Tahoma"/>
              </a:rPr>
              <a:t>із</a:t>
            </a:r>
            <a:r>
              <a:rPr sz="2200" b="1" spc="5" dirty="0">
                <a:latin typeface="Tahoma"/>
                <a:cs typeface="Tahoma"/>
              </a:rPr>
              <a:t> </a:t>
            </a:r>
            <a:r>
              <a:rPr sz="2200" b="1" dirty="0">
                <a:latin typeface="Tahoma"/>
                <a:cs typeface="Tahoma"/>
              </a:rPr>
              <a:t>суспільством,</a:t>
            </a:r>
            <a:r>
              <a:rPr sz="2200" b="1" spc="-85" dirty="0">
                <a:latin typeface="Tahoma"/>
                <a:cs typeface="Tahoma"/>
              </a:rPr>
              <a:t> </a:t>
            </a:r>
            <a:r>
              <a:rPr sz="2200" b="1" spc="5" dirty="0">
                <a:latin typeface="Tahoma"/>
                <a:cs typeface="Tahoma"/>
              </a:rPr>
              <a:t>участі</a:t>
            </a:r>
            <a:r>
              <a:rPr sz="2200" b="1" spc="-20" dirty="0">
                <a:latin typeface="Tahoma"/>
                <a:cs typeface="Tahoma"/>
              </a:rPr>
              <a:t> </a:t>
            </a:r>
            <a:r>
              <a:rPr sz="2200" b="1" spc="5" dirty="0">
                <a:latin typeface="Tahoma"/>
                <a:cs typeface="Tahoma"/>
              </a:rPr>
              <a:t>у вирішенні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ts val="2375"/>
              </a:lnSpc>
            </a:pPr>
            <a:r>
              <a:rPr sz="2200" b="1" spc="5" dirty="0">
                <a:latin typeface="Tahoma"/>
                <a:cs typeface="Tahoma"/>
              </a:rPr>
              <a:t>суспільних</a:t>
            </a:r>
            <a:r>
              <a:rPr sz="2200" b="1" spc="-45" dirty="0">
                <a:latin typeface="Tahoma"/>
                <a:cs typeface="Tahoma"/>
              </a:rPr>
              <a:t> </a:t>
            </a:r>
            <a:r>
              <a:rPr sz="2200" b="1" dirty="0">
                <a:latin typeface="Tahoma"/>
                <a:cs typeface="Tahoma"/>
              </a:rPr>
              <a:t>проблем.</a:t>
            </a:r>
            <a:endParaRPr sz="2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22300"/>
            <a:chOff x="0" y="0"/>
            <a:chExt cx="9144000" cy="622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16623" y="0"/>
              <a:ext cx="2627374" cy="6217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6580632" cy="621791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4078223" y="3410711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3048" y="304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87823" y="3410711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3048" y="304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98847" y="460248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3048" y="304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38928" y="460248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3048" y="304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98847" y="1505711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3048" y="304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14088" y="1758695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3048" y="304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98847" y="1505711"/>
            <a:ext cx="18415" cy="3175"/>
          </a:xfrm>
          <a:custGeom>
            <a:avLst/>
            <a:gdLst/>
            <a:ahLst/>
            <a:cxnLst/>
            <a:rect l="l" t="t" r="r" b="b"/>
            <a:pathLst>
              <a:path w="18414" h="3175">
                <a:moveTo>
                  <a:pt x="0" y="0"/>
                </a:moveTo>
                <a:lnTo>
                  <a:pt x="3048" y="3048"/>
                </a:lnTo>
              </a:path>
              <a:path w="18414" h="3175">
                <a:moveTo>
                  <a:pt x="15239" y="0"/>
                </a:moveTo>
                <a:lnTo>
                  <a:pt x="18287" y="304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14088" y="1758695"/>
            <a:ext cx="18415" cy="3175"/>
          </a:xfrm>
          <a:custGeom>
            <a:avLst/>
            <a:gdLst/>
            <a:ahLst/>
            <a:cxnLst/>
            <a:rect l="l" t="t" r="r" b="b"/>
            <a:pathLst>
              <a:path w="18414" h="3175">
                <a:moveTo>
                  <a:pt x="0" y="0"/>
                </a:moveTo>
                <a:lnTo>
                  <a:pt x="3048" y="3048"/>
                </a:lnTo>
              </a:path>
              <a:path w="18414" h="3175">
                <a:moveTo>
                  <a:pt x="15239" y="0"/>
                </a:moveTo>
                <a:lnTo>
                  <a:pt x="18287" y="304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98847" y="2286000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3048" y="304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14088" y="2465832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3048" y="3047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98847" y="2286000"/>
            <a:ext cx="18415" cy="3175"/>
          </a:xfrm>
          <a:custGeom>
            <a:avLst/>
            <a:gdLst/>
            <a:ahLst/>
            <a:cxnLst/>
            <a:rect l="l" t="t" r="r" b="b"/>
            <a:pathLst>
              <a:path w="18414" h="3175">
                <a:moveTo>
                  <a:pt x="0" y="0"/>
                </a:moveTo>
                <a:lnTo>
                  <a:pt x="3048" y="3048"/>
                </a:lnTo>
              </a:path>
              <a:path w="18414" h="3175">
                <a:moveTo>
                  <a:pt x="15239" y="0"/>
                </a:moveTo>
                <a:lnTo>
                  <a:pt x="18287" y="304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14088" y="2465832"/>
            <a:ext cx="18415" cy="3175"/>
          </a:xfrm>
          <a:custGeom>
            <a:avLst/>
            <a:gdLst/>
            <a:ahLst/>
            <a:cxnLst/>
            <a:rect l="l" t="t" r="r" b="b"/>
            <a:pathLst>
              <a:path w="18414" h="3175">
                <a:moveTo>
                  <a:pt x="0" y="0"/>
                </a:moveTo>
                <a:lnTo>
                  <a:pt x="3048" y="3047"/>
                </a:lnTo>
              </a:path>
              <a:path w="18414" h="3175">
                <a:moveTo>
                  <a:pt x="15239" y="0"/>
                </a:moveTo>
                <a:lnTo>
                  <a:pt x="18287" y="3047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98847" y="3112007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3048" y="3047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98847" y="3005327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3048" y="304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98847" y="3112007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3048" y="3047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98847" y="2901695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3048" y="304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98847" y="3005327"/>
            <a:ext cx="18415" cy="3175"/>
          </a:xfrm>
          <a:custGeom>
            <a:avLst/>
            <a:gdLst/>
            <a:ahLst/>
            <a:cxnLst/>
            <a:rect l="l" t="t" r="r" b="b"/>
            <a:pathLst>
              <a:path w="18414" h="3175">
                <a:moveTo>
                  <a:pt x="0" y="0"/>
                </a:moveTo>
                <a:lnTo>
                  <a:pt x="3048" y="3048"/>
                </a:lnTo>
              </a:path>
              <a:path w="18414" h="3175">
                <a:moveTo>
                  <a:pt x="15239" y="0"/>
                </a:moveTo>
                <a:lnTo>
                  <a:pt x="18287" y="304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29328" y="3112007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3048" y="3047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98847" y="3749040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3048" y="304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98847" y="3636264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3048" y="304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98847" y="3749040"/>
            <a:ext cx="18415" cy="3175"/>
          </a:xfrm>
          <a:custGeom>
            <a:avLst/>
            <a:gdLst/>
            <a:ahLst/>
            <a:cxnLst/>
            <a:rect l="l" t="t" r="r" b="b"/>
            <a:pathLst>
              <a:path w="18414" h="3175">
                <a:moveTo>
                  <a:pt x="0" y="0"/>
                </a:moveTo>
                <a:lnTo>
                  <a:pt x="3048" y="3048"/>
                </a:lnTo>
              </a:path>
              <a:path w="18414" h="3175">
                <a:moveTo>
                  <a:pt x="15239" y="0"/>
                </a:moveTo>
                <a:lnTo>
                  <a:pt x="18287" y="304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98847" y="3462528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3048" y="304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98847" y="3636264"/>
            <a:ext cx="18415" cy="3175"/>
          </a:xfrm>
          <a:custGeom>
            <a:avLst/>
            <a:gdLst/>
            <a:ahLst/>
            <a:cxnLst/>
            <a:rect l="l" t="t" r="r" b="b"/>
            <a:pathLst>
              <a:path w="18414" h="3175">
                <a:moveTo>
                  <a:pt x="0" y="0"/>
                </a:moveTo>
                <a:lnTo>
                  <a:pt x="3048" y="3048"/>
                </a:lnTo>
              </a:path>
              <a:path w="18414" h="3175">
                <a:moveTo>
                  <a:pt x="15239" y="0"/>
                </a:moveTo>
                <a:lnTo>
                  <a:pt x="18287" y="304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14088" y="3749040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3048" y="304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099559" y="551687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3048" y="304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39640" y="551687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3048" y="304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099559" y="1597152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3048" y="304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14800" y="1850135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3048" y="304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99559" y="1597152"/>
            <a:ext cx="18415" cy="3175"/>
          </a:xfrm>
          <a:custGeom>
            <a:avLst/>
            <a:gdLst/>
            <a:ahLst/>
            <a:cxnLst/>
            <a:rect l="l" t="t" r="r" b="b"/>
            <a:pathLst>
              <a:path w="18414" h="3175">
                <a:moveTo>
                  <a:pt x="0" y="0"/>
                </a:moveTo>
                <a:lnTo>
                  <a:pt x="3048" y="3048"/>
                </a:lnTo>
              </a:path>
              <a:path w="18414" h="3175">
                <a:moveTo>
                  <a:pt x="15239" y="0"/>
                </a:moveTo>
                <a:lnTo>
                  <a:pt x="18287" y="304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14800" y="1850135"/>
            <a:ext cx="18415" cy="3175"/>
          </a:xfrm>
          <a:custGeom>
            <a:avLst/>
            <a:gdLst/>
            <a:ahLst/>
            <a:cxnLst/>
            <a:rect l="l" t="t" r="r" b="b"/>
            <a:pathLst>
              <a:path w="18414" h="3175">
                <a:moveTo>
                  <a:pt x="0" y="0"/>
                </a:moveTo>
                <a:lnTo>
                  <a:pt x="3048" y="3048"/>
                </a:lnTo>
              </a:path>
              <a:path w="18414" h="3175">
                <a:moveTo>
                  <a:pt x="15239" y="0"/>
                </a:moveTo>
                <a:lnTo>
                  <a:pt x="18287" y="304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99559" y="2377439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3048" y="304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14800" y="2557272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3048" y="304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099559" y="2377439"/>
            <a:ext cx="18415" cy="3175"/>
          </a:xfrm>
          <a:custGeom>
            <a:avLst/>
            <a:gdLst/>
            <a:ahLst/>
            <a:cxnLst/>
            <a:rect l="l" t="t" r="r" b="b"/>
            <a:pathLst>
              <a:path w="18414" h="3175">
                <a:moveTo>
                  <a:pt x="0" y="0"/>
                </a:moveTo>
                <a:lnTo>
                  <a:pt x="3048" y="3048"/>
                </a:lnTo>
              </a:path>
              <a:path w="18414" h="3175">
                <a:moveTo>
                  <a:pt x="15239" y="0"/>
                </a:moveTo>
                <a:lnTo>
                  <a:pt x="18287" y="304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114800" y="2557272"/>
            <a:ext cx="18415" cy="3175"/>
          </a:xfrm>
          <a:custGeom>
            <a:avLst/>
            <a:gdLst/>
            <a:ahLst/>
            <a:cxnLst/>
            <a:rect l="l" t="t" r="r" b="b"/>
            <a:pathLst>
              <a:path w="18414" h="3175">
                <a:moveTo>
                  <a:pt x="0" y="0"/>
                </a:moveTo>
                <a:lnTo>
                  <a:pt x="3048" y="3048"/>
                </a:lnTo>
              </a:path>
              <a:path w="18414" h="3175">
                <a:moveTo>
                  <a:pt x="15239" y="0"/>
                </a:moveTo>
                <a:lnTo>
                  <a:pt x="18287" y="304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099559" y="3203448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3048" y="304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099559" y="3096767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3048" y="304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099559" y="3203448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3048" y="304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099559" y="2993135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3048" y="304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099559" y="3096767"/>
            <a:ext cx="18415" cy="3175"/>
          </a:xfrm>
          <a:custGeom>
            <a:avLst/>
            <a:gdLst/>
            <a:ahLst/>
            <a:cxnLst/>
            <a:rect l="l" t="t" r="r" b="b"/>
            <a:pathLst>
              <a:path w="18414" h="3175">
                <a:moveTo>
                  <a:pt x="0" y="0"/>
                </a:moveTo>
                <a:lnTo>
                  <a:pt x="3048" y="3048"/>
                </a:lnTo>
              </a:path>
              <a:path w="18414" h="3175">
                <a:moveTo>
                  <a:pt x="15239" y="0"/>
                </a:moveTo>
                <a:lnTo>
                  <a:pt x="18287" y="304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130040" y="3203448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3048" y="304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099559" y="3837432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3048" y="304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099559" y="3727703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3048" y="304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099559" y="3837432"/>
            <a:ext cx="18415" cy="3175"/>
          </a:xfrm>
          <a:custGeom>
            <a:avLst/>
            <a:gdLst/>
            <a:ahLst/>
            <a:cxnLst/>
            <a:rect l="l" t="t" r="r" b="b"/>
            <a:pathLst>
              <a:path w="18414" h="3175">
                <a:moveTo>
                  <a:pt x="0" y="0"/>
                </a:moveTo>
                <a:lnTo>
                  <a:pt x="3048" y="3048"/>
                </a:lnTo>
              </a:path>
              <a:path w="18414" h="3175">
                <a:moveTo>
                  <a:pt x="15239" y="0"/>
                </a:moveTo>
                <a:lnTo>
                  <a:pt x="18287" y="304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099559" y="3553967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3048" y="304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99559" y="3727703"/>
            <a:ext cx="18415" cy="3175"/>
          </a:xfrm>
          <a:custGeom>
            <a:avLst/>
            <a:gdLst/>
            <a:ahLst/>
            <a:cxnLst/>
            <a:rect l="l" t="t" r="r" b="b"/>
            <a:pathLst>
              <a:path w="18414" h="3175">
                <a:moveTo>
                  <a:pt x="0" y="0"/>
                </a:moveTo>
                <a:lnTo>
                  <a:pt x="3048" y="3048"/>
                </a:lnTo>
              </a:path>
              <a:path w="18414" h="3175">
                <a:moveTo>
                  <a:pt x="15239" y="0"/>
                </a:moveTo>
                <a:lnTo>
                  <a:pt x="18287" y="304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114800" y="3837432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3048" y="304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233932" y="1315923"/>
            <a:ext cx="7398384" cy="42964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2800" b="1" spc="-5" dirty="0">
                <a:latin typeface="Arial"/>
                <a:cs typeface="Arial"/>
              </a:rPr>
              <a:t>Програми </a:t>
            </a:r>
            <a:r>
              <a:rPr sz="2800" b="1" spc="-15" dirty="0">
                <a:latin typeface="Arial"/>
                <a:cs typeface="Arial"/>
              </a:rPr>
              <a:t>прикордонного</a:t>
            </a:r>
            <a:endParaRPr sz="28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</a:pPr>
            <a:r>
              <a:rPr sz="2800" b="1" spc="-5" dirty="0">
                <a:latin typeface="Arial"/>
                <a:cs typeface="Arial"/>
              </a:rPr>
              <a:t>співробітництва </a:t>
            </a:r>
            <a:r>
              <a:rPr sz="2800" b="1" dirty="0">
                <a:latin typeface="Arial"/>
                <a:cs typeface="Arial"/>
              </a:rPr>
              <a:t>в рамках </a:t>
            </a:r>
            <a:r>
              <a:rPr sz="2800" b="1" spc="-10" dirty="0">
                <a:latin typeface="Arial"/>
                <a:cs typeface="Arial"/>
              </a:rPr>
              <a:t>Європейського </a:t>
            </a:r>
            <a:r>
              <a:rPr sz="2800" b="1" spc="-76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інструменту</a:t>
            </a:r>
            <a:r>
              <a:rPr sz="2800" b="1" spc="100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сусідства</a:t>
            </a:r>
            <a:r>
              <a:rPr sz="2800" b="1" spc="10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на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2014–2020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рр.</a:t>
            </a:r>
            <a:endParaRPr sz="2800">
              <a:latin typeface="Arial"/>
              <a:cs typeface="Arial"/>
            </a:endParaRPr>
          </a:p>
          <a:p>
            <a:pPr marL="341630" marR="334645" algn="ctr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Microsoft Sans Serif"/>
                <a:cs typeface="Microsoft Sans Serif"/>
              </a:rPr>
              <a:t>Участь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України</a:t>
            </a:r>
            <a:r>
              <a:rPr sz="2800" spc="-5" dirty="0">
                <a:latin typeface="Microsoft Sans Serif"/>
                <a:cs typeface="Microsoft Sans Serif"/>
              </a:rPr>
              <a:t> </a:t>
            </a:r>
            <a:r>
              <a:rPr sz="2800" spc="5" dirty="0">
                <a:latin typeface="Microsoft Sans Serif"/>
                <a:cs typeface="Microsoft Sans Serif"/>
              </a:rPr>
              <a:t>у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5" dirty="0">
                <a:latin typeface="Microsoft Sans Serif"/>
                <a:cs typeface="Microsoft Sans Serif"/>
              </a:rPr>
              <a:t>4 </a:t>
            </a:r>
            <a:r>
              <a:rPr sz="2800" spc="-5" dirty="0">
                <a:latin typeface="Microsoft Sans Serif"/>
                <a:cs typeface="Microsoft Sans Serif"/>
              </a:rPr>
              <a:t>спільних </a:t>
            </a:r>
            <a:r>
              <a:rPr sz="2800" spc="-10" dirty="0">
                <a:latin typeface="Microsoft Sans Serif"/>
                <a:cs typeface="Microsoft Sans Serif"/>
              </a:rPr>
              <a:t>операційних </a:t>
            </a:r>
            <a:r>
              <a:rPr sz="2800" spc="-72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програмах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:</a:t>
            </a:r>
            <a:endParaRPr sz="2800">
              <a:latin typeface="Microsoft Sans Serif"/>
              <a:cs typeface="Microsoft Sans Serif"/>
            </a:endParaRPr>
          </a:p>
          <a:p>
            <a:pPr marL="692150" marR="681355" indent="-6350" algn="ctr">
              <a:lnSpc>
                <a:spcPct val="100000"/>
              </a:lnSpc>
            </a:pPr>
            <a:r>
              <a:rPr sz="2800" spc="-5" dirty="0">
                <a:latin typeface="Microsoft Sans Serif"/>
                <a:cs typeface="Microsoft Sans Serif"/>
              </a:rPr>
              <a:t>“Польща </a:t>
            </a:r>
            <a:r>
              <a:rPr sz="2800" spc="740" dirty="0">
                <a:latin typeface="Microsoft Sans Serif"/>
                <a:cs typeface="Microsoft Sans Serif"/>
              </a:rPr>
              <a:t>– </a:t>
            </a:r>
            <a:r>
              <a:rPr sz="2800" spc="-25" dirty="0">
                <a:latin typeface="Microsoft Sans Serif"/>
                <a:cs typeface="Microsoft Sans Serif"/>
              </a:rPr>
              <a:t>Україна </a:t>
            </a:r>
            <a:r>
              <a:rPr sz="2800" spc="740" dirty="0">
                <a:latin typeface="Microsoft Sans Serif"/>
                <a:cs typeface="Microsoft Sans Serif"/>
              </a:rPr>
              <a:t>– </a:t>
            </a:r>
            <a:r>
              <a:rPr sz="2800" spc="-5" dirty="0">
                <a:latin typeface="Microsoft Sans Serif"/>
                <a:cs typeface="Microsoft Sans Serif"/>
              </a:rPr>
              <a:t>Білорусь”, 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r>
              <a:rPr sz="2800" spc="-35" dirty="0">
                <a:latin typeface="Microsoft Sans Serif"/>
                <a:cs typeface="Microsoft Sans Serif"/>
              </a:rPr>
              <a:t>Угорщина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spc="740" dirty="0">
                <a:latin typeface="Microsoft Sans Serif"/>
                <a:cs typeface="Microsoft Sans Serif"/>
              </a:rPr>
              <a:t>–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Словаччина</a:t>
            </a:r>
            <a:r>
              <a:rPr sz="2800" spc="70" dirty="0">
                <a:latin typeface="Microsoft Sans Serif"/>
                <a:cs typeface="Microsoft Sans Serif"/>
              </a:rPr>
              <a:t> </a:t>
            </a:r>
            <a:r>
              <a:rPr sz="2800" spc="740" dirty="0">
                <a:latin typeface="Microsoft Sans Serif"/>
                <a:cs typeface="Microsoft Sans Serif"/>
              </a:rPr>
              <a:t>–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Румунія</a:t>
            </a:r>
            <a:r>
              <a:rPr sz="2800" spc="60" dirty="0">
                <a:latin typeface="Microsoft Sans Serif"/>
                <a:cs typeface="Microsoft Sans Serif"/>
              </a:rPr>
              <a:t> </a:t>
            </a:r>
            <a:r>
              <a:rPr sz="2800" spc="740" dirty="0">
                <a:latin typeface="Microsoft Sans Serif"/>
                <a:cs typeface="Microsoft Sans Serif"/>
              </a:rPr>
              <a:t>– </a:t>
            </a:r>
            <a:r>
              <a:rPr sz="2800" spc="-72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Україна”,</a:t>
            </a:r>
            <a:endParaRPr sz="2800">
              <a:latin typeface="Microsoft Sans Serif"/>
              <a:cs typeface="Microsoft Sans Serif"/>
            </a:endParaRPr>
          </a:p>
          <a:p>
            <a:pPr marL="1838960" marR="1734820" indent="635" algn="ctr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Microsoft Sans Serif"/>
                <a:cs typeface="Microsoft Sans Serif"/>
              </a:rPr>
              <a:t>“ </a:t>
            </a:r>
            <a:r>
              <a:rPr sz="2800" spc="-25" dirty="0">
                <a:latin typeface="Microsoft Sans Serif"/>
                <a:cs typeface="Microsoft Sans Serif"/>
              </a:rPr>
              <a:t>Румунія </a:t>
            </a:r>
            <a:r>
              <a:rPr sz="2800" spc="740" dirty="0">
                <a:latin typeface="Microsoft Sans Serif"/>
                <a:cs typeface="Microsoft Sans Serif"/>
              </a:rPr>
              <a:t>– </a:t>
            </a:r>
            <a:r>
              <a:rPr sz="2800" spc="-25" dirty="0">
                <a:latin typeface="Microsoft Sans Serif"/>
                <a:cs typeface="Microsoft Sans Serif"/>
              </a:rPr>
              <a:t>Україна” </a:t>
            </a:r>
            <a:r>
              <a:rPr sz="2800" spc="-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“Басейн</a:t>
            </a:r>
            <a:r>
              <a:rPr sz="2800" spc="-3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Чорного </a:t>
            </a:r>
            <a:r>
              <a:rPr sz="2800" spc="-25" dirty="0">
                <a:latin typeface="Microsoft Sans Serif"/>
                <a:cs typeface="Microsoft Sans Serif"/>
              </a:rPr>
              <a:t>моря”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9353" y="462300"/>
            <a:ext cx="7592059" cy="1083945"/>
            <a:chOff x="789353" y="462300"/>
            <a:chExt cx="7592059" cy="10839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9353" y="462300"/>
              <a:ext cx="7591996" cy="4052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77056" y="640079"/>
              <a:ext cx="1418081" cy="90601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79495" marR="5080" indent="-3372485">
              <a:lnSpc>
                <a:spcPts val="3270"/>
              </a:lnSpc>
              <a:spcBef>
                <a:spcPts val="675"/>
              </a:spcBef>
            </a:pPr>
            <a:r>
              <a:rPr sz="3200" spc="-10" dirty="0"/>
              <a:t>МТД</a:t>
            </a:r>
            <a:r>
              <a:rPr sz="3200" dirty="0"/>
              <a:t> </a:t>
            </a:r>
            <a:r>
              <a:rPr sz="3200" spc="-10" dirty="0"/>
              <a:t>ЯК</a:t>
            </a:r>
            <a:r>
              <a:rPr sz="3200" spc="-5" dirty="0"/>
              <a:t> </a:t>
            </a:r>
            <a:r>
              <a:rPr sz="3200" spc="-10" dirty="0"/>
              <a:t>МЕХАНІЗМ</a:t>
            </a:r>
            <a:r>
              <a:rPr sz="3200" spc="35" dirty="0"/>
              <a:t> </a:t>
            </a:r>
            <a:r>
              <a:rPr sz="3200" spc="-10" dirty="0"/>
              <a:t>ФІНАНСУВАННЯ </a:t>
            </a:r>
            <a:r>
              <a:rPr sz="3200" spc="-925" dirty="0"/>
              <a:t> </a:t>
            </a:r>
            <a:r>
              <a:rPr sz="3200" spc="-5" dirty="0"/>
              <a:t>МЕР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8364981" y="6369489"/>
            <a:ext cx="271780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z="1400" spc="-5" dirty="0">
                <a:latin typeface="Microsoft Sans Serif"/>
                <a:cs typeface="Microsoft Sans Serif"/>
              </a:rPr>
              <a:t>41</a:t>
            </a:fld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244" y="1631060"/>
            <a:ext cx="8064500" cy="3977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40710" marR="5080" indent="-312547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666666"/>
                </a:solidFill>
                <a:latin typeface="Tahoma"/>
                <a:cs typeface="Tahoma"/>
              </a:rPr>
              <a:t>Стратегічні </a:t>
            </a:r>
            <a:r>
              <a:rPr sz="2400" dirty="0">
                <a:solidFill>
                  <a:srgbClr val="666666"/>
                </a:solidFill>
                <a:latin typeface="Tahoma"/>
                <a:cs typeface="Tahoma"/>
              </a:rPr>
              <a:t>цілі </a:t>
            </a:r>
            <a:r>
              <a:rPr sz="2400" spc="-10" dirty="0">
                <a:solidFill>
                  <a:srgbClr val="666666"/>
                </a:solidFill>
                <a:latin typeface="Tahoma"/>
                <a:cs typeface="Tahoma"/>
              </a:rPr>
              <a:t>прикордонного</a:t>
            </a:r>
            <a:r>
              <a:rPr sz="2400" spc="3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666666"/>
                </a:solidFill>
                <a:latin typeface="Tahoma"/>
                <a:cs typeface="Tahoma"/>
              </a:rPr>
              <a:t>співробітництва</a:t>
            </a:r>
            <a:r>
              <a:rPr sz="2400" spc="7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666666"/>
                </a:solidFill>
                <a:latin typeface="Tahoma"/>
                <a:cs typeface="Tahoma"/>
              </a:rPr>
              <a:t>в</a:t>
            </a:r>
            <a:r>
              <a:rPr sz="2400" spc="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666666"/>
                </a:solidFill>
                <a:latin typeface="Tahoma"/>
                <a:cs typeface="Tahoma"/>
              </a:rPr>
              <a:t>рамках </a:t>
            </a:r>
            <a:r>
              <a:rPr sz="2400" spc="-735" dirty="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666666"/>
                </a:solidFill>
                <a:latin typeface="Tahoma"/>
                <a:cs typeface="Tahoma"/>
              </a:rPr>
              <a:t>допомоги</a:t>
            </a:r>
            <a:r>
              <a:rPr sz="2400" dirty="0">
                <a:solidFill>
                  <a:srgbClr val="666666"/>
                </a:solidFill>
                <a:latin typeface="Tahoma"/>
                <a:cs typeface="Tahoma"/>
              </a:rPr>
              <a:t> ЄС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300">
              <a:latin typeface="Tahoma"/>
              <a:cs typeface="Tahoma"/>
            </a:endParaRPr>
          </a:p>
          <a:p>
            <a:pPr marL="356870" marR="513715" indent="-344805">
              <a:lnSpc>
                <a:spcPct val="100000"/>
              </a:lnSpc>
              <a:buClr>
                <a:srgbClr val="009999"/>
              </a:buClr>
              <a:buAutoNum type="arabicPeriod"/>
              <a:tabLst>
                <a:tab pos="357505" algn="l"/>
              </a:tabLst>
            </a:pPr>
            <a:r>
              <a:rPr sz="2400" spc="-5" dirty="0">
                <a:latin typeface="Tahoma"/>
                <a:cs typeface="Tahoma"/>
              </a:rPr>
              <a:t>Сприяння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економічному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та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соціальному</a:t>
            </a:r>
            <a:r>
              <a:rPr sz="2400" spc="2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розвитку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у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регіонах </a:t>
            </a:r>
            <a:r>
              <a:rPr sz="2400" spc="-10" dirty="0">
                <a:latin typeface="Tahoma"/>
                <a:cs typeface="Tahoma"/>
              </a:rPr>
              <a:t>по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обидві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сторони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кордону</a:t>
            </a:r>
            <a:endParaRPr sz="2400">
              <a:latin typeface="Tahoma"/>
              <a:cs typeface="Tahoma"/>
            </a:endParaRPr>
          </a:p>
          <a:p>
            <a:pPr marL="356870" marR="713740" indent="-344805">
              <a:lnSpc>
                <a:spcPct val="100000"/>
              </a:lnSpc>
              <a:spcBef>
                <a:spcPts val="580"/>
              </a:spcBef>
              <a:buClr>
                <a:srgbClr val="009999"/>
              </a:buClr>
              <a:buAutoNum type="arabicPeriod"/>
              <a:tabLst>
                <a:tab pos="357505" algn="l"/>
              </a:tabLst>
            </a:pPr>
            <a:r>
              <a:rPr sz="2400" spc="-5" dirty="0">
                <a:latin typeface="Tahoma"/>
                <a:cs typeface="Tahoma"/>
              </a:rPr>
              <a:t>Вирішення спільних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проблемних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питань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у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сферах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охорони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навколишнього</a:t>
            </a:r>
            <a:r>
              <a:rPr sz="2400" spc="3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середовища,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здоров’я 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громадян,</a:t>
            </a:r>
            <a:r>
              <a:rPr sz="2400" dirty="0">
                <a:latin typeface="Tahoma"/>
                <a:cs typeface="Tahoma"/>
              </a:rPr>
              <a:t> безпека</a:t>
            </a:r>
            <a:endParaRPr sz="24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580"/>
              </a:spcBef>
              <a:buClr>
                <a:srgbClr val="009999"/>
              </a:buClr>
              <a:buAutoNum type="arabicPeriod"/>
              <a:tabLst>
                <a:tab pos="357505" algn="l"/>
              </a:tabLst>
            </a:pPr>
            <a:r>
              <a:rPr sz="2400" spc="-10" dirty="0">
                <a:latin typeface="Tahoma"/>
                <a:cs typeface="Tahoma"/>
              </a:rPr>
              <a:t>Сприяння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покращенню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умов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та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підходів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щодо</a:t>
            </a:r>
            <a:endParaRPr sz="24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</a:pPr>
            <a:r>
              <a:rPr sz="2400" spc="-5" dirty="0">
                <a:latin typeface="Tahoma"/>
                <a:cs typeface="Tahoma"/>
              </a:rPr>
              <a:t>переміщення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громадян,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товарів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та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капіталу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8536" y="457729"/>
            <a:ext cx="7943850" cy="908685"/>
            <a:chOff x="478536" y="457729"/>
            <a:chExt cx="7943850" cy="9086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9336" y="457729"/>
              <a:ext cx="6179235" cy="31834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536" y="652272"/>
              <a:ext cx="7943850" cy="71399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5730" marR="5080" indent="67056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СТРАТЕГІЧНІ</a:t>
            </a:r>
            <a:r>
              <a:rPr spc="10" dirty="0"/>
              <a:t> </a:t>
            </a:r>
            <a:r>
              <a:rPr spc="-5" dirty="0"/>
              <a:t>ЦІЛІ</a:t>
            </a:r>
            <a:r>
              <a:rPr spc="15" dirty="0"/>
              <a:t> </a:t>
            </a:r>
            <a:r>
              <a:rPr spc="-10" dirty="0"/>
              <a:t>ПРИКОРДОННОГО </a:t>
            </a:r>
            <a:r>
              <a:rPr spc="-5" dirty="0"/>
              <a:t> </a:t>
            </a:r>
            <a:r>
              <a:rPr spc="-10" dirty="0"/>
              <a:t>СПІВРОБІТНИЦТВА</a:t>
            </a:r>
            <a:r>
              <a:rPr spc="75" dirty="0"/>
              <a:t> </a:t>
            </a:r>
            <a:r>
              <a:rPr spc="-5" dirty="0"/>
              <a:t>В</a:t>
            </a:r>
            <a:r>
              <a:rPr dirty="0"/>
              <a:t> </a:t>
            </a:r>
            <a:r>
              <a:rPr spc="-5" dirty="0"/>
              <a:t>РАМКАХ</a:t>
            </a:r>
            <a:r>
              <a:rPr spc="25" dirty="0"/>
              <a:t> </a:t>
            </a:r>
            <a:r>
              <a:rPr spc="-10" dirty="0"/>
              <a:t>ДОПОМОГИ</a:t>
            </a:r>
            <a:r>
              <a:rPr spc="35" dirty="0"/>
              <a:t> </a:t>
            </a:r>
            <a:r>
              <a:rPr spc="-10" dirty="0"/>
              <a:t>ЄС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64981" y="6369489"/>
            <a:ext cx="271780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9"/>
              </a:lnSpc>
            </a:pPr>
            <a:fld id="{81D60167-4931-47E6-BA6A-407CBD079E47}" type="slidenum">
              <a:rPr sz="1400" spc="-5" dirty="0">
                <a:latin typeface="Microsoft Sans Serif"/>
                <a:cs typeface="Microsoft Sans Serif"/>
              </a:rPr>
              <a:t>42</a:t>
            </a:fld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244" y="1575966"/>
            <a:ext cx="8210550" cy="442849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445134" indent="-433070">
              <a:lnSpc>
                <a:spcPct val="100000"/>
              </a:lnSpc>
              <a:spcBef>
                <a:spcPts val="550"/>
              </a:spcBef>
              <a:buAutoNum type="arabicPeriod"/>
              <a:tabLst>
                <a:tab pos="445134" algn="l"/>
                <a:tab pos="445770" algn="l"/>
              </a:tabLst>
            </a:pPr>
            <a:r>
              <a:rPr sz="1900" spc="-5" dirty="0">
                <a:latin typeface="Tahoma"/>
                <a:cs typeface="Tahoma"/>
              </a:rPr>
              <a:t>Розвиток</a:t>
            </a:r>
            <a:r>
              <a:rPr sz="1900" spc="5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бізнесу,</a:t>
            </a:r>
            <a:r>
              <a:rPr sz="1900" spc="8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малого</a:t>
            </a:r>
            <a:r>
              <a:rPr sz="1900" spc="3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і</a:t>
            </a:r>
            <a:r>
              <a:rPr sz="1900" spc="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середнього</a:t>
            </a:r>
            <a:r>
              <a:rPr sz="1900" spc="4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підприємництва.</a:t>
            </a:r>
            <a:endParaRPr sz="1900">
              <a:latin typeface="Tahoma"/>
              <a:cs typeface="Tahoma"/>
            </a:endParaRPr>
          </a:p>
          <a:p>
            <a:pPr marL="292735" indent="-280670">
              <a:lnSpc>
                <a:spcPct val="100000"/>
              </a:lnSpc>
              <a:spcBef>
                <a:spcPts val="459"/>
              </a:spcBef>
              <a:buAutoNum type="arabicPeriod"/>
              <a:tabLst>
                <a:tab pos="293370" algn="l"/>
              </a:tabLst>
            </a:pPr>
            <a:r>
              <a:rPr sz="1900" spc="-5" dirty="0">
                <a:latin typeface="Tahoma"/>
                <a:cs typeface="Tahoma"/>
              </a:rPr>
              <a:t>Підтримка</a:t>
            </a:r>
            <a:r>
              <a:rPr sz="1900" spc="8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освіти,</a:t>
            </a:r>
            <a:r>
              <a:rPr sz="1900" spc="4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досліджень,</a:t>
            </a:r>
            <a:r>
              <a:rPr sz="1900" spc="5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технологічного</a:t>
            </a:r>
            <a:r>
              <a:rPr sz="1900" spc="7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розвитку</a:t>
            </a:r>
            <a:r>
              <a:rPr sz="1900" spc="4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та</a:t>
            </a:r>
            <a:r>
              <a:rPr sz="1900" spc="2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інновацій.</a:t>
            </a:r>
            <a:endParaRPr sz="1900">
              <a:latin typeface="Tahoma"/>
              <a:cs typeface="Tahoma"/>
            </a:endParaRPr>
          </a:p>
          <a:p>
            <a:pPr marL="292735" indent="-280670">
              <a:lnSpc>
                <a:spcPct val="100000"/>
              </a:lnSpc>
              <a:spcBef>
                <a:spcPts val="455"/>
              </a:spcBef>
              <a:buAutoNum type="arabicPeriod"/>
              <a:tabLst>
                <a:tab pos="293370" algn="l"/>
              </a:tabLst>
            </a:pPr>
            <a:r>
              <a:rPr sz="1900" spc="-5" dirty="0">
                <a:latin typeface="Tahoma"/>
                <a:cs typeface="Tahoma"/>
              </a:rPr>
              <a:t>Сприяння</a:t>
            </a:r>
            <a:r>
              <a:rPr sz="1900" spc="4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місцевій</a:t>
            </a:r>
            <a:r>
              <a:rPr sz="1900" spc="5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культурі</a:t>
            </a:r>
            <a:r>
              <a:rPr sz="1900" spc="2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та</a:t>
            </a:r>
            <a:r>
              <a:rPr sz="1900" spc="-1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збереження</a:t>
            </a:r>
            <a:r>
              <a:rPr sz="1900" spc="4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історичної</a:t>
            </a:r>
            <a:r>
              <a:rPr sz="1900" spc="5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спадщини.</a:t>
            </a:r>
            <a:endParaRPr sz="1900">
              <a:latin typeface="Tahoma"/>
              <a:cs typeface="Tahoma"/>
            </a:endParaRPr>
          </a:p>
          <a:p>
            <a:pPr marL="289560" indent="-277495">
              <a:lnSpc>
                <a:spcPct val="100000"/>
              </a:lnSpc>
              <a:spcBef>
                <a:spcPts val="459"/>
              </a:spcBef>
              <a:buAutoNum type="arabicPeriod"/>
              <a:tabLst>
                <a:tab pos="290195" algn="l"/>
              </a:tabLst>
            </a:pPr>
            <a:r>
              <a:rPr sz="1900" spc="-5" dirty="0">
                <a:latin typeface="Tahoma"/>
                <a:cs typeface="Tahoma"/>
              </a:rPr>
              <a:t>Сприяння</a:t>
            </a:r>
            <a:r>
              <a:rPr sz="1900" spc="4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соціальному</a:t>
            </a:r>
            <a:r>
              <a:rPr sz="1900" spc="7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розвитку</a:t>
            </a:r>
            <a:r>
              <a:rPr sz="1900" spc="5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та</a:t>
            </a:r>
            <a:r>
              <a:rPr sz="1900" spc="1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боротьба</a:t>
            </a:r>
            <a:r>
              <a:rPr sz="1900" spc="50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проти</a:t>
            </a:r>
            <a:r>
              <a:rPr sz="1900" spc="2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бідності.</a:t>
            </a:r>
            <a:endParaRPr sz="1900">
              <a:latin typeface="Tahoma"/>
              <a:cs typeface="Tahoma"/>
            </a:endParaRPr>
          </a:p>
          <a:p>
            <a:pPr marL="292735" indent="-280670">
              <a:lnSpc>
                <a:spcPct val="100000"/>
              </a:lnSpc>
              <a:spcBef>
                <a:spcPts val="455"/>
              </a:spcBef>
              <a:buAutoNum type="arabicPeriod"/>
              <a:tabLst>
                <a:tab pos="293370" algn="l"/>
                <a:tab pos="4695825" algn="l"/>
              </a:tabLst>
            </a:pPr>
            <a:r>
              <a:rPr sz="1900" spc="-5" dirty="0">
                <a:latin typeface="Tahoma"/>
                <a:cs typeface="Tahoma"/>
              </a:rPr>
              <a:t>Підтримка</a:t>
            </a:r>
            <a:r>
              <a:rPr sz="1900" spc="7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місцевого</a:t>
            </a:r>
            <a:r>
              <a:rPr sz="1900" spc="6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та</a:t>
            </a:r>
            <a:r>
              <a:rPr sz="1900" spc="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регіонального	</a:t>
            </a:r>
            <a:r>
              <a:rPr sz="1900" spc="-10" dirty="0">
                <a:latin typeface="Tahoma"/>
                <a:cs typeface="Tahoma"/>
              </a:rPr>
              <a:t>самоврядування.</a:t>
            </a:r>
            <a:endParaRPr sz="1900">
              <a:latin typeface="Tahoma"/>
              <a:cs typeface="Tahoma"/>
            </a:endParaRPr>
          </a:p>
          <a:p>
            <a:pPr marL="292735" indent="-280670">
              <a:lnSpc>
                <a:spcPct val="100000"/>
              </a:lnSpc>
              <a:spcBef>
                <a:spcPts val="455"/>
              </a:spcBef>
              <a:buAutoNum type="arabicPeriod"/>
              <a:tabLst>
                <a:tab pos="293370" algn="l"/>
              </a:tabLst>
            </a:pPr>
            <a:r>
              <a:rPr sz="1900" spc="-10" dirty="0">
                <a:latin typeface="Tahoma"/>
                <a:cs typeface="Tahoma"/>
              </a:rPr>
              <a:t>Захист</a:t>
            </a:r>
            <a:r>
              <a:rPr sz="1900" spc="4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навколишнього</a:t>
            </a:r>
            <a:r>
              <a:rPr sz="1900" spc="12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середовища,</a:t>
            </a:r>
            <a:r>
              <a:rPr sz="1900" spc="7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адаптація</a:t>
            </a:r>
            <a:r>
              <a:rPr sz="1900" spc="7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до</a:t>
            </a:r>
            <a:r>
              <a:rPr sz="1900" spc="1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змін</a:t>
            </a:r>
            <a:r>
              <a:rPr sz="1900" spc="4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клімату.</a:t>
            </a:r>
            <a:endParaRPr sz="19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459"/>
              </a:spcBef>
              <a:buAutoNum type="arabicPeriod"/>
              <a:tabLst>
                <a:tab pos="448309" algn="l"/>
                <a:tab pos="448945" algn="l"/>
                <a:tab pos="2091689" algn="l"/>
                <a:tab pos="3213735" algn="l"/>
                <a:tab pos="3729354" algn="l"/>
                <a:tab pos="4918075" algn="l"/>
                <a:tab pos="6177280" algn="l"/>
                <a:tab pos="7952105" algn="l"/>
              </a:tabLst>
            </a:pPr>
            <a:r>
              <a:rPr sz="1900" spc="-15" dirty="0">
                <a:latin typeface="Tahoma"/>
                <a:cs typeface="Tahoma"/>
              </a:rPr>
              <a:t>П</a:t>
            </a:r>
            <a:r>
              <a:rPr sz="1900" spc="15" dirty="0">
                <a:latin typeface="Tahoma"/>
                <a:cs typeface="Tahoma"/>
              </a:rPr>
              <a:t>о</a:t>
            </a:r>
            <a:r>
              <a:rPr sz="1900" spc="-15" dirty="0">
                <a:latin typeface="Tahoma"/>
                <a:cs typeface="Tahoma"/>
              </a:rPr>
              <a:t>к</a:t>
            </a:r>
            <a:r>
              <a:rPr sz="1900" dirty="0">
                <a:latin typeface="Tahoma"/>
                <a:cs typeface="Tahoma"/>
              </a:rPr>
              <a:t>р</a:t>
            </a:r>
            <a:r>
              <a:rPr sz="1900" spc="5" dirty="0">
                <a:latin typeface="Tahoma"/>
                <a:cs typeface="Tahoma"/>
              </a:rPr>
              <a:t>а</a:t>
            </a:r>
            <a:r>
              <a:rPr sz="1900" spc="-15" dirty="0">
                <a:latin typeface="Tahoma"/>
                <a:cs typeface="Tahoma"/>
              </a:rPr>
              <a:t>щ</a:t>
            </a:r>
            <a:r>
              <a:rPr sz="1900" dirty="0">
                <a:latin typeface="Tahoma"/>
                <a:cs typeface="Tahoma"/>
              </a:rPr>
              <a:t>е</a:t>
            </a:r>
            <a:r>
              <a:rPr sz="1900" spc="5" dirty="0">
                <a:latin typeface="Tahoma"/>
                <a:cs typeface="Tahoma"/>
              </a:rPr>
              <a:t>н</a:t>
            </a:r>
            <a:r>
              <a:rPr sz="1900" spc="-20" dirty="0">
                <a:latin typeface="Tahoma"/>
                <a:cs typeface="Tahoma"/>
              </a:rPr>
              <a:t>н</a:t>
            </a:r>
            <a:r>
              <a:rPr sz="1900" spc="-5" dirty="0">
                <a:latin typeface="Tahoma"/>
                <a:cs typeface="Tahoma"/>
              </a:rPr>
              <a:t>я</a:t>
            </a:r>
            <a:r>
              <a:rPr sz="1900" dirty="0">
                <a:latin typeface="Tahoma"/>
                <a:cs typeface="Tahoma"/>
              </a:rPr>
              <a:t>	</a:t>
            </a:r>
            <a:r>
              <a:rPr sz="1900" spc="15" dirty="0">
                <a:latin typeface="Tahoma"/>
                <a:cs typeface="Tahoma"/>
              </a:rPr>
              <a:t>д</a:t>
            </a:r>
            <a:r>
              <a:rPr sz="1900" spc="-5" dirty="0">
                <a:latin typeface="Tahoma"/>
                <a:cs typeface="Tahoma"/>
              </a:rPr>
              <a:t>о</a:t>
            </a:r>
            <a:r>
              <a:rPr sz="1900" spc="-15" dirty="0">
                <a:latin typeface="Tahoma"/>
                <a:cs typeface="Tahoma"/>
              </a:rPr>
              <a:t>с</a:t>
            </a:r>
            <a:r>
              <a:rPr sz="1900" spc="20" dirty="0">
                <a:latin typeface="Tahoma"/>
                <a:cs typeface="Tahoma"/>
              </a:rPr>
              <a:t>т</a:t>
            </a:r>
            <a:r>
              <a:rPr sz="1900" spc="-15" dirty="0">
                <a:latin typeface="Tahoma"/>
                <a:cs typeface="Tahoma"/>
              </a:rPr>
              <a:t>у</a:t>
            </a:r>
            <a:r>
              <a:rPr sz="1900" spc="5" dirty="0">
                <a:latin typeface="Tahoma"/>
                <a:cs typeface="Tahoma"/>
              </a:rPr>
              <a:t>п</a:t>
            </a:r>
            <a:r>
              <a:rPr sz="1900" spc="-5" dirty="0">
                <a:latin typeface="Tahoma"/>
                <a:cs typeface="Tahoma"/>
              </a:rPr>
              <a:t>у</a:t>
            </a:r>
            <a:r>
              <a:rPr sz="1900" dirty="0">
                <a:latin typeface="Tahoma"/>
                <a:cs typeface="Tahoma"/>
              </a:rPr>
              <a:t>	</a:t>
            </a:r>
            <a:r>
              <a:rPr sz="1900" spc="-10" dirty="0">
                <a:latin typeface="Tahoma"/>
                <a:cs typeface="Tahoma"/>
              </a:rPr>
              <a:t>д</a:t>
            </a:r>
            <a:r>
              <a:rPr sz="1900" spc="-5" dirty="0">
                <a:latin typeface="Tahoma"/>
                <a:cs typeface="Tahoma"/>
              </a:rPr>
              <a:t>о</a:t>
            </a:r>
            <a:r>
              <a:rPr sz="1900" dirty="0">
                <a:latin typeface="Tahoma"/>
                <a:cs typeface="Tahoma"/>
              </a:rPr>
              <a:t>	ре</a:t>
            </a:r>
            <a:r>
              <a:rPr sz="1900" spc="-10" dirty="0">
                <a:latin typeface="Tahoma"/>
                <a:cs typeface="Tahoma"/>
              </a:rPr>
              <a:t>гіо</a:t>
            </a:r>
            <a:r>
              <a:rPr sz="1900" spc="10" dirty="0">
                <a:latin typeface="Tahoma"/>
                <a:cs typeface="Tahoma"/>
              </a:rPr>
              <a:t>н</a:t>
            </a:r>
            <a:r>
              <a:rPr sz="1900" spc="-5" dirty="0">
                <a:latin typeface="Tahoma"/>
                <a:cs typeface="Tahoma"/>
              </a:rPr>
              <a:t>і</a:t>
            </a:r>
            <a:r>
              <a:rPr sz="1900" spc="-20" dirty="0">
                <a:latin typeface="Tahoma"/>
                <a:cs typeface="Tahoma"/>
              </a:rPr>
              <a:t>в</a:t>
            </a:r>
            <a:r>
              <a:rPr sz="1900" spc="-5" dirty="0">
                <a:latin typeface="Tahoma"/>
                <a:cs typeface="Tahoma"/>
              </a:rPr>
              <a:t>,</a:t>
            </a:r>
            <a:r>
              <a:rPr sz="1900" dirty="0">
                <a:latin typeface="Tahoma"/>
                <a:cs typeface="Tahoma"/>
              </a:rPr>
              <a:t>	р</a:t>
            </a:r>
            <a:r>
              <a:rPr sz="1900" spc="15" dirty="0">
                <a:latin typeface="Tahoma"/>
                <a:cs typeface="Tahoma"/>
              </a:rPr>
              <a:t>о</a:t>
            </a:r>
            <a:r>
              <a:rPr sz="1900" spc="-5" dirty="0">
                <a:latin typeface="Tahoma"/>
                <a:cs typeface="Tahoma"/>
              </a:rPr>
              <a:t>з</a:t>
            </a:r>
            <a:r>
              <a:rPr sz="1900" spc="-20" dirty="0">
                <a:latin typeface="Tahoma"/>
                <a:cs typeface="Tahoma"/>
              </a:rPr>
              <a:t>в</a:t>
            </a:r>
            <a:r>
              <a:rPr sz="1900" spc="5" dirty="0">
                <a:latin typeface="Tahoma"/>
                <a:cs typeface="Tahoma"/>
              </a:rPr>
              <a:t>и</a:t>
            </a:r>
            <a:r>
              <a:rPr sz="1900" spc="-5" dirty="0">
                <a:latin typeface="Tahoma"/>
                <a:cs typeface="Tahoma"/>
              </a:rPr>
              <a:t>т</a:t>
            </a:r>
            <a:r>
              <a:rPr sz="1900" spc="20" dirty="0">
                <a:latin typeface="Tahoma"/>
                <a:cs typeface="Tahoma"/>
              </a:rPr>
              <a:t>о</a:t>
            </a:r>
            <a:r>
              <a:rPr sz="1900" spc="-5" dirty="0">
                <a:latin typeface="Tahoma"/>
                <a:cs typeface="Tahoma"/>
              </a:rPr>
              <a:t>к</a:t>
            </a:r>
            <a:r>
              <a:rPr sz="1900" dirty="0">
                <a:latin typeface="Tahoma"/>
                <a:cs typeface="Tahoma"/>
              </a:rPr>
              <a:t>	</a:t>
            </a:r>
            <a:r>
              <a:rPr sz="1900" spc="-5" dirty="0">
                <a:latin typeface="Tahoma"/>
                <a:cs typeface="Tahoma"/>
              </a:rPr>
              <a:t>т</a:t>
            </a:r>
            <a:r>
              <a:rPr sz="1900" dirty="0">
                <a:latin typeface="Tahoma"/>
                <a:cs typeface="Tahoma"/>
              </a:rPr>
              <a:t>р</a:t>
            </a:r>
            <a:r>
              <a:rPr sz="1900" spc="-20" dirty="0">
                <a:latin typeface="Tahoma"/>
                <a:cs typeface="Tahoma"/>
              </a:rPr>
              <a:t>а</a:t>
            </a:r>
            <a:r>
              <a:rPr sz="1900" spc="5" dirty="0">
                <a:latin typeface="Tahoma"/>
                <a:cs typeface="Tahoma"/>
              </a:rPr>
              <a:t>н</a:t>
            </a:r>
            <a:r>
              <a:rPr sz="1900" spc="-20" dirty="0">
                <a:latin typeface="Tahoma"/>
                <a:cs typeface="Tahoma"/>
              </a:rPr>
              <a:t>с</a:t>
            </a:r>
            <a:r>
              <a:rPr sz="1900" spc="5" dirty="0">
                <a:latin typeface="Tahoma"/>
                <a:cs typeface="Tahoma"/>
              </a:rPr>
              <a:t>п</a:t>
            </a:r>
            <a:r>
              <a:rPr sz="1900" spc="-5" dirty="0">
                <a:latin typeface="Tahoma"/>
                <a:cs typeface="Tahoma"/>
              </a:rPr>
              <a:t>о</a:t>
            </a:r>
            <a:r>
              <a:rPr sz="1900" dirty="0">
                <a:latin typeface="Tahoma"/>
                <a:cs typeface="Tahoma"/>
              </a:rPr>
              <a:t>р</a:t>
            </a:r>
            <a:r>
              <a:rPr sz="1900" spc="-5" dirty="0">
                <a:latin typeface="Tahoma"/>
                <a:cs typeface="Tahoma"/>
              </a:rPr>
              <a:t>т</a:t>
            </a:r>
            <a:r>
              <a:rPr sz="1900" spc="-15" dirty="0">
                <a:latin typeface="Tahoma"/>
                <a:cs typeface="Tahoma"/>
              </a:rPr>
              <a:t>н</a:t>
            </a:r>
            <a:r>
              <a:rPr sz="1900" spc="5" dirty="0">
                <a:latin typeface="Tahoma"/>
                <a:cs typeface="Tahoma"/>
              </a:rPr>
              <a:t>и</a:t>
            </a:r>
            <a:r>
              <a:rPr sz="1900" spc="-5" dirty="0">
                <a:latin typeface="Tahoma"/>
                <a:cs typeface="Tahoma"/>
              </a:rPr>
              <a:t>х</a:t>
            </a:r>
            <a:r>
              <a:rPr sz="1900" dirty="0">
                <a:latin typeface="Tahoma"/>
                <a:cs typeface="Tahoma"/>
              </a:rPr>
              <a:t>	</a:t>
            </a:r>
            <a:r>
              <a:rPr sz="1900" spc="20" dirty="0">
                <a:latin typeface="Tahoma"/>
                <a:cs typeface="Tahoma"/>
              </a:rPr>
              <a:t>та  </a:t>
            </a:r>
            <a:r>
              <a:rPr sz="1900" spc="-10" dirty="0">
                <a:latin typeface="Tahoma"/>
                <a:cs typeface="Tahoma"/>
              </a:rPr>
              <a:t>комунікаційних</a:t>
            </a:r>
            <a:r>
              <a:rPr sz="1900" spc="120" dirty="0">
                <a:latin typeface="Tahoma"/>
                <a:cs typeface="Tahoma"/>
              </a:rPr>
              <a:t> </a:t>
            </a:r>
            <a:r>
              <a:rPr sz="1900" dirty="0">
                <a:latin typeface="Tahoma"/>
                <a:cs typeface="Tahoma"/>
              </a:rPr>
              <a:t>мереж</a:t>
            </a:r>
            <a:r>
              <a:rPr sz="1900" spc="1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та </a:t>
            </a:r>
            <a:r>
              <a:rPr sz="1900" spc="-10" dirty="0">
                <a:latin typeface="Tahoma"/>
                <a:cs typeface="Tahoma"/>
              </a:rPr>
              <a:t>систем.</a:t>
            </a:r>
            <a:endParaRPr sz="1900">
              <a:latin typeface="Tahoma"/>
              <a:cs typeface="Tahoma"/>
            </a:endParaRPr>
          </a:p>
          <a:p>
            <a:pPr marL="292735" indent="-280670">
              <a:lnSpc>
                <a:spcPct val="100000"/>
              </a:lnSpc>
              <a:spcBef>
                <a:spcPts val="459"/>
              </a:spcBef>
              <a:buAutoNum type="arabicPeriod"/>
              <a:tabLst>
                <a:tab pos="293370" algn="l"/>
              </a:tabLst>
            </a:pPr>
            <a:r>
              <a:rPr sz="1900" spc="-10" dirty="0">
                <a:latin typeface="Tahoma"/>
                <a:cs typeface="Tahoma"/>
              </a:rPr>
              <a:t>Загальні</a:t>
            </a:r>
            <a:r>
              <a:rPr sz="1900" spc="4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виклики</a:t>
            </a:r>
            <a:r>
              <a:rPr sz="1900" spc="3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у</a:t>
            </a:r>
            <a:r>
              <a:rPr sz="1900" spc="-1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сфері</a:t>
            </a:r>
            <a:r>
              <a:rPr sz="1900" spc="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безпеки.</a:t>
            </a:r>
            <a:endParaRPr sz="1900">
              <a:latin typeface="Tahoma"/>
              <a:cs typeface="Tahoma"/>
            </a:endParaRPr>
          </a:p>
          <a:p>
            <a:pPr marL="292735" indent="-280670">
              <a:lnSpc>
                <a:spcPct val="100000"/>
              </a:lnSpc>
              <a:spcBef>
                <a:spcPts val="455"/>
              </a:spcBef>
              <a:buAutoNum type="arabicPeriod"/>
              <a:tabLst>
                <a:tab pos="293370" algn="l"/>
              </a:tabLst>
            </a:pPr>
            <a:r>
              <a:rPr sz="1900" spc="-5" dirty="0">
                <a:latin typeface="Tahoma"/>
                <a:cs typeface="Tahoma"/>
              </a:rPr>
              <a:t>Сприяння</a:t>
            </a:r>
            <a:r>
              <a:rPr sz="1900" spc="2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енергетичній</a:t>
            </a:r>
            <a:r>
              <a:rPr sz="1900" spc="1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співпраці.</a:t>
            </a:r>
            <a:endParaRPr sz="1900">
              <a:latin typeface="Tahoma"/>
              <a:cs typeface="Tahoma"/>
            </a:endParaRPr>
          </a:p>
          <a:p>
            <a:pPr marL="424180" indent="-411480">
              <a:lnSpc>
                <a:spcPct val="100000"/>
              </a:lnSpc>
              <a:spcBef>
                <a:spcPts val="459"/>
              </a:spcBef>
              <a:buAutoNum type="arabicPeriod"/>
              <a:tabLst>
                <a:tab pos="424180" algn="l"/>
              </a:tabLst>
            </a:pPr>
            <a:r>
              <a:rPr sz="1900" spc="-5" dirty="0">
                <a:latin typeface="Tahoma"/>
                <a:cs typeface="Tahoma"/>
              </a:rPr>
              <a:t>Сприяння</a:t>
            </a:r>
            <a:r>
              <a:rPr sz="1900" spc="4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прикордонному</a:t>
            </a:r>
            <a:r>
              <a:rPr sz="1900" spc="8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управлінню</a:t>
            </a:r>
            <a:r>
              <a:rPr sz="1900" spc="10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та</a:t>
            </a:r>
            <a:r>
              <a:rPr sz="1900" spc="-1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безпеці</a:t>
            </a:r>
            <a:r>
              <a:rPr sz="1900" spc="3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кордонів.</a:t>
            </a:r>
            <a:endParaRPr sz="1900">
              <a:latin typeface="Tahoma"/>
              <a:cs typeface="Tahoma"/>
            </a:endParaRPr>
          </a:p>
          <a:p>
            <a:pPr marL="12700" marR="8255">
              <a:lnSpc>
                <a:spcPct val="100000"/>
              </a:lnSpc>
              <a:spcBef>
                <a:spcPts val="455"/>
              </a:spcBef>
              <a:buAutoNum type="arabicPeriod"/>
              <a:tabLst>
                <a:tab pos="473075" algn="l"/>
                <a:tab pos="3634104" algn="l"/>
                <a:tab pos="3988435" algn="l"/>
                <a:tab pos="5781040" algn="l"/>
              </a:tabLst>
            </a:pPr>
            <a:r>
              <a:rPr sz="1900" spc="-5" dirty="0">
                <a:latin typeface="Tahoma"/>
                <a:cs typeface="Tahoma"/>
              </a:rPr>
              <a:t>Інші</a:t>
            </a:r>
            <a:r>
              <a:rPr sz="1900" spc="40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сфери,</a:t>
            </a:r>
            <a:r>
              <a:rPr sz="1900" spc="409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не</a:t>
            </a:r>
            <a:r>
              <a:rPr sz="1900" spc="41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перелічені	вище,</a:t>
            </a:r>
            <a:r>
              <a:rPr sz="1900" spc="40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які</a:t>
            </a:r>
            <a:r>
              <a:rPr sz="1900" spc="409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можуть	</a:t>
            </a:r>
            <a:r>
              <a:rPr sz="1900" dirty="0">
                <a:latin typeface="Tahoma"/>
                <a:cs typeface="Tahoma"/>
              </a:rPr>
              <a:t>мати</a:t>
            </a:r>
            <a:r>
              <a:rPr sz="1900" spc="37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суттєвий</a:t>
            </a:r>
            <a:r>
              <a:rPr sz="1900" spc="37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вплив </a:t>
            </a:r>
            <a:r>
              <a:rPr sz="1900" spc="-57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прикордонний</a:t>
            </a:r>
            <a:r>
              <a:rPr sz="1900" spc="9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вплив</a:t>
            </a:r>
            <a:r>
              <a:rPr sz="1900" spc="1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(потребують	детального</a:t>
            </a:r>
            <a:r>
              <a:rPr sz="1900" spc="3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обґрунтування).</a:t>
            </a:r>
            <a:endParaRPr sz="1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6967" y="208196"/>
            <a:ext cx="7496175" cy="1442085"/>
            <a:chOff x="886967" y="208196"/>
            <a:chExt cx="7496175" cy="14420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3743" y="208196"/>
              <a:ext cx="5776929" cy="30088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6967" y="429768"/>
              <a:ext cx="7495794" cy="79324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62655" y="856487"/>
              <a:ext cx="3338322" cy="79324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97686" y="105232"/>
            <a:ext cx="6953884" cy="13081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10"/>
              </a:spcBef>
            </a:pPr>
            <a:r>
              <a:rPr sz="2800" spc="-5" dirty="0">
                <a:solidFill>
                  <a:srgbClr val="860038"/>
                </a:solidFill>
              </a:rPr>
              <a:t>ПРОГРАМИ </a:t>
            </a:r>
            <a:r>
              <a:rPr sz="2800" dirty="0">
                <a:solidFill>
                  <a:srgbClr val="860038"/>
                </a:solidFill>
              </a:rPr>
              <a:t>ТЕРИТОРІАЛЬНОГО </a:t>
            </a:r>
            <a:r>
              <a:rPr sz="2800" spc="5" dirty="0">
                <a:solidFill>
                  <a:srgbClr val="860038"/>
                </a:solidFill>
              </a:rPr>
              <a:t> </a:t>
            </a:r>
            <a:r>
              <a:rPr sz="2800" dirty="0">
                <a:solidFill>
                  <a:srgbClr val="860038"/>
                </a:solidFill>
              </a:rPr>
              <a:t>СПІВРОБІТНИЦТВА</a:t>
            </a:r>
            <a:r>
              <a:rPr sz="2800" spc="-75" dirty="0">
                <a:solidFill>
                  <a:srgbClr val="860038"/>
                </a:solidFill>
              </a:rPr>
              <a:t> </a:t>
            </a:r>
            <a:r>
              <a:rPr sz="2800" spc="5" dirty="0">
                <a:solidFill>
                  <a:srgbClr val="860038"/>
                </a:solidFill>
              </a:rPr>
              <a:t>КРАЇН</a:t>
            </a:r>
            <a:r>
              <a:rPr sz="2800" spc="-80" dirty="0">
                <a:solidFill>
                  <a:srgbClr val="860038"/>
                </a:solidFill>
              </a:rPr>
              <a:t> </a:t>
            </a:r>
            <a:r>
              <a:rPr sz="2800" dirty="0">
                <a:solidFill>
                  <a:srgbClr val="860038"/>
                </a:solidFill>
              </a:rPr>
              <a:t>СХІДНОГО </a:t>
            </a:r>
            <a:r>
              <a:rPr sz="2800" spc="-805" dirty="0">
                <a:solidFill>
                  <a:srgbClr val="860038"/>
                </a:solidFill>
              </a:rPr>
              <a:t> </a:t>
            </a:r>
            <a:r>
              <a:rPr sz="2800" dirty="0">
                <a:solidFill>
                  <a:srgbClr val="860038"/>
                </a:solidFill>
              </a:rPr>
              <a:t>ПАРТНЕРСТВА:</a:t>
            </a:r>
            <a:endParaRPr sz="2800"/>
          </a:p>
        </p:txBody>
      </p:sp>
      <p:grpSp>
        <p:nvGrpSpPr>
          <p:cNvPr id="7" name="object 7"/>
          <p:cNvGrpSpPr/>
          <p:nvPr/>
        </p:nvGrpSpPr>
        <p:grpSpPr>
          <a:xfrm>
            <a:off x="362254" y="4562855"/>
            <a:ext cx="8602980" cy="1336040"/>
            <a:chOff x="362254" y="4562855"/>
            <a:chExt cx="8602980" cy="133604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2254" y="4694466"/>
              <a:ext cx="501522" cy="22691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5152" y="4562855"/>
              <a:ext cx="412254" cy="5128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3752" y="4562855"/>
              <a:ext cx="1512570" cy="51282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92680" y="4562855"/>
              <a:ext cx="2244090" cy="51282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53127" y="4562855"/>
              <a:ext cx="1427226" cy="5128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96712" y="4562855"/>
              <a:ext cx="1357121" cy="5128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70191" y="4562855"/>
              <a:ext cx="1183386" cy="51282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869936" y="4562855"/>
              <a:ext cx="1094994" cy="51282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2544" y="4837175"/>
              <a:ext cx="1137666" cy="51282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33727" y="4837175"/>
              <a:ext cx="558545" cy="51282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45792" y="4837175"/>
              <a:ext cx="1658874" cy="51282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58183" y="4837175"/>
              <a:ext cx="2195322" cy="51282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907024" y="4837175"/>
              <a:ext cx="1677162" cy="51282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537703" y="4837175"/>
              <a:ext cx="427481" cy="51282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918703" y="4837175"/>
              <a:ext cx="1046226" cy="51282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42544" y="5111495"/>
              <a:ext cx="1433321" cy="51282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920240" y="5111495"/>
              <a:ext cx="1341882" cy="51282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206495" y="5111495"/>
              <a:ext cx="1341882" cy="51282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492751" y="5111495"/>
              <a:ext cx="1128522" cy="51282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565648" y="5111495"/>
              <a:ext cx="442709" cy="51282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952744" y="5111495"/>
              <a:ext cx="1411986" cy="51282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309103" y="5111495"/>
              <a:ext cx="592074" cy="51282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845552" y="5111495"/>
              <a:ext cx="1119377" cy="51282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42544" y="5385816"/>
              <a:ext cx="1463802" cy="51282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773935" y="5385816"/>
              <a:ext cx="1479041" cy="51282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44367" y="5385816"/>
              <a:ext cx="412254" cy="51282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047999" y="5385816"/>
              <a:ext cx="1893570" cy="51282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706112" y="5385816"/>
              <a:ext cx="1375410" cy="51282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852160" y="5385816"/>
              <a:ext cx="442709" cy="51282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068568" y="5385816"/>
              <a:ext cx="1668017" cy="51282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510271" y="5385816"/>
              <a:ext cx="1317498" cy="512826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329590" y="1572308"/>
            <a:ext cx="8491220" cy="417512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219075">
              <a:lnSpc>
                <a:spcPct val="100000"/>
              </a:lnSpc>
              <a:spcBef>
                <a:spcPts val="575"/>
              </a:spcBef>
            </a:pP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“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Україна</a:t>
            </a:r>
            <a:r>
              <a:rPr sz="2000" b="1" u="heavy" spc="2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–</a:t>
            </a:r>
            <a:r>
              <a:rPr sz="2000" b="1" u="heavy" spc="1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Білорусь”</a:t>
            </a:r>
            <a:r>
              <a:rPr sz="2000" b="1" spc="50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– </a:t>
            </a:r>
            <a:r>
              <a:rPr sz="2000" b="1" spc="-5" dirty="0">
                <a:latin typeface="Tahoma"/>
                <a:cs typeface="Tahoma"/>
              </a:rPr>
              <a:t>бюджет</a:t>
            </a:r>
            <a:r>
              <a:rPr sz="2000" b="1" spc="3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4,</a:t>
            </a:r>
            <a:r>
              <a:rPr sz="2000" b="1" spc="-10" dirty="0">
                <a:latin typeface="Tahoma"/>
                <a:cs typeface="Tahoma"/>
              </a:rPr>
              <a:t> 025</a:t>
            </a:r>
            <a:r>
              <a:rPr sz="2000" b="1" spc="1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млн.</a:t>
            </a:r>
            <a:r>
              <a:rPr sz="2000" b="1" spc="35" dirty="0">
                <a:latin typeface="Tahoma"/>
                <a:cs typeface="Tahoma"/>
              </a:rPr>
              <a:t> </a:t>
            </a:r>
            <a:r>
              <a:rPr sz="2000" b="1" spc="-15" dirty="0">
                <a:latin typeface="Tahoma"/>
                <a:cs typeface="Tahoma"/>
              </a:rPr>
              <a:t>євро</a:t>
            </a:r>
            <a:endParaRPr sz="2000">
              <a:latin typeface="Tahoma"/>
              <a:cs typeface="Tahoma"/>
            </a:endParaRPr>
          </a:p>
          <a:p>
            <a:pPr marL="219075">
              <a:lnSpc>
                <a:spcPct val="100000"/>
              </a:lnSpc>
              <a:spcBef>
                <a:spcPts val="480"/>
              </a:spcBef>
            </a:pPr>
            <a:r>
              <a:rPr sz="2000" b="1" spc="-10" dirty="0">
                <a:latin typeface="Tahoma"/>
                <a:cs typeface="Tahoma"/>
              </a:rPr>
              <a:t>Білорусь:</a:t>
            </a:r>
            <a:r>
              <a:rPr sz="2000" b="1" spc="3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Брестська</a:t>
            </a:r>
            <a:r>
              <a:rPr sz="2000" b="1" spc="3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та</a:t>
            </a:r>
            <a:r>
              <a:rPr sz="2000" b="1" spc="20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Гомельська</a:t>
            </a:r>
            <a:r>
              <a:rPr sz="2000" b="1" spc="1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області.</a:t>
            </a:r>
            <a:endParaRPr sz="2000">
              <a:latin typeface="Tahoma"/>
              <a:cs typeface="Tahoma"/>
            </a:endParaRPr>
          </a:p>
          <a:p>
            <a:pPr marL="219075">
              <a:lnSpc>
                <a:spcPct val="100000"/>
              </a:lnSpc>
              <a:spcBef>
                <a:spcPts val="484"/>
              </a:spcBef>
            </a:pPr>
            <a:r>
              <a:rPr sz="2000" b="1" spc="-5" dirty="0">
                <a:latin typeface="Tahoma"/>
                <a:cs typeface="Tahoma"/>
              </a:rPr>
              <a:t>Україна:</a:t>
            </a:r>
            <a:r>
              <a:rPr sz="2000" b="1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Волинська,</a:t>
            </a:r>
            <a:r>
              <a:rPr sz="2000" b="1" spc="30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Рівненська,</a:t>
            </a:r>
            <a:r>
              <a:rPr sz="2000" b="1" spc="10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Житомирська,</a:t>
            </a:r>
            <a:r>
              <a:rPr sz="2000" b="1" spc="3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Київська</a:t>
            </a:r>
            <a:r>
              <a:rPr sz="2000" b="1" spc="3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та</a:t>
            </a:r>
            <a:endParaRPr sz="2000">
              <a:latin typeface="Tahoma"/>
              <a:cs typeface="Tahoma"/>
            </a:endParaRPr>
          </a:p>
          <a:p>
            <a:pPr marL="563245">
              <a:lnSpc>
                <a:spcPct val="100000"/>
              </a:lnSpc>
            </a:pPr>
            <a:r>
              <a:rPr sz="2000" b="1" spc="-10" dirty="0">
                <a:latin typeface="Tahoma"/>
                <a:cs typeface="Tahoma"/>
              </a:rPr>
              <a:t>Чернігівська</a:t>
            </a:r>
            <a:r>
              <a:rPr sz="2000" b="1" spc="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області.</a:t>
            </a:r>
            <a:endParaRPr sz="2000">
              <a:latin typeface="Tahoma"/>
              <a:cs typeface="Tahoma"/>
            </a:endParaRPr>
          </a:p>
          <a:p>
            <a:pPr marL="292100">
              <a:lnSpc>
                <a:spcPct val="100000"/>
              </a:lnSpc>
              <a:spcBef>
                <a:spcPts val="480"/>
              </a:spcBef>
            </a:pP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“Україна</a:t>
            </a:r>
            <a:r>
              <a:rPr sz="2000" b="1" u="heavy" spc="2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–</a:t>
            </a:r>
            <a:r>
              <a:rPr sz="2000" b="1" u="heavy" spc="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000" b="1" u="heavy" spc="-1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Молдова”</a:t>
            </a:r>
            <a:r>
              <a:rPr sz="2000" b="1" u="heavy" spc="6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– </a:t>
            </a:r>
            <a:r>
              <a:rPr sz="2000" b="1" spc="-5" dirty="0">
                <a:latin typeface="Tahoma"/>
                <a:cs typeface="Tahoma"/>
              </a:rPr>
              <a:t>бюджет</a:t>
            </a:r>
            <a:r>
              <a:rPr sz="2000" b="1" spc="2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4 млн.</a:t>
            </a:r>
            <a:r>
              <a:rPr sz="2000" b="1" spc="30" dirty="0">
                <a:latin typeface="Tahoma"/>
                <a:cs typeface="Tahoma"/>
              </a:rPr>
              <a:t> </a:t>
            </a:r>
            <a:r>
              <a:rPr sz="2000" b="1" spc="-15" dirty="0">
                <a:latin typeface="Tahoma"/>
                <a:cs typeface="Tahoma"/>
              </a:rPr>
              <a:t>євро</a:t>
            </a:r>
            <a:endParaRPr sz="2000">
              <a:latin typeface="Tahoma"/>
              <a:cs typeface="Tahoma"/>
            </a:endParaRPr>
          </a:p>
          <a:p>
            <a:pPr marL="219075">
              <a:lnSpc>
                <a:spcPct val="100000"/>
              </a:lnSpc>
              <a:spcBef>
                <a:spcPts val="480"/>
              </a:spcBef>
            </a:pPr>
            <a:r>
              <a:rPr sz="2000" b="1" spc="-10" dirty="0">
                <a:latin typeface="Tahoma"/>
                <a:cs typeface="Tahoma"/>
              </a:rPr>
              <a:t>Молдова:</a:t>
            </a:r>
            <a:r>
              <a:rPr sz="2000" b="1" spc="85" dirty="0">
                <a:latin typeface="Tahoma"/>
                <a:cs typeface="Tahoma"/>
              </a:rPr>
              <a:t> </a:t>
            </a:r>
            <a:r>
              <a:rPr sz="2000" b="1" spc="-15" dirty="0">
                <a:latin typeface="Tahoma"/>
                <a:cs typeface="Tahoma"/>
              </a:rPr>
              <a:t>територія</a:t>
            </a:r>
            <a:r>
              <a:rPr sz="2000" b="1" spc="6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усієї</a:t>
            </a:r>
            <a:r>
              <a:rPr sz="2000" b="1" spc="-20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країни.</a:t>
            </a:r>
            <a:endParaRPr sz="2000">
              <a:latin typeface="Tahoma"/>
              <a:cs typeface="Tahoma"/>
            </a:endParaRPr>
          </a:p>
          <a:p>
            <a:pPr marL="219075">
              <a:lnSpc>
                <a:spcPct val="100000"/>
              </a:lnSpc>
              <a:spcBef>
                <a:spcPts val="484"/>
              </a:spcBef>
            </a:pPr>
            <a:r>
              <a:rPr sz="2000" b="1" spc="-5" dirty="0">
                <a:latin typeface="Tahoma"/>
                <a:cs typeface="Tahoma"/>
              </a:rPr>
              <a:t>Україна: </a:t>
            </a:r>
            <a:r>
              <a:rPr sz="2000" b="1" spc="-10" dirty="0">
                <a:latin typeface="Tahoma"/>
                <a:cs typeface="Tahoma"/>
              </a:rPr>
              <a:t>Чернівецька,</a:t>
            </a:r>
            <a:r>
              <a:rPr sz="2000" b="1" spc="5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Вінницька</a:t>
            </a:r>
            <a:r>
              <a:rPr sz="2000" b="1" spc="3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та</a:t>
            </a:r>
            <a:r>
              <a:rPr sz="2000" b="1" spc="10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Одеська</a:t>
            </a:r>
            <a:r>
              <a:rPr sz="2000" b="1" spc="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області.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400">
              <a:latin typeface="Tahoma"/>
              <a:cs typeface="Tahoma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1445"/>
              </a:spcBef>
            </a:pPr>
            <a:r>
              <a:rPr sz="1800" dirty="0">
                <a:solidFill>
                  <a:srgbClr val="C00000"/>
                </a:solidFill>
                <a:latin typeface="Verdana"/>
                <a:cs typeface="Verdana"/>
              </a:rPr>
              <a:t>Ціль </a:t>
            </a:r>
            <a:r>
              <a:rPr sz="1800" dirty="0">
                <a:latin typeface="Verdana"/>
                <a:cs typeface="Verdana"/>
              </a:rPr>
              <a:t>- зміцнення </a:t>
            </a:r>
            <a:r>
              <a:rPr sz="1800" spc="-5" dirty="0">
                <a:latin typeface="Verdana"/>
                <a:cs typeface="Verdana"/>
              </a:rPr>
              <a:t>транскордонних контактів </a:t>
            </a:r>
            <a:r>
              <a:rPr sz="1800" dirty="0">
                <a:latin typeface="Verdana"/>
                <a:cs typeface="Verdana"/>
              </a:rPr>
              <a:t>місцевих органів влади, 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громад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та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організацій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громадянського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суспільства</a:t>
            </a:r>
            <a:r>
              <a:rPr sz="1800" dirty="0">
                <a:latin typeface="Verdana"/>
                <a:cs typeface="Verdana"/>
              </a:rPr>
              <a:t> з</a:t>
            </a:r>
            <a:r>
              <a:rPr sz="1800" spc="63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метою 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сприяння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розробці</a:t>
            </a:r>
            <a:r>
              <a:rPr sz="1800" dirty="0">
                <a:latin typeface="Verdana"/>
                <a:cs typeface="Verdana"/>
              </a:rPr>
              <a:t> спільних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рішень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у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відповідь</a:t>
            </a:r>
            <a:r>
              <a:rPr sz="1800" spc="6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на</a:t>
            </a:r>
            <a:r>
              <a:rPr sz="1800" spc="6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спільні 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проблеми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соціально-економічного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розвитку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у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зазначених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регіонах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25115" y="469391"/>
            <a:ext cx="5410200" cy="906144"/>
            <a:chOff x="2025115" y="469391"/>
            <a:chExt cx="5410200" cy="90614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5115" y="615083"/>
              <a:ext cx="1776777" cy="4279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4823" y="469391"/>
              <a:ext cx="963929" cy="90601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68495" y="469391"/>
              <a:ext cx="3466338" cy="90601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1961" y="591693"/>
            <a:ext cx="518350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0" dirty="0">
                <a:solidFill>
                  <a:srgbClr val="860038"/>
                </a:solidFill>
              </a:rPr>
              <a:t>НАЙБЛИЖЧІ</a:t>
            </a:r>
            <a:r>
              <a:rPr sz="3200" spc="20" dirty="0">
                <a:solidFill>
                  <a:srgbClr val="860038"/>
                </a:solidFill>
              </a:rPr>
              <a:t> </a:t>
            </a:r>
            <a:r>
              <a:rPr sz="3200" spc="-15" dirty="0">
                <a:solidFill>
                  <a:srgbClr val="860038"/>
                </a:solidFill>
              </a:rPr>
              <a:t>КОНКУРСИ</a:t>
            </a:r>
            <a:endParaRPr sz="320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44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536244" y="1588388"/>
            <a:ext cx="7786370" cy="3228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190"/>
              </a:lnSpc>
              <a:spcBef>
                <a:spcPts val="105"/>
              </a:spcBef>
            </a:pPr>
            <a:r>
              <a:rPr sz="2800" b="1" dirty="0">
                <a:latin typeface="Tahoma"/>
                <a:cs typeface="Tahoma"/>
              </a:rPr>
              <a:t>Програма</a:t>
            </a:r>
            <a:r>
              <a:rPr sz="2800" b="1" spc="-3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USAID</a:t>
            </a:r>
            <a:r>
              <a:rPr sz="2800" b="1" spc="-5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Україна</a:t>
            </a:r>
            <a:endParaRPr sz="2800">
              <a:latin typeface="Tahoma"/>
              <a:cs typeface="Tahoma"/>
            </a:endParaRPr>
          </a:p>
          <a:p>
            <a:pPr marL="12700" marR="1209040">
              <a:lnSpc>
                <a:spcPts val="3030"/>
              </a:lnSpc>
              <a:spcBef>
                <a:spcPts val="210"/>
              </a:spcBef>
            </a:pPr>
            <a:r>
              <a:rPr sz="2800" b="1" spc="-5" dirty="0">
                <a:latin typeface="Tahoma"/>
                <a:cs typeface="Tahoma"/>
              </a:rPr>
              <a:t>«Конкурентоспроможна </a:t>
            </a:r>
            <a:r>
              <a:rPr sz="2800" b="1" dirty="0">
                <a:latin typeface="Tahoma"/>
                <a:cs typeface="Tahoma"/>
              </a:rPr>
              <a:t>економіка </a:t>
            </a:r>
            <a:r>
              <a:rPr sz="2800" b="1" spc="-81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України»</a:t>
            </a:r>
            <a:r>
              <a:rPr sz="2800" b="1" spc="-4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(КЕУ)</a:t>
            </a:r>
            <a:endParaRPr sz="2800">
              <a:latin typeface="Tahoma"/>
              <a:cs typeface="Tahoma"/>
            </a:endParaRPr>
          </a:p>
          <a:p>
            <a:pPr marL="356870" marR="5080" indent="-344805">
              <a:lnSpc>
                <a:spcPct val="90000"/>
              </a:lnSpc>
              <a:spcBef>
                <a:spcPts val="625"/>
              </a:spcBef>
              <a:buClr>
                <a:srgbClr val="009999"/>
              </a:buClr>
              <a:buSzPct val="64285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800" dirty="0">
                <a:latin typeface="Tahoma"/>
                <a:cs typeface="Tahoma"/>
              </a:rPr>
              <a:t>Приймає концепції </a:t>
            </a:r>
            <a:r>
              <a:rPr sz="2800" spc="5" dirty="0">
                <a:latin typeface="Tahoma"/>
                <a:cs typeface="Tahoma"/>
              </a:rPr>
              <a:t>грантових </a:t>
            </a:r>
            <a:r>
              <a:rPr sz="2800" dirty="0">
                <a:latin typeface="Tahoma"/>
                <a:cs typeface="Tahoma"/>
              </a:rPr>
              <a:t>проектів на 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впровадження заходів, спрямованих </a:t>
            </a:r>
            <a:r>
              <a:rPr sz="2800" spc="5" dirty="0">
                <a:latin typeface="Tahoma"/>
                <a:cs typeface="Tahoma"/>
              </a:rPr>
              <a:t>на 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подолання </a:t>
            </a:r>
            <a:r>
              <a:rPr sz="2800" spc="-5" dirty="0">
                <a:latin typeface="Tahoma"/>
                <a:cs typeface="Tahoma"/>
              </a:rPr>
              <a:t>викликів </a:t>
            </a:r>
            <a:r>
              <a:rPr sz="2800" dirty="0">
                <a:latin typeface="Tahoma"/>
                <a:cs typeface="Tahoma"/>
              </a:rPr>
              <a:t>для </a:t>
            </a:r>
            <a:r>
              <a:rPr sz="2800" spc="5" dirty="0">
                <a:latin typeface="Tahoma"/>
                <a:cs typeface="Tahoma"/>
              </a:rPr>
              <a:t>малих та </a:t>
            </a:r>
            <a:r>
              <a:rPr sz="2800" dirty="0">
                <a:latin typeface="Tahoma"/>
                <a:cs typeface="Tahoma"/>
              </a:rPr>
              <a:t>середніх 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підприємств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(МСП),</a:t>
            </a:r>
            <a:r>
              <a:rPr sz="2800" spc="-2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що</a:t>
            </a:r>
            <a:r>
              <a:rPr sz="2800" spc="-1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працюють</a:t>
            </a:r>
            <a:r>
              <a:rPr sz="2800" spc="-20" dirty="0">
                <a:latin typeface="Tahoma"/>
                <a:cs typeface="Tahoma"/>
              </a:rPr>
              <a:t> </a:t>
            </a:r>
            <a:r>
              <a:rPr sz="2800" spc="5" dirty="0">
                <a:latin typeface="Tahoma"/>
                <a:cs typeface="Tahoma"/>
              </a:rPr>
              <a:t>в</a:t>
            </a:r>
            <a:r>
              <a:rPr sz="2800" spc="-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Україні</a:t>
            </a:r>
            <a:r>
              <a:rPr sz="2800" spc="-35" dirty="0">
                <a:latin typeface="Tahoma"/>
                <a:cs typeface="Tahoma"/>
              </a:rPr>
              <a:t> </a:t>
            </a:r>
            <a:r>
              <a:rPr sz="2800" spc="5" dirty="0">
                <a:latin typeface="Tahoma"/>
                <a:cs typeface="Tahoma"/>
              </a:rPr>
              <a:t>в </a:t>
            </a:r>
            <a:r>
              <a:rPr sz="2800" spc="-8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нових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галузях</a:t>
            </a:r>
            <a:r>
              <a:rPr sz="2800" spc="-20" dirty="0">
                <a:latin typeface="Tahoma"/>
                <a:cs typeface="Tahoma"/>
              </a:rPr>
              <a:t> </a:t>
            </a:r>
            <a:r>
              <a:rPr sz="2800" spc="5" dirty="0">
                <a:latin typeface="Tahoma"/>
                <a:cs typeface="Tahoma"/>
              </a:rPr>
              <a:t>та</a:t>
            </a:r>
            <a:r>
              <a:rPr sz="2800" spc="-2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галузях,</a:t>
            </a:r>
            <a:r>
              <a:rPr sz="2800" spc="-5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що</a:t>
            </a:r>
            <a:r>
              <a:rPr sz="2800" spc="2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розвиваються.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6244" y="4823282"/>
            <a:ext cx="198755" cy="773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spc="15" dirty="0">
                <a:solidFill>
                  <a:srgbClr val="009999"/>
                </a:solidFill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1800" spc="15" dirty="0">
                <a:solidFill>
                  <a:srgbClr val="009999"/>
                </a:solidFill>
                <a:latin typeface="Wingdings"/>
                <a:cs typeface="Wingdings"/>
              </a:rPr>
              <a:t>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0668" y="4807086"/>
            <a:ext cx="5109210" cy="96456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  <a:tabLst>
                <a:tab pos="1759585" algn="l"/>
              </a:tabLst>
            </a:pPr>
            <a:r>
              <a:rPr sz="2800" dirty="0">
                <a:latin typeface="Tahoma"/>
                <a:cs typeface="Tahoma"/>
              </a:rPr>
              <a:t>Дедлайн	29.02.2020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800" dirty="0">
                <a:latin typeface="Tahoma"/>
                <a:cs typeface="Tahoma"/>
              </a:rPr>
              <a:t>Від</a:t>
            </a:r>
            <a:r>
              <a:rPr sz="2800" spc="-20" dirty="0">
                <a:latin typeface="Tahoma"/>
                <a:cs typeface="Tahoma"/>
              </a:rPr>
              <a:t> </a:t>
            </a:r>
            <a:r>
              <a:rPr sz="2800" spc="5" dirty="0">
                <a:latin typeface="Tahoma"/>
                <a:cs typeface="Tahoma"/>
              </a:rPr>
              <a:t>250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тис.</a:t>
            </a:r>
            <a:r>
              <a:rPr sz="2800" spc="-3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до</a:t>
            </a:r>
            <a:r>
              <a:rPr sz="2800" spc="-20" dirty="0">
                <a:latin typeface="Tahoma"/>
                <a:cs typeface="Tahoma"/>
              </a:rPr>
              <a:t> </a:t>
            </a:r>
            <a:r>
              <a:rPr sz="2800" spc="5" dirty="0">
                <a:latin typeface="Tahoma"/>
                <a:cs typeface="Tahoma"/>
              </a:rPr>
              <a:t>40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spc="5" dirty="0">
                <a:latin typeface="Tahoma"/>
                <a:cs typeface="Tahoma"/>
              </a:rPr>
              <a:t>млн</a:t>
            </a:r>
            <a:r>
              <a:rPr sz="2800" spc="-10" dirty="0">
                <a:latin typeface="Tahoma"/>
                <a:cs typeface="Tahoma"/>
              </a:rPr>
              <a:t> </a:t>
            </a:r>
            <a:r>
              <a:rPr sz="2800" spc="5" dirty="0">
                <a:latin typeface="Tahoma"/>
                <a:cs typeface="Tahoma"/>
              </a:rPr>
              <a:t>гривень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25115" y="469391"/>
            <a:ext cx="5410200" cy="906144"/>
            <a:chOff x="2025115" y="469391"/>
            <a:chExt cx="5410200" cy="90614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5115" y="615083"/>
              <a:ext cx="1776777" cy="4279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4823" y="469391"/>
              <a:ext cx="963929" cy="90601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68495" y="469391"/>
              <a:ext cx="3466338" cy="90601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1961" y="591693"/>
            <a:ext cx="518350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0" dirty="0">
                <a:solidFill>
                  <a:srgbClr val="860038"/>
                </a:solidFill>
              </a:rPr>
              <a:t>НАЙБЛИЖЧІ</a:t>
            </a:r>
            <a:r>
              <a:rPr sz="3200" spc="20" dirty="0">
                <a:solidFill>
                  <a:srgbClr val="860038"/>
                </a:solidFill>
              </a:rPr>
              <a:t> </a:t>
            </a:r>
            <a:r>
              <a:rPr sz="3200" spc="-15" dirty="0">
                <a:solidFill>
                  <a:srgbClr val="860038"/>
                </a:solidFill>
              </a:rPr>
              <a:t>КОНКУРСИ</a:t>
            </a:r>
            <a:endParaRPr sz="32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45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510844" y="1553984"/>
            <a:ext cx="8154034" cy="439420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9"/>
              </a:spcBef>
            </a:pPr>
            <a:r>
              <a:rPr sz="2600" b="1" spc="-10" dirty="0">
                <a:latin typeface="Tahoma"/>
                <a:cs typeface="Tahoma"/>
              </a:rPr>
              <a:t>Гранти</a:t>
            </a:r>
            <a:r>
              <a:rPr sz="2600" b="1" spc="40" dirty="0">
                <a:latin typeface="Tahoma"/>
                <a:cs typeface="Tahoma"/>
              </a:rPr>
              <a:t> </a:t>
            </a:r>
            <a:r>
              <a:rPr sz="2600" b="1" spc="-5" dirty="0">
                <a:latin typeface="Tahoma"/>
                <a:cs typeface="Tahoma"/>
              </a:rPr>
              <a:t>від</a:t>
            </a:r>
            <a:r>
              <a:rPr sz="2600" b="1" spc="-15" dirty="0">
                <a:latin typeface="Tahoma"/>
                <a:cs typeface="Tahoma"/>
              </a:rPr>
              <a:t> </a:t>
            </a:r>
            <a:r>
              <a:rPr sz="2600" b="1" spc="-5" dirty="0">
                <a:latin typeface="Tahoma"/>
                <a:cs typeface="Tahoma"/>
              </a:rPr>
              <a:t>«Глобального</a:t>
            </a:r>
            <a:r>
              <a:rPr sz="2600" b="1" spc="35" dirty="0">
                <a:latin typeface="Tahoma"/>
                <a:cs typeface="Tahoma"/>
              </a:rPr>
              <a:t> </a:t>
            </a:r>
            <a:r>
              <a:rPr sz="2600" b="1" spc="-10" dirty="0">
                <a:latin typeface="Tahoma"/>
                <a:cs typeface="Tahoma"/>
              </a:rPr>
              <a:t>Фонду </a:t>
            </a:r>
            <a:r>
              <a:rPr sz="2600" b="1" spc="-5" dirty="0">
                <a:latin typeface="Tahoma"/>
                <a:cs typeface="Tahoma"/>
              </a:rPr>
              <a:t>для</a:t>
            </a:r>
            <a:r>
              <a:rPr sz="2600" b="1" spc="35" dirty="0">
                <a:latin typeface="Tahoma"/>
                <a:cs typeface="Tahoma"/>
              </a:rPr>
              <a:t> </a:t>
            </a:r>
            <a:r>
              <a:rPr sz="2600" b="1" spc="-5" dirty="0">
                <a:latin typeface="Tahoma"/>
                <a:cs typeface="Tahoma"/>
              </a:rPr>
              <a:t>жінок»</a:t>
            </a:r>
            <a:endParaRPr sz="2600">
              <a:latin typeface="Tahoma"/>
              <a:cs typeface="Tahoma"/>
            </a:endParaRPr>
          </a:p>
          <a:p>
            <a:pPr marL="38100" marR="1093470">
              <a:lnSpc>
                <a:spcPct val="90000"/>
              </a:lnSpc>
              <a:spcBef>
                <a:spcPts val="625"/>
              </a:spcBef>
            </a:pPr>
            <a:r>
              <a:rPr sz="2600" spc="-5" dirty="0">
                <a:latin typeface="Tahoma"/>
                <a:cs typeface="Tahoma"/>
              </a:rPr>
              <a:t>Фонд підтримує</a:t>
            </a:r>
            <a:r>
              <a:rPr sz="2600" spc="35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жіночі</a:t>
            </a:r>
            <a:r>
              <a:rPr sz="2600" spc="25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групи,</a:t>
            </a:r>
            <a:r>
              <a:rPr sz="2600" spc="-20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чия</a:t>
            </a:r>
            <a:r>
              <a:rPr sz="2600" dirty="0">
                <a:latin typeface="Tahoma"/>
                <a:cs typeface="Tahoma"/>
              </a:rPr>
              <a:t> </a:t>
            </a:r>
            <a:r>
              <a:rPr sz="2600" spc="-10" dirty="0">
                <a:latin typeface="Tahoma"/>
                <a:cs typeface="Tahoma"/>
              </a:rPr>
              <a:t>діяльність </a:t>
            </a:r>
            <a:r>
              <a:rPr sz="2600" spc="-5" dirty="0">
                <a:latin typeface="Tahoma"/>
                <a:cs typeface="Tahoma"/>
              </a:rPr>
              <a:t> спрямована</a:t>
            </a:r>
            <a:r>
              <a:rPr sz="2600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на</a:t>
            </a:r>
            <a:r>
              <a:rPr sz="2600" spc="20" dirty="0">
                <a:latin typeface="Tahoma"/>
                <a:cs typeface="Tahoma"/>
              </a:rPr>
              <a:t> </a:t>
            </a:r>
            <a:r>
              <a:rPr sz="2600" spc="-10" dirty="0">
                <a:latin typeface="Tahoma"/>
                <a:cs typeface="Tahoma"/>
              </a:rPr>
              <a:t>поліпшення</a:t>
            </a:r>
            <a:r>
              <a:rPr sz="2600" spc="25" dirty="0">
                <a:latin typeface="Tahoma"/>
                <a:cs typeface="Tahoma"/>
              </a:rPr>
              <a:t> </a:t>
            </a:r>
            <a:r>
              <a:rPr sz="2600" spc="-10" dirty="0">
                <a:latin typeface="Tahoma"/>
                <a:cs typeface="Tahoma"/>
              </a:rPr>
              <a:t>становища</a:t>
            </a:r>
            <a:r>
              <a:rPr sz="2600" spc="35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жінок</a:t>
            </a:r>
            <a:r>
              <a:rPr sz="2600" spc="20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і </a:t>
            </a:r>
            <a:r>
              <a:rPr sz="2600" spc="-800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дівчаток</a:t>
            </a:r>
            <a:r>
              <a:rPr sz="2600" spc="10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у</a:t>
            </a:r>
            <a:r>
              <a:rPr sz="2600" spc="5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світі</a:t>
            </a:r>
            <a:r>
              <a:rPr sz="2600" spc="5" dirty="0">
                <a:latin typeface="Tahoma"/>
                <a:cs typeface="Tahoma"/>
              </a:rPr>
              <a:t> </a:t>
            </a:r>
            <a:r>
              <a:rPr sz="2600" spc="-10" dirty="0">
                <a:latin typeface="Tahoma"/>
                <a:cs typeface="Tahoma"/>
              </a:rPr>
              <a:t>та</a:t>
            </a:r>
            <a:r>
              <a:rPr sz="2600" spc="35" dirty="0">
                <a:latin typeface="Tahoma"/>
                <a:cs typeface="Tahoma"/>
              </a:rPr>
              <a:t> </a:t>
            </a:r>
            <a:r>
              <a:rPr sz="2600" spc="-10" dirty="0">
                <a:latin typeface="Tahoma"/>
                <a:cs typeface="Tahoma"/>
              </a:rPr>
              <a:t>ведеться</a:t>
            </a:r>
            <a:r>
              <a:rPr sz="2600" spc="10" dirty="0">
                <a:latin typeface="Tahoma"/>
                <a:cs typeface="Tahoma"/>
              </a:rPr>
              <a:t> </a:t>
            </a:r>
            <a:r>
              <a:rPr sz="2600" spc="-15" dirty="0">
                <a:latin typeface="Tahoma"/>
                <a:cs typeface="Tahoma"/>
              </a:rPr>
              <a:t>за</a:t>
            </a:r>
            <a:r>
              <a:rPr sz="2600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межами</a:t>
            </a:r>
            <a:r>
              <a:rPr sz="2600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США.</a:t>
            </a:r>
            <a:endParaRPr sz="2600">
              <a:latin typeface="Tahoma"/>
              <a:cs typeface="Tahoma"/>
            </a:endParaRPr>
          </a:p>
          <a:p>
            <a:pPr marL="38100" marR="139700">
              <a:lnSpc>
                <a:spcPts val="2810"/>
              </a:lnSpc>
              <a:spcBef>
                <a:spcPts val="665"/>
              </a:spcBef>
            </a:pPr>
            <a:r>
              <a:rPr sz="2600" spc="-5" dirty="0">
                <a:latin typeface="Tahoma"/>
                <a:cs typeface="Tahoma"/>
              </a:rPr>
              <a:t>Об’єднання</a:t>
            </a:r>
            <a:r>
              <a:rPr sz="2600" spc="25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має</a:t>
            </a:r>
            <a:r>
              <a:rPr sz="2600" spc="5" dirty="0">
                <a:latin typeface="Tahoma"/>
                <a:cs typeface="Tahoma"/>
              </a:rPr>
              <a:t> </a:t>
            </a:r>
            <a:r>
              <a:rPr sz="2600" spc="-10" dirty="0">
                <a:latin typeface="Tahoma"/>
                <a:cs typeface="Tahoma"/>
              </a:rPr>
              <a:t>перебувати </a:t>
            </a:r>
            <a:r>
              <a:rPr sz="2600" spc="-5" dirty="0">
                <a:latin typeface="Tahoma"/>
                <a:cs typeface="Tahoma"/>
              </a:rPr>
              <a:t>під</a:t>
            </a:r>
            <a:r>
              <a:rPr sz="2600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керівництвом</a:t>
            </a:r>
            <a:r>
              <a:rPr sz="2600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жінок. </a:t>
            </a:r>
            <a:r>
              <a:rPr sz="2600" spc="-795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Жінки</a:t>
            </a:r>
            <a:r>
              <a:rPr sz="2600" spc="5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повинні</a:t>
            </a:r>
            <a:r>
              <a:rPr sz="2600" spc="-15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займати</a:t>
            </a:r>
            <a:r>
              <a:rPr sz="2600" spc="25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всі</a:t>
            </a:r>
            <a:r>
              <a:rPr sz="2600" spc="-15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або</a:t>
            </a:r>
            <a:r>
              <a:rPr sz="2600" spc="5" dirty="0">
                <a:latin typeface="Tahoma"/>
                <a:cs typeface="Tahoma"/>
              </a:rPr>
              <a:t> </a:t>
            </a:r>
            <a:r>
              <a:rPr sz="2600" spc="-10" dirty="0">
                <a:latin typeface="Tahoma"/>
                <a:cs typeface="Tahoma"/>
              </a:rPr>
              <a:t>більшість</a:t>
            </a:r>
            <a:r>
              <a:rPr sz="2600" spc="20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керівних </a:t>
            </a:r>
            <a:r>
              <a:rPr sz="2600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посад.</a:t>
            </a:r>
            <a:endParaRPr sz="2600">
              <a:latin typeface="Tahoma"/>
              <a:cs typeface="Tahoma"/>
            </a:endParaRPr>
          </a:p>
          <a:p>
            <a:pPr marL="38100" marR="30480">
              <a:lnSpc>
                <a:spcPts val="2810"/>
              </a:lnSpc>
              <a:spcBef>
                <a:spcPts val="620"/>
              </a:spcBef>
            </a:pPr>
            <a:r>
              <a:rPr sz="2600" spc="-5" dirty="0">
                <a:latin typeface="Tahoma"/>
                <a:cs typeface="Tahoma"/>
              </a:rPr>
              <a:t>Фонд</a:t>
            </a:r>
            <a:r>
              <a:rPr sz="2600" dirty="0">
                <a:latin typeface="Tahoma"/>
                <a:cs typeface="Tahoma"/>
              </a:rPr>
              <a:t> </a:t>
            </a:r>
            <a:r>
              <a:rPr sz="2600" spc="-10" dirty="0">
                <a:latin typeface="Tahoma"/>
                <a:cs typeface="Tahoma"/>
              </a:rPr>
              <a:t>постійно</a:t>
            </a:r>
            <a:r>
              <a:rPr sz="2600" spc="25" dirty="0">
                <a:latin typeface="Tahoma"/>
                <a:cs typeface="Tahoma"/>
              </a:rPr>
              <a:t> </a:t>
            </a:r>
            <a:r>
              <a:rPr sz="2600" spc="-10" dirty="0">
                <a:latin typeface="Tahoma"/>
                <a:cs typeface="Tahoma"/>
              </a:rPr>
              <a:t>виділяє</a:t>
            </a:r>
            <a:r>
              <a:rPr sz="2600" spc="15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невеликі</a:t>
            </a:r>
            <a:r>
              <a:rPr sz="2600" spc="15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гранти</a:t>
            </a:r>
            <a:r>
              <a:rPr sz="2600" spc="-10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на</a:t>
            </a:r>
            <a:r>
              <a:rPr sz="2600" spc="10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загальний </a:t>
            </a:r>
            <a:r>
              <a:rPr sz="2600" spc="-795" dirty="0">
                <a:latin typeface="Tahoma"/>
                <a:cs typeface="Tahoma"/>
              </a:rPr>
              <a:t> </a:t>
            </a:r>
            <a:r>
              <a:rPr sz="2600" spc="-10" dirty="0">
                <a:latin typeface="Tahoma"/>
                <a:cs typeface="Tahoma"/>
              </a:rPr>
              <a:t>розвиток</a:t>
            </a:r>
            <a:r>
              <a:rPr sz="2600" spc="20" dirty="0">
                <a:latin typeface="Tahoma"/>
                <a:cs typeface="Tahoma"/>
              </a:rPr>
              <a:t> </a:t>
            </a:r>
            <a:r>
              <a:rPr sz="2600" spc="-10" dirty="0">
                <a:latin typeface="Tahoma"/>
                <a:cs typeface="Tahoma"/>
              </a:rPr>
              <a:t>діяльності</a:t>
            </a:r>
            <a:r>
              <a:rPr sz="2600" spc="45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жіночих</a:t>
            </a:r>
            <a:r>
              <a:rPr sz="2600" spc="25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об’єднань,</a:t>
            </a:r>
            <a:r>
              <a:rPr sz="2600" spc="10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а</a:t>
            </a:r>
            <a:r>
              <a:rPr sz="2600" spc="-10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також</a:t>
            </a:r>
            <a:r>
              <a:rPr sz="2600" spc="25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на</a:t>
            </a:r>
            <a:endParaRPr sz="2600">
              <a:latin typeface="Tahoma"/>
              <a:cs typeface="Tahoma"/>
            </a:endParaRPr>
          </a:p>
          <a:p>
            <a:pPr marL="38100">
              <a:lnSpc>
                <a:spcPts val="2765"/>
              </a:lnSpc>
            </a:pPr>
            <a:r>
              <a:rPr sz="2600" spc="-5" dirty="0">
                <a:latin typeface="Tahoma"/>
                <a:cs typeface="Tahoma"/>
              </a:rPr>
              <a:t>реалізацію конкретних</a:t>
            </a:r>
            <a:r>
              <a:rPr sz="2600" spc="-25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проектів</a:t>
            </a:r>
            <a:endParaRPr sz="2600">
              <a:latin typeface="Tahoma"/>
              <a:cs typeface="Tahoma"/>
            </a:endParaRPr>
          </a:p>
          <a:p>
            <a:pPr marL="382270" indent="-344805">
              <a:lnSpc>
                <a:spcPct val="100000"/>
              </a:lnSpc>
              <a:spcBef>
                <a:spcPts val="450"/>
              </a:spcBef>
              <a:buClr>
                <a:srgbClr val="009999"/>
              </a:buClr>
              <a:buSzPct val="64285"/>
              <a:buFont typeface="Wingdings"/>
              <a:buChar char=""/>
              <a:tabLst>
                <a:tab pos="382270" algn="l"/>
                <a:tab pos="382905" algn="l"/>
              </a:tabLst>
            </a:pPr>
            <a:r>
              <a:rPr sz="2800" dirty="0">
                <a:latin typeface="Tahoma"/>
                <a:cs typeface="Tahoma"/>
              </a:rPr>
              <a:t>Від</a:t>
            </a:r>
            <a:r>
              <a:rPr sz="2800" spc="-20" dirty="0">
                <a:latin typeface="Tahoma"/>
                <a:cs typeface="Tahoma"/>
              </a:rPr>
              <a:t> </a:t>
            </a:r>
            <a:r>
              <a:rPr sz="2800" spc="5" dirty="0">
                <a:latin typeface="Tahoma"/>
                <a:cs typeface="Tahoma"/>
              </a:rPr>
              <a:t>500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до</a:t>
            </a:r>
            <a:r>
              <a:rPr sz="2800" spc="-15" dirty="0">
                <a:latin typeface="Tahoma"/>
                <a:cs typeface="Tahoma"/>
              </a:rPr>
              <a:t> </a:t>
            </a:r>
            <a:r>
              <a:rPr sz="2800" spc="5" dirty="0">
                <a:latin typeface="Tahoma"/>
                <a:cs typeface="Tahoma"/>
              </a:rPr>
              <a:t>20</a:t>
            </a:r>
            <a:r>
              <a:rPr sz="2800" spc="-2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тис.</a:t>
            </a:r>
            <a:r>
              <a:rPr sz="2800" spc="-5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дол.</a:t>
            </a:r>
            <a:r>
              <a:rPr sz="2800" spc="-1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США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25115" y="469391"/>
            <a:ext cx="5410200" cy="906144"/>
            <a:chOff x="2025115" y="469391"/>
            <a:chExt cx="5410200" cy="90614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5115" y="615083"/>
              <a:ext cx="1776777" cy="4279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4823" y="469391"/>
              <a:ext cx="963929" cy="90601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68495" y="469391"/>
              <a:ext cx="3466338" cy="90601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1961" y="591693"/>
            <a:ext cx="518350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0" dirty="0">
                <a:solidFill>
                  <a:srgbClr val="860038"/>
                </a:solidFill>
              </a:rPr>
              <a:t>НАЙБЛИЖЧІ</a:t>
            </a:r>
            <a:r>
              <a:rPr sz="3200" spc="20" dirty="0">
                <a:solidFill>
                  <a:srgbClr val="860038"/>
                </a:solidFill>
              </a:rPr>
              <a:t> </a:t>
            </a:r>
            <a:r>
              <a:rPr sz="3200" spc="-15" dirty="0">
                <a:solidFill>
                  <a:srgbClr val="860038"/>
                </a:solidFill>
              </a:rPr>
              <a:t>КОНКУРСИ</a:t>
            </a:r>
            <a:endParaRPr sz="32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46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536244" y="1553260"/>
            <a:ext cx="8059420" cy="450342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600" b="1" spc="-10" dirty="0">
                <a:latin typeface="Tahoma"/>
                <a:cs typeface="Tahoma"/>
              </a:rPr>
              <a:t>Глобальний</a:t>
            </a:r>
            <a:r>
              <a:rPr sz="2600" b="1" spc="40" dirty="0">
                <a:latin typeface="Tahoma"/>
                <a:cs typeface="Tahoma"/>
              </a:rPr>
              <a:t> </a:t>
            </a:r>
            <a:r>
              <a:rPr sz="2600" b="1" spc="-10" dirty="0">
                <a:latin typeface="Tahoma"/>
                <a:cs typeface="Tahoma"/>
              </a:rPr>
              <a:t>інноваційний</a:t>
            </a:r>
            <a:r>
              <a:rPr sz="2600" b="1" spc="40" dirty="0">
                <a:latin typeface="Tahoma"/>
                <a:cs typeface="Tahoma"/>
              </a:rPr>
              <a:t> </a:t>
            </a:r>
            <a:r>
              <a:rPr sz="2600" b="1" spc="-10" dirty="0">
                <a:latin typeface="Tahoma"/>
                <a:cs typeface="Tahoma"/>
              </a:rPr>
              <a:t>фонд</a:t>
            </a:r>
            <a:r>
              <a:rPr sz="2600" b="1" spc="80" dirty="0">
                <a:latin typeface="Tahoma"/>
                <a:cs typeface="Tahoma"/>
              </a:rPr>
              <a:t> </a:t>
            </a:r>
            <a:r>
              <a:rPr sz="2600" b="1" spc="-15" dirty="0">
                <a:latin typeface="Tahoma"/>
                <a:cs typeface="Tahoma"/>
              </a:rPr>
              <a:t>GIF</a:t>
            </a:r>
            <a:endParaRPr sz="26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630"/>
              </a:spcBef>
            </a:pPr>
            <a:r>
              <a:rPr sz="2600" spc="-5" dirty="0">
                <a:latin typeface="Tahoma"/>
                <a:cs typeface="Tahoma"/>
              </a:rPr>
              <a:t>-</a:t>
            </a:r>
            <a:r>
              <a:rPr sz="2600" spc="9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є</a:t>
            </a:r>
            <a:r>
              <a:rPr sz="1900" spc="114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незалежною</a:t>
            </a:r>
            <a:r>
              <a:rPr sz="1900" spc="15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глобальної</a:t>
            </a:r>
            <a:r>
              <a:rPr sz="1900" spc="15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некомерційною</a:t>
            </a:r>
            <a:r>
              <a:rPr sz="1900" spc="17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організацією,</a:t>
            </a:r>
            <a:r>
              <a:rPr sz="1900" spc="20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яка</a:t>
            </a:r>
            <a:r>
              <a:rPr sz="1900" spc="114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інвестує </a:t>
            </a:r>
            <a:r>
              <a:rPr sz="1900" spc="-5" dirty="0">
                <a:latin typeface="Tahoma"/>
                <a:cs typeface="Tahoma"/>
              </a:rPr>
              <a:t> в</a:t>
            </a:r>
            <a:r>
              <a:rPr sz="1900" spc="1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соціальні</a:t>
            </a:r>
            <a:r>
              <a:rPr sz="1900" spc="5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інновації,</a:t>
            </a:r>
            <a:r>
              <a:rPr sz="1900" spc="10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які</a:t>
            </a:r>
            <a:r>
              <a:rPr sz="1900" spc="2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спрямовані</a:t>
            </a:r>
            <a:r>
              <a:rPr sz="1900" spc="5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на</a:t>
            </a:r>
            <a:r>
              <a:rPr sz="1900" spc="4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поліпшення</a:t>
            </a:r>
            <a:r>
              <a:rPr sz="1900" spc="3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життя і</a:t>
            </a:r>
            <a:r>
              <a:rPr sz="190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можливості </a:t>
            </a:r>
            <a:r>
              <a:rPr sz="190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мільйонів</a:t>
            </a:r>
            <a:r>
              <a:rPr sz="1900" spc="3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людей</a:t>
            </a:r>
            <a:r>
              <a:rPr sz="1900" spc="1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в </a:t>
            </a:r>
            <a:r>
              <a:rPr sz="1900" spc="-10" dirty="0">
                <a:latin typeface="Tahoma"/>
                <a:cs typeface="Tahoma"/>
              </a:rPr>
              <a:t>країнах,</a:t>
            </a:r>
            <a:r>
              <a:rPr sz="1900" spc="7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що</a:t>
            </a:r>
            <a:r>
              <a:rPr sz="1900" spc="3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розвиваються.</a:t>
            </a:r>
            <a:r>
              <a:rPr sz="1900" spc="6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Завдяки</a:t>
            </a:r>
            <a:r>
              <a:rPr sz="1900" spc="6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своїй</a:t>
            </a:r>
            <a:r>
              <a:rPr sz="1900" spc="3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програмі </a:t>
            </a:r>
            <a:r>
              <a:rPr sz="190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грантів</a:t>
            </a:r>
            <a:r>
              <a:rPr sz="1900" spc="4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вони</a:t>
            </a:r>
            <a:r>
              <a:rPr sz="1900" spc="4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шукають</a:t>
            </a:r>
            <a:r>
              <a:rPr sz="1900" spc="8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інноваційні</a:t>
            </a:r>
            <a:r>
              <a:rPr sz="1900" spc="10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рішення</a:t>
            </a:r>
            <a:r>
              <a:rPr sz="1900" spc="5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глобальних</a:t>
            </a:r>
            <a:r>
              <a:rPr sz="1900" spc="3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проблем в</a:t>
            </a:r>
            <a:r>
              <a:rPr sz="1900" spc="2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галузі </a:t>
            </a:r>
            <a:r>
              <a:rPr sz="1900" spc="-58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розвитку,</a:t>
            </a:r>
            <a:r>
              <a:rPr sz="1900" spc="5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особливо</a:t>
            </a:r>
            <a:r>
              <a:rPr sz="1900" spc="5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для</a:t>
            </a:r>
            <a:r>
              <a:rPr sz="1900" spc="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бідних</a:t>
            </a:r>
            <a:r>
              <a:rPr sz="1900" spc="4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і</a:t>
            </a:r>
            <a:r>
              <a:rPr sz="1900" spc="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уразливих</a:t>
            </a:r>
            <a:r>
              <a:rPr sz="1900" spc="2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груп</a:t>
            </a:r>
            <a:r>
              <a:rPr sz="1900" spc="1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населення.</a:t>
            </a:r>
            <a:r>
              <a:rPr sz="1900" spc="13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GIF</a:t>
            </a:r>
            <a:endParaRPr sz="1900">
              <a:latin typeface="Tahoma"/>
              <a:cs typeface="Tahoma"/>
            </a:endParaRPr>
          </a:p>
          <a:p>
            <a:pPr marL="12700" marR="582930">
              <a:lnSpc>
                <a:spcPct val="100000"/>
              </a:lnSpc>
              <a:spcBef>
                <a:spcPts val="5"/>
              </a:spcBef>
            </a:pPr>
            <a:r>
              <a:rPr sz="1900" spc="-5" dirty="0">
                <a:latin typeface="Tahoma"/>
                <a:cs typeface="Tahoma"/>
              </a:rPr>
              <a:t>підтримує</a:t>
            </a:r>
            <a:r>
              <a:rPr sz="1900" spc="20" dirty="0">
                <a:latin typeface="Tahoma"/>
                <a:cs typeface="Tahoma"/>
              </a:rPr>
              <a:t> </a:t>
            </a:r>
            <a:r>
              <a:rPr sz="1900" spc="-15" dirty="0">
                <a:latin typeface="Tahoma"/>
                <a:cs typeface="Tahoma"/>
              </a:rPr>
              <a:t>команди</a:t>
            </a:r>
            <a:r>
              <a:rPr sz="1900" spc="8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з</a:t>
            </a:r>
            <a:r>
              <a:rPr sz="1900" spc="3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соціальних</a:t>
            </a:r>
            <a:r>
              <a:rPr sz="1900" spc="5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підприємств,</a:t>
            </a:r>
            <a:r>
              <a:rPr sz="1900" spc="3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комерційних</a:t>
            </a:r>
            <a:r>
              <a:rPr sz="1900" spc="5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фірм, </a:t>
            </a:r>
            <a:r>
              <a:rPr sz="190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некомерційних</a:t>
            </a:r>
            <a:r>
              <a:rPr sz="1900" spc="5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організацій,</a:t>
            </a:r>
            <a:r>
              <a:rPr sz="1900" spc="8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державних</a:t>
            </a:r>
            <a:r>
              <a:rPr sz="1900" spc="5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установ</a:t>
            </a:r>
            <a:r>
              <a:rPr sz="1900" spc="7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і</a:t>
            </a:r>
            <a:r>
              <a:rPr sz="1900" spc="10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дослідників</a:t>
            </a:r>
            <a:r>
              <a:rPr sz="1900" spc="7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у</a:t>
            </a:r>
            <a:r>
              <a:rPr sz="1900" spc="25" dirty="0">
                <a:latin typeface="Tahoma"/>
                <a:cs typeface="Tahoma"/>
              </a:rPr>
              <a:t> </a:t>
            </a:r>
            <a:r>
              <a:rPr sz="1900" spc="-10" dirty="0">
                <a:latin typeface="Tahoma"/>
                <a:cs typeface="Tahoma"/>
              </a:rPr>
              <a:t>всіх </a:t>
            </a:r>
            <a:r>
              <a:rPr sz="1900" spc="-580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відповідних</a:t>
            </a:r>
            <a:r>
              <a:rPr sz="1900" spc="65" dirty="0">
                <a:latin typeface="Tahoma"/>
                <a:cs typeface="Tahoma"/>
              </a:rPr>
              <a:t> </a:t>
            </a:r>
            <a:r>
              <a:rPr sz="1900" spc="-5" dirty="0">
                <a:latin typeface="Tahoma"/>
                <a:cs typeface="Tahoma"/>
              </a:rPr>
              <a:t>секторах.</a:t>
            </a:r>
            <a:endParaRPr sz="1900">
              <a:latin typeface="Tahoma"/>
              <a:cs typeface="Tahoma"/>
            </a:endParaRPr>
          </a:p>
          <a:p>
            <a:pPr marL="12700" marR="4009390">
              <a:lnSpc>
                <a:spcPts val="3750"/>
              </a:lnSpc>
              <a:spcBef>
                <a:spcPts val="225"/>
              </a:spcBef>
            </a:pPr>
            <a:r>
              <a:rPr sz="2600" spc="-5" dirty="0">
                <a:latin typeface="Tahoma"/>
                <a:cs typeface="Tahoma"/>
              </a:rPr>
              <a:t>Бізнес, органи </a:t>
            </a:r>
            <a:r>
              <a:rPr sz="2600" spc="-10" dirty="0">
                <a:latin typeface="Tahoma"/>
                <a:cs typeface="Tahoma"/>
              </a:rPr>
              <a:t>влади, НУО </a:t>
            </a:r>
            <a:r>
              <a:rPr sz="2600" spc="-800" dirty="0">
                <a:latin typeface="Tahoma"/>
                <a:cs typeface="Tahoma"/>
              </a:rPr>
              <a:t> </a:t>
            </a:r>
            <a:r>
              <a:rPr sz="2600" spc="-10" dirty="0">
                <a:latin typeface="Tahoma"/>
                <a:cs typeface="Tahoma"/>
              </a:rPr>
              <a:t>Постійно</a:t>
            </a:r>
            <a:r>
              <a:rPr sz="2600" spc="-5" dirty="0">
                <a:latin typeface="Tahoma"/>
                <a:cs typeface="Tahoma"/>
              </a:rPr>
              <a:t> </a:t>
            </a:r>
            <a:r>
              <a:rPr sz="2600" spc="-10" dirty="0">
                <a:latin typeface="Tahoma"/>
                <a:cs typeface="Tahoma"/>
              </a:rPr>
              <a:t>діюча</a:t>
            </a:r>
            <a:endParaRPr sz="2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3000" dirty="0">
                <a:latin typeface="Tahoma"/>
                <a:cs typeface="Tahoma"/>
              </a:rPr>
              <a:t>"від</a:t>
            </a:r>
            <a:r>
              <a:rPr sz="3000" spc="-30" dirty="0">
                <a:latin typeface="Tahoma"/>
                <a:cs typeface="Tahoma"/>
              </a:rPr>
              <a:t> </a:t>
            </a:r>
            <a:r>
              <a:rPr sz="3000" dirty="0">
                <a:latin typeface="Tahoma"/>
                <a:cs typeface="Tahoma"/>
              </a:rPr>
              <a:t>£30 000</a:t>
            </a:r>
            <a:r>
              <a:rPr sz="3000" spc="-5" dirty="0">
                <a:latin typeface="Tahoma"/>
                <a:cs typeface="Tahoma"/>
              </a:rPr>
              <a:t> до</a:t>
            </a:r>
            <a:r>
              <a:rPr sz="3000" spc="-25" dirty="0">
                <a:latin typeface="Tahoma"/>
                <a:cs typeface="Tahoma"/>
              </a:rPr>
              <a:t> </a:t>
            </a:r>
            <a:r>
              <a:rPr sz="3000" dirty="0">
                <a:latin typeface="Tahoma"/>
                <a:cs typeface="Tahoma"/>
              </a:rPr>
              <a:t>£10</a:t>
            </a:r>
            <a:r>
              <a:rPr sz="3000" spc="-5" dirty="0">
                <a:latin typeface="Tahoma"/>
                <a:cs typeface="Tahoma"/>
              </a:rPr>
              <a:t> </a:t>
            </a:r>
            <a:r>
              <a:rPr sz="3000" dirty="0">
                <a:latin typeface="Tahoma"/>
                <a:cs typeface="Tahoma"/>
              </a:rPr>
              <a:t>000 </a:t>
            </a:r>
            <a:r>
              <a:rPr sz="3000" spc="-5" dirty="0">
                <a:latin typeface="Tahoma"/>
                <a:cs typeface="Tahoma"/>
              </a:rPr>
              <a:t>000"</a:t>
            </a:r>
            <a:endParaRPr sz="3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25115" y="469391"/>
            <a:ext cx="5410200" cy="906144"/>
            <a:chOff x="2025115" y="469391"/>
            <a:chExt cx="5410200" cy="90614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5115" y="615083"/>
              <a:ext cx="1776777" cy="4279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4823" y="469391"/>
              <a:ext cx="963929" cy="90601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68495" y="469391"/>
              <a:ext cx="3466338" cy="90601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1961" y="591693"/>
            <a:ext cx="518350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0" dirty="0">
                <a:solidFill>
                  <a:srgbClr val="860038"/>
                </a:solidFill>
              </a:rPr>
              <a:t>НАЙБЛИЖЧІ</a:t>
            </a:r>
            <a:r>
              <a:rPr sz="3200" spc="20" dirty="0">
                <a:solidFill>
                  <a:srgbClr val="860038"/>
                </a:solidFill>
              </a:rPr>
              <a:t> </a:t>
            </a:r>
            <a:r>
              <a:rPr sz="3200" spc="-15" dirty="0">
                <a:solidFill>
                  <a:srgbClr val="860038"/>
                </a:solidFill>
              </a:rPr>
              <a:t>КОНКУРСИ</a:t>
            </a:r>
            <a:endParaRPr sz="32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47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498144" y="1241551"/>
            <a:ext cx="8121015" cy="47967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latin typeface="Tahoma"/>
                <a:cs typeface="Tahoma"/>
              </a:rPr>
              <a:t>FASEP</a:t>
            </a:r>
            <a:endParaRPr sz="2000">
              <a:latin typeface="Tahoma"/>
              <a:cs typeface="Tahoma"/>
            </a:endParaRPr>
          </a:p>
          <a:p>
            <a:pPr marL="394970" indent="-344805">
              <a:lnSpc>
                <a:spcPts val="2160"/>
              </a:lnSpc>
              <a:buClr>
                <a:srgbClr val="009999"/>
              </a:buClr>
              <a:buSzPct val="65000"/>
              <a:buFont typeface="Wingdings"/>
              <a:buChar char=""/>
              <a:tabLst>
                <a:tab pos="394970" algn="l"/>
                <a:tab pos="395605" algn="l"/>
              </a:tabLst>
            </a:pPr>
            <a:r>
              <a:rPr sz="2000" spc="-25" dirty="0">
                <a:latin typeface="Tahoma"/>
                <a:cs typeface="Tahoma"/>
              </a:rPr>
              <a:t>FASEP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«Дослідження»</a:t>
            </a:r>
            <a:r>
              <a:rPr sz="2000" spc="4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–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фінансування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надається</a:t>
            </a:r>
            <a:r>
              <a:rPr sz="2000" spc="-10" dirty="0">
                <a:latin typeface="Tahoma"/>
                <a:cs typeface="Tahoma"/>
              </a:rPr>
              <a:t> для </a:t>
            </a:r>
            <a:r>
              <a:rPr sz="2000" spc="-5" dirty="0">
                <a:latin typeface="Tahoma"/>
                <a:cs typeface="Tahoma"/>
              </a:rPr>
              <a:t>проведення</a:t>
            </a:r>
            <a:endParaRPr sz="2000">
              <a:latin typeface="Tahoma"/>
              <a:cs typeface="Tahoma"/>
            </a:endParaRPr>
          </a:p>
          <a:p>
            <a:pPr marL="394970" marR="1048385">
              <a:lnSpc>
                <a:spcPts val="1920"/>
              </a:lnSpc>
              <a:spcBef>
                <a:spcPts val="225"/>
              </a:spcBef>
            </a:pPr>
            <a:r>
              <a:rPr sz="2000" spc="-10" dirty="0">
                <a:latin typeface="Tahoma"/>
                <a:cs typeface="Tahoma"/>
              </a:rPr>
              <a:t>техніко-економічного</a:t>
            </a:r>
            <a:r>
              <a:rPr sz="2000" spc="10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обгрунтування</a:t>
            </a:r>
            <a:r>
              <a:rPr sz="2000" spc="5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(ТЕО)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або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технічної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допомоги.</a:t>
            </a:r>
            <a:r>
              <a:rPr sz="2000" spc="4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Проекти,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що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можуть</a:t>
            </a:r>
            <a:r>
              <a:rPr sz="2000" spc="4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фінансуватися:</a:t>
            </a:r>
            <a:r>
              <a:rPr sz="2000" spc="4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Проекти</a:t>
            </a:r>
            <a:endParaRPr sz="2000">
              <a:latin typeface="Tahoma"/>
              <a:cs typeface="Tahoma"/>
            </a:endParaRPr>
          </a:p>
          <a:p>
            <a:pPr marL="394970">
              <a:lnSpc>
                <a:spcPts val="1695"/>
              </a:lnSpc>
            </a:pPr>
            <a:r>
              <a:rPr sz="2000" spc="-5" dirty="0">
                <a:latin typeface="Tahoma"/>
                <a:cs typeface="Tahoma"/>
              </a:rPr>
              <a:t>інфраструктури</a:t>
            </a:r>
            <a:r>
              <a:rPr sz="2000" spc="6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рамках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стратегій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розвитку,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що </a:t>
            </a:r>
            <a:r>
              <a:rPr sz="2000" spc="-10" dirty="0">
                <a:latin typeface="Tahoma"/>
                <a:cs typeface="Tahoma"/>
              </a:rPr>
              <a:t>реалізуються</a:t>
            </a:r>
            <a:endParaRPr sz="2000">
              <a:latin typeface="Tahoma"/>
              <a:cs typeface="Tahoma"/>
            </a:endParaRPr>
          </a:p>
          <a:p>
            <a:pPr marL="394970">
              <a:lnSpc>
                <a:spcPts val="1920"/>
              </a:lnSpc>
            </a:pPr>
            <a:r>
              <a:rPr sz="2000" spc="-5" dirty="0">
                <a:latin typeface="Tahoma"/>
                <a:cs typeface="Tahoma"/>
              </a:rPr>
              <a:t>органами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місцевої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влади,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та</a:t>
            </a:r>
            <a:r>
              <a:rPr sz="2000" spc="-10" dirty="0">
                <a:latin typeface="Tahoma"/>
                <a:cs typeface="Tahoma"/>
              </a:rPr>
              <a:t> до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яких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можуть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залучатися</a:t>
            </a:r>
            <a:endParaRPr sz="2000">
              <a:latin typeface="Tahoma"/>
              <a:cs typeface="Tahoma"/>
            </a:endParaRPr>
          </a:p>
          <a:p>
            <a:pPr marL="394970">
              <a:lnSpc>
                <a:spcPts val="1920"/>
              </a:lnSpc>
            </a:pPr>
            <a:r>
              <a:rPr sz="2000" spc="-10" dirty="0">
                <a:latin typeface="Tahoma"/>
                <a:cs typeface="Tahoma"/>
              </a:rPr>
              <a:t>французькі</a:t>
            </a:r>
            <a:r>
              <a:rPr sz="2000" spc="5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підприємства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(виробники</a:t>
            </a:r>
            <a:r>
              <a:rPr sz="2000" spc="5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обладнення,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інженери,</a:t>
            </a:r>
            <a:endParaRPr sz="2000">
              <a:latin typeface="Tahoma"/>
              <a:cs typeface="Tahoma"/>
            </a:endParaRPr>
          </a:p>
          <a:p>
            <a:pPr marL="394970">
              <a:lnSpc>
                <a:spcPts val="2160"/>
              </a:lnSpc>
            </a:pPr>
            <a:r>
              <a:rPr sz="2000" spc="-5" dirty="0">
                <a:latin typeface="Tahoma"/>
                <a:cs typeface="Tahoma"/>
              </a:rPr>
              <a:t>розробники,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тощо).</a:t>
            </a:r>
            <a:endParaRPr sz="2000">
              <a:latin typeface="Tahoma"/>
              <a:cs typeface="Tahoma"/>
            </a:endParaRPr>
          </a:p>
          <a:p>
            <a:pPr marL="394970" indent="-344805">
              <a:lnSpc>
                <a:spcPts val="2160"/>
              </a:lnSpc>
              <a:spcBef>
                <a:spcPts val="5"/>
              </a:spcBef>
              <a:buClr>
                <a:srgbClr val="009999"/>
              </a:buClr>
              <a:buSzPct val="65000"/>
              <a:buFont typeface="Wingdings"/>
              <a:buChar char=""/>
              <a:tabLst>
                <a:tab pos="394970" algn="l"/>
                <a:tab pos="395605" algn="l"/>
              </a:tabLst>
            </a:pPr>
            <a:r>
              <a:rPr sz="2000" spc="-25" dirty="0">
                <a:latin typeface="Tahoma"/>
                <a:cs typeface="Tahoma"/>
              </a:rPr>
              <a:t>FASEP</a:t>
            </a:r>
            <a:r>
              <a:rPr sz="2000" spc="-5" dirty="0">
                <a:latin typeface="Tahoma"/>
                <a:cs typeface="Tahoma"/>
              </a:rPr>
              <a:t> «Зелена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інновація»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–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фінансування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надається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на</a:t>
            </a:r>
            <a:endParaRPr sz="2000">
              <a:latin typeface="Tahoma"/>
              <a:cs typeface="Tahoma"/>
            </a:endParaRPr>
          </a:p>
          <a:p>
            <a:pPr marL="394970">
              <a:lnSpc>
                <a:spcPts val="1920"/>
              </a:lnSpc>
            </a:pPr>
            <a:r>
              <a:rPr sz="2000" spc="-10" dirty="0">
                <a:latin typeface="Tahoma"/>
                <a:cs typeface="Tahoma"/>
              </a:rPr>
              <a:t>реалізацію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інноваційних проектів,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пов’язаних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із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охороною</a:t>
            </a:r>
            <a:endParaRPr sz="2000">
              <a:latin typeface="Tahoma"/>
              <a:cs typeface="Tahoma"/>
            </a:endParaRPr>
          </a:p>
          <a:p>
            <a:pPr marL="394970" marR="283210">
              <a:lnSpc>
                <a:spcPct val="80100"/>
              </a:lnSpc>
              <a:spcBef>
                <a:spcPts val="235"/>
              </a:spcBef>
            </a:pPr>
            <a:r>
              <a:rPr sz="2000" spc="-5" dirty="0">
                <a:latin typeface="Tahoma"/>
                <a:cs typeface="Tahoma"/>
              </a:rPr>
              <a:t>навколишнього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середовища,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та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проектів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сталого</a:t>
            </a:r>
            <a:r>
              <a:rPr sz="2000" spc="4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розвитку. </a:t>
            </a:r>
            <a:r>
              <a:rPr sz="2000" spc="-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Проекти,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що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можуть</a:t>
            </a:r>
            <a:r>
              <a:rPr sz="2000" spc="4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фінансуватися:</a:t>
            </a:r>
            <a:r>
              <a:rPr sz="2000" spc="5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Проекти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інфраструктури</a:t>
            </a:r>
            <a:r>
              <a:rPr sz="2000" spc="8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рамках стратегій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розвитку,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що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реалізуються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органами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місцевої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влади, та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до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яких </a:t>
            </a:r>
            <a:r>
              <a:rPr sz="2000" spc="-10" dirty="0">
                <a:latin typeface="Tahoma"/>
                <a:cs typeface="Tahoma"/>
              </a:rPr>
              <a:t>можуть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бути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використанні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французькі</a:t>
            </a:r>
            <a:endParaRPr sz="2000">
              <a:latin typeface="Tahoma"/>
              <a:cs typeface="Tahoma"/>
            </a:endParaRPr>
          </a:p>
          <a:p>
            <a:pPr marL="394970">
              <a:lnSpc>
                <a:spcPts val="1920"/>
              </a:lnSpc>
            </a:pPr>
            <a:r>
              <a:rPr sz="2000" spc="-5" dirty="0">
                <a:latin typeface="Tahoma"/>
                <a:cs typeface="Tahoma"/>
              </a:rPr>
              <a:t>«зелені» та інноваційні</a:t>
            </a:r>
            <a:r>
              <a:rPr sz="2000" spc="-10" dirty="0">
                <a:latin typeface="Tahoma"/>
                <a:cs typeface="Tahoma"/>
              </a:rPr>
              <a:t> технології.«</a:t>
            </a:r>
            <a:endParaRPr sz="2000">
              <a:latin typeface="Tahoma"/>
              <a:cs typeface="Tahoma"/>
            </a:endParaRPr>
          </a:p>
          <a:p>
            <a:pPr marL="394970" indent="-344805">
              <a:lnSpc>
                <a:spcPct val="100000"/>
              </a:lnSpc>
              <a:buClr>
                <a:srgbClr val="009999"/>
              </a:buClr>
              <a:buSzPct val="65000"/>
              <a:buFont typeface="Wingdings"/>
              <a:buChar char=""/>
              <a:tabLst>
                <a:tab pos="394970" algn="l"/>
                <a:tab pos="395605" algn="l"/>
              </a:tabLst>
            </a:pPr>
            <a:r>
              <a:rPr sz="2000" spc="-5" dirty="0">
                <a:latin typeface="Tahoma"/>
                <a:cs typeface="Tahoma"/>
              </a:rPr>
              <a:t>Органи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влади</a:t>
            </a:r>
            <a:endParaRPr sz="2000">
              <a:latin typeface="Tahoma"/>
              <a:cs typeface="Tahoma"/>
            </a:endParaRPr>
          </a:p>
          <a:p>
            <a:pPr marL="394970" indent="-344805">
              <a:lnSpc>
                <a:spcPct val="100000"/>
              </a:lnSpc>
              <a:spcBef>
                <a:spcPts val="5"/>
              </a:spcBef>
              <a:buClr>
                <a:srgbClr val="009999"/>
              </a:buClr>
              <a:buSzPct val="65000"/>
              <a:buFont typeface="Wingdings"/>
              <a:buChar char=""/>
              <a:tabLst>
                <a:tab pos="394970" algn="l"/>
                <a:tab pos="395605" algn="l"/>
              </a:tabLst>
            </a:pPr>
            <a:r>
              <a:rPr sz="2000" spc="-10" dirty="0">
                <a:latin typeface="Tahoma"/>
                <a:cs typeface="Tahoma"/>
              </a:rPr>
              <a:t>Постійно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діюча</a:t>
            </a:r>
            <a:endParaRPr sz="2000">
              <a:latin typeface="Tahoma"/>
              <a:cs typeface="Tahoma"/>
            </a:endParaRPr>
          </a:p>
          <a:p>
            <a:pPr marL="394970" indent="-344805">
              <a:lnSpc>
                <a:spcPct val="100000"/>
              </a:lnSpc>
              <a:spcBef>
                <a:spcPts val="120"/>
              </a:spcBef>
              <a:buClr>
                <a:srgbClr val="009999"/>
              </a:buClr>
              <a:buSzPct val="65000"/>
              <a:buFont typeface="Wingdings"/>
              <a:buChar char=""/>
              <a:tabLst>
                <a:tab pos="394970" algn="l"/>
                <a:tab pos="395605" algn="l"/>
              </a:tabLst>
            </a:pPr>
            <a:r>
              <a:rPr sz="2000" spc="-5" dirty="0">
                <a:latin typeface="Tahoma"/>
                <a:cs typeface="Tahoma"/>
              </a:rPr>
              <a:t>від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150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000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до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600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000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EUR"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25115" y="469391"/>
            <a:ext cx="5410200" cy="906144"/>
            <a:chOff x="2025115" y="469391"/>
            <a:chExt cx="5410200" cy="90614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5115" y="615083"/>
              <a:ext cx="1776777" cy="4279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4823" y="469391"/>
              <a:ext cx="963929" cy="90601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68495" y="469391"/>
              <a:ext cx="3466338" cy="90601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1961" y="591693"/>
            <a:ext cx="518350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0" dirty="0">
                <a:solidFill>
                  <a:srgbClr val="860038"/>
                </a:solidFill>
              </a:rPr>
              <a:t>НАЙБЛИЖЧІ</a:t>
            </a:r>
            <a:r>
              <a:rPr sz="3200" spc="20" dirty="0">
                <a:solidFill>
                  <a:srgbClr val="860038"/>
                </a:solidFill>
              </a:rPr>
              <a:t> </a:t>
            </a:r>
            <a:r>
              <a:rPr sz="3200" spc="-15" dirty="0">
                <a:solidFill>
                  <a:srgbClr val="860038"/>
                </a:solidFill>
              </a:rPr>
              <a:t>КОНКУРСИ</a:t>
            </a:r>
            <a:endParaRPr sz="320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48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546608" y="1407033"/>
            <a:ext cx="8018145" cy="30988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222885">
              <a:lnSpc>
                <a:spcPts val="2590"/>
              </a:lnSpc>
              <a:spcBef>
                <a:spcPts val="425"/>
              </a:spcBef>
            </a:pPr>
            <a:r>
              <a:rPr sz="2400" b="1" spc="-5" dirty="0">
                <a:latin typeface="Tahoma"/>
                <a:cs typeface="Tahoma"/>
              </a:rPr>
              <a:t>"UNDP</a:t>
            </a:r>
            <a:r>
              <a:rPr sz="2400" b="1" spc="-3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Проект</a:t>
            </a:r>
            <a:r>
              <a:rPr sz="2400" b="1" spc="3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«Громадянське</a:t>
            </a:r>
            <a:r>
              <a:rPr sz="2400" b="1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суспільство</a:t>
            </a:r>
            <a:r>
              <a:rPr sz="2400" b="1" spc="-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задля </a:t>
            </a:r>
            <a:r>
              <a:rPr sz="2400" b="1" spc="-68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розвитку</a:t>
            </a:r>
            <a:r>
              <a:rPr sz="2400" b="1" spc="3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демократії</a:t>
            </a:r>
            <a:r>
              <a:rPr sz="2400" b="1" spc="2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та</a:t>
            </a:r>
            <a:r>
              <a:rPr sz="2400" b="1" spc="-5" dirty="0">
                <a:latin typeface="Tahoma"/>
                <a:cs typeface="Tahoma"/>
              </a:rPr>
              <a:t> прав</a:t>
            </a:r>
            <a:r>
              <a:rPr sz="2400" b="1" spc="-2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людини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в</a:t>
            </a:r>
            <a:r>
              <a:rPr sz="2400" b="1" spc="-5" dirty="0">
                <a:latin typeface="Tahoma"/>
                <a:cs typeface="Tahoma"/>
              </a:rPr>
              <a:t> Україні»"</a:t>
            </a:r>
            <a:endParaRPr sz="2400">
              <a:latin typeface="Tahoma"/>
              <a:cs typeface="Tahoma"/>
            </a:endParaRPr>
          </a:p>
          <a:p>
            <a:pPr marL="12700" marR="5080">
              <a:lnSpc>
                <a:spcPct val="90000"/>
              </a:lnSpc>
              <a:spcBef>
                <a:spcPts val="545"/>
              </a:spcBef>
            </a:pPr>
            <a:r>
              <a:rPr sz="2400" dirty="0">
                <a:latin typeface="Tahoma"/>
                <a:cs typeface="Tahoma"/>
              </a:rPr>
              <a:t>У</a:t>
            </a:r>
            <a:r>
              <a:rPr sz="2400" spc="-5" dirty="0">
                <a:latin typeface="Tahoma"/>
                <a:cs typeface="Tahoma"/>
              </a:rPr>
              <a:t> рамках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нового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п’ятирічного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проекту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«Громадянське 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суспільство</a:t>
            </a:r>
            <a:r>
              <a:rPr sz="2400" spc="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задля </a:t>
            </a:r>
            <a:r>
              <a:rPr sz="2400" spc="-5" dirty="0">
                <a:latin typeface="Tahoma"/>
                <a:cs typeface="Tahoma"/>
              </a:rPr>
              <a:t>розвитку</a:t>
            </a:r>
            <a:r>
              <a:rPr sz="2400" spc="2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демократії</a:t>
            </a:r>
            <a:r>
              <a:rPr sz="2400" dirty="0">
                <a:latin typeface="Tahoma"/>
                <a:cs typeface="Tahoma"/>
              </a:rPr>
              <a:t> та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прав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людини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в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Україні»,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ПРООН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за</a:t>
            </a:r>
            <a:r>
              <a:rPr sz="2400" spc="3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фінансової</a:t>
            </a:r>
            <a:r>
              <a:rPr sz="2400" spc="7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підтримки Міністерства</a:t>
            </a:r>
            <a:endParaRPr sz="2400">
              <a:latin typeface="Tahoma"/>
              <a:cs typeface="Tahoma"/>
            </a:endParaRPr>
          </a:p>
          <a:p>
            <a:pPr marL="12700" marR="671830">
              <a:lnSpc>
                <a:spcPct val="90000"/>
              </a:lnSpc>
            </a:pPr>
            <a:r>
              <a:rPr sz="2400" spc="-5" dirty="0">
                <a:latin typeface="Tahoma"/>
                <a:cs typeface="Tahoma"/>
              </a:rPr>
              <a:t>закордонних</a:t>
            </a:r>
            <a:r>
              <a:rPr sz="2400" spc="2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справ</a:t>
            </a:r>
            <a:r>
              <a:rPr sz="2400" spc="2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Данії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щороку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підтримуватиме 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проекти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та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ініціативи</a:t>
            </a:r>
            <a:r>
              <a:rPr sz="2400" spc="2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організацій</a:t>
            </a:r>
            <a:r>
              <a:rPr sz="2400" spc="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громадянського 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суспільства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за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результатами</a:t>
            </a:r>
            <a:r>
              <a:rPr sz="2400" spc="2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запрошень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до</a:t>
            </a:r>
            <a:r>
              <a:rPr sz="2400" spc="-10" dirty="0">
                <a:latin typeface="Tahoma"/>
                <a:cs typeface="Tahoma"/>
              </a:rPr>
              <a:t> подання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проектних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пропозицій.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6608" y="5383174"/>
            <a:ext cx="184785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20" dirty="0">
                <a:solidFill>
                  <a:srgbClr val="009999"/>
                </a:solidFill>
                <a:latin typeface="Wingdings"/>
                <a:cs typeface="Wingdings"/>
              </a:rPr>
              <a:t>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1208" y="4472827"/>
            <a:ext cx="5181600" cy="1352550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marL="382270" indent="-344805">
              <a:lnSpc>
                <a:spcPct val="100000"/>
              </a:lnSpc>
              <a:spcBef>
                <a:spcPts val="489"/>
              </a:spcBef>
              <a:buClr>
                <a:srgbClr val="009999"/>
              </a:buClr>
              <a:buSzPct val="63461"/>
              <a:buFont typeface="Wingdings"/>
              <a:buChar char=""/>
              <a:tabLst>
                <a:tab pos="382270" algn="l"/>
                <a:tab pos="382905" algn="l"/>
              </a:tabLst>
            </a:pPr>
            <a:r>
              <a:rPr sz="2600" spc="-10" dirty="0">
                <a:latin typeface="Tahoma"/>
                <a:cs typeface="Tahoma"/>
              </a:rPr>
              <a:t>НУО</a:t>
            </a:r>
            <a:endParaRPr sz="2600">
              <a:latin typeface="Tahoma"/>
              <a:cs typeface="Tahoma"/>
            </a:endParaRPr>
          </a:p>
          <a:p>
            <a:pPr marL="382270" marR="30480" indent="-344805">
              <a:lnSpc>
                <a:spcPct val="110000"/>
              </a:lnSpc>
              <a:spcBef>
                <a:spcPts val="70"/>
              </a:spcBef>
              <a:buClr>
                <a:srgbClr val="009999"/>
              </a:buClr>
              <a:buSzPct val="63461"/>
              <a:buFont typeface="Wingdings"/>
              <a:buChar char=""/>
              <a:tabLst>
                <a:tab pos="382270" algn="l"/>
                <a:tab pos="382905" algn="l"/>
              </a:tabLst>
            </a:pPr>
            <a:r>
              <a:rPr sz="2600" spc="-10" dirty="0">
                <a:latin typeface="Tahoma"/>
                <a:cs typeface="Tahoma"/>
              </a:rPr>
              <a:t>Постійно діюча</a:t>
            </a:r>
            <a:r>
              <a:rPr sz="2600" spc="-5" dirty="0">
                <a:latin typeface="Tahoma"/>
                <a:cs typeface="Tahoma"/>
              </a:rPr>
              <a:t> </a:t>
            </a:r>
            <a:r>
              <a:rPr sz="2600" spc="-10" dirty="0">
                <a:latin typeface="Tahoma"/>
                <a:cs typeface="Tahoma"/>
              </a:rPr>
              <a:t>(до</a:t>
            </a:r>
            <a:r>
              <a:rPr sz="2600" spc="20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31.03.2022) </a:t>
            </a:r>
            <a:r>
              <a:rPr sz="2600" spc="-795" dirty="0">
                <a:latin typeface="Tahoma"/>
                <a:cs typeface="Tahoma"/>
              </a:rPr>
              <a:t> </a:t>
            </a:r>
            <a:r>
              <a:rPr sz="2600" spc="-10" dirty="0">
                <a:latin typeface="Tahoma"/>
                <a:cs typeface="Tahoma"/>
              </a:rPr>
              <a:t>до </a:t>
            </a:r>
            <a:r>
              <a:rPr sz="2600" spc="-5" dirty="0">
                <a:latin typeface="Tahoma"/>
                <a:cs typeface="Tahoma"/>
              </a:rPr>
              <a:t>30</a:t>
            </a:r>
            <a:r>
              <a:rPr sz="2600" spc="25" dirty="0">
                <a:latin typeface="Tahoma"/>
                <a:cs typeface="Tahoma"/>
              </a:rPr>
              <a:t> </a:t>
            </a:r>
            <a:r>
              <a:rPr sz="2600" spc="-5" dirty="0">
                <a:latin typeface="Tahoma"/>
                <a:cs typeface="Tahoma"/>
              </a:rPr>
              <a:t>000</a:t>
            </a:r>
            <a:r>
              <a:rPr sz="2600" spc="25" dirty="0">
                <a:latin typeface="Tahoma"/>
                <a:cs typeface="Tahoma"/>
              </a:rPr>
              <a:t> </a:t>
            </a:r>
            <a:r>
              <a:rPr sz="3600" spc="-7" baseline="4629" dirty="0">
                <a:latin typeface="Tahoma"/>
                <a:cs typeface="Tahoma"/>
              </a:rPr>
              <a:t>USD</a:t>
            </a:r>
            <a:endParaRPr sz="3600" baseline="4629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608" y="421335"/>
            <a:ext cx="616839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-10" dirty="0">
                <a:solidFill>
                  <a:srgbClr val="000000"/>
                </a:solidFill>
              </a:rPr>
              <a:t>П</a:t>
            </a:r>
            <a:r>
              <a:rPr sz="2800" dirty="0">
                <a:solidFill>
                  <a:srgbClr val="000000"/>
                </a:solidFill>
              </a:rPr>
              <a:t>рограм</a:t>
            </a:r>
            <a:r>
              <a:rPr sz="2800" spc="5" dirty="0">
                <a:solidFill>
                  <a:srgbClr val="000000"/>
                </a:solidFill>
              </a:rPr>
              <a:t>а</a:t>
            </a:r>
            <a:r>
              <a:rPr sz="2800" spc="-30" dirty="0">
                <a:solidFill>
                  <a:srgbClr val="000000"/>
                </a:solidFill>
              </a:rPr>
              <a:t> </a:t>
            </a:r>
            <a:r>
              <a:rPr sz="2800" spc="20" dirty="0">
                <a:solidFill>
                  <a:srgbClr val="000000"/>
                </a:solidFill>
              </a:rPr>
              <a:t>"</a:t>
            </a:r>
            <a:r>
              <a:rPr sz="2800" spc="10" dirty="0">
                <a:solidFill>
                  <a:srgbClr val="000000"/>
                </a:solidFill>
              </a:rPr>
              <a:t>I</a:t>
            </a:r>
            <a:r>
              <a:rPr sz="2800" spc="-5" dirty="0">
                <a:solidFill>
                  <a:srgbClr val="000000"/>
                </a:solidFill>
              </a:rPr>
              <a:t>nit</a:t>
            </a:r>
            <a:r>
              <a:rPr sz="2800" spc="-10" dirty="0">
                <a:solidFill>
                  <a:srgbClr val="000000"/>
                </a:solidFill>
              </a:rPr>
              <a:t>i</a:t>
            </a:r>
            <a:r>
              <a:rPr sz="2800" spc="5" dirty="0">
                <a:solidFill>
                  <a:srgbClr val="000000"/>
                </a:solidFill>
              </a:rPr>
              <a:t>ative</a:t>
            </a:r>
            <a:r>
              <a:rPr sz="2800" spc="-4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Ea</a:t>
            </a:r>
            <a:r>
              <a:rPr sz="2800" spc="-10" dirty="0">
                <a:solidFill>
                  <a:srgbClr val="000000"/>
                </a:solidFill>
              </a:rPr>
              <a:t>s</a:t>
            </a:r>
            <a:r>
              <a:rPr sz="2800" dirty="0">
                <a:solidFill>
                  <a:srgbClr val="000000"/>
                </a:solidFill>
              </a:rPr>
              <a:t>t"</a:t>
            </a:r>
            <a:r>
              <a:rPr sz="2800" spc="-400" dirty="0">
                <a:solidFill>
                  <a:srgbClr val="000000"/>
                </a:solidFill>
              </a:rPr>
              <a:t> </a:t>
            </a:r>
            <a:r>
              <a:rPr sz="1400" b="0" spc="-5" dirty="0">
                <a:solidFill>
                  <a:srgbClr val="000000"/>
                </a:solidFill>
                <a:latin typeface="Tahoma"/>
                <a:cs typeface="Tahoma"/>
              </a:rPr>
              <a:t>в</a:t>
            </a:r>
            <a:r>
              <a:rPr sz="1400" b="0" spc="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400" b="0" spc="-5" dirty="0">
                <a:solidFill>
                  <a:srgbClr val="000000"/>
                </a:solidFill>
                <a:latin typeface="Tahoma"/>
                <a:cs typeface="Tahoma"/>
              </a:rPr>
              <a:t>р</a:t>
            </a:r>
            <a:r>
              <a:rPr sz="1400" b="0" spc="-20" dirty="0">
                <a:solidFill>
                  <a:srgbClr val="000000"/>
                </a:solidFill>
                <a:latin typeface="Tahoma"/>
                <a:cs typeface="Tahoma"/>
              </a:rPr>
              <a:t>а</a:t>
            </a:r>
            <a:r>
              <a:rPr sz="1400" b="0" spc="-5" dirty="0">
                <a:solidFill>
                  <a:srgbClr val="000000"/>
                </a:solidFill>
                <a:latin typeface="Tahoma"/>
                <a:cs typeface="Tahoma"/>
              </a:rPr>
              <a:t>мк</a:t>
            </a:r>
            <a:r>
              <a:rPr sz="1400" b="0" spc="-15" dirty="0">
                <a:solidFill>
                  <a:srgbClr val="000000"/>
                </a:solidFill>
                <a:latin typeface="Tahoma"/>
                <a:cs typeface="Tahoma"/>
              </a:rPr>
              <a:t>а</a:t>
            </a:r>
            <a:r>
              <a:rPr sz="1400" b="0" spc="-5" dirty="0">
                <a:solidFill>
                  <a:srgbClr val="000000"/>
                </a:solidFill>
                <a:latin typeface="Tahoma"/>
                <a:cs typeface="Tahoma"/>
              </a:rPr>
              <a:t>х</a:t>
            </a:r>
            <a:r>
              <a:rPr sz="1400" b="0" spc="7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400" b="0" spc="-15" dirty="0">
                <a:solidFill>
                  <a:srgbClr val="000000"/>
                </a:solidFill>
                <a:latin typeface="Tahoma"/>
                <a:cs typeface="Tahoma"/>
              </a:rPr>
              <a:t>ПВ</a:t>
            </a:r>
            <a:r>
              <a:rPr sz="1400" b="0" spc="-5" dirty="0">
                <a:solidFill>
                  <a:srgbClr val="000000"/>
                </a:solidFill>
                <a:latin typeface="Tahoma"/>
                <a:cs typeface="Tahoma"/>
              </a:rPr>
              <a:t>ЗВТ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49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46608" y="848055"/>
            <a:ext cx="7945120" cy="53454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dirty="0">
                <a:latin typeface="Tahoma"/>
                <a:cs typeface="Tahoma"/>
              </a:rPr>
              <a:t>Тривалість</a:t>
            </a:r>
            <a:r>
              <a:rPr sz="1600" b="1" spc="-6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проекту:</a:t>
            </a:r>
            <a:endParaRPr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spc="10" dirty="0">
                <a:latin typeface="Tahoma"/>
                <a:cs typeface="Tahoma"/>
              </a:rPr>
              <a:t>2016</a:t>
            </a:r>
            <a:r>
              <a:rPr sz="1600" spc="-6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-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10" dirty="0">
                <a:latin typeface="Tahoma"/>
                <a:cs typeface="Tahoma"/>
              </a:rPr>
              <a:t>2021</a:t>
            </a:r>
            <a:endParaRPr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latin typeface="Tahoma"/>
                <a:cs typeface="Tahoma"/>
              </a:rPr>
              <a:t>Країни</a:t>
            </a:r>
            <a:r>
              <a:rPr sz="1600" b="1" spc="-5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проекту:</a:t>
            </a:r>
            <a:endParaRPr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Tahoma"/>
                <a:cs typeface="Tahoma"/>
              </a:rPr>
              <a:t>Грузія.</a:t>
            </a:r>
            <a:r>
              <a:rPr sz="160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Молдова.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Україна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latin typeface="Tahoma"/>
                <a:cs typeface="Tahoma"/>
              </a:rPr>
              <a:t>ПАРТНЕР-ВИКОНАВЕЦЬ:</a:t>
            </a:r>
            <a:endParaRPr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Tahoma"/>
                <a:cs typeface="Tahoma"/>
              </a:rPr>
              <a:t>Група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Європейського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інвестиційного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банку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(ЄІБ)</a:t>
            </a:r>
          </a:p>
          <a:p>
            <a:pPr marL="12700">
              <a:lnSpc>
                <a:spcPct val="100000"/>
              </a:lnSpc>
            </a:pPr>
            <a:r>
              <a:rPr sz="1600" b="1" dirty="0">
                <a:latin typeface="Tahoma"/>
                <a:cs typeface="Tahoma"/>
              </a:rPr>
              <a:t>Бюджет</a:t>
            </a:r>
            <a:r>
              <a:rPr sz="1600" b="1" spc="-55" dirty="0">
                <a:latin typeface="Tahoma"/>
                <a:cs typeface="Tahoma"/>
              </a:rPr>
              <a:t> </a:t>
            </a:r>
            <a:r>
              <a:rPr sz="1600" b="1" spc="5" dirty="0">
                <a:latin typeface="Tahoma"/>
                <a:cs typeface="Tahoma"/>
              </a:rPr>
              <a:t>ЄС:</a:t>
            </a:r>
            <a:endParaRPr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Tahoma"/>
                <a:cs typeface="Tahoma"/>
              </a:rPr>
              <a:t>62,74</a:t>
            </a:r>
            <a:r>
              <a:rPr sz="1600" spc="-5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млн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євро</a:t>
            </a:r>
          </a:p>
          <a:p>
            <a:pPr marL="12700" marR="5080">
              <a:lnSpc>
                <a:spcPct val="80100"/>
              </a:lnSpc>
              <a:spcBef>
                <a:spcPts val="384"/>
              </a:spcBef>
            </a:pPr>
            <a:r>
              <a:rPr sz="1600" spc="-5" dirty="0">
                <a:latin typeface="Tahoma"/>
                <a:cs typeface="Tahoma"/>
              </a:rPr>
              <a:t>Ініціатива </a:t>
            </a:r>
            <a:r>
              <a:rPr sz="1600" dirty="0">
                <a:latin typeface="Tahoma"/>
                <a:cs typeface="Tahoma"/>
              </a:rPr>
              <a:t>"East" в рамках </a:t>
            </a:r>
            <a:r>
              <a:rPr sz="1600" spc="-5" dirty="0">
                <a:latin typeface="Tahoma"/>
                <a:cs typeface="Tahoma"/>
              </a:rPr>
              <a:t>Поглибленої та всеохоплюючої </a:t>
            </a:r>
            <a:r>
              <a:rPr sz="1600" dirty="0">
                <a:latin typeface="Tahoma"/>
                <a:cs typeface="Tahoma"/>
              </a:rPr>
              <a:t>зони </a:t>
            </a:r>
            <a:r>
              <a:rPr sz="1600" spc="-5" dirty="0">
                <a:latin typeface="Tahoma"/>
                <a:cs typeface="Tahoma"/>
              </a:rPr>
              <a:t>вільної торгівлі </a:t>
            </a:r>
            <a:r>
              <a:rPr sz="1600" dirty="0">
                <a:latin typeface="Tahoma"/>
                <a:cs typeface="Tahoma"/>
              </a:rPr>
              <a:t> (ПВЗВТ) спрямована на зміцнення </a:t>
            </a:r>
            <a:r>
              <a:rPr sz="1600" spc="-5" dirty="0">
                <a:latin typeface="Tahoma"/>
                <a:cs typeface="Tahoma"/>
              </a:rPr>
              <a:t>економічного розвитку країн, які </a:t>
            </a:r>
            <a:r>
              <a:rPr sz="1600" dirty="0">
                <a:latin typeface="Tahoma"/>
                <a:cs typeface="Tahoma"/>
              </a:rPr>
              <a:t>підписали </a:t>
            </a:r>
            <a:r>
              <a:rPr sz="1600" spc="-5" dirty="0">
                <a:latin typeface="Tahoma"/>
                <a:cs typeface="Tahoma"/>
              </a:rPr>
              <a:t>угоду </a:t>
            </a:r>
            <a:r>
              <a:rPr sz="1600" spc="-484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про</a:t>
            </a:r>
            <a:r>
              <a:rPr sz="1600" spc="-5" dirty="0">
                <a:latin typeface="Tahoma"/>
                <a:cs typeface="Tahoma"/>
              </a:rPr>
              <a:t> асоціацію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з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ЄС,</a:t>
            </a:r>
            <a:r>
              <a:rPr sz="1600" spc="2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а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саме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Грузії,</a:t>
            </a:r>
            <a:r>
              <a:rPr sz="160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Молдови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та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України,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шляхом</a:t>
            </a:r>
            <a:r>
              <a:rPr sz="1600" spc="4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надання</a:t>
            </a:r>
            <a:r>
              <a:rPr sz="1600" spc="-5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адресної</a:t>
            </a:r>
            <a:endParaRPr sz="1600" dirty="0">
              <a:latin typeface="Tahoma"/>
              <a:cs typeface="Tahoma"/>
            </a:endParaRPr>
          </a:p>
          <a:p>
            <a:pPr marL="12700">
              <a:lnSpc>
                <a:spcPts val="1345"/>
              </a:lnSpc>
            </a:pPr>
            <a:r>
              <a:rPr sz="1600" dirty="0">
                <a:latin typeface="Tahoma"/>
                <a:cs typeface="Tahoma"/>
              </a:rPr>
              <a:t>фінансової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та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технічної</a:t>
            </a:r>
            <a:r>
              <a:rPr sz="1600" dirty="0">
                <a:latin typeface="Tahoma"/>
                <a:cs typeface="Tahoma"/>
              </a:rPr>
              <a:t> підтримки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малим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та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середнім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підприємствам</a:t>
            </a:r>
            <a:r>
              <a:rPr sz="1600" spc="-6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(МСП)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в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цих</a:t>
            </a:r>
          </a:p>
          <a:p>
            <a:pPr marL="12700">
              <a:lnSpc>
                <a:spcPts val="1730"/>
              </a:lnSpc>
            </a:pPr>
            <a:r>
              <a:rPr sz="1600" dirty="0">
                <a:latin typeface="Tahoma"/>
                <a:cs typeface="Tahoma"/>
              </a:rPr>
              <a:t>трьох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країнах.</a:t>
            </a:r>
            <a:endParaRPr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b="1" spc="5" dirty="0">
                <a:latin typeface="Tahoma"/>
                <a:cs typeface="Tahoma"/>
              </a:rPr>
              <a:t>Мета</a:t>
            </a:r>
            <a:endParaRPr sz="1600" dirty="0">
              <a:latin typeface="Tahoma"/>
              <a:cs typeface="Tahoma"/>
            </a:endParaRPr>
          </a:p>
          <a:p>
            <a:pPr marL="12700" marR="345440">
              <a:lnSpc>
                <a:spcPct val="90100"/>
              </a:lnSpc>
              <a:spcBef>
                <a:spcPts val="190"/>
              </a:spcBef>
            </a:pPr>
            <a:r>
              <a:rPr sz="1600" dirty="0">
                <a:latin typeface="Tahoma"/>
                <a:cs typeface="Tahoma"/>
              </a:rPr>
              <a:t>Розширення </a:t>
            </a:r>
            <a:r>
              <a:rPr sz="1600" spc="-5" dirty="0">
                <a:latin typeface="Tahoma"/>
                <a:cs typeface="Tahoma"/>
              </a:rPr>
              <a:t>доступу до </a:t>
            </a:r>
            <a:r>
              <a:rPr sz="1600" dirty="0">
                <a:latin typeface="Tahoma"/>
                <a:cs typeface="Tahoma"/>
              </a:rPr>
              <a:t>фінансування у </a:t>
            </a:r>
            <a:r>
              <a:rPr sz="1600" spc="-5" dirty="0">
                <a:latin typeface="Tahoma"/>
                <a:cs typeface="Tahoma"/>
              </a:rPr>
              <a:t>вигляді </a:t>
            </a:r>
            <a:r>
              <a:rPr sz="1600" dirty="0">
                <a:latin typeface="Tahoma"/>
                <a:cs typeface="Tahoma"/>
              </a:rPr>
              <a:t>поліпшених умов </a:t>
            </a:r>
            <a:r>
              <a:rPr sz="1600" spc="-5" dirty="0">
                <a:latin typeface="Tahoma"/>
                <a:cs typeface="Tahoma"/>
              </a:rPr>
              <a:t>кредитування; </a:t>
            </a:r>
            <a:r>
              <a:rPr sz="1600" spc="-484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Підтримка </a:t>
            </a:r>
            <a:r>
              <a:rPr sz="1600" dirty="0">
                <a:latin typeface="Tahoma"/>
                <a:cs typeface="Tahoma"/>
              </a:rPr>
              <a:t>мікрофінансових </a:t>
            </a:r>
            <a:r>
              <a:rPr sz="1600" spc="-5" dirty="0">
                <a:latin typeface="Tahoma"/>
                <a:cs typeface="Tahoma"/>
              </a:rPr>
              <a:t>установ </a:t>
            </a:r>
            <a:r>
              <a:rPr sz="1600" spc="5" dirty="0">
                <a:latin typeface="Tahoma"/>
                <a:cs typeface="Tahoma"/>
              </a:rPr>
              <a:t>у </a:t>
            </a:r>
            <a:r>
              <a:rPr sz="1600" dirty="0">
                <a:latin typeface="Tahoma"/>
                <a:cs typeface="Tahoma"/>
              </a:rPr>
              <a:t>забезпеченні фінансування </a:t>
            </a:r>
            <a:r>
              <a:rPr sz="1600" spc="-5" dirty="0">
                <a:latin typeface="Tahoma"/>
                <a:cs typeface="Tahoma"/>
              </a:rPr>
              <a:t>для місцевих </a:t>
            </a:r>
            <a:r>
              <a:rPr sz="1600" dirty="0">
                <a:latin typeface="Tahoma"/>
                <a:cs typeface="Tahoma"/>
              </a:rPr>
              <a:t> мікропідприємств;</a:t>
            </a:r>
          </a:p>
          <a:p>
            <a:pPr marL="12700">
              <a:lnSpc>
                <a:spcPts val="1730"/>
              </a:lnSpc>
            </a:pPr>
            <a:r>
              <a:rPr sz="1600" dirty="0">
                <a:latin typeface="Tahoma"/>
                <a:cs typeface="Tahoma"/>
              </a:rPr>
              <a:t>Надання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адресної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фінансової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та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технічної</a:t>
            </a:r>
            <a:r>
              <a:rPr sz="1600" dirty="0">
                <a:latin typeface="Tahoma"/>
                <a:cs typeface="Tahoma"/>
              </a:rPr>
              <a:t> допомоги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пріоритетним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виробничо-</a:t>
            </a:r>
          </a:p>
          <a:p>
            <a:pPr marL="12700">
              <a:lnSpc>
                <a:spcPts val="1730"/>
              </a:lnSpc>
            </a:pPr>
            <a:r>
              <a:rPr sz="1600" dirty="0">
                <a:latin typeface="Tahoma"/>
                <a:cs typeface="Tahoma"/>
              </a:rPr>
              <a:t>збутовим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мережам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spc="5" dirty="0">
                <a:latin typeface="Tahoma"/>
                <a:cs typeface="Tahoma"/>
              </a:rPr>
              <a:t>в</a:t>
            </a:r>
            <a:r>
              <a:rPr sz="160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агрохарчовій</a:t>
            </a:r>
            <a:r>
              <a:rPr sz="1600" spc="1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галузі.</a:t>
            </a:r>
            <a:endParaRPr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latin typeface="Tahoma"/>
                <a:cs typeface="Tahoma"/>
              </a:rPr>
              <a:t>Бенефіціари</a:t>
            </a:r>
            <a:endParaRPr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Tahoma"/>
                <a:cs typeface="Tahoma"/>
              </a:rPr>
              <a:t>Малі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та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середні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підприємства</a:t>
            </a:r>
          </a:p>
          <a:p>
            <a:pPr marL="12700">
              <a:lnSpc>
                <a:spcPct val="100000"/>
              </a:lnSpc>
            </a:pPr>
            <a:r>
              <a:rPr sz="1600" b="1" spc="5" dirty="0">
                <a:latin typeface="Tahoma"/>
                <a:cs typeface="Tahoma"/>
              </a:rPr>
              <a:t>Сайт</a:t>
            </a:r>
            <a:endParaRPr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u="sng" spc="-10" dirty="0">
                <a:solidFill>
                  <a:srgbClr val="4B6C80"/>
                </a:solidFill>
                <a:uFill>
                  <a:solidFill>
                    <a:srgbClr val="4B6C80"/>
                  </a:solidFill>
                </a:uFill>
                <a:latin typeface="Tahoma"/>
                <a:cs typeface="Tahoma"/>
                <a:hlinkClick r:id="rId2"/>
              </a:rPr>
              <a:t>http://www.eib.org/proj</a:t>
            </a:r>
            <a:r>
              <a:rPr sz="1400" u="sng" spc="-10" dirty="0">
                <a:solidFill>
                  <a:srgbClr val="4B6C80"/>
                </a:solidFill>
                <a:uFill>
                  <a:solidFill>
                    <a:srgbClr val="4B6C80"/>
                  </a:solidFill>
                </a:uFill>
                <a:latin typeface="Tahoma"/>
                <a:cs typeface="Tahoma"/>
                <a:hlinkClick r:id="rId2"/>
              </a:rPr>
              <a:t>ects/regions/eastern-neighbours/instruments/dcfta/index.htm</a:t>
            </a:r>
            <a:endParaRPr sz="1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7512" y="380349"/>
            <a:ext cx="7837170" cy="1239520"/>
            <a:chOff x="667512" y="380349"/>
            <a:chExt cx="7837170" cy="12395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5158" y="380349"/>
              <a:ext cx="5900399" cy="4234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7512" y="713231"/>
              <a:ext cx="7837170" cy="90601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8935" marR="5080" indent="697865">
              <a:lnSpc>
                <a:spcPct val="100000"/>
              </a:lnSpc>
              <a:spcBef>
                <a:spcPts val="95"/>
              </a:spcBef>
            </a:pPr>
            <a:r>
              <a:rPr sz="3200" spc="-10" dirty="0">
                <a:solidFill>
                  <a:srgbClr val="C00000"/>
                </a:solidFill>
              </a:rPr>
              <a:t>СУТНІСТЬ</a:t>
            </a:r>
            <a:r>
              <a:rPr sz="3200" spc="55" dirty="0">
                <a:solidFill>
                  <a:srgbClr val="C00000"/>
                </a:solidFill>
              </a:rPr>
              <a:t> </a:t>
            </a:r>
            <a:r>
              <a:rPr sz="3200" spc="-15" dirty="0">
                <a:solidFill>
                  <a:srgbClr val="C00000"/>
                </a:solidFill>
              </a:rPr>
              <a:t>КОРПОРАТИВНОЇ </a:t>
            </a:r>
            <a:r>
              <a:rPr sz="3200" spc="-10" dirty="0">
                <a:solidFill>
                  <a:srgbClr val="C00000"/>
                </a:solidFill>
              </a:rPr>
              <a:t> СОЦІАЛЬНОЇ</a:t>
            </a:r>
            <a:r>
              <a:rPr sz="3200" dirty="0">
                <a:solidFill>
                  <a:srgbClr val="C00000"/>
                </a:solidFill>
              </a:rPr>
              <a:t> </a:t>
            </a:r>
            <a:r>
              <a:rPr sz="3200" spc="-10" dirty="0">
                <a:solidFill>
                  <a:srgbClr val="C00000"/>
                </a:solidFill>
              </a:rPr>
              <a:t>ВІДПОВІДАЛЬНОСТІ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258267" y="1587195"/>
            <a:ext cx="8479155" cy="43878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2590"/>
              </a:lnSpc>
              <a:spcBef>
                <a:spcPts val="110"/>
              </a:spcBef>
            </a:pPr>
            <a:r>
              <a:rPr sz="2200" b="1" dirty="0">
                <a:latin typeface="Tahoma"/>
                <a:cs typeface="Tahoma"/>
              </a:rPr>
              <a:t>Корпоративна</a:t>
            </a:r>
            <a:r>
              <a:rPr sz="2200" b="1" spc="-50" dirty="0">
                <a:latin typeface="Tahoma"/>
                <a:cs typeface="Tahoma"/>
              </a:rPr>
              <a:t> </a:t>
            </a:r>
            <a:r>
              <a:rPr sz="2200" b="1" dirty="0">
                <a:latin typeface="Tahoma"/>
                <a:cs typeface="Tahoma"/>
              </a:rPr>
              <a:t>соціальна</a:t>
            </a:r>
            <a:r>
              <a:rPr sz="2200" b="1" spc="-65" dirty="0">
                <a:latin typeface="Tahoma"/>
                <a:cs typeface="Tahoma"/>
              </a:rPr>
              <a:t> </a:t>
            </a:r>
            <a:r>
              <a:rPr sz="2200" b="1" dirty="0">
                <a:latin typeface="Tahoma"/>
                <a:cs typeface="Tahoma"/>
              </a:rPr>
              <a:t>відповідальність</a:t>
            </a:r>
            <a:r>
              <a:rPr sz="2200" b="1" spc="-70" dirty="0">
                <a:latin typeface="Tahoma"/>
                <a:cs typeface="Tahoma"/>
              </a:rPr>
              <a:t> </a:t>
            </a:r>
            <a:r>
              <a:rPr sz="2200" b="1" spc="-5" dirty="0">
                <a:latin typeface="Tahoma"/>
                <a:cs typeface="Tahoma"/>
              </a:rPr>
              <a:t>(КСВ):</a:t>
            </a:r>
            <a:endParaRPr sz="2200">
              <a:latin typeface="Tahoma"/>
              <a:cs typeface="Tahoma"/>
            </a:endParaRPr>
          </a:p>
          <a:p>
            <a:pPr marL="356870" indent="-344805">
              <a:lnSpc>
                <a:spcPts val="2700"/>
              </a:lnSpc>
              <a:buClr>
                <a:srgbClr val="009999"/>
              </a:buClr>
              <a:buSzPct val="63043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300" b="1" spc="-55" dirty="0">
                <a:latin typeface="Tahoma"/>
                <a:cs typeface="Tahoma"/>
              </a:rPr>
              <a:t>д</a:t>
            </a:r>
            <a:r>
              <a:rPr sz="2300" b="1" spc="-65" dirty="0">
                <a:latin typeface="Tahoma"/>
                <a:cs typeface="Tahoma"/>
              </a:rPr>
              <a:t>о</a:t>
            </a:r>
            <a:r>
              <a:rPr sz="2300" b="1" spc="-55" dirty="0">
                <a:latin typeface="Tahoma"/>
                <a:cs typeface="Tahoma"/>
              </a:rPr>
              <a:t>б</a:t>
            </a:r>
            <a:r>
              <a:rPr sz="2300" b="1" spc="-65" dirty="0">
                <a:latin typeface="Tahoma"/>
                <a:cs typeface="Tahoma"/>
              </a:rPr>
              <a:t>р</a:t>
            </a:r>
            <a:r>
              <a:rPr sz="2300" b="1" spc="-55" dirty="0">
                <a:latin typeface="Tahoma"/>
                <a:cs typeface="Tahoma"/>
              </a:rPr>
              <a:t>о</a:t>
            </a:r>
            <a:r>
              <a:rPr sz="2300" b="1" spc="-50" dirty="0">
                <a:latin typeface="Tahoma"/>
                <a:cs typeface="Tahoma"/>
              </a:rPr>
              <a:t>вільні</a:t>
            </a:r>
            <a:r>
              <a:rPr sz="2300" b="1" spc="-114" dirty="0">
                <a:latin typeface="Tahoma"/>
                <a:cs typeface="Tahoma"/>
              </a:rPr>
              <a:t> </a:t>
            </a:r>
            <a:r>
              <a:rPr sz="2300" b="1" spc="-60" dirty="0">
                <a:latin typeface="Tahoma"/>
                <a:cs typeface="Tahoma"/>
              </a:rPr>
              <a:t>зоб</a:t>
            </a:r>
            <a:r>
              <a:rPr sz="2300" b="1" spc="-55" dirty="0">
                <a:latin typeface="Tahoma"/>
                <a:cs typeface="Tahoma"/>
              </a:rPr>
              <a:t>о</a:t>
            </a:r>
            <a:r>
              <a:rPr sz="2300" b="1" spc="-50" dirty="0">
                <a:latin typeface="Tahoma"/>
                <a:cs typeface="Tahoma"/>
              </a:rPr>
              <a:t>в’я</a:t>
            </a:r>
            <a:r>
              <a:rPr sz="2300" b="1" spc="-65" dirty="0">
                <a:latin typeface="Tahoma"/>
                <a:cs typeface="Tahoma"/>
              </a:rPr>
              <a:t>з</a:t>
            </a:r>
            <a:r>
              <a:rPr sz="2300" b="1" spc="-60" dirty="0">
                <a:latin typeface="Tahoma"/>
                <a:cs typeface="Tahoma"/>
              </a:rPr>
              <a:t>ан</a:t>
            </a:r>
            <a:r>
              <a:rPr sz="2300" b="1" spc="-55" dirty="0">
                <a:latin typeface="Tahoma"/>
                <a:cs typeface="Tahoma"/>
              </a:rPr>
              <a:t>н</a:t>
            </a:r>
            <a:r>
              <a:rPr sz="2300" b="1" spc="-60" dirty="0">
                <a:latin typeface="Tahoma"/>
                <a:cs typeface="Tahoma"/>
              </a:rPr>
              <a:t>я</a:t>
            </a:r>
            <a:r>
              <a:rPr sz="2300" b="1" spc="-100" dirty="0">
                <a:latin typeface="Tahoma"/>
                <a:cs typeface="Tahoma"/>
              </a:rPr>
              <a:t> </a:t>
            </a:r>
            <a:r>
              <a:rPr sz="2300" b="1" spc="-65" dirty="0">
                <a:latin typeface="Tahoma"/>
                <a:cs typeface="Tahoma"/>
              </a:rPr>
              <a:t>о</a:t>
            </a:r>
            <a:r>
              <a:rPr sz="2300" b="1" spc="-55" dirty="0">
                <a:latin typeface="Tahoma"/>
                <a:cs typeface="Tahoma"/>
              </a:rPr>
              <a:t>рган</a:t>
            </a:r>
            <a:r>
              <a:rPr sz="2300" b="1" spc="-45" dirty="0">
                <a:latin typeface="Tahoma"/>
                <a:cs typeface="Tahoma"/>
              </a:rPr>
              <a:t>іза</a:t>
            </a:r>
            <a:r>
              <a:rPr sz="2300" b="1" spc="-80" dirty="0">
                <a:latin typeface="Tahoma"/>
                <a:cs typeface="Tahoma"/>
              </a:rPr>
              <a:t>ц</a:t>
            </a:r>
            <a:r>
              <a:rPr sz="2300" b="1" spc="-30" dirty="0">
                <a:latin typeface="Tahoma"/>
                <a:cs typeface="Tahoma"/>
              </a:rPr>
              <a:t>ії</a:t>
            </a:r>
            <a:r>
              <a:rPr sz="2300" b="1" spc="-65" dirty="0">
                <a:latin typeface="Tahoma"/>
                <a:cs typeface="Tahoma"/>
              </a:rPr>
              <a:t> </a:t>
            </a:r>
            <a:r>
              <a:rPr sz="2200" spc="10" dirty="0">
                <a:latin typeface="Tahoma"/>
                <a:cs typeface="Tahoma"/>
              </a:rPr>
              <a:t>щ</a:t>
            </a:r>
            <a:r>
              <a:rPr sz="2200" dirty="0">
                <a:latin typeface="Tahoma"/>
                <a:cs typeface="Tahoma"/>
              </a:rPr>
              <a:t>одо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під</a:t>
            </a:r>
            <a:r>
              <a:rPr sz="2200" spc="-10" dirty="0">
                <a:latin typeface="Tahoma"/>
                <a:cs typeface="Tahoma"/>
              </a:rPr>
              <a:t>в</a:t>
            </a:r>
            <a:r>
              <a:rPr sz="2200" dirty="0">
                <a:latin typeface="Tahoma"/>
                <a:cs typeface="Tahoma"/>
              </a:rPr>
              <a:t>и</a:t>
            </a:r>
            <a:r>
              <a:rPr sz="2200" spc="10" dirty="0">
                <a:latin typeface="Tahoma"/>
                <a:cs typeface="Tahoma"/>
              </a:rPr>
              <a:t>щ</a:t>
            </a:r>
            <a:r>
              <a:rPr sz="2200" spc="-10" dirty="0">
                <a:latin typeface="Tahoma"/>
                <a:cs typeface="Tahoma"/>
              </a:rPr>
              <a:t>е</a:t>
            </a:r>
            <a:r>
              <a:rPr sz="2200" dirty="0">
                <a:latin typeface="Tahoma"/>
                <a:cs typeface="Tahoma"/>
              </a:rPr>
              <a:t>ння</a:t>
            </a:r>
            <a:endParaRPr sz="2200">
              <a:latin typeface="Tahoma"/>
              <a:cs typeface="Tahoma"/>
            </a:endParaRPr>
          </a:p>
          <a:p>
            <a:pPr marL="356870">
              <a:lnSpc>
                <a:spcPts val="2630"/>
              </a:lnSpc>
            </a:pPr>
            <a:r>
              <a:rPr sz="2200" dirty="0">
                <a:latin typeface="Tahoma"/>
                <a:cs typeface="Tahoma"/>
              </a:rPr>
              <a:t>якості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життя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не</a:t>
            </a:r>
            <a:r>
              <a:rPr sz="2200" spc="-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тільки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своїх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співробітників,</a:t>
            </a:r>
            <a:r>
              <a:rPr sz="2200" spc="-9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а</a:t>
            </a:r>
            <a:r>
              <a:rPr sz="2200" spc="-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також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територій</a:t>
            </a:r>
            <a:endParaRPr sz="2200">
              <a:latin typeface="Tahoma"/>
              <a:cs typeface="Tahoma"/>
            </a:endParaRPr>
          </a:p>
          <a:p>
            <a:pPr marL="356870">
              <a:lnSpc>
                <a:spcPts val="2590"/>
              </a:lnSpc>
            </a:pPr>
            <a:r>
              <a:rPr sz="2200" dirty="0">
                <a:latin typeface="Tahoma"/>
                <a:cs typeface="Tahoma"/>
              </a:rPr>
              <a:t>присутності</a:t>
            </a:r>
            <a:r>
              <a:rPr sz="2200" spc="-7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та</a:t>
            </a:r>
            <a:r>
              <a:rPr sz="2200" spc="-5" dirty="0">
                <a:latin typeface="Tahoma"/>
                <a:cs typeface="Tahoma"/>
              </a:rPr>
              <a:t> суспільства</a:t>
            </a:r>
            <a:r>
              <a:rPr sz="2200" spc="-6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в цілому</a:t>
            </a:r>
            <a:endParaRPr sz="2200">
              <a:latin typeface="Tahoma"/>
              <a:cs typeface="Tahoma"/>
            </a:endParaRPr>
          </a:p>
          <a:p>
            <a:pPr marL="356870" marR="525145" indent="-344805">
              <a:lnSpc>
                <a:spcPts val="2640"/>
              </a:lnSpc>
              <a:spcBef>
                <a:spcPts val="140"/>
              </a:spcBef>
              <a:buClr>
                <a:srgbClr val="009999"/>
              </a:buClr>
              <a:buSzPct val="63043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300" b="1" spc="-55" dirty="0">
                <a:latin typeface="Tahoma"/>
                <a:cs typeface="Tahoma"/>
              </a:rPr>
              <a:t>відповідальність </a:t>
            </a:r>
            <a:r>
              <a:rPr sz="2300" b="1" spc="-50" dirty="0">
                <a:latin typeface="Tahoma"/>
                <a:cs typeface="Tahoma"/>
              </a:rPr>
              <a:t>організації </a:t>
            </a:r>
            <a:r>
              <a:rPr sz="2300" b="1" spc="-55" dirty="0">
                <a:latin typeface="Tahoma"/>
                <a:cs typeface="Tahoma"/>
              </a:rPr>
              <a:t>за </a:t>
            </a:r>
            <a:r>
              <a:rPr sz="2300" b="1" spc="-65" dirty="0">
                <a:latin typeface="Tahoma"/>
                <a:cs typeface="Tahoma"/>
              </a:rPr>
              <a:t>вплив </a:t>
            </a:r>
            <a:r>
              <a:rPr sz="2300" b="1" spc="-30" dirty="0">
                <a:latin typeface="Tahoma"/>
                <a:cs typeface="Tahoma"/>
              </a:rPr>
              <a:t>її </a:t>
            </a:r>
            <a:r>
              <a:rPr sz="2300" b="1" spc="-60" dirty="0">
                <a:latin typeface="Tahoma"/>
                <a:cs typeface="Tahoma"/>
              </a:rPr>
              <a:t>рішень </a:t>
            </a:r>
            <a:r>
              <a:rPr sz="2300" b="1" spc="-55" dirty="0">
                <a:latin typeface="Tahoma"/>
                <a:cs typeface="Tahoma"/>
              </a:rPr>
              <a:t>та </a:t>
            </a:r>
            <a:r>
              <a:rPr sz="2300" b="1" spc="-50" dirty="0">
                <a:latin typeface="Tahoma"/>
                <a:cs typeface="Tahoma"/>
              </a:rPr>
              <a:t> діяльності</a:t>
            </a:r>
            <a:r>
              <a:rPr sz="2300" b="1" spc="-120" dirty="0">
                <a:latin typeface="Tahoma"/>
                <a:cs typeface="Tahoma"/>
              </a:rPr>
              <a:t> </a:t>
            </a:r>
            <a:r>
              <a:rPr sz="2300" b="1" spc="-60" dirty="0">
                <a:latin typeface="Tahoma"/>
                <a:cs typeface="Tahoma"/>
              </a:rPr>
              <a:t>на</a:t>
            </a:r>
            <a:r>
              <a:rPr sz="2300" b="1" spc="-30" dirty="0">
                <a:latin typeface="Tahoma"/>
                <a:cs typeface="Tahoma"/>
              </a:rPr>
              <a:t> </a:t>
            </a:r>
            <a:r>
              <a:rPr sz="2300" b="1" spc="-50" dirty="0">
                <a:latin typeface="Tahoma"/>
                <a:cs typeface="Tahoma"/>
              </a:rPr>
              <a:t>суспільство</a:t>
            </a:r>
            <a:r>
              <a:rPr sz="2300" b="1" spc="-120" dirty="0">
                <a:latin typeface="Tahoma"/>
                <a:cs typeface="Tahoma"/>
              </a:rPr>
              <a:t> </a:t>
            </a:r>
            <a:r>
              <a:rPr sz="2300" b="1" spc="-30" dirty="0">
                <a:latin typeface="Tahoma"/>
                <a:cs typeface="Tahoma"/>
              </a:rPr>
              <a:t>і </a:t>
            </a:r>
            <a:r>
              <a:rPr sz="2300" b="1" spc="-55" dirty="0">
                <a:latin typeface="Tahoma"/>
                <a:cs typeface="Tahoma"/>
              </a:rPr>
              <a:t>довкілля</a:t>
            </a:r>
            <a:r>
              <a:rPr sz="2300" b="1" spc="-6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через</a:t>
            </a:r>
            <a:r>
              <a:rPr sz="2200" spc="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прозору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та </a:t>
            </a:r>
            <a:r>
              <a:rPr sz="2200" spc="-67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етичну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поведінку,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яка</a:t>
            </a:r>
            <a:endParaRPr sz="2200">
              <a:latin typeface="Tahoma"/>
              <a:cs typeface="Tahoma"/>
            </a:endParaRPr>
          </a:p>
          <a:p>
            <a:pPr marL="683260" lvl="1" indent="-327025">
              <a:lnSpc>
                <a:spcPts val="2555"/>
              </a:lnSpc>
              <a:buClr>
                <a:srgbClr val="4B6C4E"/>
              </a:buClr>
              <a:buSzPct val="59090"/>
              <a:buFont typeface="Wingdings"/>
              <a:buChar char=""/>
              <a:tabLst>
                <a:tab pos="683260" algn="l"/>
                <a:tab pos="683895" algn="l"/>
              </a:tabLst>
            </a:pPr>
            <a:r>
              <a:rPr sz="2200" dirty="0">
                <a:latin typeface="Tahoma"/>
                <a:cs typeface="Tahoma"/>
              </a:rPr>
              <a:t>сприяє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сталому розвитку,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здоров'ю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і</a:t>
            </a:r>
            <a:r>
              <a:rPr sz="2200" spc="-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добробуту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суспільства;</a:t>
            </a:r>
            <a:endParaRPr sz="2200">
              <a:latin typeface="Tahoma"/>
              <a:cs typeface="Tahoma"/>
            </a:endParaRPr>
          </a:p>
          <a:p>
            <a:pPr marL="771525" lvl="1" indent="-415290">
              <a:lnSpc>
                <a:spcPct val="100000"/>
              </a:lnSpc>
              <a:buClr>
                <a:srgbClr val="4B6C4E"/>
              </a:buClr>
              <a:buSzPct val="59090"/>
              <a:buFont typeface="Wingdings"/>
              <a:buChar char=""/>
              <a:tabLst>
                <a:tab pos="771525" algn="l"/>
                <a:tab pos="772160" algn="l"/>
              </a:tabLst>
            </a:pPr>
            <a:r>
              <a:rPr sz="2200" dirty="0">
                <a:latin typeface="Tahoma"/>
                <a:cs typeface="Tahoma"/>
              </a:rPr>
              <a:t>враховує</a:t>
            </a:r>
            <a:r>
              <a:rPr sz="2200" spc="-6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очікування</a:t>
            </a:r>
            <a:r>
              <a:rPr sz="2200" spc="-6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зацікавлених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сторін</a:t>
            </a:r>
            <a:endParaRPr sz="2200">
              <a:latin typeface="Tahoma"/>
              <a:cs typeface="Tahoma"/>
            </a:endParaRPr>
          </a:p>
          <a:p>
            <a:pPr marL="683260" marR="866775" lvl="1" indent="-326390">
              <a:lnSpc>
                <a:spcPct val="100000"/>
              </a:lnSpc>
              <a:buClr>
                <a:srgbClr val="4B6C4E"/>
              </a:buClr>
              <a:buSzPct val="59090"/>
              <a:buFont typeface="Wingdings"/>
              <a:buChar char=""/>
              <a:tabLst>
                <a:tab pos="771525" algn="l"/>
                <a:tab pos="772160" algn="l"/>
              </a:tabLst>
            </a:pPr>
            <a:r>
              <a:rPr dirty="0"/>
              <a:t>	</a:t>
            </a:r>
            <a:r>
              <a:rPr sz="2200" spc="-5" dirty="0">
                <a:latin typeface="Tahoma"/>
                <a:cs typeface="Tahoma"/>
              </a:rPr>
              <a:t>відповідає </a:t>
            </a:r>
            <a:r>
              <a:rPr sz="2200" spc="5" dirty="0">
                <a:latin typeface="Tahoma"/>
                <a:cs typeface="Tahoma"/>
              </a:rPr>
              <a:t>чинному </a:t>
            </a:r>
            <a:r>
              <a:rPr sz="2200" spc="-5" dirty="0">
                <a:latin typeface="Tahoma"/>
                <a:cs typeface="Tahoma"/>
              </a:rPr>
              <a:t>законодавству </a:t>
            </a:r>
            <a:r>
              <a:rPr sz="2200" dirty="0">
                <a:latin typeface="Tahoma"/>
                <a:cs typeface="Tahoma"/>
              </a:rPr>
              <a:t>та </a:t>
            </a:r>
            <a:r>
              <a:rPr sz="2200" spc="-5" dirty="0">
                <a:latin typeface="Tahoma"/>
                <a:cs typeface="Tahoma"/>
              </a:rPr>
              <a:t>узгоджується </a:t>
            </a:r>
            <a:r>
              <a:rPr sz="2200" dirty="0">
                <a:latin typeface="Tahoma"/>
                <a:cs typeface="Tahoma"/>
              </a:rPr>
              <a:t>з </a:t>
            </a:r>
            <a:r>
              <a:rPr sz="2200" spc="-67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міжнародними</a:t>
            </a:r>
            <a:r>
              <a:rPr sz="2200" spc="-85" dirty="0">
                <a:latin typeface="Tahoma"/>
                <a:cs typeface="Tahoma"/>
              </a:rPr>
              <a:t> </a:t>
            </a:r>
            <a:r>
              <a:rPr sz="2200" spc="5" dirty="0">
                <a:latin typeface="Tahoma"/>
                <a:cs typeface="Tahoma"/>
              </a:rPr>
              <a:t>нормами</a:t>
            </a:r>
            <a:r>
              <a:rPr sz="2200" spc="-6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поведінки</a:t>
            </a:r>
            <a:endParaRPr sz="2200">
              <a:latin typeface="Tahoma"/>
              <a:cs typeface="Tahoma"/>
            </a:endParaRPr>
          </a:p>
          <a:p>
            <a:pPr marL="683260" marR="71120" lvl="1" indent="-326390">
              <a:lnSpc>
                <a:spcPct val="100000"/>
              </a:lnSpc>
              <a:spcBef>
                <a:spcPts val="5"/>
              </a:spcBef>
              <a:buClr>
                <a:srgbClr val="4B6C4E"/>
              </a:buClr>
              <a:buSzPct val="59090"/>
              <a:buFont typeface="Wingdings"/>
              <a:buChar char=""/>
              <a:tabLst>
                <a:tab pos="771525" algn="l"/>
                <a:tab pos="772160" algn="l"/>
              </a:tabLst>
            </a:pPr>
            <a:r>
              <a:rPr dirty="0"/>
              <a:t>	</a:t>
            </a:r>
            <a:r>
              <a:rPr sz="2200" dirty="0">
                <a:latin typeface="Tahoma"/>
                <a:cs typeface="Tahoma"/>
              </a:rPr>
              <a:t>інтегрована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у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діяльність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всієї</a:t>
            </a:r>
            <a:r>
              <a:rPr sz="2200" spc="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організації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і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spc="-5" dirty="0">
                <a:latin typeface="Tahoma"/>
                <a:cs typeface="Tahoma"/>
              </a:rPr>
              <a:t>реалізується </a:t>
            </a:r>
            <a:r>
              <a:rPr sz="2200" dirty="0">
                <a:latin typeface="Tahoma"/>
                <a:cs typeface="Tahoma"/>
              </a:rPr>
              <a:t>нею </a:t>
            </a:r>
            <a:r>
              <a:rPr sz="2200" spc="-67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на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практиці</a:t>
            </a:r>
            <a:r>
              <a:rPr sz="2200" spc="-6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взаємовідносин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1355" y="1415796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2962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3735" y="496628"/>
            <a:ext cx="5243389" cy="3654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7098" y="389966"/>
            <a:ext cx="5292090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5" dirty="0">
                <a:solidFill>
                  <a:srgbClr val="860038"/>
                </a:solidFill>
              </a:rPr>
              <a:t>ІНФОРМАЦІЯ</a:t>
            </a:r>
            <a:r>
              <a:rPr sz="2900" spc="-50" dirty="0">
                <a:solidFill>
                  <a:srgbClr val="860038"/>
                </a:solidFill>
              </a:rPr>
              <a:t> </a:t>
            </a:r>
            <a:r>
              <a:rPr sz="2900" dirty="0">
                <a:solidFill>
                  <a:srgbClr val="860038"/>
                </a:solidFill>
              </a:rPr>
              <a:t>ПРО</a:t>
            </a:r>
            <a:r>
              <a:rPr sz="2900" spc="-40" dirty="0">
                <a:solidFill>
                  <a:srgbClr val="860038"/>
                </a:solidFill>
              </a:rPr>
              <a:t> </a:t>
            </a:r>
            <a:r>
              <a:rPr sz="2900" spc="-5" dirty="0">
                <a:solidFill>
                  <a:srgbClr val="860038"/>
                </a:solidFill>
              </a:rPr>
              <a:t>ГРАНТИ:</a:t>
            </a:r>
            <a:endParaRPr sz="2900"/>
          </a:p>
        </p:txBody>
      </p:sp>
      <p:sp>
        <p:nvSpPr>
          <p:cNvPr id="4" name="object 4"/>
          <p:cNvSpPr txBox="1"/>
          <p:nvPr/>
        </p:nvSpPr>
        <p:spPr>
          <a:xfrm>
            <a:off x="546608" y="1143797"/>
            <a:ext cx="6421755" cy="425132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430"/>
              </a:spcBef>
              <a:buClr>
                <a:srgbClr val="009999"/>
              </a:buClr>
              <a:buSzPct val="64285"/>
              <a:buFont typeface="Wingdings"/>
              <a:buChar char=""/>
              <a:tabLst>
                <a:tab pos="356870" algn="l"/>
                <a:tab pos="357505" algn="l"/>
              </a:tabLst>
            </a:pPr>
            <a:r>
              <a:rPr sz="2800" spc="5" dirty="0">
                <a:latin typeface="Tahoma"/>
                <a:cs typeface="Tahoma"/>
              </a:rPr>
              <a:t>Міністерство</a:t>
            </a:r>
            <a:r>
              <a:rPr sz="2800" spc="-8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регіонального</a:t>
            </a:r>
            <a:r>
              <a:rPr sz="2800" spc="-8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розвитку</a:t>
            </a:r>
            <a:endParaRPr sz="28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335"/>
              </a:spcBef>
              <a:buClr>
                <a:srgbClr val="009999"/>
              </a:buClr>
              <a:buSzPct val="64285"/>
              <a:buFont typeface="Wingdings"/>
              <a:buChar char=""/>
              <a:tabLst>
                <a:tab pos="356870" algn="l"/>
                <a:tab pos="357505" algn="l"/>
              </a:tabLst>
            </a:pPr>
            <a:r>
              <a:rPr sz="2800" dirty="0">
                <a:latin typeface="Tahoma"/>
                <a:cs typeface="Tahoma"/>
              </a:rPr>
              <a:t>Портал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“</a:t>
            </a:r>
            <a:r>
              <a:rPr sz="2800" spc="-1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Громадський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простір”</a:t>
            </a:r>
            <a:endParaRPr sz="28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340"/>
              </a:spcBef>
              <a:buClr>
                <a:srgbClr val="009999"/>
              </a:buClr>
              <a:buSzPct val="64285"/>
              <a:buFont typeface="Wingdings"/>
              <a:buChar char=""/>
              <a:tabLst>
                <a:tab pos="356870" algn="l"/>
                <a:tab pos="357505" algn="l"/>
              </a:tabLst>
            </a:pPr>
            <a:r>
              <a:rPr sz="2800" dirty="0">
                <a:latin typeface="Tahoma"/>
                <a:cs typeface="Tahoma"/>
              </a:rPr>
              <a:t>Сайти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spc="5" dirty="0">
                <a:latin typeface="Tahoma"/>
                <a:cs typeface="Tahoma"/>
              </a:rPr>
              <a:t>Євросоюзу</a:t>
            </a:r>
            <a:endParaRPr sz="28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335"/>
              </a:spcBef>
              <a:buClr>
                <a:srgbClr val="009999"/>
              </a:buClr>
              <a:buSzPct val="64285"/>
              <a:buFont typeface="Wingdings"/>
              <a:buChar char=""/>
              <a:tabLst>
                <a:tab pos="356870" algn="l"/>
                <a:tab pos="357505" algn="l"/>
              </a:tabLst>
            </a:pPr>
            <a:r>
              <a:rPr sz="2800" spc="-10" dirty="0">
                <a:latin typeface="Tahoma"/>
                <a:cs typeface="Tahoma"/>
              </a:rPr>
              <a:t>UCAID.</a:t>
            </a:r>
            <a:r>
              <a:rPr sz="2800" spc="-2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CIDA.</a:t>
            </a:r>
            <a:r>
              <a:rPr sz="2800" spc="-2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SIDA.</a:t>
            </a:r>
            <a:r>
              <a:rPr sz="2800" spc="-4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GIZ…</a:t>
            </a:r>
            <a:endParaRPr sz="28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340"/>
              </a:spcBef>
              <a:buClr>
                <a:srgbClr val="009999"/>
              </a:buClr>
              <a:buSzPct val="64285"/>
              <a:buFont typeface="Wingdings"/>
              <a:buChar char=""/>
              <a:tabLst>
                <a:tab pos="356870" algn="l"/>
                <a:tab pos="357505" algn="l"/>
              </a:tabLst>
            </a:pPr>
            <a:r>
              <a:rPr sz="2800" spc="10" dirty="0">
                <a:latin typeface="Tahoma"/>
                <a:cs typeface="Tahoma"/>
              </a:rPr>
              <a:t>Фонд</a:t>
            </a:r>
            <a:r>
              <a:rPr sz="2800" spc="-7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“</a:t>
            </a:r>
            <a:r>
              <a:rPr sz="2800" spc="-1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Євразія”</a:t>
            </a:r>
            <a:endParaRPr sz="28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335"/>
              </a:spcBef>
              <a:buClr>
                <a:srgbClr val="009999"/>
              </a:buClr>
              <a:buSzPct val="64285"/>
              <a:buFont typeface="Wingdings"/>
              <a:buChar char=""/>
              <a:tabLst>
                <a:tab pos="356870" algn="l"/>
                <a:tab pos="357505" algn="l"/>
              </a:tabLst>
            </a:pPr>
            <a:r>
              <a:rPr sz="2800" dirty="0">
                <a:latin typeface="Tahoma"/>
                <a:cs typeface="Tahoma"/>
              </a:rPr>
              <a:t>Сайти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spc="5" dirty="0">
                <a:latin typeface="Tahoma"/>
                <a:cs typeface="Tahoma"/>
              </a:rPr>
              <a:t>посольств</a:t>
            </a:r>
            <a:endParaRPr sz="28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340"/>
              </a:spcBef>
              <a:buClr>
                <a:srgbClr val="009999"/>
              </a:buClr>
              <a:buSzPct val="64285"/>
              <a:buFont typeface="Wingdings"/>
              <a:buChar char=""/>
              <a:tabLst>
                <a:tab pos="356870" algn="l"/>
                <a:tab pos="357505" algn="l"/>
              </a:tabLst>
            </a:pPr>
            <a:r>
              <a:rPr sz="2800" dirty="0">
                <a:latin typeface="Tahoma"/>
                <a:cs typeface="Tahoma"/>
              </a:rPr>
              <a:t>Благодійних</a:t>
            </a:r>
            <a:r>
              <a:rPr sz="2800" spc="-95" dirty="0">
                <a:latin typeface="Tahoma"/>
                <a:cs typeface="Tahoma"/>
              </a:rPr>
              <a:t> </a:t>
            </a:r>
            <a:r>
              <a:rPr sz="2800" spc="5" dirty="0">
                <a:latin typeface="Tahoma"/>
                <a:cs typeface="Tahoma"/>
              </a:rPr>
              <a:t>фондів</a:t>
            </a:r>
            <a:endParaRPr sz="28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335"/>
              </a:spcBef>
              <a:buClr>
                <a:srgbClr val="009999"/>
              </a:buClr>
              <a:buSzPct val="64285"/>
              <a:buFont typeface="Wingdings"/>
              <a:buChar char=""/>
              <a:tabLst>
                <a:tab pos="356870" algn="l"/>
                <a:tab pos="357505" algn="l"/>
              </a:tabLst>
            </a:pPr>
            <a:r>
              <a:rPr sz="2800" dirty="0">
                <a:latin typeface="Tahoma"/>
                <a:cs typeface="Tahoma"/>
              </a:rPr>
              <a:t>Асоціація</a:t>
            </a:r>
            <a:r>
              <a:rPr sz="2800" spc="-7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міст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України</a:t>
            </a:r>
            <a:endParaRPr sz="28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340"/>
              </a:spcBef>
              <a:buClr>
                <a:srgbClr val="009999"/>
              </a:buClr>
              <a:buSzPct val="64285"/>
              <a:buFont typeface="Wingdings"/>
              <a:buChar char=""/>
              <a:tabLst>
                <a:tab pos="356870" algn="l"/>
                <a:tab pos="357505" algn="l"/>
              </a:tabLst>
            </a:pPr>
            <a:r>
              <a:rPr sz="2800" spc="5" dirty="0">
                <a:latin typeface="Tahoma"/>
                <a:cs typeface="Tahoma"/>
              </a:rPr>
              <a:t>…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7783" y="167505"/>
            <a:ext cx="8141970" cy="1287780"/>
            <a:chOff x="557783" y="167505"/>
            <a:chExt cx="8141970" cy="12877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29096" y="167505"/>
              <a:ext cx="4312552" cy="31690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7783" y="359664"/>
              <a:ext cx="8141970" cy="71399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80031" y="740664"/>
              <a:ext cx="5319522" cy="71399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81799" y="740664"/>
              <a:ext cx="607301" cy="71399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47166" y="73279"/>
            <a:ext cx="7647940" cy="1168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95"/>
              </a:spcBef>
            </a:pPr>
            <a:r>
              <a:rPr spc="-15" dirty="0">
                <a:solidFill>
                  <a:srgbClr val="860038"/>
                </a:solidFill>
              </a:rPr>
              <a:t>ЯК</a:t>
            </a:r>
            <a:r>
              <a:rPr dirty="0">
                <a:solidFill>
                  <a:srgbClr val="860038"/>
                </a:solidFill>
              </a:rPr>
              <a:t> </a:t>
            </a:r>
            <a:r>
              <a:rPr spc="-10" dirty="0">
                <a:solidFill>
                  <a:srgbClr val="860038"/>
                </a:solidFill>
              </a:rPr>
              <a:t>ПІДГОТУВАТИ</a:t>
            </a:r>
            <a:r>
              <a:rPr spc="5" dirty="0">
                <a:solidFill>
                  <a:srgbClr val="860038"/>
                </a:solidFill>
              </a:rPr>
              <a:t> </a:t>
            </a:r>
            <a:r>
              <a:rPr spc="-10" dirty="0">
                <a:solidFill>
                  <a:srgbClr val="860038"/>
                </a:solidFill>
              </a:rPr>
              <a:t>ПРОЕКТ</a:t>
            </a:r>
          </a:p>
          <a:p>
            <a:pPr marL="12065" marR="5080" algn="ctr">
              <a:lnSpc>
                <a:spcPct val="100000"/>
              </a:lnSpc>
            </a:pPr>
            <a:r>
              <a:rPr spc="-10" dirty="0">
                <a:solidFill>
                  <a:srgbClr val="860038"/>
                </a:solidFill>
              </a:rPr>
              <a:t>РЕГІОНАЛЬНОГО/МІСЦЕВОГО</a:t>
            </a:r>
            <a:r>
              <a:rPr spc="95" dirty="0">
                <a:solidFill>
                  <a:srgbClr val="860038"/>
                </a:solidFill>
              </a:rPr>
              <a:t> </a:t>
            </a:r>
            <a:r>
              <a:rPr spc="-10" dirty="0">
                <a:solidFill>
                  <a:srgbClr val="860038"/>
                </a:solidFill>
              </a:rPr>
              <a:t>РОЗВИТКУ</a:t>
            </a:r>
            <a:r>
              <a:rPr spc="10" dirty="0">
                <a:solidFill>
                  <a:srgbClr val="860038"/>
                </a:solidFill>
              </a:rPr>
              <a:t> </a:t>
            </a:r>
            <a:r>
              <a:rPr spc="-5" dirty="0">
                <a:solidFill>
                  <a:srgbClr val="860038"/>
                </a:solidFill>
              </a:rPr>
              <a:t>ДЛЯ </a:t>
            </a:r>
            <a:r>
              <a:rPr spc="-715" dirty="0">
                <a:solidFill>
                  <a:srgbClr val="860038"/>
                </a:solidFill>
              </a:rPr>
              <a:t> </a:t>
            </a:r>
            <a:r>
              <a:rPr spc="-10" dirty="0">
                <a:solidFill>
                  <a:srgbClr val="860038"/>
                </a:solidFill>
              </a:rPr>
              <a:t>ОТРИМАННЯ</a:t>
            </a:r>
            <a:r>
              <a:rPr spc="40" dirty="0">
                <a:solidFill>
                  <a:srgbClr val="860038"/>
                </a:solidFill>
              </a:rPr>
              <a:t> </a:t>
            </a:r>
            <a:r>
              <a:rPr spc="-10" dirty="0">
                <a:solidFill>
                  <a:srgbClr val="860038"/>
                </a:solidFill>
              </a:rPr>
              <a:t>ФІНАНСУВАННЯ</a:t>
            </a:r>
            <a:r>
              <a:rPr spc="90" dirty="0">
                <a:solidFill>
                  <a:srgbClr val="860038"/>
                </a:solidFill>
              </a:rPr>
              <a:t> </a:t>
            </a:r>
            <a:r>
              <a:rPr spc="-5" dirty="0">
                <a:solidFill>
                  <a:srgbClr val="860038"/>
                </a:solidFill>
              </a:rPr>
              <a:t>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6244" y="1634108"/>
            <a:ext cx="7477125" cy="34397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0"/>
              </a:spcBef>
              <a:buClr>
                <a:srgbClr val="009999"/>
              </a:buClr>
              <a:buSzPct val="65000"/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2000" spc="-10" dirty="0">
                <a:latin typeface="Tahoma"/>
                <a:cs typeface="Tahoma"/>
              </a:rPr>
              <a:t>Подумайте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про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870038"/>
                </a:solidFill>
                <a:latin typeface="Tahoma"/>
                <a:cs typeface="Tahoma"/>
              </a:rPr>
              <a:t>проблеми,</a:t>
            </a:r>
            <a:r>
              <a:rPr sz="2000" dirty="0">
                <a:solidFill>
                  <a:srgbClr val="870038"/>
                </a:solidFill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що </a:t>
            </a:r>
            <a:r>
              <a:rPr sz="2000" spc="-10" dirty="0">
                <a:latin typeface="Tahoma"/>
                <a:cs typeface="Tahoma"/>
              </a:rPr>
              <a:t>існують</a:t>
            </a:r>
            <a:r>
              <a:rPr sz="2000" spc="5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у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вашій</a:t>
            </a:r>
            <a:endParaRPr sz="20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</a:pPr>
            <a:r>
              <a:rPr sz="2000" spc="-5" dirty="0">
                <a:latin typeface="Tahoma"/>
                <a:cs typeface="Tahoma"/>
              </a:rPr>
              <a:t>громаді/місті/регіоні</a:t>
            </a:r>
            <a:endParaRPr sz="2000">
              <a:latin typeface="Tahoma"/>
              <a:cs typeface="Tahoma"/>
            </a:endParaRPr>
          </a:p>
          <a:p>
            <a:pPr marL="927100">
              <a:lnSpc>
                <a:spcPct val="100000"/>
              </a:lnSpc>
              <a:spcBef>
                <a:spcPts val="385"/>
              </a:spcBef>
              <a:tabLst>
                <a:tab pos="2673985" algn="l"/>
              </a:tabLst>
            </a:pPr>
            <a:r>
              <a:rPr sz="2100" spc="-50" dirty="0">
                <a:solidFill>
                  <a:srgbClr val="00AF50"/>
                </a:solidFill>
                <a:latin typeface="Tahoma"/>
                <a:cs typeface="Tahoma"/>
              </a:rPr>
              <a:t>"</a:t>
            </a:r>
            <a:r>
              <a:rPr sz="2100" spc="-50" dirty="0">
                <a:solidFill>
                  <a:srgbClr val="870038"/>
                </a:solidFill>
                <a:latin typeface="Tahoma"/>
                <a:cs typeface="Tahoma"/>
              </a:rPr>
              <a:t>вузькі</a:t>
            </a:r>
            <a:r>
              <a:rPr sz="2100" spc="-10" dirty="0">
                <a:solidFill>
                  <a:srgbClr val="870038"/>
                </a:solidFill>
                <a:latin typeface="Tahoma"/>
                <a:cs typeface="Tahoma"/>
              </a:rPr>
              <a:t> </a:t>
            </a:r>
            <a:r>
              <a:rPr sz="2100" spc="-55" dirty="0">
                <a:solidFill>
                  <a:srgbClr val="870038"/>
                </a:solidFill>
                <a:latin typeface="Tahoma"/>
                <a:cs typeface="Tahoma"/>
              </a:rPr>
              <a:t>місця"	</a:t>
            </a:r>
            <a:r>
              <a:rPr sz="2100" spc="-60" dirty="0">
                <a:solidFill>
                  <a:srgbClr val="870038"/>
                </a:solidFill>
                <a:latin typeface="Tahoma"/>
                <a:cs typeface="Tahoma"/>
              </a:rPr>
              <a:t>чи</a:t>
            </a:r>
            <a:r>
              <a:rPr sz="2100" spc="-55" dirty="0">
                <a:solidFill>
                  <a:srgbClr val="870038"/>
                </a:solidFill>
                <a:latin typeface="Tahoma"/>
                <a:cs typeface="Tahoma"/>
              </a:rPr>
              <a:t> перспективи розвитку?</a:t>
            </a:r>
            <a:endParaRPr sz="21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459"/>
              </a:spcBef>
              <a:buClr>
                <a:srgbClr val="009999"/>
              </a:buClr>
              <a:buSzPct val="65000"/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2000" spc="-10" dirty="0">
                <a:latin typeface="Tahoma"/>
                <a:cs typeface="Tahoma"/>
              </a:rPr>
              <a:t>Розгляньте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зацікавлені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сторони,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яких</a:t>
            </a:r>
            <a:r>
              <a:rPr sz="2000" spc="-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стосується</a:t>
            </a:r>
            <a:r>
              <a:rPr sz="2000" spc="7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знайдена</a:t>
            </a:r>
            <a:endParaRPr sz="20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</a:pPr>
            <a:r>
              <a:rPr sz="2000" spc="-5" dirty="0">
                <a:latin typeface="Tahoma"/>
                <a:cs typeface="Tahoma"/>
              </a:rPr>
              <a:t>проблема</a:t>
            </a:r>
            <a:endParaRPr sz="20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480"/>
              </a:spcBef>
              <a:buClr>
                <a:srgbClr val="009999"/>
              </a:buClr>
              <a:buSzPct val="65000"/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2000" spc="-5" dirty="0">
                <a:latin typeface="Tahoma"/>
                <a:cs typeface="Tahoma"/>
              </a:rPr>
              <a:t>Створіть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перелік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ідей</a:t>
            </a:r>
            <a:r>
              <a:rPr sz="2000" spc="-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для</a:t>
            </a:r>
            <a:r>
              <a:rPr sz="2000" spc="-5" dirty="0">
                <a:latin typeface="Tahoma"/>
                <a:cs typeface="Tahoma"/>
              </a:rPr>
              <a:t> потенційних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проектів</a:t>
            </a:r>
            <a:endParaRPr sz="2000">
              <a:latin typeface="Tahoma"/>
              <a:cs typeface="Tahoma"/>
            </a:endParaRPr>
          </a:p>
          <a:p>
            <a:pPr marL="356870" marR="5080" indent="-344805">
              <a:lnSpc>
                <a:spcPct val="100000"/>
              </a:lnSpc>
              <a:spcBef>
                <a:spcPts val="484"/>
              </a:spcBef>
              <a:buClr>
                <a:srgbClr val="009999"/>
              </a:buClr>
              <a:buSzPct val="65000"/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2000" spc="-10" dirty="0">
                <a:latin typeface="Tahoma"/>
                <a:cs typeface="Tahoma"/>
              </a:rPr>
              <a:t>Регулярно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перевіряйте веб-сайти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грантодавців,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у тому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числі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представництва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ЄС</a:t>
            </a:r>
            <a:endParaRPr sz="20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480"/>
              </a:spcBef>
              <a:buClr>
                <a:srgbClr val="009999"/>
              </a:buClr>
              <a:buSzPct val="65000"/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2000" spc="-5" dirty="0">
                <a:latin typeface="Tahoma"/>
                <a:cs typeface="Tahoma"/>
              </a:rPr>
              <a:t>Завантажте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пакет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заявки як тільки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буде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оголошено</a:t>
            </a:r>
            <a:r>
              <a:rPr sz="2000" spc="4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конкурс</a:t>
            </a:r>
            <a:endParaRPr sz="20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480"/>
              </a:spcBef>
              <a:buClr>
                <a:srgbClr val="009999"/>
              </a:buClr>
              <a:buSzPct val="65000"/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2000" spc="-10" dirty="0">
                <a:latin typeface="Tahoma"/>
                <a:cs typeface="Tahoma"/>
              </a:rPr>
              <a:t>форму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заявки,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різні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додатки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та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повідомлення.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7783" y="167505"/>
            <a:ext cx="8141970" cy="1287780"/>
            <a:chOff x="557783" y="167505"/>
            <a:chExt cx="8141970" cy="12877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29096" y="167505"/>
              <a:ext cx="4312552" cy="31690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7783" y="359664"/>
              <a:ext cx="8141970" cy="71399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80031" y="740664"/>
              <a:ext cx="5609082" cy="71399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47166" y="73279"/>
            <a:ext cx="7647940" cy="1168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95"/>
              </a:spcBef>
            </a:pPr>
            <a:r>
              <a:rPr spc="-15" dirty="0">
                <a:solidFill>
                  <a:srgbClr val="860038"/>
                </a:solidFill>
              </a:rPr>
              <a:t>ЯК</a:t>
            </a:r>
            <a:r>
              <a:rPr dirty="0">
                <a:solidFill>
                  <a:srgbClr val="860038"/>
                </a:solidFill>
              </a:rPr>
              <a:t> </a:t>
            </a:r>
            <a:r>
              <a:rPr spc="-10" dirty="0">
                <a:solidFill>
                  <a:srgbClr val="860038"/>
                </a:solidFill>
              </a:rPr>
              <a:t>ПІДГОТУВАТИ</a:t>
            </a:r>
            <a:r>
              <a:rPr spc="5" dirty="0">
                <a:solidFill>
                  <a:srgbClr val="860038"/>
                </a:solidFill>
              </a:rPr>
              <a:t> </a:t>
            </a:r>
            <a:r>
              <a:rPr spc="-10" dirty="0">
                <a:solidFill>
                  <a:srgbClr val="860038"/>
                </a:solidFill>
              </a:rPr>
              <a:t>ПРОЕКТ</a:t>
            </a:r>
          </a:p>
          <a:p>
            <a:pPr marL="12065" marR="5080" algn="ctr">
              <a:lnSpc>
                <a:spcPct val="100000"/>
              </a:lnSpc>
            </a:pPr>
            <a:r>
              <a:rPr spc="-10" dirty="0">
                <a:solidFill>
                  <a:srgbClr val="860038"/>
                </a:solidFill>
              </a:rPr>
              <a:t>РЕГІОНАЛЬНОГО/МІСЦЕВОГО</a:t>
            </a:r>
            <a:r>
              <a:rPr spc="95" dirty="0">
                <a:solidFill>
                  <a:srgbClr val="860038"/>
                </a:solidFill>
              </a:rPr>
              <a:t> </a:t>
            </a:r>
            <a:r>
              <a:rPr spc="-10" dirty="0">
                <a:solidFill>
                  <a:srgbClr val="860038"/>
                </a:solidFill>
              </a:rPr>
              <a:t>РОЗВИТКУ</a:t>
            </a:r>
            <a:r>
              <a:rPr spc="10" dirty="0">
                <a:solidFill>
                  <a:srgbClr val="860038"/>
                </a:solidFill>
              </a:rPr>
              <a:t> </a:t>
            </a:r>
            <a:r>
              <a:rPr spc="-5" dirty="0">
                <a:solidFill>
                  <a:srgbClr val="860038"/>
                </a:solidFill>
              </a:rPr>
              <a:t>ДЛЯ </a:t>
            </a:r>
            <a:r>
              <a:rPr spc="-715" dirty="0">
                <a:solidFill>
                  <a:srgbClr val="860038"/>
                </a:solidFill>
              </a:rPr>
              <a:t> </a:t>
            </a:r>
            <a:r>
              <a:rPr spc="-10" dirty="0">
                <a:solidFill>
                  <a:srgbClr val="860038"/>
                </a:solidFill>
              </a:rPr>
              <a:t>ОТРИМАННЯ</a:t>
            </a:r>
            <a:r>
              <a:rPr spc="40" dirty="0">
                <a:solidFill>
                  <a:srgbClr val="860038"/>
                </a:solidFill>
              </a:rPr>
              <a:t> </a:t>
            </a:r>
            <a:r>
              <a:rPr spc="-10" dirty="0">
                <a:solidFill>
                  <a:srgbClr val="860038"/>
                </a:solidFill>
              </a:rPr>
              <a:t>ФІНАНСУВАННЯ</a:t>
            </a:r>
            <a:r>
              <a:rPr spc="120" dirty="0">
                <a:solidFill>
                  <a:srgbClr val="860038"/>
                </a:solidFill>
              </a:rPr>
              <a:t> </a:t>
            </a:r>
            <a:r>
              <a:rPr spc="-5" dirty="0">
                <a:solidFill>
                  <a:srgbClr val="860038"/>
                </a:solidFill>
              </a:rPr>
              <a:t>?</a:t>
            </a:r>
          </a:p>
        </p:txBody>
      </p:sp>
      <p:sp>
        <p:nvSpPr>
          <p:cNvPr id="7" name="object 7"/>
          <p:cNvSpPr/>
          <p:nvPr/>
        </p:nvSpPr>
        <p:spPr>
          <a:xfrm>
            <a:off x="467868" y="1342644"/>
            <a:ext cx="8364220" cy="4636135"/>
          </a:xfrm>
          <a:custGeom>
            <a:avLst/>
            <a:gdLst/>
            <a:ahLst/>
            <a:cxnLst/>
            <a:rect l="l" t="t" r="r" b="b"/>
            <a:pathLst>
              <a:path w="8364220" h="4636135">
                <a:moveTo>
                  <a:pt x="0" y="4636008"/>
                </a:moveTo>
                <a:lnTo>
                  <a:pt x="8363711" y="4636008"/>
                </a:lnTo>
                <a:lnTo>
                  <a:pt x="8363711" y="0"/>
                </a:lnTo>
                <a:lnTo>
                  <a:pt x="0" y="0"/>
                </a:lnTo>
                <a:lnTo>
                  <a:pt x="0" y="4636008"/>
                </a:lnTo>
                <a:close/>
              </a:path>
            </a:pathLst>
          </a:custGeom>
          <a:ln w="9144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6608" y="1311515"/>
            <a:ext cx="8154670" cy="478345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585"/>
              </a:spcBef>
              <a:buClr>
                <a:srgbClr val="009999"/>
              </a:buClr>
              <a:buSzPct val="65000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000" spc="-5" dirty="0">
                <a:latin typeface="Tahoma"/>
                <a:cs typeface="Tahoma"/>
              </a:rPr>
              <a:t>Перевірте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чи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відповідають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ваші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ідеї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вимогам</a:t>
            </a:r>
            <a:r>
              <a:rPr sz="2000" spc="-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конкурсу</a:t>
            </a:r>
            <a:endParaRPr sz="2000">
              <a:latin typeface="Tahoma"/>
              <a:cs typeface="Tahoma"/>
            </a:endParaRPr>
          </a:p>
          <a:p>
            <a:pPr marL="356870" marR="466090" indent="-344805">
              <a:lnSpc>
                <a:spcPct val="100000"/>
              </a:lnSpc>
              <a:spcBef>
                <a:spcPts val="484"/>
              </a:spcBef>
              <a:buClr>
                <a:srgbClr val="009999"/>
              </a:buClr>
              <a:buSzPct val="65000"/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2000" spc="-5" dirty="0">
                <a:latin typeface="Tahoma"/>
                <a:cs typeface="Tahoma"/>
              </a:rPr>
              <a:t>прийнятність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вашої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ідеї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відносно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пріоритетів,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цільових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груп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та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очікуваних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результатів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проекту,</a:t>
            </a:r>
            <a:endParaRPr sz="20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480"/>
              </a:spcBef>
              <a:buClr>
                <a:srgbClr val="009999"/>
              </a:buClr>
              <a:buSzPct val="65000"/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2000" spc="-5" dirty="0">
                <a:latin typeface="Tahoma"/>
                <a:cs typeface="Tahoma"/>
              </a:rPr>
              <a:t>прийнятність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подавача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та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співподавачів,</a:t>
            </a:r>
            <a:endParaRPr sz="2000">
              <a:latin typeface="Tahoma"/>
              <a:cs typeface="Tahoma"/>
            </a:endParaRPr>
          </a:p>
          <a:p>
            <a:pPr marL="356870" marR="493395" indent="-344805">
              <a:lnSpc>
                <a:spcPct val="100000"/>
              </a:lnSpc>
              <a:spcBef>
                <a:spcPts val="480"/>
              </a:spcBef>
              <a:buClr>
                <a:srgbClr val="009999"/>
              </a:buClr>
              <a:buSzPct val="65000"/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2000" spc="-5" dirty="0">
                <a:latin typeface="Tahoma"/>
                <a:cs typeface="Tahoma"/>
              </a:rPr>
              <a:t>фінансові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умови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(зокрема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прийнятні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витрати,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можливість 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видавати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міні-гранти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третім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сторонам,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розмір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та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вид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власного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внеску),</a:t>
            </a:r>
            <a:endParaRPr sz="20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484"/>
              </a:spcBef>
              <a:buClr>
                <a:srgbClr val="009999"/>
              </a:buClr>
              <a:buSzPct val="65000"/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2000" spc="-10" dirty="0">
                <a:latin typeface="Tahoma"/>
                <a:cs typeface="Tahoma"/>
              </a:rPr>
              <a:t>документи,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які треба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подавати,</a:t>
            </a:r>
            <a:endParaRPr sz="2000">
              <a:latin typeface="Tahoma"/>
              <a:cs typeface="Tahoma"/>
            </a:endParaRPr>
          </a:p>
          <a:p>
            <a:pPr marL="356870" marR="5080" indent="-344805">
              <a:lnSpc>
                <a:spcPct val="100000"/>
              </a:lnSpc>
              <a:spcBef>
                <a:spcPts val="480"/>
              </a:spcBef>
              <a:buClr>
                <a:srgbClr val="009999"/>
              </a:buClr>
              <a:buSzPct val="65000"/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2000" spc="-5" dirty="0">
                <a:latin typeface="Tahoma"/>
                <a:cs typeface="Tahoma"/>
              </a:rPr>
              <a:t>часові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рамки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конкурсу</a:t>
            </a:r>
            <a:r>
              <a:rPr sz="2000" spc="9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(зокрема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крайні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терміни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для</a:t>
            </a:r>
            <a:r>
              <a:rPr sz="2000" spc="-5" dirty="0">
                <a:latin typeface="Tahoma"/>
                <a:cs typeface="Tahoma"/>
              </a:rPr>
              <a:t> питань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щодо </a:t>
            </a:r>
            <a:r>
              <a:rPr sz="2000" spc="-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конкурсу,</a:t>
            </a:r>
            <a:r>
              <a:rPr sz="2000" spc="7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подання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концептуальної</a:t>
            </a:r>
            <a:r>
              <a:rPr sz="2000" spc="4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ноти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та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повної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форми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заявки, 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відбір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та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підписання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грантового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контракту,</a:t>
            </a:r>
            <a:r>
              <a:rPr sz="2000" spc="4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очікуваний</a:t>
            </a:r>
            <a:r>
              <a:rPr sz="2000" spc="5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початок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та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завершення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проекту).</a:t>
            </a:r>
            <a:endParaRPr sz="20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484"/>
              </a:spcBef>
              <a:buClr>
                <a:srgbClr val="009999"/>
              </a:buClr>
              <a:buSzPct val="65000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000" spc="-5" dirty="0">
                <a:latin typeface="Tahoma"/>
                <a:cs typeface="Tahoma"/>
              </a:rPr>
              <a:t>Створіть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робочу</a:t>
            </a:r>
            <a:r>
              <a:rPr sz="2000" spc="-10" dirty="0">
                <a:latin typeface="Tahoma"/>
                <a:cs typeface="Tahoma"/>
              </a:rPr>
              <a:t> групу</a:t>
            </a:r>
            <a:endParaRPr sz="20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484"/>
              </a:spcBef>
              <a:buClr>
                <a:srgbClr val="009999"/>
              </a:buClr>
              <a:buSzPct val="65000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000" spc="-10" dirty="0">
                <a:latin typeface="Tahoma"/>
                <a:cs typeface="Tahoma"/>
              </a:rPr>
              <a:t>Використовуйте</a:t>
            </a:r>
            <a:r>
              <a:rPr sz="2000" spc="5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підтримку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проекту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7783" y="357539"/>
            <a:ext cx="8141970" cy="1286510"/>
            <a:chOff x="557783" y="357539"/>
            <a:chExt cx="8141970" cy="12865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29096" y="357539"/>
              <a:ext cx="4312552" cy="3144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7783" y="551688"/>
              <a:ext cx="8141970" cy="71094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34895" y="932688"/>
              <a:ext cx="5499354" cy="71094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47166" y="263474"/>
            <a:ext cx="7649209" cy="1169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860038"/>
                </a:solidFill>
              </a:rPr>
              <a:t>ЯК</a:t>
            </a:r>
            <a:r>
              <a:rPr spc="-5" dirty="0">
                <a:solidFill>
                  <a:srgbClr val="860038"/>
                </a:solidFill>
              </a:rPr>
              <a:t> </a:t>
            </a:r>
            <a:r>
              <a:rPr spc="-10" dirty="0">
                <a:solidFill>
                  <a:srgbClr val="860038"/>
                </a:solidFill>
              </a:rPr>
              <a:t>ПІДГОТУВАТИ</a:t>
            </a:r>
            <a:r>
              <a:rPr dirty="0">
                <a:solidFill>
                  <a:srgbClr val="860038"/>
                </a:solidFill>
              </a:rPr>
              <a:t> </a:t>
            </a:r>
            <a:r>
              <a:rPr spc="-10" dirty="0">
                <a:solidFill>
                  <a:srgbClr val="860038"/>
                </a:solidFill>
              </a:rPr>
              <a:t>ПРОЕКТ</a:t>
            </a: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spc="-10" dirty="0">
                <a:solidFill>
                  <a:srgbClr val="860038"/>
                </a:solidFill>
              </a:rPr>
              <a:t>РЕГІОНАЛЬНОГО/МІСЦЕВОГО</a:t>
            </a:r>
            <a:r>
              <a:rPr spc="105" dirty="0">
                <a:solidFill>
                  <a:srgbClr val="860038"/>
                </a:solidFill>
              </a:rPr>
              <a:t> </a:t>
            </a:r>
            <a:r>
              <a:rPr spc="-10" dirty="0">
                <a:solidFill>
                  <a:srgbClr val="860038"/>
                </a:solidFill>
              </a:rPr>
              <a:t>РОЗВИТКУ</a:t>
            </a:r>
            <a:r>
              <a:rPr spc="20" dirty="0">
                <a:solidFill>
                  <a:srgbClr val="860038"/>
                </a:solidFill>
              </a:rPr>
              <a:t> </a:t>
            </a:r>
            <a:r>
              <a:rPr spc="-5" dirty="0">
                <a:solidFill>
                  <a:srgbClr val="860038"/>
                </a:solidFill>
              </a:rPr>
              <a:t>ДЛЯ </a:t>
            </a:r>
            <a:r>
              <a:rPr spc="-720" dirty="0">
                <a:solidFill>
                  <a:srgbClr val="860038"/>
                </a:solidFill>
              </a:rPr>
              <a:t> </a:t>
            </a:r>
            <a:r>
              <a:rPr spc="-10" dirty="0">
                <a:solidFill>
                  <a:srgbClr val="860038"/>
                </a:solidFill>
              </a:rPr>
              <a:t>ОТРИМАННЯ</a:t>
            </a:r>
            <a:r>
              <a:rPr spc="40" dirty="0">
                <a:solidFill>
                  <a:srgbClr val="860038"/>
                </a:solidFill>
              </a:rPr>
              <a:t> </a:t>
            </a:r>
            <a:r>
              <a:rPr spc="-10" dirty="0">
                <a:solidFill>
                  <a:srgbClr val="860038"/>
                </a:solidFill>
              </a:rPr>
              <a:t>ФІНАНСУВАННЯ?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6244" y="1999564"/>
            <a:ext cx="8119745" cy="3744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5"/>
              </a:spcBef>
              <a:buClr>
                <a:srgbClr val="009999"/>
              </a:buClr>
              <a:buSzPct val="65000"/>
              <a:buFont typeface="Wingdings"/>
              <a:buChar char=""/>
              <a:tabLst>
                <a:tab pos="356870" algn="l"/>
                <a:tab pos="357505" algn="l"/>
                <a:tab pos="6016625" algn="l"/>
              </a:tabLst>
            </a:pPr>
            <a:r>
              <a:rPr sz="2000" spc="-10" dirty="0">
                <a:latin typeface="Tahoma"/>
                <a:cs typeface="Tahoma"/>
              </a:rPr>
              <a:t>Конкурси</a:t>
            </a:r>
            <a:r>
              <a:rPr sz="2000" spc="6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оголошуються</a:t>
            </a:r>
            <a:r>
              <a:rPr sz="2000" spc="8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один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або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два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етапи.	</a:t>
            </a:r>
            <a:r>
              <a:rPr sz="2000" spc="-10" dirty="0">
                <a:latin typeface="Tahoma"/>
                <a:cs typeface="Tahoma"/>
              </a:rPr>
              <a:t>Перший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–</a:t>
            </a:r>
            <a:endParaRPr sz="20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</a:pPr>
            <a:r>
              <a:rPr sz="2000" spc="-5" dirty="0">
                <a:latin typeface="Tahoma"/>
                <a:cs typeface="Tahoma"/>
              </a:rPr>
              <a:t>концептуальна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пропозиція,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другий</a:t>
            </a:r>
            <a:r>
              <a:rPr sz="2000" spc="4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-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повна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заявка.</a:t>
            </a:r>
            <a:endParaRPr sz="20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480"/>
              </a:spcBef>
              <a:buClr>
                <a:srgbClr val="009999"/>
              </a:buClr>
              <a:buSzPct val="65000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000" spc="-10" dirty="0">
                <a:latin typeface="Tahoma"/>
                <a:cs typeface="Tahoma"/>
              </a:rPr>
              <a:t>Якщо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вас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відібрано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на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першому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етапі, </a:t>
            </a:r>
            <a:r>
              <a:rPr sz="2000" spc="-10" dirty="0">
                <a:latin typeface="Tahoma"/>
                <a:cs typeface="Tahoma"/>
              </a:rPr>
              <a:t>почніть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розробку</a:t>
            </a:r>
            <a:r>
              <a:rPr sz="2000" spc="75" dirty="0"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Tahoma"/>
                <a:cs typeface="Tahoma"/>
              </a:rPr>
              <a:t>Повної</a:t>
            </a:r>
            <a:endParaRPr sz="20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rgbClr val="FF0000"/>
                </a:solidFill>
                <a:latin typeface="Tahoma"/>
                <a:cs typeface="Tahoma"/>
              </a:rPr>
              <a:t>форми</a:t>
            </a:r>
            <a:r>
              <a:rPr sz="2000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Tahoma"/>
                <a:cs typeface="Tahoma"/>
              </a:rPr>
              <a:t>заявки</a:t>
            </a:r>
            <a:endParaRPr sz="20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480"/>
              </a:spcBef>
              <a:buClr>
                <a:srgbClr val="009999"/>
              </a:buClr>
              <a:buSzPct val="65000"/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2000" spc="-10" dirty="0">
                <a:latin typeface="Tahoma"/>
                <a:cs typeface="Tahoma"/>
              </a:rPr>
              <a:t>Розробіть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логічну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матрицю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свого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проекту,</a:t>
            </a:r>
            <a:r>
              <a:rPr sz="2000" spc="4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якщо </a:t>
            </a:r>
            <a:r>
              <a:rPr sz="2000" spc="-10" dirty="0">
                <a:latin typeface="Tahoma"/>
                <a:cs typeface="Tahoma"/>
              </a:rPr>
              <a:t>цього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вимагає</a:t>
            </a:r>
            <a:endParaRPr sz="20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</a:pPr>
            <a:r>
              <a:rPr sz="2000" spc="-10" dirty="0">
                <a:latin typeface="Tahoma"/>
                <a:cs typeface="Tahoma"/>
              </a:rPr>
              <a:t>донор.</a:t>
            </a:r>
            <a:endParaRPr sz="2000">
              <a:latin typeface="Tahoma"/>
              <a:cs typeface="Tahoma"/>
            </a:endParaRPr>
          </a:p>
          <a:p>
            <a:pPr marL="436245" indent="-424180">
              <a:lnSpc>
                <a:spcPct val="100000"/>
              </a:lnSpc>
              <a:spcBef>
                <a:spcPts val="480"/>
              </a:spcBef>
              <a:buClr>
                <a:srgbClr val="009999"/>
              </a:buClr>
              <a:buSzPct val="65000"/>
              <a:buFont typeface="Wingdings"/>
              <a:buChar char=""/>
              <a:tabLst>
                <a:tab pos="436245" algn="l"/>
                <a:tab pos="436880" algn="l"/>
              </a:tabLst>
            </a:pPr>
            <a:r>
              <a:rPr sz="2000" spc="-5" dirty="0">
                <a:latin typeface="Tahoma"/>
                <a:cs typeface="Tahoma"/>
              </a:rPr>
              <a:t>Розпишіть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план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дій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та </a:t>
            </a:r>
            <a:r>
              <a:rPr sz="2000" spc="-10" dirty="0">
                <a:latin typeface="Tahoma"/>
                <a:cs typeface="Tahoma"/>
              </a:rPr>
              <a:t>розрахуйте</a:t>
            </a:r>
            <a:r>
              <a:rPr sz="2000" spc="4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необхідні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ресурси</a:t>
            </a:r>
            <a:endParaRPr sz="2000">
              <a:latin typeface="Tahoma"/>
              <a:cs typeface="Tahoma"/>
            </a:endParaRPr>
          </a:p>
          <a:p>
            <a:pPr marL="356870" marR="5080" indent="-344805">
              <a:lnSpc>
                <a:spcPct val="100000"/>
              </a:lnSpc>
              <a:spcBef>
                <a:spcPts val="484"/>
              </a:spcBef>
              <a:buClr>
                <a:srgbClr val="009999"/>
              </a:buClr>
              <a:buSzPct val="65000"/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2000" spc="-10" dirty="0">
                <a:latin typeface="Tahoma"/>
                <a:cs typeface="Tahoma"/>
              </a:rPr>
              <a:t>Продумайте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структуру</a:t>
            </a:r>
            <a:r>
              <a:rPr sz="2000" spc="6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управління та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реалізації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проекту,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визначте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ролі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подавача, співподавачів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та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всіх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партнерів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у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цьому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проекті</a:t>
            </a:r>
            <a:endParaRPr sz="20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480"/>
              </a:spcBef>
              <a:buClr>
                <a:srgbClr val="009999"/>
              </a:buClr>
              <a:buSzPct val="65000"/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2000" spc="-5" dirty="0">
                <a:latin typeface="Tahoma"/>
                <a:cs typeface="Tahoma"/>
              </a:rPr>
              <a:t>Опишіть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пропоновану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команду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проекту</a:t>
            </a:r>
            <a:endParaRPr sz="20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480"/>
              </a:spcBef>
              <a:buClr>
                <a:srgbClr val="009999"/>
              </a:buClr>
              <a:buSzPct val="65000"/>
              <a:buFont typeface="Wingdings"/>
              <a:buChar char=""/>
              <a:tabLst>
                <a:tab pos="356870" algn="l"/>
                <a:tab pos="357505" algn="l"/>
              </a:tabLst>
            </a:pPr>
            <a:r>
              <a:rPr sz="2000" spc="-5" dirty="0">
                <a:latin typeface="Tahoma"/>
                <a:cs typeface="Tahoma"/>
              </a:rPr>
              <a:t>Розробіть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бюджет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вашого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проекту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7783" y="167505"/>
            <a:ext cx="8141970" cy="1287780"/>
            <a:chOff x="557783" y="167505"/>
            <a:chExt cx="8141970" cy="12877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29096" y="167505"/>
              <a:ext cx="4312552" cy="31690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7783" y="359664"/>
              <a:ext cx="8141970" cy="71399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34895" y="740664"/>
              <a:ext cx="5606033" cy="71399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47166" y="73279"/>
            <a:ext cx="7647940" cy="1168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95"/>
              </a:spcBef>
            </a:pPr>
            <a:r>
              <a:rPr spc="-15" dirty="0">
                <a:solidFill>
                  <a:srgbClr val="860038"/>
                </a:solidFill>
              </a:rPr>
              <a:t>ЯК</a:t>
            </a:r>
            <a:r>
              <a:rPr dirty="0">
                <a:solidFill>
                  <a:srgbClr val="860038"/>
                </a:solidFill>
              </a:rPr>
              <a:t> </a:t>
            </a:r>
            <a:r>
              <a:rPr spc="-10" dirty="0">
                <a:solidFill>
                  <a:srgbClr val="860038"/>
                </a:solidFill>
              </a:rPr>
              <a:t>ПІДГОТУВАТИ</a:t>
            </a:r>
            <a:r>
              <a:rPr spc="5" dirty="0">
                <a:solidFill>
                  <a:srgbClr val="860038"/>
                </a:solidFill>
              </a:rPr>
              <a:t> </a:t>
            </a:r>
            <a:r>
              <a:rPr spc="-10" dirty="0">
                <a:solidFill>
                  <a:srgbClr val="860038"/>
                </a:solidFill>
              </a:rPr>
              <a:t>ПРОЕКТ</a:t>
            </a:r>
          </a:p>
          <a:p>
            <a:pPr marL="12065" marR="5080" algn="ctr">
              <a:lnSpc>
                <a:spcPct val="100000"/>
              </a:lnSpc>
            </a:pPr>
            <a:r>
              <a:rPr spc="-10" dirty="0">
                <a:solidFill>
                  <a:srgbClr val="860038"/>
                </a:solidFill>
              </a:rPr>
              <a:t>РЕГІОНАЛЬНОГО/МІСЦЕВОГО</a:t>
            </a:r>
            <a:r>
              <a:rPr spc="95" dirty="0">
                <a:solidFill>
                  <a:srgbClr val="860038"/>
                </a:solidFill>
              </a:rPr>
              <a:t> </a:t>
            </a:r>
            <a:r>
              <a:rPr spc="-10" dirty="0">
                <a:solidFill>
                  <a:srgbClr val="860038"/>
                </a:solidFill>
              </a:rPr>
              <a:t>РОЗВИТКУ</a:t>
            </a:r>
            <a:r>
              <a:rPr spc="10" dirty="0">
                <a:solidFill>
                  <a:srgbClr val="860038"/>
                </a:solidFill>
              </a:rPr>
              <a:t> </a:t>
            </a:r>
            <a:r>
              <a:rPr spc="-5" dirty="0">
                <a:solidFill>
                  <a:srgbClr val="860038"/>
                </a:solidFill>
              </a:rPr>
              <a:t>ДЛЯ </a:t>
            </a:r>
            <a:r>
              <a:rPr spc="-715" dirty="0">
                <a:solidFill>
                  <a:srgbClr val="860038"/>
                </a:solidFill>
              </a:rPr>
              <a:t> </a:t>
            </a:r>
            <a:r>
              <a:rPr spc="-10" dirty="0">
                <a:solidFill>
                  <a:srgbClr val="860038"/>
                </a:solidFill>
              </a:rPr>
              <a:t>ОТРИМАННЯ</a:t>
            </a:r>
            <a:r>
              <a:rPr spc="40" dirty="0">
                <a:solidFill>
                  <a:srgbClr val="860038"/>
                </a:solidFill>
              </a:rPr>
              <a:t> </a:t>
            </a:r>
            <a:r>
              <a:rPr spc="-10" dirty="0">
                <a:solidFill>
                  <a:srgbClr val="860038"/>
                </a:solidFill>
              </a:rPr>
              <a:t>ФІНАНСУВАННЯ?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352849" y="4443984"/>
            <a:ext cx="8529955" cy="1412240"/>
            <a:chOff x="352849" y="4443984"/>
            <a:chExt cx="8529955" cy="141224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2849" y="4622092"/>
              <a:ext cx="236894" cy="24661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4047" y="4443984"/>
              <a:ext cx="8498586" cy="68046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6823" y="4809744"/>
              <a:ext cx="7663433" cy="68046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6823" y="5175504"/>
              <a:ext cx="5929122" cy="68046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19800" y="5175504"/>
              <a:ext cx="528066" cy="680466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29590" y="1558286"/>
            <a:ext cx="8241665" cy="4094479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563245" indent="-344805">
              <a:lnSpc>
                <a:spcPct val="100000"/>
              </a:lnSpc>
              <a:spcBef>
                <a:spcPts val="670"/>
              </a:spcBef>
              <a:buClr>
                <a:srgbClr val="009999"/>
              </a:buClr>
              <a:buSzPct val="64583"/>
              <a:buFont typeface="Microsoft Sans Serif"/>
              <a:buChar char="•"/>
              <a:tabLst>
                <a:tab pos="563245" algn="l"/>
                <a:tab pos="563880" algn="l"/>
              </a:tabLst>
            </a:pPr>
            <a:r>
              <a:rPr sz="2400" spc="-10" dirty="0">
                <a:latin typeface="Tahoma"/>
                <a:cs typeface="Tahoma"/>
              </a:rPr>
              <a:t>Заповніть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Повну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форму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заявки</a:t>
            </a:r>
            <a:endParaRPr sz="2400">
              <a:latin typeface="Tahoma"/>
              <a:cs typeface="Tahoma"/>
            </a:endParaRPr>
          </a:p>
          <a:p>
            <a:pPr marL="563245" indent="-344805">
              <a:lnSpc>
                <a:spcPct val="100000"/>
              </a:lnSpc>
              <a:spcBef>
                <a:spcPts val="580"/>
              </a:spcBef>
              <a:buClr>
                <a:srgbClr val="009999"/>
              </a:buClr>
              <a:buSzPct val="64583"/>
              <a:buFont typeface="Wingdings"/>
              <a:buChar char=""/>
              <a:tabLst>
                <a:tab pos="563245" algn="l"/>
                <a:tab pos="563880" algn="l"/>
              </a:tabLst>
            </a:pPr>
            <a:r>
              <a:rPr sz="2400" spc="-5" dirty="0">
                <a:latin typeface="Tahoma"/>
                <a:cs typeface="Tahoma"/>
              </a:rPr>
              <a:t>Скористайтеся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Інструкцією</a:t>
            </a:r>
            <a:r>
              <a:rPr sz="2400" u="heavy" spc="3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(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при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наявності)</a:t>
            </a:r>
            <a:endParaRPr sz="2400">
              <a:latin typeface="Tahoma"/>
              <a:cs typeface="Tahoma"/>
            </a:endParaRPr>
          </a:p>
          <a:p>
            <a:pPr marL="563245" marR="1172210" indent="-344805">
              <a:lnSpc>
                <a:spcPct val="100000"/>
              </a:lnSpc>
              <a:spcBef>
                <a:spcPts val="575"/>
              </a:spcBef>
              <a:buClr>
                <a:srgbClr val="009999"/>
              </a:buClr>
              <a:buSzPct val="64583"/>
              <a:buFont typeface="Wingdings"/>
              <a:buChar char=""/>
              <a:tabLst>
                <a:tab pos="563245" algn="l"/>
                <a:tab pos="563880" algn="l"/>
              </a:tabLst>
            </a:pPr>
            <a:r>
              <a:rPr sz="2400" dirty="0">
                <a:latin typeface="Tahoma"/>
                <a:cs typeface="Tahoma"/>
              </a:rPr>
              <a:t>Перевірте </a:t>
            </a:r>
            <a:r>
              <a:rPr sz="2400" spc="-5" dirty="0">
                <a:latin typeface="Tahoma"/>
                <a:cs typeface="Tahoma"/>
              </a:rPr>
              <a:t>узгодженість Повної форми заявки,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Бюджету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та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Логічної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матриці.</a:t>
            </a:r>
            <a:endParaRPr sz="2400">
              <a:latin typeface="Tahoma"/>
              <a:cs typeface="Tahoma"/>
            </a:endParaRPr>
          </a:p>
          <a:p>
            <a:pPr marL="563245" indent="-344805">
              <a:lnSpc>
                <a:spcPct val="100000"/>
              </a:lnSpc>
              <a:spcBef>
                <a:spcPts val="580"/>
              </a:spcBef>
              <a:buClr>
                <a:srgbClr val="009999"/>
              </a:buClr>
              <a:buSzPct val="64583"/>
              <a:buFont typeface="Microsoft Sans Serif"/>
              <a:buChar char="•"/>
              <a:tabLst>
                <a:tab pos="563245" algn="l"/>
                <a:tab pos="563880" algn="l"/>
              </a:tabLst>
            </a:pPr>
            <a:r>
              <a:rPr sz="2400" spc="-5" dirty="0">
                <a:latin typeface="Tahoma"/>
                <a:cs typeface="Tahoma"/>
              </a:rPr>
              <a:t>Підпишіть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декларації</a:t>
            </a:r>
            <a:endParaRPr sz="2400">
              <a:latin typeface="Tahoma"/>
              <a:cs typeface="Tahoma"/>
            </a:endParaRPr>
          </a:p>
          <a:p>
            <a:pPr marL="563245" indent="-344805">
              <a:lnSpc>
                <a:spcPct val="100000"/>
              </a:lnSpc>
              <a:spcBef>
                <a:spcPts val="580"/>
              </a:spcBef>
              <a:buClr>
                <a:srgbClr val="009999"/>
              </a:buClr>
              <a:buSzPct val="64583"/>
              <a:buFont typeface="Microsoft Sans Serif"/>
              <a:buChar char="•"/>
              <a:tabLst>
                <a:tab pos="563245" algn="l"/>
                <a:tab pos="563880" algn="l"/>
              </a:tabLst>
            </a:pPr>
            <a:r>
              <a:rPr sz="2400" dirty="0">
                <a:latin typeface="Tahoma"/>
                <a:cs typeface="Tahoma"/>
              </a:rPr>
              <a:t>Перевірте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та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відішліть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вашу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заявку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50">
              <a:latin typeface="Tahoma"/>
              <a:cs typeface="Tahoma"/>
            </a:endParaRPr>
          </a:p>
          <a:p>
            <a:pPr marL="356870" marR="5080" indent="-344805">
              <a:lnSpc>
                <a:spcPct val="100000"/>
              </a:lnSpc>
            </a:pPr>
            <a:r>
              <a:rPr sz="2400" b="1" i="1" spc="-5" dirty="0">
                <a:solidFill>
                  <a:srgbClr val="870038"/>
                </a:solidFill>
                <a:latin typeface="Verdana"/>
                <a:cs typeface="Verdana"/>
              </a:rPr>
              <a:t>Ваша </a:t>
            </a:r>
            <a:r>
              <a:rPr sz="2400" b="1" i="1" dirty="0">
                <a:solidFill>
                  <a:srgbClr val="870038"/>
                </a:solidFill>
                <a:latin typeface="Verdana"/>
                <a:cs typeface="Verdana"/>
              </a:rPr>
              <a:t>проектна пропозиція </a:t>
            </a:r>
            <a:r>
              <a:rPr sz="2400" b="1" i="1" spc="-5" dirty="0">
                <a:solidFill>
                  <a:srgbClr val="870038"/>
                </a:solidFill>
                <a:latin typeface="Verdana"/>
                <a:cs typeface="Verdana"/>
              </a:rPr>
              <a:t>має відповідати як </a:t>
            </a:r>
            <a:r>
              <a:rPr sz="2400" b="1" i="1" spc="-810" dirty="0">
                <a:solidFill>
                  <a:srgbClr val="870038"/>
                </a:solidFill>
                <a:latin typeface="Verdana"/>
                <a:cs typeface="Verdana"/>
              </a:rPr>
              <a:t> </a:t>
            </a:r>
            <a:r>
              <a:rPr sz="2400" b="1" i="1" spc="-5" dirty="0">
                <a:solidFill>
                  <a:srgbClr val="870038"/>
                </a:solidFill>
                <a:latin typeface="Verdana"/>
                <a:cs typeface="Verdana"/>
              </a:rPr>
              <a:t>вимогам</a:t>
            </a:r>
            <a:r>
              <a:rPr sz="2400" b="1" i="1" spc="-10" dirty="0">
                <a:solidFill>
                  <a:srgbClr val="870038"/>
                </a:solidFill>
                <a:latin typeface="Verdana"/>
                <a:cs typeface="Verdana"/>
              </a:rPr>
              <a:t> </a:t>
            </a:r>
            <a:r>
              <a:rPr sz="2400" b="1" i="1" dirty="0">
                <a:solidFill>
                  <a:srgbClr val="870038"/>
                </a:solidFill>
                <a:latin typeface="Verdana"/>
                <a:cs typeface="Verdana"/>
              </a:rPr>
              <a:t>конкурсу</a:t>
            </a:r>
            <a:r>
              <a:rPr sz="2400" b="1" i="1" spc="-15" dirty="0">
                <a:solidFill>
                  <a:srgbClr val="870038"/>
                </a:solidFill>
                <a:latin typeface="Verdana"/>
                <a:cs typeface="Verdana"/>
              </a:rPr>
              <a:t> </a:t>
            </a:r>
            <a:r>
              <a:rPr sz="2400" b="1" i="1" dirty="0">
                <a:solidFill>
                  <a:srgbClr val="870038"/>
                </a:solidFill>
                <a:latin typeface="Verdana"/>
                <a:cs typeface="Verdana"/>
              </a:rPr>
              <a:t>заявок,</a:t>
            </a:r>
            <a:r>
              <a:rPr sz="2400" b="1" i="1" spc="-10" dirty="0">
                <a:solidFill>
                  <a:srgbClr val="870038"/>
                </a:solidFill>
                <a:latin typeface="Verdana"/>
                <a:cs typeface="Verdana"/>
              </a:rPr>
              <a:t> </a:t>
            </a:r>
            <a:r>
              <a:rPr sz="2400" b="1" i="1" dirty="0">
                <a:solidFill>
                  <a:srgbClr val="870038"/>
                </a:solidFill>
                <a:latin typeface="Verdana"/>
                <a:cs typeface="Verdana"/>
              </a:rPr>
              <a:t>так</a:t>
            </a:r>
            <a:r>
              <a:rPr sz="2400" b="1" i="1" spc="-35" dirty="0">
                <a:solidFill>
                  <a:srgbClr val="870038"/>
                </a:solidFill>
                <a:latin typeface="Verdana"/>
                <a:cs typeface="Verdana"/>
              </a:rPr>
              <a:t> </a:t>
            </a:r>
            <a:r>
              <a:rPr sz="2400" b="1" i="1" dirty="0">
                <a:solidFill>
                  <a:srgbClr val="870038"/>
                </a:solidFill>
                <a:latin typeface="Verdana"/>
                <a:cs typeface="Verdana"/>
              </a:rPr>
              <a:t>і</a:t>
            </a:r>
            <a:r>
              <a:rPr sz="2400" b="1" i="1" spc="10" dirty="0">
                <a:solidFill>
                  <a:srgbClr val="870038"/>
                </a:solidFill>
                <a:latin typeface="Verdana"/>
                <a:cs typeface="Verdana"/>
              </a:rPr>
              <a:t> </a:t>
            </a:r>
            <a:r>
              <a:rPr sz="2400" b="1" i="1" spc="-5" dirty="0">
                <a:solidFill>
                  <a:srgbClr val="870038"/>
                </a:solidFill>
                <a:latin typeface="Verdana"/>
                <a:cs typeface="Verdana"/>
              </a:rPr>
              <a:t>стратегії</a:t>
            </a:r>
            <a:endParaRPr sz="2400">
              <a:latin typeface="Verdana"/>
              <a:cs typeface="Verdana"/>
            </a:endParaRPr>
          </a:p>
          <a:p>
            <a:pPr marL="356870">
              <a:lnSpc>
                <a:spcPct val="100000"/>
              </a:lnSpc>
            </a:pPr>
            <a:r>
              <a:rPr sz="2400" b="1" i="1" dirty="0">
                <a:solidFill>
                  <a:srgbClr val="870038"/>
                </a:solidFill>
                <a:latin typeface="Verdana"/>
                <a:cs typeface="Verdana"/>
              </a:rPr>
              <a:t>розвитку</a:t>
            </a:r>
            <a:r>
              <a:rPr sz="2400" b="1" i="1" spc="-40" dirty="0">
                <a:solidFill>
                  <a:srgbClr val="870038"/>
                </a:solidFill>
                <a:latin typeface="Verdana"/>
                <a:cs typeface="Verdana"/>
              </a:rPr>
              <a:t> </a:t>
            </a:r>
            <a:r>
              <a:rPr sz="2400" b="1" i="1" dirty="0">
                <a:solidFill>
                  <a:srgbClr val="870038"/>
                </a:solidFill>
                <a:latin typeface="Verdana"/>
                <a:cs typeface="Verdana"/>
              </a:rPr>
              <a:t>вашого</a:t>
            </a:r>
            <a:r>
              <a:rPr sz="2400" b="1" i="1" spc="-55" dirty="0">
                <a:solidFill>
                  <a:srgbClr val="870038"/>
                </a:solidFill>
                <a:latin typeface="Verdana"/>
                <a:cs typeface="Verdana"/>
              </a:rPr>
              <a:t> </a:t>
            </a:r>
            <a:r>
              <a:rPr sz="2400" b="1" i="1" dirty="0">
                <a:solidFill>
                  <a:srgbClr val="870038"/>
                </a:solidFill>
                <a:latin typeface="Verdana"/>
                <a:cs typeface="Verdana"/>
              </a:rPr>
              <a:t>регіону/міста!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83108" y="6710171"/>
            <a:ext cx="8193405" cy="0"/>
          </a:xfrm>
          <a:custGeom>
            <a:avLst/>
            <a:gdLst/>
            <a:ahLst/>
            <a:cxnLst/>
            <a:rect l="l" t="t" r="r" b="b"/>
            <a:pathLst>
              <a:path w="8193405">
                <a:moveTo>
                  <a:pt x="0" y="0"/>
                </a:moveTo>
                <a:lnTo>
                  <a:pt x="8193024" y="0"/>
                </a:lnTo>
              </a:path>
            </a:pathLst>
          </a:custGeom>
          <a:ln w="27432">
            <a:solidFill>
              <a:srgbClr val="860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1459" y="1415796"/>
            <a:ext cx="8642350" cy="0"/>
          </a:xfrm>
          <a:custGeom>
            <a:avLst/>
            <a:gdLst/>
            <a:ahLst/>
            <a:cxnLst/>
            <a:rect l="l" t="t" r="r" b="b"/>
            <a:pathLst>
              <a:path w="8642350">
                <a:moveTo>
                  <a:pt x="0" y="0"/>
                </a:moveTo>
                <a:lnTo>
                  <a:pt x="8642350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5652" y="340725"/>
            <a:ext cx="4393014" cy="487155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387977" y="307670"/>
            <a:ext cx="442531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5" dirty="0"/>
              <a:t>РЕКОМЕНДАЦІЇ</a:t>
            </a:r>
            <a:r>
              <a:rPr sz="3200" spc="45" dirty="0"/>
              <a:t> </a:t>
            </a:r>
            <a:r>
              <a:rPr sz="3200" spc="-15" dirty="0"/>
              <a:t>ОМС</a:t>
            </a:r>
            <a:endParaRPr sz="3200"/>
          </a:p>
        </p:txBody>
      </p:sp>
      <p:sp>
        <p:nvSpPr>
          <p:cNvPr id="14" name="Прямоугольник 13"/>
          <p:cNvSpPr/>
          <p:nvPr/>
        </p:nvSpPr>
        <p:spPr>
          <a:xfrm>
            <a:off x="412031" y="1600200"/>
            <a:ext cx="833555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◼ </a:t>
            </a:r>
            <a:r>
              <a:rPr lang="ru-RU" sz="2400" dirty="0" err="1" smtClean="0"/>
              <a:t>Окремим</a:t>
            </a:r>
            <a:r>
              <a:rPr lang="ru-RU" sz="2400" dirty="0" smtClean="0"/>
              <a:t> </a:t>
            </a:r>
            <a:r>
              <a:rPr lang="ru-RU" sz="2400" dirty="0" err="1" smtClean="0"/>
              <a:t>рішенням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виконавчого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комітету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міської</a:t>
            </a:r>
            <a:r>
              <a:rPr lang="ru-RU" sz="2400" dirty="0" smtClean="0"/>
              <a:t> ради </a:t>
            </a:r>
            <a:r>
              <a:rPr lang="ru-RU" sz="2400" dirty="0" err="1" smtClean="0"/>
              <a:t>доречно</a:t>
            </a:r>
            <a:r>
              <a:rPr lang="ru-RU" sz="2400" dirty="0" smtClean="0"/>
              <a:t> </a:t>
            </a:r>
            <a:r>
              <a:rPr lang="ru-RU" sz="2400" dirty="0" err="1" smtClean="0"/>
              <a:t>щорічно</a:t>
            </a:r>
            <a:r>
              <a:rPr lang="ru-RU" sz="2400" dirty="0" smtClean="0"/>
              <a:t> </a:t>
            </a:r>
            <a:r>
              <a:rPr lang="ru-RU" sz="2400" dirty="0" err="1" smtClean="0"/>
              <a:t>затверджувати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міські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програми</a:t>
            </a:r>
            <a:r>
              <a:rPr lang="ru-RU" sz="2400" dirty="0" smtClean="0"/>
              <a:t> </a:t>
            </a:r>
            <a:r>
              <a:rPr lang="ru-RU" sz="2400" dirty="0" err="1" smtClean="0"/>
              <a:t>залучення</a:t>
            </a:r>
            <a:r>
              <a:rPr lang="ru-RU" sz="2400" dirty="0" smtClean="0"/>
              <a:t> МТД та </a:t>
            </a:r>
            <a:r>
              <a:rPr lang="ru-RU" sz="2400" dirty="0" err="1" smtClean="0"/>
              <a:t>грантових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коштів</a:t>
            </a:r>
            <a:r>
              <a:rPr lang="ru-RU" sz="2400" dirty="0" smtClean="0"/>
              <a:t>, в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визначати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першочергові</a:t>
            </a:r>
            <a:r>
              <a:rPr lang="ru-RU" sz="2400" dirty="0" smtClean="0"/>
              <a:t> напрямки </a:t>
            </a:r>
            <a:r>
              <a:rPr lang="ru-RU" sz="2400" dirty="0" err="1" smtClean="0"/>
              <a:t>співпраці</a:t>
            </a:r>
            <a:r>
              <a:rPr lang="ru-RU" sz="2400" dirty="0" smtClean="0"/>
              <a:t> з донорами </a:t>
            </a:r>
          </a:p>
          <a:p>
            <a:r>
              <a:rPr lang="ru-RU" sz="2400" dirty="0" smtClean="0"/>
              <a:t>◼ </a:t>
            </a:r>
            <a:r>
              <a:rPr lang="ru-RU" sz="2400" dirty="0" err="1" smtClean="0"/>
              <a:t>Окремим</a:t>
            </a:r>
            <a:r>
              <a:rPr lang="ru-RU" sz="2400" dirty="0" smtClean="0"/>
              <a:t> </a:t>
            </a:r>
            <a:r>
              <a:rPr lang="ru-RU" sz="2400" dirty="0" err="1" smtClean="0"/>
              <a:t>рішенням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міської</a:t>
            </a:r>
            <a:r>
              <a:rPr lang="ru-RU" sz="2400" dirty="0" smtClean="0"/>
              <a:t> ради </a:t>
            </a:r>
            <a:r>
              <a:rPr lang="ru-RU" sz="2400" dirty="0" err="1" smtClean="0"/>
              <a:t>доцільно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визначити</a:t>
            </a:r>
            <a:r>
              <a:rPr lang="ru-RU" sz="2400" dirty="0" smtClean="0"/>
              <a:t> порядок </a:t>
            </a:r>
            <a:r>
              <a:rPr lang="ru-RU" sz="2400" dirty="0" err="1" smtClean="0"/>
              <a:t>залучення</a:t>
            </a:r>
            <a:r>
              <a:rPr lang="ru-RU" sz="2400" dirty="0" smtClean="0"/>
              <a:t> ОМС до </a:t>
            </a:r>
            <a:r>
              <a:rPr lang="ru-RU" sz="2400" dirty="0" err="1" smtClean="0"/>
              <a:t>реалізації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проектів</a:t>
            </a:r>
            <a:r>
              <a:rPr lang="ru-RU" sz="2400" dirty="0" smtClean="0"/>
              <a:t> МТД </a:t>
            </a:r>
          </a:p>
          <a:p>
            <a:r>
              <a:rPr lang="ru-RU" sz="2400" dirty="0" smtClean="0"/>
              <a:t>◼ </a:t>
            </a:r>
            <a:r>
              <a:rPr lang="ru-RU" sz="2400" dirty="0" err="1" smtClean="0"/>
              <a:t>Виконавчий</a:t>
            </a:r>
            <a:r>
              <a:rPr lang="ru-RU" sz="2400" dirty="0" smtClean="0"/>
              <a:t> </a:t>
            </a:r>
            <a:r>
              <a:rPr lang="ru-RU" sz="2400" dirty="0" err="1" smtClean="0"/>
              <a:t>комітет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міської</a:t>
            </a:r>
            <a:r>
              <a:rPr lang="ru-RU" sz="2400" dirty="0" smtClean="0"/>
              <a:t> ради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</a:t>
            </a:r>
            <a:r>
              <a:rPr lang="ru-RU" sz="2400" dirty="0" err="1" smtClean="0"/>
              <a:t>забезпечити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делегування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функцій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залучення</a:t>
            </a:r>
            <a:r>
              <a:rPr lang="ru-RU" sz="2400" dirty="0" smtClean="0"/>
              <a:t> МТД </a:t>
            </a:r>
            <a:r>
              <a:rPr lang="ru-RU" sz="2400" dirty="0" err="1" smtClean="0"/>
              <a:t>єдиному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виконавцю</a:t>
            </a:r>
            <a:r>
              <a:rPr lang="ru-RU" sz="2400" dirty="0" smtClean="0"/>
              <a:t> – </a:t>
            </a:r>
            <a:r>
              <a:rPr lang="ru-RU" sz="2400" dirty="0" err="1" smtClean="0"/>
              <a:t>профільному</a:t>
            </a:r>
            <a:r>
              <a:rPr lang="ru-RU" sz="2400" dirty="0" smtClean="0"/>
              <a:t> структурному </a:t>
            </a:r>
            <a:r>
              <a:rPr lang="ru-RU" sz="2400" dirty="0" err="1" smtClean="0"/>
              <a:t>підрозділу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міської</a:t>
            </a:r>
            <a:r>
              <a:rPr lang="ru-RU" sz="2400" dirty="0" smtClean="0"/>
              <a:t> ради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іншій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організації</a:t>
            </a:r>
            <a:r>
              <a:rPr lang="ru-RU" sz="2400" dirty="0" smtClean="0"/>
              <a:t>, </a:t>
            </a:r>
            <a:r>
              <a:rPr lang="ru-RU" sz="2400" dirty="0" err="1" smtClean="0"/>
              <a:t>наприклад</a:t>
            </a:r>
            <a:r>
              <a:rPr lang="ru-RU" sz="2400" dirty="0" smtClean="0"/>
              <a:t> </a:t>
            </a:r>
            <a:r>
              <a:rPr lang="ru-RU" sz="2400" dirty="0" err="1" smtClean="0"/>
              <a:t>агенції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місцевого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розвитку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◼ </a:t>
            </a:r>
            <a:r>
              <a:rPr lang="ru-RU" sz="2400" dirty="0" err="1" smtClean="0"/>
              <a:t>Виконавчому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комітету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міської</a:t>
            </a:r>
            <a:r>
              <a:rPr lang="ru-RU" sz="2400" dirty="0" smtClean="0"/>
              <a:t> ради </a:t>
            </a:r>
            <a:r>
              <a:rPr lang="ru-RU" sz="2400" dirty="0" err="1" smtClean="0"/>
              <a:t>доцільно</a:t>
            </a:r>
            <a:r>
              <a:rPr lang="ru-RU" sz="2400" dirty="0" smtClean="0"/>
              <a:t> </a:t>
            </a:r>
            <a:r>
              <a:rPr lang="ru-RU" sz="2400" dirty="0" err="1" smtClean="0"/>
              <a:t>делегувати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функції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залучення</a:t>
            </a:r>
            <a:r>
              <a:rPr lang="ru-RU" sz="2400" dirty="0" smtClean="0"/>
              <a:t> МТД </a:t>
            </a:r>
            <a:r>
              <a:rPr lang="ru-RU" sz="2400" dirty="0" err="1" smtClean="0"/>
              <a:t>організації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</a:t>
            </a:r>
            <a:r>
              <a:rPr lang="ru-RU" sz="2400" dirty="0" err="1" smtClean="0"/>
              <a:t>вищий</a:t>
            </a:r>
            <a:r>
              <a:rPr lang="ru-RU" sz="2400" dirty="0" smtClean="0"/>
              <a:t> </a:t>
            </a:r>
            <a:r>
              <a:rPr lang="ru-RU" sz="2400" dirty="0" err="1" smtClean="0"/>
              <a:t>рівень</a:t>
            </a:r>
            <a:r>
              <a:rPr lang="ru-RU" sz="2400" dirty="0" smtClean="0"/>
              <a:t> </a:t>
            </a:r>
            <a:r>
              <a:rPr lang="ru-RU" sz="2400" dirty="0" err="1" smtClean="0"/>
              <a:t>адміністративної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автономії</a:t>
            </a:r>
            <a:endParaRPr lang="ru-RU" sz="24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2786" y="624189"/>
            <a:ext cx="5597219" cy="48715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96564" y="591693"/>
            <a:ext cx="561530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0" dirty="0"/>
              <a:t>ЗАГАЛЬНІ</a:t>
            </a:r>
            <a:r>
              <a:rPr sz="3200" spc="-20" dirty="0"/>
              <a:t> </a:t>
            </a:r>
            <a:r>
              <a:rPr sz="3200" spc="-10" dirty="0"/>
              <a:t>РЕКОМЕНДАЦІЇ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8390381" y="6352743"/>
            <a:ext cx="220979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5" dirty="0">
                <a:latin typeface="Microsoft Sans Serif"/>
                <a:cs typeface="Microsoft Sans Serif"/>
              </a:rPr>
              <a:t>56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9600" y="1447800"/>
            <a:ext cx="822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◼ Орган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організація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відповідає</a:t>
            </a:r>
            <a:r>
              <a:rPr lang="ru-RU" sz="2400" dirty="0" smtClean="0"/>
              <a:t> за </a:t>
            </a:r>
            <a:r>
              <a:rPr lang="ru-RU" sz="2400" dirty="0" err="1" smtClean="0"/>
              <a:t>залучення</a:t>
            </a:r>
            <a:r>
              <a:rPr lang="ru-RU" sz="2400" dirty="0" smtClean="0"/>
              <a:t> МТД,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</a:t>
            </a:r>
            <a:r>
              <a:rPr lang="ru-RU" sz="2400" dirty="0" err="1" smtClean="0"/>
              <a:t>запровадити</a:t>
            </a:r>
            <a:r>
              <a:rPr lang="ru-RU" sz="2400" dirty="0" smtClean="0"/>
              <a:t> систему регулярного </a:t>
            </a:r>
            <a:r>
              <a:rPr lang="ru-RU" sz="2400" dirty="0" err="1" smtClean="0"/>
              <a:t>моніторингу</a:t>
            </a:r>
            <a:r>
              <a:rPr lang="ru-RU" sz="2400" dirty="0" smtClean="0"/>
              <a:t> та </a:t>
            </a:r>
            <a:r>
              <a:rPr lang="ru-RU" sz="2400" dirty="0" err="1" smtClean="0"/>
              <a:t>оцінки</a:t>
            </a:r>
            <a:r>
              <a:rPr lang="ru-RU" sz="2400" dirty="0" smtClean="0"/>
              <a:t> </a:t>
            </a:r>
            <a:r>
              <a:rPr lang="ru-RU" sz="2400" dirty="0" err="1" smtClean="0"/>
              <a:t>результативності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проектів</a:t>
            </a:r>
            <a:r>
              <a:rPr lang="ru-RU" sz="2400" dirty="0" smtClean="0"/>
              <a:t> МТД </a:t>
            </a:r>
          </a:p>
          <a:p>
            <a:r>
              <a:rPr lang="ru-RU" sz="2400" dirty="0" smtClean="0"/>
              <a:t>◼ </a:t>
            </a:r>
            <a:r>
              <a:rPr lang="ru-RU" sz="2400" dirty="0" err="1" smtClean="0"/>
              <a:t>Безоплатну</a:t>
            </a:r>
            <a:r>
              <a:rPr lang="ru-RU" sz="2400" dirty="0" smtClean="0"/>
              <a:t> передачу майна у </a:t>
            </a:r>
            <a:r>
              <a:rPr lang="ru-RU" sz="2400" dirty="0" err="1" smtClean="0"/>
              <a:t>комунальну</a:t>
            </a:r>
            <a:r>
              <a:rPr lang="ru-RU" sz="2400" dirty="0" smtClean="0"/>
              <a:t> </a:t>
            </a:r>
            <a:r>
              <a:rPr lang="ru-RU" sz="2400" dirty="0" err="1" smtClean="0"/>
              <a:t>власність</a:t>
            </a:r>
            <a:r>
              <a:rPr lang="ru-RU" sz="2400" dirty="0" smtClean="0"/>
              <a:t> в межах </a:t>
            </a:r>
            <a:r>
              <a:rPr lang="ru-RU" sz="2400" dirty="0" err="1" smtClean="0"/>
              <a:t>проектів</a:t>
            </a:r>
            <a:r>
              <a:rPr lang="ru-RU" sz="2400" dirty="0" smtClean="0"/>
              <a:t> МТД </a:t>
            </a:r>
            <a:r>
              <a:rPr lang="ru-RU" sz="2400" dirty="0" err="1" smtClean="0"/>
              <a:t>слід</a:t>
            </a:r>
            <a:r>
              <a:rPr lang="ru-RU" sz="2400" dirty="0" smtClean="0"/>
              <a:t> </a:t>
            </a:r>
            <a:r>
              <a:rPr lang="ru-RU" sz="2400" dirty="0" err="1" smtClean="0"/>
              <a:t>оформляти</a:t>
            </a:r>
            <a:r>
              <a:rPr lang="ru-RU" sz="2400" dirty="0" smtClean="0"/>
              <a:t> договорами </a:t>
            </a:r>
            <a:r>
              <a:rPr lang="ru-RU" sz="2400" dirty="0" err="1" smtClean="0"/>
              <a:t>пожертви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◼ У </a:t>
            </a:r>
            <a:r>
              <a:rPr lang="ru-RU" sz="2400" dirty="0" err="1" smtClean="0"/>
              <a:t>випадку</a:t>
            </a:r>
            <a:r>
              <a:rPr lang="ru-RU" sz="2400" dirty="0" smtClean="0"/>
              <a:t> </a:t>
            </a:r>
            <a:r>
              <a:rPr lang="ru-RU" sz="2400" dirty="0" err="1" smtClean="0"/>
              <a:t>включення</a:t>
            </a:r>
            <a:r>
              <a:rPr lang="ru-RU" sz="2400" dirty="0" smtClean="0"/>
              <a:t> гранту до </a:t>
            </a:r>
            <a:r>
              <a:rPr lang="ru-RU" sz="2400" dirty="0" err="1" smtClean="0"/>
              <a:t>доходів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міського</a:t>
            </a:r>
            <a:r>
              <a:rPr lang="ru-RU" sz="2400" dirty="0" smtClean="0"/>
              <a:t> бюджету, у </a:t>
            </a:r>
            <a:r>
              <a:rPr lang="ru-RU" sz="2400" dirty="0" err="1" smtClean="0"/>
              <a:t>рішенні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міської</a:t>
            </a:r>
            <a:r>
              <a:rPr lang="ru-RU" sz="2400" dirty="0" smtClean="0"/>
              <a:t> ради про бюджет </a:t>
            </a:r>
            <a:r>
              <a:rPr lang="ru-RU" sz="2400" dirty="0" err="1" smtClean="0"/>
              <a:t>міста</a:t>
            </a:r>
            <a:r>
              <a:rPr lang="ru-RU" sz="2400" dirty="0" smtClean="0"/>
              <a:t> на </a:t>
            </a:r>
            <a:r>
              <a:rPr lang="ru-RU" sz="2400" dirty="0" err="1" smtClean="0"/>
              <a:t>відповідний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рік</a:t>
            </a:r>
            <a:r>
              <a:rPr lang="ru-RU" sz="2400" dirty="0" smtClean="0"/>
              <a:t> </a:t>
            </a:r>
            <a:r>
              <a:rPr lang="ru-RU" sz="2400" dirty="0" err="1" smtClean="0"/>
              <a:t>доречно</a:t>
            </a:r>
            <a:r>
              <a:rPr lang="ru-RU" sz="2400" dirty="0" smtClean="0"/>
              <a:t> </a:t>
            </a:r>
            <a:r>
              <a:rPr lang="ru-RU" sz="2400" dirty="0" err="1" smtClean="0"/>
              <a:t>окремо</a:t>
            </a:r>
            <a:r>
              <a:rPr lang="ru-RU" sz="2400" dirty="0" smtClean="0"/>
              <a:t> </a:t>
            </a:r>
            <a:r>
              <a:rPr lang="ru-RU" sz="2400" dirty="0" err="1" smtClean="0"/>
              <a:t>вказати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призначення</a:t>
            </a:r>
            <a:r>
              <a:rPr lang="ru-RU" sz="2400" dirty="0" smtClean="0"/>
              <a:t> гранту та </a:t>
            </a:r>
            <a:r>
              <a:rPr lang="ru-RU" sz="2400" dirty="0" err="1" smtClean="0"/>
              <a:t>визначити</a:t>
            </a:r>
            <a:r>
              <a:rPr lang="ru-RU" sz="2400" dirty="0" smtClean="0"/>
              <a:t> порядок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використання</a:t>
            </a:r>
            <a:endParaRPr lang="ru-RU" sz="2400" dirty="0" smtClean="0"/>
          </a:p>
          <a:p>
            <a:r>
              <a:rPr lang="ru-RU" sz="2400" dirty="0" smtClean="0"/>
              <a:t>◼ На </a:t>
            </a:r>
            <a:r>
              <a:rPr lang="ru-RU" sz="2400" dirty="0" err="1" smtClean="0"/>
              <a:t>засіданнях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виконавчого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комітету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міської</a:t>
            </a:r>
            <a:r>
              <a:rPr lang="ru-RU" sz="2400" dirty="0" smtClean="0"/>
              <a:t> ради </a:t>
            </a:r>
            <a:r>
              <a:rPr lang="ru-RU" sz="2400" dirty="0" err="1" smtClean="0"/>
              <a:t>щорічно</a:t>
            </a:r>
            <a:r>
              <a:rPr lang="ru-RU" sz="2400" dirty="0" smtClean="0"/>
              <a:t> </a:t>
            </a:r>
            <a:r>
              <a:rPr lang="ru-RU" sz="2400" dirty="0" err="1" smtClean="0"/>
              <a:t>доречно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розглядати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інформацію</a:t>
            </a:r>
            <a:r>
              <a:rPr lang="ru-RU" sz="2400" dirty="0" smtClean="0"/>
              <a:t> </a:t>
            </a:r>
            <a:r>
              <a:rPr lang="ru-RU" sz="2400" dirty="0" err="1" smtClean="0"/>
              <a:t>щодо</a:t>
            </a:r>
            <a:r>
              <a:rPr lang="ru-RU" sz="2400" dirty="0" smtClean="0"/>
              <a:t> </a:t>
            </a:r>
            <a:r>
              <a:rPr lang="ru-RU" sz="2400" dirty="0" err="1" smtClean="0"/>
              <a:t>залучення</a:t>
            </a:r>
            <a:r>
              <a:rPr lang="ru-RU" sz="2400" dirty="0" smtClean="0"/>
              <a:t> МТД та </a:t>
            </a:r>
            <a:r>
              <a:rPr lang="ru-RU" sz="2400" dirty="0" err="1" smtClean="0"/>
              <a:t>грантових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коштів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30554" y="402336"/>
            <a:ext cx="6191885" cy="906144"/>
            <a:chOff x="1630554" y="402336"/>
            <a:chExt cx="6191885" cy="90614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0554" y="639084"/>
              <a:ext cx="4442010" cy="3414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52744" y="402336"/>
              <a:ext cx="1869186" cy="90601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91817" y="523112"/>
            <a:ext cx="596265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5" dirty="0"/>
              <a:t>РОБИМО</a:t>
            </a:r>
            <a:r>
              <a:rPr sz="3200" spc="35" dirty="0"/>
              <a:t> </a:t>
            </a:r>
            <a:r>
              <a:rPr sz="3200" spc="-15" dirty="0"/>
              <a:t>ВИСНОВКИ:</a:t>
            </a:r>
            <a:r>
              <a:rPr sz="3200" spc="75" dirty="0"/>
              <a:t> </a:t>
            </a:r>
            <a:r>
              <a:rPr sz="3200" spc="-10" dirty="0"/>
              <a:t>ГРАНТ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533400" y="1676400"/>
            <a:ext cx="8035925" cy="327088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marR="564515">
              <a:lnSpc>
                <a:spcPct val="76500"/>
              </a:lnSpc>
              <a:spcBef>
                <a:spcPts val="1060"/>
              </a:spcBef>
            </a:pPr>
            <a:r>
              <a:rPr sz="3350" spc="-90" dirty="0">
                <a:solidFill>
                  <a:srgbClr val="00184D"/>
                </a:solidFill>
                <a:latin typeface="Tahoma"/>
                <a:cs typeface="Tahoma"/>
              </a:rPr>
              <a:t>Додатковий</a:t>
            </a:r>
            <a:r>
              <a:rPr sz="3350" spc="-30" dirty="0">
                <a:solidFill>
                  <a:srgbClr val="00184D"/>
                </a:solidFill>
                <a:latin typeface="Tahoma"/>
                <a:cs typeface="Tahoma"/>
              </a:rPr>
              <a:t> </a:t>
            </a:r>
            <a:r>
              <a:rPr sz="3350" spc="-85" dirty="0">
                <a:solidFill>
                  <a:srgbClr val="00184D"/>
                </a:solidFill>
                <a:latin typeface="Tahoma"/>
                <a:cs typeface="Tahoma"/>
              </a:rPr>
              <a:t>фінансовий</a:t>
            </a:r>
            <a:r>
              <a:rPr sz="3350" spc="-55" dirty="0">
                <a:solidFill>
                  <a:srgbClr val="00184D"/>
                </a:solidFill>
                <a:latin typeface="Tahoma"/>
                <a:cs typeface="Tahoma"/>
              </a:rPr>
              <a:t> </a:t>
            </a:r>
            <a:r>
              <a:rPr sz="3350" spc="-85" dirty="0">
                <a:solidFill>
                  <a:srgbClr val="00184D"/>
                </a:solidFill>
                <a:latin typeface="Tahoma"/>
                <a:cs typeface="Tahoma"/>
              </a:rPr>
              <a:t>безповоротний </a:t>
            </a:r>
            <a:r>
              <a:rPr sz="3350" spc="-1030" dirty="0">
                <a:solidFill>
                  <a:srgbClr val="00184D"/>
                </a:solidFill>
                <a:latin typeface="Tahoma"/>
                <a:cs typeface="Tahoma"/>
              </a:rPr>
              <a:t> </a:t>
            </a:r>
            <a:r>
              <a:rPr sz="3350" spc="-85" dirty="0">
                <a:solidFill>
                  <a:srgbClr val="00184D"/>
                </a:solidFill>
                <a:latin typeface="Tahoma"/>
                <a:cs typeface="Tahoma"/>
              </a:rPr>
              <a:t>ресурс</a:t>
            </a:r>
            <a:r>
              <a:rPr sz="3350" spc="-35" dirty="0">
                <a:solidFill>
                  <a:srgbClr val="00184D"/>
                </a:solidFill>
                <a:latin typeface="Tahoma"/>
                <a:cs typeface="Tahoma"/>
              </a:rPr>
              <a:t> </a:t>
            </a:r>
            <a:r>
              <a:rPr sz="3350" spc="-90" dirty="0">
                <a:solidFill>
                  <a:srgbClr val="00184D"/>
                </a:solidFill>
                <a:latin typeface="Tahoma"/>
                <a:cs typeface="Tahoma"/>
              </a:rPr>
              <a:t>на</a:t>
            </a:r>
            <a:r>
              <a:rPr sz="3350" spc="-35" dirty="0">
                <a:solidFill>
                  <a:srgbClr val="00184D"/>
                </a:solidFill>
                <a:latin typeface="Tahoma"/>
                <a:cs typeface="Tahoma"/>
              </a:rPr>
              <a:t> </a:t>
            </a:r>
            <a:r>
              <a:rPr sz="3350" spc="-85" dirty="0">
                <a:solidFill>
                  <a:srgbClr val="00184D"/>
                </a:solidFill>
                <a:latin typeface="Tahoma"/>
                <a:cs typeface="Tahoma"/>
              </a:rPr>
              <a:t>розвиток</a:t>
            </a:r>
            <a:r>
              <a:rPr sz="3350" spc="-30" dirty="0">
                <a:solidFill>
                  <a:srgbClr val="00184D"/>
                </a:solidFill>
                <a:latin typeface="Tahoma"/>
                <a:cs typeface="Tahoma"/>
              </a:rPr>
              <a:t> </a:t>
            </a:r>
            <a:r>
              <a:rPr sz="3350" spc="-95" dirty="0">
                <a:solidFill>
                  <a:srgbClr val="00184D"/>
                </a:solidFill>
                <a:latin typeface="Tahoma"/>
                <a:cs typeface="Tahoma"/>
              </a:rPr>
              <a:t>громади</a:t>
            </a:r>
            <a:endParaRPr sz="3350" dirty="0">
              <a:latin typeface="Tahoma"/>
              <a:cs typeface="Tahoma"/>
            </a:endParaRPr>
          </a:p>
          <a:p>
            <a:pPr marL="12700" marR="5080">
              <a:lnSpc>
                <a:spcPct val="76400"/>
              </a:lnSpc>
              <a:spcBef>
                <a:spcPts val="770"/>
              </a:spcBef>
              <a:tabLst>
                <a:tab pos="1292860" algn="l"/>
              </a:tabLst>
            </a:pPr>
            <a:r>
              <a:rPr sz="3350" spc="-80" dirty="0">
                <a:solidFill>
                  <a:srgbClr val="00184D"/>
                </a:solidFill>
                <a:latin typeface="Tahoma"/>
                <a:cs typeface="Tahoma"/>
              </a:rPr>
              <a:t>Імідж,	знаність</a:t>
            </a:r>
            <a:r>
              <a:rPr sz="3350" spc="-15" dirty="0">
                <a:solidFill>
                  <a:srgbClr val="00184D"/>
                </a:solidFill>
                <a:latin typeface="Tahoma"/>
                <a:cs typeface="Tahoma"/>
              </a:rPr>
              <a:t> </a:t>
            </a:r>
            <a:r>
              <a:rPr sz="3350" spc="-85" dirty="0">
                <a:solidFill>
                  <a:srgbClr val="00184D"/>
                </a:solidFill>
                <a:latin typeface="Tahoma"/>
                <a:cs typeface="Tahoma"/>
              </a:rPr>
              <a:t>населеного</a:t>
            </a:r>
            <a:r>
              <a:rPr sz="3350" spc="-10" dirty="0">
                <a:solidFill>
                  <a:srgbClr val="00184D"/>
                </a:solidFill>
                <a:latin typeface="Tahoma"/>
                <a:cs typeface="Tahoma"/>
              </a:rPr>
              <a:t> </a:t>
            </a:r>
            <a:r>
              <a:rPr sz="3350" spc="-85" dirty="0">
                <a:solidFill>
                  <a:srgbClr val="00184D"/>
                </a:solidFill>
                <a:latin typeface="Tahoma"/>
                <a:cs typeface="Tahoma"/>
              </a:rPr>
              <a:t>пункту,</a:t>
            </a:r>
            <a:r>
              <a:rPr sz="3350" spc="-10" dirty="0">
                <a:solidFill>
                  <a:srgbClr val="00184D"/>
                </a:solidFill>
                <a:latin typeface="Tahoma"/>
                <a:cs typeface="Tahoma"/>
              </a:rPr>
              <a:t> </a:t>
            </a:r>
            <a:r>
              <a:rPr sz="3350" spc="-85" dirty="0">
                <a:solidFill>
                  <a:srgbClr val="00184D"/>
                </a:solidFill>
                <a:latin typeface="Tahoma"/>
                <a:cs typeface="Tahoma"/>
              </a:rPr>
              <a:t>району </a:t>
            </a:r>
            <a:r>
              <a:rPr sz="3350" spc="-1030" dirty="0">
                <a:solidFill>
                  <a:srgbClr val="00184D"/>
                </a:solidFill>
                <a:latin typeface="Tahoma"/>
                <a:cs typeface="Tahoma"/>
              </a:rPr>
              <a:t> </a:t>
            </a:r>
            <a:r>
              <a:rPr sz="3350" spc="-85" dirty="0">
                <a:solidFill>
                  <a:srgbClr val="00184D"/>
                </a:solidFill>
                <a:latin typeface="Tahoma"/>
                <a:cs typeface="Tahoma"/>
              </a:rPr>
              <a:t>в</a:t>
            </a:r>
            <a:r>
              <a:rPr sz="3350" spc="-65" dirty="0">
                <a:solidFill>
                  <a:srgbClr val="00184D"/>
                </a:solidFill>
                <a:latin typeface="Tahoma"/>
                <a:cs typeface="Tahoma"/>
              </a:rPr>
              <a:t> </a:t>
            </a:r>
            <a:r>
              <a:rPr sz="3350" spc="-90" dirty="0">
                <a:solidFill>
                  <a:srgbClr val="00184D"/>
                </a:solidFill>
                <a:latin typeface="Tahoma"/>
                <a:cs typeface="Tahoma"/>
              </a:rPr>
              <a:t>цілому</a:t>
            </a:r>
            <a:endParaRPr sz="335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50" dirty="0">
              <a:latin typeface="Tahoma"/>
              <a:cs typeface="Tahoma"/>
            </a:endParaRPr>
          </a:p>
          <a:p>
            <a:pPr marL="12700" marR="2195195">
              <a:lnSpc>
                <a:spcPts val="3840"/>
              </a:lnSpc>
            </a:pPr>
            <a:r>
              <a:rPr sz="3350" spc="-90" dirty="0">
                <a:solidFill>
                  <a:srgbClr val="00184D"/>
                </a:solidFill>
                <a:latin typeface="Tahoma"/>
                <a:cs typeface="Tahoma"/>
              </a:rPr>
              <a:t>Готуємо</a:t>
            </a:r>
            <a:r>
              <a:rPr sz="3350" spc="10" dirty="0">
                <a:solidFill>
                  <a:srgbClr val="00184D"/>
                </a:solidFill>
                <a:latin typeface="Tahoma"/>
                <a:cs typeface="Tahoma"/>
              </a:rPr>
              <a:t> </a:t>
            </a:r>
            <a:r>
              <a:rPr sz="3350" spc="-85" dirty="0">
                <a:solidFill>
                  <a:srgbClr val="00184D"/>
                </a:solidFill>
                <a:latin typeface="Tahoma"/>
                <a:cs typeface="Tahoma"/>
              </a:rPr>
              <a:t>проектну</a:t>
            </a:r>
            <a:r>
              <a:rPr sz="3350" spc="-15" dirty="0">
                <a:solidFill>
                  <a:srgbClr val="00184D"/>
                </a:solidFill>
                <a:latin typeface="Tahoma"/>
                <a:cs typeface="Tahoma"/>
              </a:rPr>
              <a:t> </a:t>
            </a:r>
            <a:r>
              <a:rPr sz="3350" spc="-90" dirty="0">
                <a:solidFill>
                  <a:srgbClr val="00184D"/>
                </a:solidFill>
                <a:latin typeface="Tahoma"/>
                <a:cs typeface="Tahoma"/>
              </a:rPr>
              <a:t>пропозицію? </a:t>
            </a:r>
            <a:r>
              <a:rPr sz="3350" spc="-1035" dirty="0">
                <a:solidFill>
                  <a:srgbClr val="00184D"/>
                </a:solidFill>
                <a:latin typeface="Tahoma"/>
                <a:cs typeface="Tahoma"/>
              </a:rPr>
              <a:t> </a:t>
            </a:r>
            <a:r>
              <a:rPr sz="3350" spc="-80" dirty="0">
                <a:solidFill>
                  <a:srgbClr val="00184D"/>
                </a:solidFill>
                <a:latin typeface="Tahoma"/>
                <a:cs typeface="Tahoma"/>
              </a:rPr>
              <a:t>Групові</a:t>
            </a:r>
            <a:r>
              <a:rPr sz="3350" spc="-15" dirty="0">
                <a:solidFill>
                  <a:srgbClr val="00184D"/>
                </a:solidFill>
                <a:latin typeface="Tahoma"/>
                <a:cs typeface="Tahoma"/>
              </a:rPr>
              <a:t> </a:t>
            </a:r>
            <a:r>
              <a:rPr sz="3350" spc="-85" dirty="0">
                <a:solidFill>
                  <a:srgbClr val="00184D"/>
                </a:solidFill>
                <a:latin typeface="Tahoma"/>
                <a:cs typeface="Tahoma"/>
              </a:rPr>
              <a:t>завдання</a:t>
            </a:r>
            <a:r>
              <a:rPr sz="3350" spc="-55" dirty="0">
                <a:solidFill>
                  <a:srgbClr val="00184D"/>
                </a:solidFill>
                <a:latin typeface="Tahoma"/>
                <a:cs typeface="Tahoma"/>
              </a:rPr>
              <a:t> </a:t>
            </a:r>
            <a:r>
              <a:rPr sz="3350" spc="-80" dirty="0">
                <a:solidFill>
                  <a:srgbClr val="00184D"/>
                </a:solidFill>
                <a:latin typeface="Tahoma"/>
                <a:cs typeface="Tahoma"/>
              </a:rPr>
              <a:t>(45</a:t>
            </a:r>
            <a:r>
              <a:rPr sz="3350" spc="-55" dirty="0">
                <a:solidFill>
                  <a:srgbClr val="00184D"/>
                </a:solidFill>
                <a:latin typeface="Tahoma"/>
                <a:cs typeface="Tahoma"/>
              </a:rPr>
              <a:t> </a:t>
            </a:r>
            <a:r>
              <a:rPr sz="3350" spc="-114" dirty="0">
                <a:solidFill>
                  <a:srgbClr val="00184D"/>
                </a:solidFill>
                <a:latin typeface="Tahoma"/>
                <a:cs typeface="Tahoma"/>
              </a:rPr>
              <a:t>хв.)</a:t>
            </a:r>
            <a:endParaRPr sz="335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7851" y="1281092"/>
            <a:ext cx="6616703" cy="35559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1789" y="1177874"/>
            <a:ext cx="6652259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spc="5" dirty="0"/>
              <a:t>ЩО</a:t>
            </a:r>
            <a:r>
              <a:rPr sz="2800" spc="-20" dirty="0"/>
              <a:t> </a:t>
            </a:r>
            <a:r>
              <a:rPr sz="2800" dirty="0"/>
              <a:t>ТАКЕ</a:t>
            </a:r>
            <a:r>
              <a:rPr sz="2800" spc="-40" dirty="0"/>
              <a:t> </a:t>
            </a:r>
            <a:r>
              <a:rPr sz="2800" dirty="0"/>
              <a:t>ПРОЕКТНА</a:t>
            </a:r>
            <a:r>
              <a:rPr sz="2800" spc="-60" dirty="0"/>
              <a:t> </a:t>
            </a:r>
            <a:r>
              <a:rPr sz="2800" dirty="0"/>
              <a:t>ПРОПОЗИЦІЯ?</a:t>
            </a:r>
            <a:endParaRPr sz="2800"/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09104" y="2709672"/>
            <a:ext cx="1691640" cy="1725167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40659" y="0"/>
            <a:ext cx="3867150" cy="1310640"/>
            <a:chOff x="40659" y="0"/>
            <a:chExt cx="3867150" cy="1310640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36669" y="1234820"/>
              <a:ext cx="66547" cy="6654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91230" y="1107186"/>
              <a:ext cx="133096" cy="13309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5231" y="0"/>
              <a:ext cx="3173730" cy="1194435"/>
            </a:xfrm>
            <a:custGeom>
              <a:avLst/>
              <a:gdLst/>
              <a:ahLst/>
              <a:cxnLst/>
              <a:rect l="l" t="t" r="r" b="b"/>
              <a:pathLst>
                <a:path w="3173730" h="1194435">
                  <a:moveTo>
                    <a:pt x="2034312" y="1081151"/>
                  </a:moveTo>
                  <a:lnTo>
                    <a:pt x="1211306" y="1081151"/>
                  </a:lnTo>
                  <a:lnTo>
                    <a:pt x="1245700" y="1104617"/>
                  </a:lnTo>
                  <a:lnTo>
                    <a:pt x="1284829" y="1125756"/>
                  </a:lnTo>
                  <a:lnTo>
                    <a:pt x="1328241" y="1144397"/>
                  </a:lnTo>
                  <a:lnTo>
                    <a:pt x="1375484" y="1160370"/>
                  </a:lnTo>
                  <a:lnTo>
                    <a:pt x="1426106" y="1173508"/>
                  </a:lnTo>
                  <a:lnTo>
                    <a:pt x="1479657" y="1183639"/>
                  </a:lnTo>
                  <a:lnTo>
                    <a:pt x="1535921" y="1190630"/>
                  </a:lnTo>
                  <a:lnTo>
                    <a:pt x="1592172" y="1194159"/>
                  </a:lnTo>
                  <a:lnTo>
                    <a:pt x="1647947" y="1194357"/>
                  </a:lnTo>
                  <a:lnTo>
                    <a:pt x="1702781" y="1191350"/>
                  </a:lnTo>
                  <a:lnTo>
                    <a:pt x="1756212" y="1185267"/>
                  </a:lnTo>
                  <a:lnTo>
                    <a:pt x="1807774" y="1176235"/>
                  </a:lnTo>
                  <a:lnTo>
                    <a:pt x="1857006" y="1164383"/>
                  </a:lnTo>
                  <a:lnTo>
                    <a:pt x="1903441" y="1149839"/>
                  </a:lnTo>
                  <a:lnTo>
                    <a:pt x="1946618" y="1132731"/>
                  </a:lnTo>
                  <a:lnTo>
                    <a:pt x="1986072" y="1113186"/>
                  </a:lnTo>
                  <a:lnTo>
                    <a:pt x="2021340" y="1091333"/>
                  </a:lnTo>
                  <a:lnTo>
                    <a:pt x="2034312" y="1081151"/>
                  </a:lnTo>
                  <a:close/>
                </a:path>
                <a:path w="3173730" h="1194435">
                  <a:moveTo>
                    <a:pt x="2633747" y="975867"/>
                  </a:moveTo>
                  <a:lnTo>
                    <a:pt x="427970" y="975867"/>
                  </a:lnTo>
                  <a:lnTo>
                    <a:pt x="429926" y="977646"/>
                  </a:lnTo>
                  <a:lnTo>
                    <a:pt x="464282" y="1004631"/>
                  </a:lnTo>
                  <a:lnTo>
                    <a:pt x="498165" y="1026077"/>
                  </a:lnTo>
                  <a:lnTo>
                    <a:pt x="535277" y="1045498"/>
                  </a:lnTo>
                  <a:lnTo>
                    <a:pt x="575290" y="1062852"/>
                  </a:lnTo>
                  <a:lnTo>
                    <a:pt x="617879" y="1078097"/>
                  </a:lnTo>
                  <a:lnTo>
                    <a:pt x="662718" y="1091191"/>
                  </a:lnTo>
                  <a:lnTo>
                    <a:pt x="709482" y="1102090"/>
                  </a:lnTo>
                  <a:lnTo>
                    <a:pt x="757845" y="1110754"/>
                  </a:lnTo>
                  <a:lnTo>
                    <a:pt x="807480" y="1117139"/>
                  </a:lnTo>
                  <a:lnTo>
                    <a:pt x="858063" y="1121205"/>
                  </a:lnTo>
                  <a:lnTo>
                    <a:pt x="909268" y="1122908"/>
                  </a:lnTo>
                  <a:lnTo>
                    <a:pt x="960768" y="1122206"/>
                  </a:lnTo>
                  <a:lnTo>
                    <a:pt x="1012239" y="1119057"/>
                  </a:lnTo>
                  <a:lnTo>
                    <a:pt x="1063354" y="1113419"/>
                  </a:lnTo>
                  <a:lnTo>
                    <a:pt x="1113787" y="1105251"/>
                  </a:lnTo>
                  <a:lnTo>
                    <a:pt x="1163213" y="1094508"/>
                  </a:lnTo>
                  <a:lnTo>
                    <a:pt x="1211306" y="1081151"/>
                  </a:lnTo>
                  <a:lnTo>
                    <a:pt x="2034312" y="1081151"/>
                  </a:lnTo>
                  <a:lnTo>
                    <a:pt x="2051957" y="1067300"/>
                  </a:lnTo>
                  <a:lnTo>
                    <a:pt x="2077460" y="1041215"/>
                  </a:lnTo>
                  <a:lnTo>
                    <a:pt x="2097385" y="1013205"/>
                  </a:lnTo>
                  <a:lnTo>
                    <a:pt x="2546364" y="1013205"/>
                  </a:lnTo>
                  <a:lnTo>
                    <a:pt x="2550451" y="1012063"/>
                  </a:lnTo>
                  <a:lnTo>
                    <a:pt x="2598100" y="993896"/>
                  </a:lnTo>
                  <a:lnTo>
                    <a:pt x="2633747" y="975867"/>
                  </a:lnTo>
                  <a:close/>
                </a:path>
                <a:path w="3173730" h="1194435">
                  <a:moveTo>
                    <a:pt x="2546364" y="1013205"/>
                  </a:moveTo>
                  <a:lnTo>
                    <a:pt x="2097385" y="1013205"/>
                  </a:lnTo>
                  <a:lnTo>
                    <a:pt x="2148992" y="1027277"/>
                  </a:lnTo>
                  <a:lnTo>
                    <a:pt x="2203636" y="1037574"/>
                  </a:lnTo>
                  <a:lnTo>
                    <a:pt x="2260495" y="1043941"/>
                  </a:lnTo>
                  <a:lnTo>
                    <a:pt x="2318746" y="1046226"/>
                  </a:lnTo>
                  <a:lnTo>
                    <a:pt x="2381513" y="1044131"/>
                  </a:lnTo>
                  <a:lnTo>
                    <a:pt x="2441495" y="1037515"/>
                  </a:lnTo>
                  <a:lnTo>
                    <a:pt x="2498029" y="1026715"/>
                  </a:lnTo>
                  <a:lnTo>
                    <a:pt x="2546364" y="1013205"/>
                  </a:lnTo>
                  <a:close/>
                </a:path>
                <a:path w="3173730" h="1194435">
                  <a:moveTo>
                    <a:pt x="767410" y="101738"/>
                  </a:moveTo>
                  <a:lnTo>
                    <a:pt x="712399" y="104013"/>
                  </a:lnTo>
                  <a:lnTo>
                    <a:pt x="651330" y="110278"/>
                  </a:lnTo>
                  <a:lnTo>
                    <a:pt x="593542" y="120161"/>
                  </a:lnTo>
                  <a:lnTo>
                    <a:pt x="539434" y="133393"/>
                  </a:lnTo>
                  <a:lnTo>
                    <a:pt x="489403" y="149706"/>
                  </a:lnTo>
                  <a:lnTo>
                    <a:pt x="443846" y="168830"/>
                  </a:lnTo>
                  <a:lnTo>
                    <a:pt x="403162" y="190497"/>
                  </a:lnTo>
                  <a:lnTo>
                    <a:pt x="367747" y="214437"/>
                  </a:lnTo>
                  <a:lnTo>
                    <a:pt x="337999" y="240383"/>
                  </a:lnTo>
                  <a:lnTo>
                    <a:pt x="297095" y="297214"/>
                  </a:lnTo>
                  <a:lnTo>
                    <a:pt x="283630" y="358840"/>
                  </a:lnTo>
                  <a:lnTo>
                    <a:pt x="288181" y="390778"/>
                  </a:lnTo>
                  <a:lnTo>
                    <a:pt x="285514" y="394588"/>
                  </a:lnTo>
                  <a:lnTo>
                    <a:pt x="226426" y="400671"/>
                  </a:lnTo>
                  <a:lnTo>
                    <a:pt x="171312" y="412222"/>
                  </a:lnTo>
                  <a:lnTo>
                    <a:pt x="121500" y="428796"/>
                  </a:lnTo>
                  <a:lnTo>
                    <a:pt x="78318" y="449948"/>
                  </a:lnTo>
                  <a:lnTo>
                    <a:pt x="43095" y="475234"/>
                  </a:lnTo>
                  <a:lnTo>
                    <a:pt x="16214" y="505610"/>
                  </a:lnTo>
                  <a:lnTo>
                    <a:pt x="0" y="569024"/>
                  </a:lnTo>
                  <a:lnTo>
                    <a:pt x="9750" y="600249"/>
                  </a:lnTo>
                  <a:lnTo>
                    <a:pt x="30794" y="629944"/>
                  </a:lnTo>
                  <a:lnTo>
                    <a:pt x="62673" y="657203"/>
                  </a:lnTo>
                  <a:lnTo>
                    <a:pt x="104929" y="681119"/>
                  </a:lnTo>
                  <a:lnTo>
                    <a:pt x="157104" y="700786"/>
                  </a:lnTo>
                  <a:lnTo>
                    <a:pt x="115254" y="729448"/>
                  </a:lnTo>
                  <a:lnTo>
                    <a:pt x="86762" y="761682"/>
                  </a:lnTo>
                  <a:lnTo>
                    <a:pt x="72396" y="796297"/>
                  </a:lnTo>
                  <a:lnTo>
                    <a:pt x="72926" y="832103"/>
                  </a:lnTo>
                  <a:lnTo>
                    <a:pt x="105820" y="887724"/>
                  </a:lnTo>
                  <a:lnTo>
                    <a:pt x="171687" y="932527"/>
                  </a:lnTo>
                  <a:lnTo>
                    <a:pt x="214478" y="949856"/>
                  </a:lnTo>
                  <a:lnTo>
                    <a:pt x="262505" y="963262"/>
                  </a:lnTo>
                  <a:lnTo>
                    <a:pt x="314764" y="972336"/>
                  </a:lnTo>
                  <a:lnTo>
                    <a:pt x="370253" y="976674"/>
                  </a:lnTo>
                  <a:lnTo>
                    <a:pt x="427970" y="975867"/>
                  </a:lnTo>
                  <a:lnTo>
                    <a:pt x="2633747" y="975867"/>
                  </a:lnTo>
                  <a:lnTo>
                    <a:pt x="2676422" y="948354"/>
                  </a:lnTo>
                  <a:lnTo>
                    <a:pt x="2705771" y="921649"/>
                  </a:lnTo>
                  <a:lnTo>
                    <a:pt x="2741527" y="862046"/>
                  </a:lnTo>
                  <a:lnTo>
                    <a:pt x="2746609" y="829817"/>
                  </a:lnTo>
                  <a:lnTo>
                    <a:pt x="2796810" y="824770"/>
                  </a:lnTo>
                  <a:lnTo>
                    <a:pt x="2845525" y="817144"/>
                  </a:lnTo>
                  <a:lnTo>
                    <a:pt x="2892392" y="807012"/>
                  </a:lnTo>
                  <a:lnTo>
                    <a:pt x="2937052" y="794449"/>
                  </a:lnTo>
                  <a:lnTo>
                    <a:pt x="2979146" y="779526"/>
                  </a:lnTo>
                  <a:lnTo>
                    <a:pt x="3029867" y="756549"/>
                  </a:lnTo>
                  <a:lnTo>
                    <a:pt x="3073117" y="730893"/>
                  </a:lnTo>
                  <a:lnTo>
                    <a:pt x="3108787" y="702986"/>
                  </a:lnTo>
                  <a:lnTo>
                    <a:pt x="3136767" y="673255"/>
                  </a:lnTo>
                  <a:lnTo>
                    <a:pt x="3169217" y="610028"/>
                  </a:lnTo>
                  <a:lnTo>
                    <a:pt x="3173468" y="577388"/>
                  </a:lnTo>
                  <a:lnTo>
                    <a:pt x="3169589" y="544632"/>
                  </a:lnTo>
                  <a:lnTo>
                    <a:pt x="3157472" y="512189"/>
                  </a:lnTo>
                  <a:lnTo>
                    <a:pt x="3137005" y="480485"/>
                  </a:lnTo>
                  <a:lnTo>
                    <a:pt x="3108080" y="449947"/>
                  </a:lnTo>
                  <a:lnTo>
                    <a:pt x="3070586" y="421004"/>
                  </a:lnTo>
                  <a:lnTo>
                    <a:pt x="3075706" y="414555"/>
                  </a:lnTo>
                  <a:lnTo>
                    <a:pt x="3100223" y="362338"/>
                  </a:lnTo>
                  <a:lnTo>
                    <a:pt x="3101729" y="330392"/>
                  </a:lnTo>
                  <a:lnTo>
                    <a:pt x="3093578" y="299259"/>
                  </a:lnTo>
                  <a:lnTo>
                    <a:pt x="3050567" y="241474"/>
                  </a:lnTo>
                  <a:lnTo>
                    <a:pt x="3016840" y="215842"/>
                  </a:lnTo>
                  <a:lnTo>
                    <a:pt x="2975721" y="193062"/>
                  </a:lnTo>
                  <a:lnTo>
                    <a:pt x="2927774" y="173645"/>
                  </a:lnTo>
                  <a:lnTo>
                    <a:pt x="2873567" y="158101"/>
                  </a:lnTo>
                  <a:lnTo>
                    <a:pt x="2813665" y="146939"/>
                  </a:lnTo>
                  <a:lnTo>
                    <a:pt x="2808242" y="136651"/>
                  </a:lnTo>
                  <a:lnTo>
                    <a:pt x="1029683" y="136651"/>
                  </a:lnTo>
                  <a:lnTo>
                    <a:pt x="980588" y="123686"/>
                  </a:lnTo>
                  <a:lnTo>
                    <a:pt x="929317" y="113655"/>
                  </a:lnTo>
                  <a:lnTo>
                    <a:pt x="876366" y="106616"/>
                  </a:lnTo>
                  <a:lnTo>
                    <a:pt x="822231" y="102625"/>
                  </a:lnTo>
                  <a:lnTo>
                    <a:pt x="767410" y="101738"/>
                  </a:lnTo>
                  <a:close/>
                </a:path>
                <a:path w="3173730" h="1194435">
                  <a:moveTo>
                    <a:pt x="1396133" y="29905"/>
                  </a:moveTo>
                  <a:lnTo>
                    <a:pt x="1341127" y="30414"/>
                  </a:lnTo>
                  <a:lnTo>
                    <a:pt x="1287113" y="34848"/>
                  </a:lnTo>
                  <a:lnTo>
                    <a:pt x="1234907" y="43077"/>
                  </a:lnTo>
                  <a:lnTo>
                    <a:pt x="1185330" y="54974"/>
                  </a:lnTo>
                  <a:lnTo>
                    <a:pt x="1139201" y="70408"/>
                  </a:lnTo>
                  <a:lnTo>
                    <a:pt x="1097337" y="89252"/>
                  </a:lnTo>
                  <a:lnTo>
                    <a:pt x="1060558" y="111376"/>
                  </a:lnTo>
                  <a:lnTo>
                    <a:pt x="1029683" y="136651"/>
                  </a:lnTo>
                  <a:lnTo>
                    <a:pt x="2808242" y="136651"/>
                  </a:lnTo>
                  <a:lnTo>
                    <a:pt x="2797587" y="116441"/>
                  </a:lnTo>
                  <a:lnTo>
                    <a:pt x="2771723" y="88026"/>
                  </a:lnTo>
                  <a:lnTo>
                    <a:pt x="2771011" y="87502"/>
                  </a:lnTo>
                  <a:lnTo>
                    <a:pt x="1649837" y="87502"/>
                  </a:lnTo>
                  <a:lnTo>
                    <a:pt x="1628949" y="77698"/>
                  </a:lnTo>
                  <a:lnTo>
                    <a:pt x="1583364" y="60517"/>
                  </a:lnTo>
                  <a:lnTo>
                    <a:pt x="1505840" y="41175"/>
                  </a:lnTo>
                  <a:lnTo>
                    <a:pt x="1451310" y="33449"/>
                  </a:lnTo>
                  <a:lnTo>
                    <a:pt x="1396133" y="29905"/>
                  </a:lnTo>
                  <a:close/>
                </a:path>
                <a:path w="3173730" h="1194435">
                  <a:moveTo>
                    <a:pt x="1998535" y="0"/>
                  </a:moveTo>
                  <a:lnTo>
                    <a:pt x="1872276" y="0"/>
                  </a:lnTo>
                  <a:lnTo>
                    <a:pt x="1861084" y="886"/>
                  </a:lnTo>
                  <a:lnTo>
                    <a:pt x="1809308" y="9799"/>
                  </a:lnTo>
                  <a:lnTo>
                    <a:pt x="1761079" y="23128"/>
                  </a:lnTo>
                  <a:lnTo>
                    <a:pt x="1717614" y="40661"/>
                  </a:lnTo>
                  <a:lnTo>
                    <a:pt x="1680128" y="62189"/>
                  </a:lnTo>
                  <a:lnTo>
                    <a:pt x="1649837" y="87502"/>
                  </a:lnTo>
                  <a:lnTo>
                    <a:pt x="2771011" y="87502"/>
                  </a:lnTo>
                  <a:lnTo>
                    <a:pt x="2736762" y="62303"/>
                  </a:lnTo>
                  <a:lnTo>
                    <a:pt x="2734656" y="61214"/>
                  </a:lnTo>
                  <a:lnTo>
                    <a:pt x="2191111" y="61214"/>
                  </a:lnTo>
                  <a:lnTo>
                    <a:pt x="2167273" y="46896"/>
                  </a:lnTo>
                  <a:lnTo>
                    <a:pt x="2140517" y="34115"/>
                  </a:lnTo>
                  <a:lnTo>
                    <a:pt x="2111119" y="22977"/>
                  </a:lnTo>
                  <a:lnTo>
                    <a:pt x="2079351" y="13589"/>
                  </a:lnTo>
                  <a:lnTo>
                    <a:pt x="2025541" y="2740"/>
                  </a:lnTo>
                  <a:lnTo>
                    <a:pt x="1998535" y="0"/>
                  </a:lnTo>
                  <a:close/>
                </a:path>
                <a:path w="3173730" h="1194435">
                  <a:moveTo>
                    <a:pt x="2527903" y="0"/>
                  </a:moveTo>
                  <a:lnTo>
                    <a:pt x="2397305" y="0"/>
                  </a:lnTo>
                  <a:lnTo>
                    <a:pt x="2360383" y="4267"/>
                  </a:lnTo>
                  <a:lnTo>
                    <a:pt x="2313522" y="13364"/>
                  </a:lnTo>
                  <a:lnTo>
                    <a:pt x="2269171" y="25909"/>
                  </a:lnTo>
                  <a:lnTo>
                    <a:pt x="2228108" y="41870"/>
                  </a:lnTo>
                  <a:lnTo>
                    <a:pt x="2191111" y="61214"/>
                  </a:lnTo>
                  <a:lnTo>
                    <a:pt x="2734656" y="61214"/>
                  </a:lnTo>
                  <a:lnTo>
                    <a:pt x="2693396" y="39877"/>
                  </a:lnTo>
                  <a:lnTo>
                    <a:pt x="2650731" y="23924"/>
                  </a:lnTo>
                  <a:lnTo>
                    <a:pt x="2605134" y="11646"/>
                  </a:lnTo>
                  <a:lnTo>
                    <a:pt x="2557382" y="3013"/>
                  </a:lnTo>
                  <a:lnTo>
                    <a:pt x="252790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82036" y="960119"/>
              <a:ext cx="199643" cy="19964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5231" y="0"/>
              <a:ext cx="3173730" cy="1194435"/>
            </a:xfrm>
            <a:custGeom>
              <a:avLst/>
              <a:gdLst/>
              <a:ahLst/>
              <a:cxnLst/>
              <a:rect l="l" t="t" r="r" b="b"/>
              <a:pathLst>
                <a:path w="3173730" h="1194435">
                  <a:moveTo>
                    <a:pt x="288181" y="390778"/>
                  </a:moveTo>
                  <a:lnTo>
                    <a:pt x="283630" y="358840"/>
                  </a:lnTo>
                  <a:lnTo>
                    <a:pt x="286734" y="327562"/>
                  </a:lnTo>
                  <a:lnTo>
                    <a:pt x="297095" y="297214"/>
                  </a:lnTo>
                  <a:lnTo>
                    <a:pt x="337999" y="240383"/>
                  </a:lnTo>
                  <a:lnTo>
                    <a:pt x="367747" y="214437"/>
                  </a:lnTo>
                  <a:lnTo>
                    <a:pt x="403162" y="190497"/>
                  </a:lnTo>
                  <a:lnTo>
                    <a:pt x="443846" y="168830"/>
                  </a:lnTo>
                  <a:lnTo>
                    <a:pt x="489403" y="149706"/>
                  </a:lnTo>
                  <a:lnTo>
                    <a:pt x="539434" y="133393"/>
                  </a:lnTo>
                  <a:lnTo>
                    <a:pt x="593542" y="120161"/>
                  </a:lnTo>
                  <a:lnTo>
                    <a:pt x="651330" y="110278"/>
                  </a:lnTo>
                  <a:lnTo>
                    <a:pt x="712399" y="104013"/>
                  </a:lnTo>
                  <a:lnTo>
                    <a:pt x="767410" y="101738"/>
                  </a:lnTo>
                  <a:lnTo>
                    <a:pt x="822231" y="102625"/>
                  </a:lnTo>
                  <a:lnTo>
                    <a:pt x="876366" y="106616"/>
                  </a:lnTo>
                  <a:lnTo>
                    <a:pt x="929317" y="113655"/>
                  </a:lnTo>
                  <a:lnTo>
                    <a:pt x="980588" y="123686"/>
                  </a:lnTo>
                  <a:lnTo>
                    <a:pt x="1029683" y="136651"/>
                  </a:lnTo>
                  <a:lnTo>
                    <a:pt x="1060558" y="111376"/>
                  </a:lnTo>
                  <a:lnTo>
                    <a:pt x="1097337" y="89252"/>
                  </a:lnTo>
                  <a:lnTo>
                    <a:pt x="1139201" y="70408"/>
                  </a:lnTo>
                  <a:lnTo>
                    <a:pt x="1185330" y="54974"/>
                  </a:lnTo>
                  <a:lnTo>
                    <a:pt x="1234907" y="43077"/>
                  </a:lnTo>
                  <a:lnTo>
                    <a:pt x="1287113" y="34848"/>
                  </a:lnTo>
                  <a:lnTo>
                    <a:pt x="1341127" y="30414"/>
                  </a:lnTo>
                  <a:lnTo>
                    <a:pt x="1396133" y="29905"/>
                  </a:lnTo>
                  <a:lnTo>
                    <a:pt x="1451310" y="33449"/>
                  </a:lnTo>
                  <a:lnTo>
                    <a:pt x="1505840" y="41175"/>
                  </a:lnTo>
                  <a:lnTo>
                    <a:pt x="1558905" y="53213"/>
                  </a:lnTo>
                  <a:lnTo>
                    <a:pt x="1606752" y="68691"/>
                  </a:lnTo>
                  <a:lnTo>
                    <a:pt x="1649837" y="87502"/>
                  </a:lnTo>
                  <a:lnTo>
                    <a:pt x="1680128" y="62189"/>
                  </a:lnTo>
                  <a:lnTo>
                    <a:pt x="1717614" y="40661"/>
                  </a:lnTo>
                  <a:lnTo>
                    <a:pt x="1761079" y="23128"/>
                  </a:lnTo>
                  <a:lnTo>
                    <a:pt x="1809308" y="9799"/>
                  </a:lnTo>
                  <a:lnTo>
                    <a:pt x="1861084" y="886"/>
                  </a:lnTo>
                  <a:lnTo>
                    <a:pt x="1872276" y="0"/>
                  </a:lnTo>
                </a:path>
                <a:path w="3173730" h="1194435">
                  <a:moveTo>
                    <a:pt x="1998535" y="0"/>
                  </a:moveTo>
                  <a:lnTo>
                    <a:pt x="2079351" y="13589"/>
                  </a:lnTo>
                  <a:lnTo>
                    <a:pt x="2140517" y="34115"/>
                  </a:lnTo>
                  <a:lnTo>
                    <a:pt x="2191111" y="61214"/>
                  </a:lnTo>
                  <a:lnTo>
                    <a:pt x="2228108" y="41870"/>
                  </a:lnTo>
                  <a:lnTo>
                    <a:pt x="2269171" y="25909"/>
                  </a:lnTo>
                  <a:lnTo>
                    <a:pt x="2313522" y="13364"/>
                  </a:lnTo>
                  <a:lnTo>
                    <a:pt x="2360383" y="4267"/>
                  </a:lnTo>
                  <a:lnTo>
                    <a:pt x="2397305" y="0"/>
                  </a:lnTo>
                </a:path>
                <a:path w="3173730" h="1194435">
                  <a:moveTo>
                    <a:pt x="2527903" y="0"/>
                  </a:moveTo>
                  <a:lnTo>
                    <a:pt x="2605134" y="11646"/>
                  </a:lnTo>
                  <a:lnTo>
                    <a:pt x="2650731" y="23924"/>
                  </a:lnTo>
                  <a:lnTo>
                    <a:pt x="2693396" y="39877"/>
                  </a:lnTo>
                  <a:lnTo>
                    <a:pt x="2736762" y="62303"/>
                  </a:lnTo>
                  <a:lnTo>
                    <a:pt x="2771723" y="88026"/>
                  </a:lnTo>
                  <a:lnTo>
                    <a:pt x="2797587" y="116441"/>
                  </a:lnTo>
                  <a:lnTo>
                    <a:pt x="2813665" y="146939"/>
                  </a:lnTo>
                  <a:lnTo>
                    <a:pt x="2873567" y="158101"/>
                  </a:lnTo>
                  <a:lnTo>
                    <a:pt x="2927774" y="173645"/>
                  </a:lnTo>
                  <a:lnTo>
                    <a:pt x="2975721" y="193062"/>
                  </a:lnTo>
                  <a:lnTo>
                    <a:pt x="3016840" y="215842"/>
                  </a:lnTo>
                  <a:lnTo>
                    <a:pt x="3050567" y="241474"/>
                  </a:lnTo>
                  <a:lnTo>
                    <a:pt x="3093578" y="299259"/>
                  </a:lnTo>
                  <a:lnTo>
                    <a:pt x="3101729" y="330392"/>
                  </a:lnTo>
                  <a:lnTo>
                    <a:pt x="3100223" y="362338"/>
                  </a:lnTo>
                  <a:lnTo>
                    <a:pt x="3084659" y="401323"/>
                  </a:lnTo>
                  <a:lnTo>
                    <a:pt x="3070586" y="421004"/>
                  </a:lnTo>
                  <a:lnTo>
                    <a:pt x="3108080" y="449947"/>
                  </a:lnTo>
                  <a:lnTo>
                    <a:pt x="3137005" y="480485"/>
                  </a:lnTo>
                  <a:lnTo>
                    <a:pt x="3157472" y="512189"/>
                  </a:lnTo>
                  <a:lnTo>
                    <a:pt x="3169589" y="544632"/>
                  </a:lnTo>
                  <a:lnTo>
                    <a:pt x="3173468" y="577388"/>
                  </a:lnTo>
                  <a:lnTo>
                    <a:pt x="3169217" y="610028"/>
                  </a:lnTo>
                  <a:lnTo>
                    <a:pt x="3136767" y="673255"/>
                  </a:lnTo>
                  <a:lnTo>
                    <a:pt x="3108787" y="702986"/>
                  </a:lnTo>
                  <a:lnTo>
                    <a:pt x="3073117" y="730893"/>
                  </a:lnTo>
                  <a:lnTo>
                    <a:pt x="3029867" y="756549"/>
                  </a:lnTo>
                  <a:lnTo>
                    <a:pt x="2979146" y="779526"/>
                  </a:lnTo>
                  <a:lnTo>
                    <a:pt x="2937052" y="794449"/>
                  </a:lnTo>
                  <a:lnTo>
                    <a:pt x="2892392" y="807012"/>
                  </a:lnTo>
                  <a:lnTo>
                    <a:pt x="2845525" y="817144"/>
                  </a:lnTo>
                  <a:lnTo>
                    <a:pt x="2796810" y="824770"/>
                  </a:lnTo>
                  <a:lnTo>
                    <a:pt x="2746609" y="829817"/>
                  </a:lnTo>
                  <a:lnTo>
                    <a:pt x="2741527" y="862046"/>
                  </a:lnTo>
                  <a:lnTo>
                    <a:pt x="2705771" y="921649"/>
                  </a:lnTo>
                  <a:lnTo>
                    <a:pt x="2676422" y="948354"/>
                  </a:lnTo>
                  <a:lnTo>
                    <a:pt x="2640311" y="972548"/>
                  </a:lnTo>
                  <a:lnTo>
                    <a:pt x="2598100" y="993896"/>
                  </a:lnTo>
                  <a:lnTo>
                    <a:pt x="2550451" y="1012063"/>
                  </a:lnTo>
                  <a:lnTo>
                    <a:pt x="2498029" y="1026715"/>
                  </a:lnTo>
                  <a:lnTo>
                    <a:pt x="2441495" y="1037515"/>
                  </a:lnTo>
                  <a:lnTo>
                    <a:pt x="2381513" y="1044131"/>
                  </a:lnTo>
                  <a:lnTo>
                    <a:pt x="2318746" y="1046226"/>
                  </a:lnTo>
                  <a:lnTo>
                    <a:pt x="2260495" y="1043941"/>
                  </a:lnTo>
                  <a:lnTo>
                    <a:pt x="2203636" y="1037574"/>
                  </a:lnTo>
                  <a:lnTo>
                    <a:pt x="2148992" y="1027277"/>
                  </a:lnTo>
                  <a:lnTo>
                    <a:pt x="2097385" y="1013205"/>
                  </a:lnTo>
                  <a:lnTo>
                    <a:pt x="2077460" y="1041215"/>
                  </a:lnTo>
                  <a:lnTo>
                    <a:pt x="2021340" y="1091333"/>
                  </a:lnTo>
                  <a:lnTo>
                    <a:pt x="1986072" y="1113186"/>
                  </a:lnTo>
                  <a:lnTo>
                    <a:pt x="1946618" y="1132731"/>
                  </a:lnTo>
                  <a:lnTo>
                    <a:pt x="1903441" y="1149839"/>
                  </a:lnTo>
                  <a:lnTo>
                    <a:pt x="1857006" y="1164383"/>
                  </a:lnTo>
                  <a:lnTo>
                    <a:pt x="1807774" y="1176235"/>
                  </a:lnTo>
                  <a:lnTo>
                    <a:pt x="1756212" y="1185267"/>
                  </a:lnTo>
                  <a:lnTo>
                    <a:pt x="1702781" y="1191350"/>
                  </a:lnTo>
                  <a:lnTo>
                    <a:pt x="1647947" y="1194357"/>
                  </a:lnTo>
                  <a:lnTo>
                    <a:pt x="1592172" y="1194159"/>
                  </a:lnTo>
                  <a:lnTo>
                    <a:pt x="1535921" y="1190630"/>
                  </a:lnTo>
                  <a:lnTo>
                    <a:pt x="1479657" y="1183639"/>
                  </a:lnTo>
                  <a:lnTo>
                    <a:pt x="1426106" y="1173508"/>
                  </a:lnTo>
                  <a:lnTo>
                    <a:pt x="1375484" y="1160370"/>
                  </a:lnTo>
                  <a:lnTo>
                    <a:pt x="1328241" y="1144397"/>
                  </a:lnTo>
                  <a:lnTo>
                    <a:pt x="1284829" y="1125756"/>
                  </a:lnTo>
                  <a:lnTo>
                    <a:pt x="1245700" y="1104617"/>
                  </a:lnTo>
                  <a:lnTo>
                    <a:pt x="1211306" y="1081151"/>
                  </a:lnTo>
                  <a:lnTo>
                    <a:pt x="1163213" y="1094508"/>
                  </a:lnTo>
                  <a:lnTo>
                    <a:pt x="1113787" y="1105251"/>
                  </a:lnTo>
                  <a:lnTo>
                    <a:pt x="1063354" y="1113419"/>
                  </a:lnTo>
                  <a:lnTo>
                    <a:pt x="1012239" y="1119057"/>
                  </a:lnTo>
                  <a:lnTo>
                    <a:pt x="960768" y="1122206"/>
                  </a:lnTo>
                  <a:lnTo>
                    <a:pt x="909268" y="1122908"/>
                  </a:lnTo>
                  <a:lnTo>
                    <a:pt x="858063" y="1121205"/>
                  </a:lnTo>
                  <a:lnTo>
                    <a:pt x="807480" y="1117139"/>
                  </a:lnTo>
                  <a:lnTo>
                    <a:pt x="757845" y="1110754"/>
                  </a:lnTo>
                  <a:lnTo>
                    <a:pt x="709482" y="1102090"/>
                  </a:lnTo>
                  <a:lnTo>
                    <a:pt x="662718" y="1091191"/>
                  </a:lnTo>
                  <a:lnTo>
                    <a:pt x="617879" y="1078097"/>
                  </a:lnTo>
                  <a:lnTo>
                    <a:pt x="575290" y="1062852"/>
                  </a:lnTo>
                  <a:lnTo>
                    <a:pt x="535277" y="1045498"/>
                  </a:lnTo>
                  <a:lnTo>
                    <a:pt x="498165" y="1026077"/>
                  </a:lnTo>
                  <a:lnTo>
                    <a:pt x="464282" y="1004631"/>
                  </a:lnTo>
                  <a:lnTo>
                    <a:pt x="433952" y="981201"/>
                  </a:lnTo>
                  <a:lnTo>
                    <a:pt x="427970" y="975867"/>
                  </a:lnTo>
                  <a:lnTo>
                    <a:pt x="370253" y="976674"/>
                  </a:lnTo>
                  <a:lnTo>
                    <a:pt x="314764" y="972336"/>
                  </a:lnTo>
                  <a:lnTo>
                    <a:pt x="262505" y="963262"/>
                  </a:lnTo>
                  <a:lnTo>
                    <a:pt x="214478" y="949856"/>
                  </a:lnTo>
                  <a:lnTo>
                    <a:pt x="171687" y="932527"/>
                  </a:lnTo>
                  <a:lnTo>
                    <a:pt x="135133" y="911681"/>
                  </a:lnTo>
                  <a:lnTo>
                    <a:pt x="84750" y="861062"/>
                  </a:lnTo>
                  <a:lnTo>
                    <a:pt x="72396" y="796297"/>
                  </a:lnTo>
                  <a:lnTo>
                    <a:pt x="86762" y="761682"/>
                  </a:lnTo>
                  <a:lnTo>
                    <a:pt x="115254" y="729448"/>
                  </a:lnTo>
                  <a:lnTo>
                    <a:pt x="157104" y="700786"/>
                  </a:lnTo>
                  <a:lnTo>
                    <a:pt x="104929" y="681119"/>
                  </a:lnTo>
                  <a:lnTo>
                    <a:pt x="62673" y="657203"/>
                  </a:lnTo>
                  <a:lnTo>
                    <a:pt x="30794" y="629944"/>
                  </a:lnTo>
                  <a:lnTo>
                    <a:pt x="9750" y="600249"/>
                  </a:lnTo>
                  <a:lnTo>
                    <a:pt x="0" y="569024"/>
                  </a:lnTo>
                  <a:lnTo>
                    <a:pt x="2001" y="537176"/>
                  </a:lnTo>
                  <a:lnTo>
                    <a:pt x="43095" y="475234"/>
                  </a:lnTo>
                  <a:lnTo>
                    <a:pt x="78318" y="449948"/>
                  </a:lnTo>
                  <a:lnTo>
                    <a:pt x="121500" y="428796"/>
                  </a:lnTo>
                  <a:lnTo>
                    <a:pt x="171312" y="412222"/>
                  </a:lnTo>
                  <a:lnTo>
                    <a:pt x="226426" y="400671"/>
                  </a:lnTo>
                  <a:lnTo>
                    <a:pt x="285514" y="394588"/>
                  </a:lnTo>
                  <a:lnTo>
                    <a:pt x="288181" y="39077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32098" y="1230249"/>
              <a:ext cx="75691" cy="7569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86657" y="1102614"/>
              <a:ext cx="142240" cy="14224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77464" y="955547"/>
              <a:ext cx="208787" cy="20878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05727" y="696086"/>
              <a:ext cx="1957070" cy="380365"/>
            </a:xfrm>
            <a:custGeom>
              <a:avLst/>
              <a:gdLst/>
              <a:ahLst/>
              <a:cxnLst/>
              <a:rect l="l" t="t" r="r" b="b"/>
              <a:pathLst>
                <a:path w="1957070" h="380365">
                  <a:moveTo>
                    <a:pt x="185877" y="22098"/>
                  </a:moveTo>
                  <a:lnTo>
                    <a:pt x="137361" y="22163"/>
                  </a:lnTo>
                  <a:lnTo>
                    <a:pt x="89666" y="18430"/>
                  </a:lnTo>
                  <a:lnTo>
                    <a:pt x="43607" y="11007"/>
                  </a:lnTo>
                  <a:lnTo>
                    <a:pt x="0" y="0"/>
                  </a:lnTo>
                </a:path>
                <a:path w="1957070" h="380365">
                  <a:moveTo>
                    <a:pt x="349872" y="264033"/>
                  </a:moveTo>
                  <a:lnTo>
                    <a:pt x="330083" y="267698"/>
                  </a:lnTo>
                  <a:lnTo>
                    <a:pt x="309889" y="270684"/>
                  </a:lnTo>
                  <a:lnTo>
                    <a:pt x="289357" y="272980"/>
                  </a:lnTo>
                  <a:lnTo>
                    <a:pt x="268554" y="274574"/>
                  </a:lnTo>
                </a:path>
                <a:path w="1957070" h="380365">
                  <a:moveTo>
                    <a:pt x="1050632" y="380238"/>
                  </a:moveTo>
                  <a:lnTo>
                    <a:pt x="1036521" y="368643"/>
                  </a:lnTo>
                  <a:lnTo>
                    <a:pt x="1023634" y="356727"/>
                  </a:lnTo>
                  <a:lnTo>
                    <a:pt x="1011997" y="344501"/>
                  </a:lnTo>
                  <a:lnTo>
                    <a:pt x="1001636" y="331977"/>
                  </a:lnTo>
                </a:path>
                <a:path w="1957070" h="380365">
                  <a:moveTo>
                    <a:pt x="1956828" y="259841"/>
                  </a:moveTo>
                  <a:lnTo>
                    <a:pt x="1953951" y="273296"/>
                  </a:lnTo>
                  <a:lnTo>
                    <a:pt x="1949716" y="286607"/>
                  </a:lnTo>
                  <a:lnTo>
                    <a:pt x="1944148" y="299775"/>
                  </a:lnTo>
                  <a:lnTo>
                    <a:pt x="1937270" y="3128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46984" y="624332"/>
              <a:ext cx="247777" cy="20701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33425" y="57276"/>
              <a:ext cx="2781300" cy="434975"/>
            </a:xfrm>
            <a:custGeom>
              <a:avLst/>
              <a:gdLst/>
              <a:ahLst/>
              <a:cxnLst/>
              <a:rect l="l" t="t" r="r" b="b"/>
              <a:pathLst>
                <a:path w="2781300" h="434975">
                  <a:moveTo>
                    <a:pt x="2780868" y="360807"/>
                  </a:moveTo>
                  <a:lnTo>
                    <a:pt x="2760669" y="381682"/>
                  </a:lnTo>
                  <a:lnTo>
                    <a:pt x="2736053" y="401129"/>
                  </a:lnTo>
                  <a:lnTo>
                    <a:pt x="2707269" y="418957"/>
                  </a:lnTo>
                  <a:lnTo>
                    <a:pt x="2674569" y="434975"/>
                  </a:lnTo>
                </a:path>
                <a:path w="2781300" h="434975">
                  <a:moveTo>
                    <a:pt x="2525979" y="85598"/>
                  </a:moveTo>
                  <a:lnTo>
                    <a:pt x="2528620" y="94289"/>
                  </a:lnTo>
                  <a:lnTo>
                    <a:pt x="2530440" y="103028"/>
                  </a:lnTo>
                  <a:lnTo>
                    <a:pt x="2531426" y="111815"/>
                  </a:lnTo>
                  <a:lnTo>
                    <a:pt x="2531567" y="120650"/>
                  </a:lnTo>
                </a:path>
                <a:path w="2781300" h="434975">
                  <a:moveTo>
                    <a:pt x="1847545" y="44703"/>
                  </a:moveTo>
                  <a:lnTo>
                    <a:pt x="1858752" y="32807"/>
                  </a:lnTo>
                  <a:lnTo>
                    <a:pt x="1871579" y="21351"/>
                  </a:lnTo>
                  <a:lnTo>
                    <a:pt x="1885978" y="10396"/>
                  </a:lnTo>
                  <a:lnTo>
                    <a:pt x="1901901" y="0"/>
                  </a:lnTo>
                </a:path>
                <a:path w="2781300" h="434975">
                  <a:moveTo>
                    <a:pt x="1338529" y="66040"/>
                  </a:moveTo>
                  <a:lnTo>
                    <a:pt x="1343333" y="56042"/>
                  </a:lnTo>
                  <a:lnTo>
                    <a:pt x="1349340" y="46259"/>
                  </a:lnTo>
                  <a:lnTo>
                    <a:pt x="1356513" y="36714"/>
                  </a:lnTo>
                  <a:lnTo>
                    <a:pt x="1364818" y="27431"/>
                  </a:lnTo>
                </a:path>
                <a:path w="2781300" h="434975">
                  <a:moveTo>
                    <a:pt x="741108" y="79121"/>
                  </a:moveTo>
                  <a:lnTo>
                    <a:pt x="766576" y="87330"/>
                  </a:lnTo>
                  <a:lnTo>
                    <a:pt x="791006" y="96313"/>
                  </a:lnTo>
                  <a:lnTo>
                    <a:pt x="814331" y="106035"/>
                  </a:lnTo>
                  <a:lnTo>
                    <a:pt x="836485" y="116458"/>
                  </a:lnTo>
                </a:path>
                <a:path w="2781300" h="434975">
                  <a:moveTo>
                    <a:pt x="16649" y="372872"/>
                  </a:moveTo>
                  <a:lnTo>
                    <a:pt x="11356" y="363186"/>
                  </a:lnTo>
                  <a:lnTo>
                    <a:pt x="6815" y="353393"/>
                  </a:lnTo>
                  <a:lnTo>
                    <a:pt x="3028" y="343529"/>
                  </a:lnTo>
                  <a:lnTo>
                    <a:pt x="0" y="33362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47217" y="351535"/>
            <a:ext cx="1807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latin typeface="Calibri"/>
                <a:cs typeface="Calibri"/>
              </a:rPr>
              <a:t>“ГРАНТОДАВЦІ?..”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58</a:t>
            </a:fld>
            <a:endParaRPr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60984" y="1639996"/>
            <a:ext cx="68256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• </a:t>
            </a:r>
            <a:r>
              <a:rPr lang="ru-RU" sz="2400" dirty="0" err="1" smtClean="0"/>
              <a:t>Письмове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прохання</a:t>
            </a:r>
            <a:r>
              <a:rPr lang="ru-RU" sz="2400" dirty="0" smtClean="0"/>
              <a:t> (заявка), яку </a:t>
            </a:r>
            <a:r>
              <a:rPr lang="ru-RU" sz="2400" dirty="0" err="1" smtClean="0"/>
              <a:t>направляють</a:t>
            </a:r>
            <a:r>
              <a:rPr lang="ru-RU" sz="2400" dirty="0" smtClean="0"/>
              <a:t> до фонду, </a:t>
            </a:r>
            <a:r>
              <a:rPr lang="ru-RU" sz="2400" dirty="0" err="1" smtClean="0"/>
              <a:t>корпорації</a:t>
            </a:r>
            <a:r>
              <a:rPr lang="ru-RU" sz="2400" dirty="0" smtClean="0"/>
              <a:t>, </a:t>
            </a:r>
            <a:r>
              <a:rPr lang="ru-RU" sz="2400" dirty="0" err="1" smtClean="0"/>
              <a:t>комерційне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підприємство</a:t>
            </a:r>
            <a:r>
              <a:rPr lang="ru-RU" sz="2400" dirty="0" smtClean="0"/>
              <a:t>, </a:t>
            </a:r>
            <a:r>
              <a:rPr lang="ru-RU" sz="2400" dirty="0" err="1" smtClean="0"/>
              <a:t>урядовий</a:t>
            </a:r>
            <a:r>
              <a:rPr lang="ru-RU" sz="2400" dirty="0" smtClean="0"/>
              <a:t> 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міжурядовий</a:t>
            </a:r>
            <a:r>
              <a:rPr lang="ru-RU" sz="2400" dirty="0" smtClean="0"/>
              <a:t> орган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приватній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особі</a:t>
            </a:r>
            <a:r>
              <a:rPr lang="ru-RU" sz="2400" dirty="0" smtClean="0"/>
              <a:t> з метою </a:t>
            </a:r>
            <a:r>
              <a:rPr lang="ru-RU" sz="2400" dirty="0" err="1" smtClean="0"/>
              <a:t>отримання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ресурсної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підтримки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реалізації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запланованої</a:t>
            </a:r>
            <a:r>
              <a:rPr lang="ru-RU" sz="2400" dirty="0" smtClean="0"/>
              <a:t> Вами </a:t>
            </a:r>
            <a:r>
              <a:rPr lang="ru-RU" sz="2400" dirty="0" err="1" smtClean="0"/>
              <a:t>діяльності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• </a:t>
            </a:r>
            <a:r>
              <a:rPr lang="ru-RU" sz="2400" dirty="0" err="1" smtClean="0"/>
              <a:t>Ретельно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підготовлений</a:t>
            </a:r>
            <a:r>
              <a:rPr lang="ru-RU" sz="2400" dirty="0" smtClean="0"/>
              <a:t> і </a:t>
            </a:r>
            <a:r>
              <a:rPr lang="ru-RU" sz="2400" dirty="0" err="1" smtClean="0"/>
              <a:t>якісно</a:t>
            </a:r>
            <a:r>
              <a:rPr lang="ru-RU" sz="2400" dirty="0" smtClean="0"/>
              <a:t> написаний документ, </a:t>
            </a:r>
            <a:r>
              <a:rPr lang="ru-RU" sz="2400" dirty="0" err="1" smtClean="0"/>
              <a:t>складений</a:t>
            </a:r>
            <a:r>
              <a:rPr lang="ru-RU" sz="2400" dirty="0" smtClean="0"/>
              <a:t> з метою </a:t>
            </a:r>
            <a:r>
              <a:rPr lang="ru-RU" sz="2400" dirty="0" err="1" smtClean="0"/>
              <a:t>переконати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організацію</a:t>
            </a:r>
            <a:r>
              <a:rPr lang="ru-RU" sz="2400" dirty="0" smtClean="0"/>
              <a:t>,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якої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очікують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фінансування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надати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ресурси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забезпечення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діяльності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• Документ,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описує</a:t>
            </a:r>
            <a:r>
              <a:rPr lang="ru-RU" sz="2400" dirty="0" smtClean="0"/>
              <a:t> та </a:t>
            </a:r>
            <a:r>
              <a:rPr lang="ru-RU" sz="2400" dirty="0" err="1" smtClean="0"/>
              <a:t>обґрунтовує</a:t>
            </a:r>
            <a:r>
              <a:rPr lang="ru-RU" sz="2400" dirty="0" smtClean="0"/>
              <a:t>, як </a:t>
            </a:r>
            <a:r>
              <a:rPr lang="ru-RU" sz="2400" dirty="0" err="1" smtClean="0"/>
              <a:t>певна</a:t>
            </a:r>
            <a:r>
              <a:rPr lang="ru-RU" sz="2400" dirty="0" smtClean="0"/>
              <a:t> </a:t>
            </a:r>
            <a:r>
              <a:rPr lang="ru-RU" sz="2400" dirty="0" err="1" smtClean="0"/>
              <a:t>запланована</a:t>
            </a:r>
            <a:r>
              <a:rPr lang="ru-RU" sz="2400" dirty="0" smtClean="0"/>
              <a:t> </a:t>
            </a:r>
            <a:r>
              <a:rPr lang="ru-RU" sz="2400" dirty="0" err="1" smtClean="0"/>
              <a:t>діяльність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</a:t>
            </a:r>
            <a:r>
              <a:rPr lang="ru-RU" sz="2400" dirty="0" err="1" smtClean="0"/>
              <a:t>вирішити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конкретну</a:t>
            </a:r>
            <a:r>
              <a:rPr lang="ru-RU" sz="2400" dirty="0" smtClean="0"/>
              <a:t> проблему </a:t>
            </a:r>
            <a:r>
              <a:rPr lang="ru-RU" sz="2400" dirty="0" err="1" smtClean="0"/>
              <a:t>політики</a:t>
            </a:r>
            <a:r>
              <a:rPr lang="ru-RU" sz="2400" dirty="0" smtClean="0"/>
              <a:t> (</a:t>
            </a:r>
            <a:r>
              <a:rPr lang="ru-RU" sz="2400" dirty="0" err="1" smtClean="0"/>
              <a:t>вдовольнити</a:t>
            </a:r>
            <a:r>
              <a:rPr lang="ru-RU" sz="2400" dirty="0" smtClean="0"/>
              <a:t> </a:t>
            </a:r>
            <a:r>
              <a:rPr lang="ru-RU" sz="2400" dirty="0" err="1" smtClean="0"/>
              <a:t>суспільні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запити</a:t>
            </a:r>
            <a:r>
              <a:rPr lang="ru-RU" sz="2400" dirty="0" smtClean="0"/>
              <a:t>, </a:t>
            </a:r>
            <a:r>
              <a:rPr lang="ru-RU" sz="2400" dirty="0" err="1" smtClean="0"/>
              <a:t>підвищити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ефективність</a:t>
            </a:r>
            <a:r>
              <a:rPr lang="ru-RU" sz="2400" dirty="0" smtClean="0"/>
              <a:t>, </a:t>
            </a:r>
            <a:r>
              <a:rPr lang="ru-RU" sz="2400" dirty="0" err="1" smtClean="0"/>
              <a:t>сприяти</a:t>
            </a:r>
            <a:r>
              <a:rPr lang="ru-RU" sz="2400" dirty="0" smtClean="0"/>
              <a:t> </a:t>
            </a:r>
            <a:r>
              <a:rPr lang="ru-RU" sz="2400" dirty="0" err="1" smtClean="0"/>
              <a:t>реформуванню</a:t>
            </a:r>
            <a:r>
              <a:rPr lang="ru-RU" sz="2400" dirty="0" smtClean="0"/>
              <a:t> </a:t>
            </a:r>
            <a:r>
              <a:rPr lang="ru-RU" sz="2400" dirty="0" err="1" smtClean="0"/>
              <a:t>тощо</a:t>
            </a:r>
            <a:endParaRPr lang="ru-RU" sz="24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536244" y="1573149"/>
            <a:ext cx="7974965" cy="40493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57200" indent="-445134">
              <a:lnSpc>
                <a:spcPct val="100000"/>
              </a:lnSpc>
              <a:spcBef>
                <a:spcPts val="90"/>
              </a:spcBef>
              <a:buAutoNum type="arabicPlain"/>
              <a:tabLst>
                <a:tab pos="457200" algn="l"/>
                <a:tab pos="457834" algn="l"/>
              </a:tabLst>
            </a:pPr>
            <a:r>
              <a:rPr sz="2000" spc="-5" dirty="0">
                <a:latin typeface="Tahoma"/>
                <a:cs typeface="Tahoma"/>
              </a:rPr>
              <a:t>Чи відповідає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напрям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роботи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нашої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організації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місії</a:t>
            </a:r>
            <a:r>
              <a:rPr sz="2000" spc="7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донора?</a:t>
            </a:r>
            <a:endParaRPr sz="2000" dirty="0">
              <a:latin typeface="Tahoma"/>
              <a:cs typeface="Tahoma"/>
            </a:endParaRPr>
          </a:p>
          <a:p>
            <a:pPr marL="457200" indent="-445134">
              <a:lnSpc>
                <a:spcPct val="100000"/>
              </a:lnSpc>
              <a:buAutoNum type="arabicPlain"/>
              <a:tabLst>
                <a:tab pos="457200" algn="l"/>
                <a:tab pos="457834" algn="l"/>
              </a:tabLst>
            </a:pPr>
            <a:r>
              <a:rPr sz="2000" spc="-5" dirty="0">
                <a:latin typeface="Tahoma"/>
                <a:cs typeface="Tahoma"/>
              </a:rPr>
              <a:t>Чи</a:t>
            </a:r>
            <a:r>
              <a:rPr sz="2000" dirty="0">
                <a:latin typeface="Tahoma"/>
                <a:cs typeface="Tahoma"/>
              </a:rPr>
              <a:t> наша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організація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підходить</a:t>
            </a:r>
            <a:r>
              <a:rPr sz="2000" spc="5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по типу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як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аплікант?</a:t>
            </a:r>
            <a:endParaRPr sz="2000" dirty="0">
              <a:latin typeface="Tahoma"/>
              <a:cs typeface="Tahoma"/>
            </a:endParaRPr>
          </a:p>
          <a:p>
            <a:pPr marL="12700" marR="959485">
              <a:lnSpc>
                <a:spcPct val="80000"/>
              </a:lnSpc>
              <a:spcBef>
                <a:spcPts val="484"/>
              </a:spcBef>
              <a:buAutoNum type="arabicPlain"/>
              <a:tabLst>
                <a:tab pos="457200" algn="l"/>
                <a:tab pos="457834" algn="l"/>
              </a:tabLst>
            </a:pPr>
            <a:r>
              <a:rPr sz="2000" spc="-5" dirty="0">
                <a:latin typeface="Tahoma"/>
                <a:cs typeface="Tahoma"/>
              </a:rPr>
              <a:t>Чи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наш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регіон/країна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придатні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для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реалізації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проектів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оголошення?</a:t>
            </a:r>
            <a:endParaRPr sz="2000" dirty="0">
              <a:latin typeface="Tahoma"/>
              <a:cs typeface="Tahoma"/>
            </a:endParaRPr>
          </a:p>
          <a:p>
            <a:pPr marL="457200" indent="-445134">
              <a:lnSpc>
                <a:spcPct val="100000"/>
              </a:lnSpc>
              <a:buAutoNum type="arabicPlain"/>
              <a:tabLst>
                <a:tab pos="457200" algn="l"/>
                <a:tab pos="457834" algn="l"/>
              </a:tabLst>
            </a:pPr>
            <a:r>
              <a:rPr sz="2000" spc="-5" dirty="0">
                <a:latin typeface="Tahoma"/>
                <a:cs typeface="Tahoma"/>
              </a:rPr>
              <a:t>Чи відповідає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тема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оголошення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темі нашого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проекту?</a:t>
            </a:r>
            <a:endParaRPr sz="2000" dirty="0">
              <a:latin typeface="Tahoma"/>
              <a:cs typeface="Tahoma"/>
            </a:endParaRPr>
          </a:p>
          <a:p>
            <a:pPr marL="12700" marR="631190">
              <a:lnSpc>
                <a:spcPct val="80000"/>
              </a:lnSpc>
              <a:spcBef>
                <a:spcPts val="480"/>
              </a:spcBef>
              <a:buAutoNum type="arabicPlain"/>
              <a:tabLst>
                <a:tab pos="457200" algn="l"/>
                <a:tab pos="457834" algn="l"/>
              </a:tabLst>
            </a:pPr>
            <a:r>
              <a:rPr sz="2000" spc="-5" dirty="0">
                <a:latin typeface="Tahoma"/>
                <a:cs typeface="Tahoma"/>
              </a:rPr>
              <a:t>Чи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відповідає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тема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проекту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стратегічним</a:t>
            </a:r>
            <a:r>
              <a:rPr sz="2000" spc="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завданням нашої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організації?</a:t>
            </a:r>
            <a:endParaRPr sz="2000" dirty="0">
              <a:latin typeface="Tahoma"/>
              <a:cs typeface="Tahoma"/>
            </a:endParaRPr>
          </a:p>
          <a:p>
            <a:pPr marL="12700" marR="1214755">
              <a:lnSpc>
                <a:spcPts val="1920"/>
              </a:lnSpc>
              <a:spcBef>
                <a:spcPts val="465"/>
              </a:spcBef>
              <a:buAutoNum type="arabicPlain"/>
              <a:tabLst>
                <a:tab pos="457200" algn="l"/>
                <a:tab pos="457834" algn="l"/>
              </a:tabLst>
            </a:pPr>
            <a:r>
              <a:rPr sz="2000" spc="-5" dirty="0">
                <a:latin typeface="Tahoma"/>
                <a:cs typeface="Tahoma"/>
              </a:rPr>
              <a:t>Чи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розмір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гранту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відповідає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нашим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організаційним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та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фінансовим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спроможностям?</a:t>
            </a:r>
            <a:endParaRPr sz="2000" dirty="0">
              <a:latin typeface="Tahoma"/>
              <a:cs typeface="Tahoma"/>
            </a:endParaRPr>
          </a:p>
          <a:p>
            <a:pPr marL="457200" indent="-445134">
              <a:lnSpc>
                <a:spcPts val="2160"/>
              </a:lnSpc>
              <a:spcBef>
                <a:spcPts val="20"/>
              </a:spcBef>
              <a:buAutoNum type="arabicPlain"/>
              <a:tabLst>
                <a:tab pos="457200" algn="l"/>
                <a:tab pos="457834" algn="l"/>
              </a:tabLst>
            </a:pPr>
            <a:r>
              <a:rPr sz="2000" spc="-5" dirty="0">
                <a:latin typeface="Tahoma"/>
                <a:cs typeface="Tahoma"/>
              </a:rPr>
              <a:t>Чи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маємо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ми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необхідний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попередній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досвід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відповідно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до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вимог</a:t>
            </a:r>
            <a:endParaRPr sz="2000" dirty="0">
              <a:latin typeface="Tahoma"/>
              <a:cs typeface="Tahoma"/>
            </a:endParaRPr>
          </a:p>
          <a:p>
            <a:pPr marL="12700">
              <a:lnSpc>
                <a:spcPts val="2160"/>
              </a:lnSpc>
            </a:pPr>
            <a:r>
              <a:rPr sz="2000" spc="-5" dirty="0">
                <a:latin typeface="Tahoma"/>
                <a:cs typeface="Tahoma"/>
              </a:rPr>
              <a:t>Донора?</a:t>
            </a:r>
            <a:endParaRPr sz="2000" dirty="0">
              <a:latin typeface="Tahoma"/>
              <a:cs typeface="Tahoma"/>
            </a:endParaRPr>
          </a:p>
          <a:p>
            <a:pPr marL="457200" indent="-445134">
              <a:lnSpc>
                <a:spcPct val="100000"/>
              </a:lnSpc>
              <a:buAutoNum type="arabicPlain" startAt="8"/>
              <a:tabLst>
                <a:tab pos="457200" algn="l"/>
                <a:tab pos="457834" algn="l"/>
              </a:tabLst>
            </a:pPr>
            <a:r>
              <a:rPr sz="2000" spc="-5" dirty="0">
                <a:latin typeface="Tahoma"/>
                <a:cs typeface="Tahoma"/>
              </a:rPr>
              <a:t>Чи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розуміємо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ми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кінцеві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результати,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які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очікує</a:t>
            </a:r>
            <a:r>
              <a:rPr sz="2000" spc="5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Донор?</a:t>
            </a:r>
            <a:endParaRPr sz="2000" dirty="0">
              <a:latin typeface="Tahoma"/>
              <a:cs typeface="Tahoma"/>
            </a:endParaRPr>
          </a:p>
          <a:p>
            <a:pPr marL="457200" indent="-445134">
              <a:lnSpc>
                <a:spcPct val="100000"/>
              </a:lnSpc>
              <a:buAutoNum type="arabicPlain" startAt="8"/>
              <a:tabLst>
                <a:tab pos="457200" algn="l"/>
                <a:tab pos="457834" algn="l"/>
              </a:tabLst>
            </a:pPr>
            <a:r>
              <a:rPr sz="2000" spc="-5" dirty="0">
                <a:latin typeface="Tahoma"/>
                <a:cs typeface="Tahoma"/>
              </a:rPr>
              <a:t>Чи знаємо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ми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приклади</a:t>
            </a:r>
            <a:r>
              <a:rPr sz="2000" spc="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реалізованих</a:t>
            </a:r>
            <a:r>
              <a:rPr sz="2000" spc="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проектів</a:t>
            </a:r>
            <a:r>
              <a:rPr sz="2000" spc="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Донора?</a:t>
            </a:r>
            <a:endParaRPr sz="2000" dirty="0">
              <a:latin typeface="Tahoma"/>
              <a:cs typeface="Tahoma"/>
            </a:endParaRPr>
          </a:p>
          <a:p>
            <a:pPr marL="457200" indent="-445134">
              <a:lnSpc>
                <a:spcPct val="100000"/>
              </a:lnSpc>
              <a:buAutoNum type="arabicPlain" startAt="8"/>
              <a:tabLst>
                <a:tab pos="457200" algn="l"/>
                <a:tab pos="457834" algn="l"/>
              </a:tabLst>
            </a:pPr>
            <a:r>
              <a:rPr sz="2000" spc="-5" dirty="0">
                <a:latin typeface="Tahoma"/>
                <a:cs typeface="Tahoma"/>
              </a:rPr>
              <a:t>Чи достатньо</a:t>
            </a:r>
            <a:r>
              <a:rPr sz="2000" spc="1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часу</a:t>
            </a:r>
            <a:r>
              <a:rPr sz="2000" spc="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до</a:t>
            </a:r>
            <a:r>
              <a:rPr sz="2000" spc="2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дедлайну?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59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404096" y="846771"/>
            <a:ext cx="4239260" cy="539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350" spc="-110" dirty="0">
                <a:solidFill>
                  <a:srgbClr val="860038"/>
                </a:solidFill>
              </a:rPr>
              <a:t>ЧЕК-ЛИСТ</a:t>
            </a:r>
            <a:r>
              <a:rPr sz="3350" spc="-20" dirty="0">
                <a:solidFill>
                  <a:srgbClr val="860038"/>
                </a:solidFill>
              </a:rPr>
              <a:t> </a:t>
            </a:r>
            <a:r>
              <a:rPr sz="3350" spc="-100" dirty="0">
                <a:solidFill>
                  <a:srgbClr val="860038"/>
                </a:solidFill>
              </a:rPr>
              <a:t>1</a:t>
            </a:r>
            <a:r>
              <a:rPr sz="3350" spc="-70" dirty="0">
                <a:solidFill>
                  <a:srgbClr val="860038"/>
                </a:solidFill>
              </a:rPr>
              <a:t> </a:t>
            </a:r>
            <a:r>
              <a:rPr sz="3350" spc="-110" dirty="0">
                <a:solidFill>
                  <a:srgbClr val="860038"/>
                </a:solidFill>
              </a:rPr>
              <a:t>КРОКУ:</a:t>
            </a:r>
            <a:endParaRPr sz="33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4921" y="225552"/>
            <a:ext cx="6285865" cy="1393825"/>
            <a:chOff x="1584921" y="225552"/>
            <a:chExt cx="6285865" cy="1393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4921" y="371243"/>
              <a:ext cx="4964520" cy="49626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7751" y="225552"/>
              <a:ext cx="1472946" cy="90601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48583" y="713232"/>
              <a:ext cx="2042921" cy="90601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51248" y="713232"/>
              <a:ext cx="1372362" cy="90601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0515" marR="5080" indent="-1847850">
              <a:lnSpc>
                <a:spcPct val="100000"/>
              </a:lnSpc>
              <a:spcBef>
                <a:spcPts val="95"/>
              </a:spcBef>
            </a:pPr>
            <a:r>
              <a:rPr sz="3200" spc="-15" dirty="0">
                <a:solidFill>
                  <a:srgbClr val="860038"/>
                </a:solidFill>
              </a:rPr>
              <a:t>ГЛОБАЛЬНИЙ</a:t>
            </a:r>
            <a:r>
              <a:rPr sz="3200" spc="75" dirty="0">
                <a:solidFill>
                  <a:srgbClr val="860038"/>
                </a:solidFill>
              </a:rPr>
              <a:t> </a:t>
            </a:r>
            <a:r>
              <a:rPr sz="3200" spc="-15" dirty="0">
                <a:solidFill>
                  <a:srgbClr val="860038"/>
                </a:solidFill>
              </a:rPr>
              <a:t>ДОГОВІР</a:t>
            </a:r>
            <a:r>
              <a:rPr sz="3200" spc="55" dirty="0">
                <a:solidFill>
                  <a:srgbClr val="860038"/>
                </a:solidFill>
              </a:rPr>
              <a:t> </a:t>
            </a:r>
            <a:r>
              <a:rPr sz="3200" spc="-15" dirty="0">
                <a:solidFill>
                  <a:srgbClr val="860038"/>
                </a:solidFill>
              </a:rPr>
              <a:t>ООН </a:t>
            </a:r>
            <a:r>
              <a:rPr sz="3200" spc="-925" dirty="0">
                <a:solidFill>
                  <a:srgbClr val="860038"/>
                </a:solidFill>
              </a:rPr>
              <a:t> </a:t>
            </a:r>
            <a:r>
              <a:rPr sz="3200" spc="-10" dirty="0">
                <a:solidFill>
                  <a:srgbClr val="860038"/>
                </a:solidFill>
              </a:rPr>
              <a:t>ЩОДО КСВ</a:t>
            </a:r>
            <a:endParaRPr sz="3200"/>
          </a:p>
        </p:txBody>
      </p:sp>
      <p:sp>
        <p:nvSpPr>
          <p:cNvPr id="8" name="object 8"/>
          <p:cNvSpPr txBox="1"/>
          <p:nvPr/>
        </p:nvSpPr>
        <p:spPr>
          <a:xfrm>
            <a:off x="8515350" y="6258864"/>
            <a:ext cx="9588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678B93"/>
                </a:solidFill>
                <a:latin typeface="Tahoma"/>
                <a:cs typeface="Tahoma"/>
              </a:rPr>
              <a:t>6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599753" y="1471993"/>
            <a:ext cx="6303645" cy="1091565"/>
            <a:chOff x="2599753" y="1471993"/>
            <a:chExt cx="6303645" cy="1091565"/>
          </a:xfrm>
        </p:grpSpPr>
        <p:sp>
          <p:nvSpPr>
            <p:cNvPr id="10" name="object 10"/>
            <p:cNvSpPr/>
            <p:nvPr/>
          </p:nvSpPr>
          <p:spPr>
            <a:xfrm>
              <a:off x="2612136" y="1484375"/>
              <a:ext cx="6278880" cy="1066800"/>
            </a:xfrm>
            <a:custGeom>
              <a:avLst/>
              <a:gdLst/>
              <a:ahLst/>
              <a:cxnLst/>
              <a:rect l="l" t="t" r="r" b="b"/>
              <a:pathLst>
                <a:path w="6278880" h="1066800">
                  <a:moveTo>
                    <a:pt x="6068948" y="0"/>
                  </a:moveTo>
                  <a:lnTo>
                    <a:pt x="0" y="0"/>
                  </a:lnTo>
                  <a:lnTo>
                    <a:pt x="0" y="1066800"/>
                  </a:lnTo>
                  <a:lnTo>
                    <a:pt x="6068948" y="1066800"/>
                  </a:lnTo>
                  <a:lnTo>
                    <a:pt x="6117087" y="1062102"/>
                  </a:lnTo>
                  <a:lnTo>
                    <a:pt x="6161275" y="1048723"/>
                  </a:lnTo>
                  <a:lnTo>
                    <a:pt x="6200254" y="1027731"/>
                  </a:lnTo>
                  <a:lnTo>
                    <a:pt x="6232763" y="1000194"/>
                  </a:lnTo>
                  <a:lnTo>
                    <a:pt x="6257544" y="967180"/>
                  </a:lnTo>
                  <a:lnTo>
                    <a:pt x="6273336" y="929759"/>
                  </a:lnTo>
                  <a:lnTo>
                    <a:pt x="6278880" y="889000"/>
                  </a:lnTo>
                  <a:lnTo>
                    <a:pt x="6278880" y="177800"/>
                  </a:lnTo>
                  <a:lnTo>
                    <a:pt x="6273336" y="137040"/>
                  </a:lnTo>
                  <a:lnTo>
                    <a:pt x="6257544" y="99619"/>
                  </a:lnTo>
                  <a:lnTo>
                    <a:pt x="6232763" y="66605"/>
                  </a:lnTo>
                  <a:lnTo>
                    <a:pt x="6200254" y="39068"/>
                  </a:lnTo>
                  <a:lnTo>
                    <a:pt x="6161275" y="18076"/>
                  </a:lnTo>
                  <a:lnTo>
                    <a:pt x="6117087" y="4697"/>
                  </a:lnTo>
                  <a:lnTo>
                    <a:pt x="6068948" y="0"/>
                  </a:lnTo>
                  <a:close/>
                </a:path>
              </a:pathLst>
            </a:custGeom>
            <a:solidFill>
              <a:srgbClr val="D0D3D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12136" y="1484375"/>
              <a:ext cx="6278880" cy="1066800"/>
            </a:xfrm>
            <a:custGeom>
              <a:avLst/>
              <a:gdLst/>
              <a:ahLst/>
              <a:cxnLst/>
              <a:rect l="l" t="t" r="r" b="b"/>
              <a:pathLst>
                <a:path w="6278880" h="1066800">
                  <a:moveTo>
                    <a:pt x="6278880" y="177800"/>
                  </a:moveTo>
                  <a:lnTo>
                    <a:pt x="6278880" y="889000"/>
                  </a:lnTo>
                  <a:lnTo>
                    <a:pt x="6273336" y="929759"/>
                  </a:lnTo>
                  <a:lnTo>
                    <a:pt x="6257544" y="967180"/>
                  </a:lnTo>
                  <a:lnTo>
                    <a:pt x="6232763" y="1000194"/>
                  </a:lnTo>
                  <a:lnTo>
                    <a:pt x="6200254" y="1027731"/>
                  </a:lnTo>
                  <a:lnTo>
                    <a:pt x="6161275" y="1048723"/>
                  </a:lnTo>
                  <a:lnTo>
                    <a:pt x="6117087" y="1062102"/>
                  </a:lnTo>
                  <a:lnTo>
                    <a:pt x="6068948" y="1066800"/>
                  </a:lnTo>
                  <a:lnTo>
                    <a:pt x="0" y="1066800"/>
                  </a:lnTo>
                  <a:lnTo>
                    <a:pt x="0" y="0"/>
                  </a:lnTo>
                  <a:lnTo>
                    <a:pt x="6068948" y="0"/>
                  </a:lnTo>
                  <a:lnTo>
                    <a:pt x="6117087" y="4697"/>
                  </a:lnTo>
                  <a:lnTo>
                    <a:pt x="6161275" y="18076"/>
                  </a:lnTo>
                  <a:lnTo>
                    <a:pt x="6200254" y="39068"/>
                  </a:lnTo>
                  <a:lnTo>
                    <a:pt x="6232763" y="66605"/>
                  </a:lnTo>
                  <a:lnTo>
                    <a:pt x="6257544" y="99619"/>
                  </a:lnTo>
                  <a:lnTo>
                    <a:pt x="6273336" y="137040"/>
                  </a:lnTo>
                  <a:lnTo>
                    <a:pt x="6278880" y="177800"/>
                  </a:lnTo>
                  <a:close/>
                </a:path>
              </a:pathLst>
            </a:custGeom>
            <a:ln w="24384">
              <a:solidFill>
                <a:srgbClr val="D0D3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846577" y="1518030"/>
            <a:ext cx="4871085" cy="49022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25"/>
              </a:spcBef>
            </a:pPr>
            <a:r>
              <a:rPr sz="1600" spc="-5" dirty="0">
                <a:latin typeface="Microsoft Sans Serif"/>
                <a:cs typeface="Microsoft Sans Serif"/>
              </a:rPr>
              <a:t>1: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Забезпечувати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та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поважати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захист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прав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людини,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проголошених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на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міжнародному</a:t>
            </a:r>
            <a:r>
              <a:rPr sz="1600" spc="-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рівні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46577" y="1993213"/>
            <a:ext cx="5446395" cy="4908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1825"/>
              </a:lnSpc>
              <a:spcBef>
                <a:spcPts val="110"/>
              </a:spcBef>
            </a:pPr>
            <a:r>
              <a:rPr sz="1600" spc="-5" dirty="0">
                <a:latin typeface="Microsoft Sans Serif"/>
                <a:cs typeface="Microsoft Sans Serif"/>
              </a:rPr>
              <a:t>2: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Забезпечувати,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щоб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їхня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власна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діяльність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не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сприяла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ts val="1825"/>
              </a:lnSpc>
            </a:pPr>
            <a:r>
              <a:rPr sz="1600" spc="-10" dirty="0">
                <a:latin typeface="Microsoft Sans Serif"/>
                <a:cs typeface="Microsoft Sans Serif"/>
              </a:rPr>
              <a:t>порушенню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прав</a:t>
            </a:r>
            <a:r>
              <a:rPr sz="1600" spc="-5" dirty="0">
                <a:latin typeface="Microsoft Sans Serif"/>
                <a:cs typeface="Microsoft Sans Serif"/>
              </a:rPr>
              <a:t> людини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54151" y="1472183"/>
            <a:ext cx="2170430" cy="1091565"/>
            <a:chOff x="454151" y="1472183"/>
            <a:chExt cx="2170430" cy="1091565"/>
          </a:xfrm>
        </p:grpSpPr>
        <p:sp>
          <p:nvSpPr>
            <p:cNvPr id="15" name="object 15"/>
            <p:cNvSpPr/>
            <p:nvPr/>
          </p:nvSpPr>
          <p:spPr>
            <a:xfrm>
              <a:off x="466343" y="1484375"/>
              <a:ext cx="2146300" cy="1066800"/>
            </a:xfrm>
            <a:custGeom>
              <a:avLst/>
              <a:gdLst/>
              <a:ahLst/>
              <a:cxnLst/>
              <a:rect l="l" t="t" r="r" b="b"/>
              <a:pathLst>
                <a:path w="2146300" h="1066800">
                  <a:moveTo>
                    <a:pt x="1986407" y="0"/>
                  </a:moveTo>
                  <a:lnTo>
                    <a:pt x="159435" y="0"/>
                  </a:lnTo>
                  <a:lnTo>
                    <a:pt x="117048" y="6352"/>
                  </a:lnTo>
                  <a:lnTo>
                    <a:pt x="78962" y="24280"/>
                  </a:lnTo>
                  <a:lnTo>
                    <a:pt x="46694" y="52085"/>
                  </a:lnTo>
                  <a:lnTo>
                    <a:pt x="21765" y="88072"/>
                  </a:lnTo>
                  <a:lnTo>
                    <a:pt x="5694" y="130542"/>
                  </a:lnTo>
                  <a:lnTo>
                    <a:pt x="0" y="177800"/>
                  </a:lnTo>
                  <a:lnTo>
                    <a:pt x="0" y="889000"/>
                  </a:lnTo>
                  <a:lnTo>
                    <a:pt x="5694" y="936257"/>
                  </a:lnTo>
                  <a:lnTo>
                    <a:pt x="21765" y="978727"/>
                  </a:lnTo>
                  <a:lnTo>
                    <a:pt x="46694" y="1014714"/>
                  </a:lnTo>
                  <a:lnTo>
                    <a:pt x="78962" y="1042519"/>
                  </a:lnTo>
                  <a:lnTo>
                    <a:pt x="117048" y="1060447"/>
                  </a:lnTo>
                  <a:lnTo>
                    <a:pt x="159435" y="1066800"/>
                  </a:lnTo>
                  <a:lnTo>
                    <a:pt x="1986407" y="1066800"/>
                  </a:lnTo>
                  <a:lnTo>
                    <a:pt x="2028772" y="1060447"/>
                  </a:lnTo>
                  <a:lnTo>
                    <a:pt x="2066845" y="1042519"/>
                  </a:lnTo>
                  <a:lnTo>
                    <a:pt x="2099103" y="1014714"/>
                  </a:lnTo>
                  <a:lnTo>
                    <a:pt x="2124027" y="978727"/>
                  </a:lnTo>
                  <a:lnTo>
                    <a:pt x="2140097" y="936257"/>
                  </a:lnTo>
                  <a:lnTo>
                    <a:pt x="2145792" y="889000"/>
                  </a:lnTo>
                  <a:lnTo>
                    <a:pt x="2145792" y="177800"/>
                  </a:lnTo>
                  <a:lnTo>
                    <a:pt x="2140097" y="130542"/>
                  </a:lnTo>
                  <a:lnTo>
                    <a:pt x="2124027" y="88072"/>
                  </a:lnTo>
                  <a:lnTo>
                    <a:pt x="2099103" y="52085"/>
                  </a:lnTo>
                  <a:lnTo>
                    <a:pt x="2066845" y="24280"/>
                  </a:lnTo>
                  <a:lnTo>
                    <a:pt x="2028772" y="6352"/>
                  </a:lnTo>
                  <a:lnTo>
                    <a:pt x="1986407" y="0"/>
                  </a:lnTo>
                  <a:close/>
                </a:path>
              </a:pathLst>
            </a:custGeom>
            <a:solidFill>
              <a:srgbClr val="4B6C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66343" y="1484375"/>
              <a:ext cx="2146300" cy="1066800"/>
            </a:xfrm>
            <a:custGeom>
              <a:avLst/>
              <a:gdLst/>
              <a:ahLst/>
              <a:cxnLst/>
              <a:rect l="l" t="t" r="r" b="b"/>
              <a:pathLst>
                <a:path w="2146300" h="1066800">
                  <a:moveTo>
                    <a:pt x="0" y="177800"/>
                  </a:moveTo>
                  <a:lnTo>
                    <a:pt x="5694" y="130542"/>
                  </a:lnTo>
                  <a:lnTo>
                    <a:pt x="21765" y="88072"/>
                  </a:lnTo>
                  <a:lnTo>
                    <a:pt x="46694" y="52085"/>
                  </a:lnTo>
                  <a:lnTo>
                    <a:pt x="78962" y="24280"/>
                  </a:lnTo>
                  <a:lnTo>
                    <a:pt x="117048" y="6352"/>
                  </a:lnTo>
                  <a:lnTo>
                    <a:pt x="159435" y="0"/>
                  </a:lnTo>
                  <a:lnTo>
                    <a:pt x="1986407" y="0"/>
                  </a:lnTo>
                  <a:lnTo>
                    <a:pt x="2028772" y="6352"/>
                  </a:lnTo>
                  <a:lnTo>
                    <a:pt x="2066845" y="24280"/>
                  </a:lnTo>
                  <a:lnTo>
                    <a:pt x="2099103" y="52085"/>
                  </a:lnTo>
                  <a:lnTo>
                    <a:pt x="2124027" y="88072"/>
                  </a:lnTo>
                  <a:lnTo>
                    <a:pt x="2140097" y="130542"/>
                  </a:lnTo>
                  <a:lnTo>
                    <a:pt x="2145792" y="177800"/>
                  </a:lnTo>
                  <a:lnTo>
                    <a:pt x="2145792" y="889000"/>
                  </a:lnTo>
                  <a:lnTo>
                    <a:pt x="2140097" y="936257"/>
                  </a:lnTo>
                  <a:lnTo>
                    <a:pt x="2124027" y="978727"/>
                  </a:lnTo>
                  <a:lnTo>
                    <a:pt x="2099103" y="1014714"/>
                  </a:lnTo>
                  <a:lnTo>
                    <a:pt x="2066845" y="1042519"/>
                  </a:lnTo>
                  <a:lnTo>
                    <a:pt x="2028772" y="1060447"/>
                  </a:lnTo>
                  <a:lnTo>
                    <a:pt x="1986407" y="1066800"/>
                  </a:lnTo>
                  <a:lnTo>
                    <a:pt x="159435" y="1066800"/>
                  </a:lnTo>
                  <a:lnTo>
                    <a:pt x="117048" y="1060447"/>
                  </a:lnTo>
                  <a:lnTo>
                    <a:pt x="78962" y="1042519"/>
                  </a:lnTo>
                  <a:lnTo>
                    <a:pt x="46694" y="1014714"/>
                  </a:lnTo>
                  <a:lnTo>
                    <a:pt x="21765" y="978727"/>
                  </a:lnTo>
                  <a:lnTo>
                    <a:pt x="5694" y="936257"/>
                  </a:lnTo>
                  <a:lnTo>
                    <a:pt x="0" y="889000"/>
                  </a:lnTo>
                  <a:lnTo>
                    <a:pt x="0" y="177800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92581" y="1865502"/>
            <a:ext cx="149479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i="1" spc="-10" dirty="0">
                <a:solidFill>
                  <a:srgbClr val="FFFFFF"/>
                </a:solidFill>
                <a:latin typeface="Arial"/>
                <a:cs typeface="Arial"/>
              </a:rPr>
              <a:t>Права</a:t>
            </a:r>
            <a:r>
              <a:rPr sz="1600" b="1" i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rgbClr val="FFFFFF"/>
                </a:solidFill>
                <a:latin typeface="Arial"/>
                <a:cs typeface="Arial"/>
              </a:rPr>
              <a:t>людини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53961" y="2611945"/>
            <a:ext cx="8437245" cy="1548765"/>
            <a:chOff x="453961" y="2611945"/>
            <a:chExt cx="8437245" cy="1548765"/>
          </a:xfrm>
        </p:grpSpPr>
        <p:sp>
          <p:nvSpPr>
            <p:cNvPr id="19" name="object 19"/>
            <p:cNvSpPr/>
            <p:nvPr/>
          </p:nvSpPr>
          <p:spPr>
            <a:xfrm>
              <a:off x="2612135" y="2624327"/>
              <a:ext cx="6278880" cy="1524000"/>
            </a:xfrm>
            <a:custGeom>
              <a:avLst/>
              <a:gdLst/>
              <a:ahLst/>
              <a:cxnLst/>
              <a:rect l="l" t="t" r="r" b="b"/>
              <a:pathLst>
                <a:path w="6278880" h="1524000">
                  <a:moveTo>
                    <a:pt x="6068948" y="0"/>
                  </a:moveTo>
                  <a:lnTo>
                    <a:pt x="0" y="0"/>
                  </a:lnTo>
                  <a:lnTo>
                    <a:pt x="0" y="1524000"/>
                  </a:lnTo>
                  <a:lnTo>
                    <a:pt x="6068948" y="1524000"/>
                  </a:lnTo>
                  <a:lnTo>
                    <a:pt x="6111260" y="1518841"/>
                  </a:lnTo>
                  <a:lnTo>
                    <a:pt x="6150667" y="1504047"/>
                  </a:lnTo>
                  <a:lnTo>
                    <a:pt x="6186327" y="1480635"/>
                  </a:lnTo>
                  <a:lnTo>
                    <a:pt x="6217396" y="1449625"/>
                  </a:lnTo>
                  <a:lnTo>
                    <a:pt x="6243029" y="1412037"/>
                  </a:lnTo>
                  <a:lnTo>
                    <a:pt x="6262383" y="1368891"/>
                  </a:lnTo>
                  <a:lnTo>
                    <a:pt x="6274615" y="1321205"/>
                  </a:lnTo>
                  <a:lnTo>
                    <a:pt x="6278880" y="1270000"/>
                  </a:lnTo>
                  <a:lnTo>
                    <a:pt x="6278880" y="254000"/>
                  </a:lnTo>
                  <a:lnTo>
                    <a:pt x="6274615" y="202794"/>
                  </a:lnTo>
                  <a:lnTo>
                    <a:pt x="6262383" y="155108"/>
                  </a:lnTo>
                  <a:lnTo>
                    <a:pt x="6243029" y="111962"/>
                  </a:lnTo>
                  <a:lnTo>
                    <a:pt x="6217396" y="74374"/>
                  </a:lnTo>
                  <a:lnTo>
                    <a:pt x="6186327" y="43364"/>
                  </a:lnTo>
                  <a:lnTo>
                    <a:pt x="6150667" y="19952"/>
                  </a:lnTo>
                  <a:lnTo>
                    <a:pt x="6111260" y="5158"/>
                  </a:lnTo>
                  <a:lnTo>
                    <a:pt x="6068948" y="0"/>
                  </a:lnTo>
                  <a:close/>
                </a:path>
              </a:pathLst>
            </a:custGeom>
            <a:solidFill>
              <a:srgbClr val="00FF99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6343" y="2624327"/>
              <a:ext cx="2146300" cy="1524000"/>
            </a:xfrm>
            <a:custGeom>
              <a:avLst/>
              <a:gdLst/>
              <a:ahLst/>
              <a:cxnLst/>
              <a:rect l="l" t="t" r="r" b="b"/>
              <a:pathLst>
                <a:path w="2146300" h="1524000">
                  <a:moveTo>
                    <a:pt x="1986407" y="0"/>
                  </a:moveTo>
                  <a:lnTo>
                    <a:pt x="159435" y="0"/>
                  </a:lnTo>
                  <a:lnTo>
                    <a:pt x="122876" y="6705"/>
                  </a:lnTo>
                  <a:lnTo>
                    <a:pt x="89316" y="25807"/>
                  </a:lnTo>
                  <a:lnTo>
                    <a:pt x="59713" y="55783"/>
                  </a:lnTo>
                  <a:lnTo>
                    <a:pt x="35023" y="95113"/>
                  </a:lnTo>
                  <a:lnTo>
                    <a:pt x="16203" y="142273"/>
                  </a:lnTo>
                  <a:lnTo>
                    <a:pt x="4210" y="195742"/>
                  </a:lnTo>
                  <a:lnTo>
                    <a:pt x="0" y="254000"/>
                  </a:lnTo>
                  <a:lnTo>
                    <a:pt x="0" y="1270000"/>
                  </a:lnTo>
                  <a:lnTo>
                    <a:pt x="4210" y="1328257"/>
                  </a:lnTo>
                  <a:lnTo>
                    <a:pt x="16203" y="1381726"/>
                  </a:lnTo>
                  <a:lnTo>
                    <a:pt x="35023" y="1428886"/>
                  </a:lnTo>
                  <a:lnTo>
                    <a:pt x="59713" y="1468216"/>
                  </a:lnTo>
                  <a:lnTo>
                    <a:pt x="89316" y="1498192"/>
                  </a:lnTo>
                  <a:lnTo>
                    <a:pt x="122876" y="1517294"/>
                  </a:lnTo>
                  <a:lnTo>
                    <a:pt x="159435" y="1524000"/>
                  </a:lnTo>
                  <a:lnTo>
                    <a:pt x="1986407" y="1524000"/>
                  </a:lnTo>
                  <a:lnTo>
                    <a:pt x="2056493" y="1498192"/>
                  </a:lnTo>
                  <a:lnTo>
                    <a:pt x="2086087" y="1468216"/>
                  </a:lnTo>
                  <a:lnTo>
                    <a:pt x="2110772" y="1428886"/>
                  </a:lnTo>
                  <a:lnTo>
                    <a:pt x="2129589" y="1381726"/>
                  </a:lnTo>
                  <a:lnTo>
                    <a:pt x="2141581" y="1328257"/>
                  </a:lnTo>
                  <a:lnTo>
                    <a:pt x="2145792" y="1270000"/>
                  </a:lnTo>
                  <a:lnTo>
                    <a:pt x="2145792" y="254000"/>
                  </a:lnTo>
                  <a:lnTo>
                    <a:pt x="2141581" y="195742"/>
                  </a:lnTo>
                  <a:lnTo>
                    <a:pt x="2129589" y="142273"/>
                  </a:lnTo>
                  <a:lnTo>
                    <a:pt x="2110772" y="95113"/>
                  </a:lnTo>
                  <a:lnTo>
                    <a:pt x="2086087" y="55783"/>
                  </a:lnTo>
                  <a:lnTo>
                    <a:pt x="2056493" y="25807"/>
                  </a:lnTo>
                  <a:lnTo>
                    <a:pt x="2022947" y="6705"/>
                  </a:lnTo>
                  <a:lnTo>
                    <a:pt x="1986407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66343" y="2624327"/>
              <a:ext cx="2146300" cy="1524000"/>
            </a:xfrm>
            <a:custGeom>
              <a:avLst/>
              <a:gdLst/>
              <a:ahLst/>
              <a:cxnLst/>
              <a:rect l="l" t="t" r="r" b="b"/>
              <a:pathLst>
                <a:path w="2146300" h="1524000">
                  <a:moveTo>
                    <a:pt x="0" y="254000"/>
                  </a:moveTo>
                  <a:lnTo>
                    <a:pt x="4210" y="195742"/>
                  </a:lnTo>
                  <a:lnTo>
                    <a:pt x="16203" y="142273"/>
                  </a:lnTo>
                  <a:lnTo>
                    <a:pt x="35023" y="95113"/>
                  </a:lnTo>
                  <a:lnTo>
                    <a:pt x="59713" y="55783"/>
                  </a:lnTo>
                  <a:lnTo>
                    <a:pt x="89316" y="25807"/>
                  </a:lnTo>
                  <a:lnTo>
                    <a:pt x="122876" y="6705"/>
                  </a:lnTo>
                  <a:lnTo>
                    <a:pt x="159435" y="0"/>
                  </a:lnTo>
                  <a:lnTo>
                    <a:pt x="1986407" y="0"/>
                  </a:lnTo>
                  <a:lnTo>
                    <a:pt x="2056493" y="25807"/>
                  </a:lnTo>
                  <a:lnTo>
                    <a:pt x="2086087" y="55783"/>
                  </a:lnTo>
                  <a:lnTo>
                    <a:pt x="2110772" y="95113"/>
                  </a:lnTo>
                  <a:lnTo>
                    <a:pt x="2129589" y="142273"/>
                  </a:lnTo>
                  <a:lnTo>
                    <a:pt x="2141581" y="195742"/>
                  </a:lnTo>
                  <a:lnTo>
                    <a:pt x="2145792" y="254000"/>
                  </a:lnTo>
                  <a:lnTo>
                    <a:pt x="2145792" y="1270000"/>
                  </a:lnTo>
                  <a:lnTo>
                    <a:pt x="2141581" y="1328257"/>
                  </a:lnTo>
                  <a:lnTo>
                    <a:pt x="2129589" y="1381726"/>
                  </a:lnTo>
                  <a:lnTo>
                    <a:pt x="2110772" y="1428886"/>
                  </a:lnTo>
                  <a:lnTo>
                    <a:pt x="2086087" y="1468216"/>
                  </a:lnTo>
                  <a:lnTo>
                    <a:pt x="2056493" y="1498192"/>
                  </a:lnTo>
                  <a:lnTo>
                    <a:pt x="2022947" y="1517294"/>
                  </a:lnTo>
                  <a:lnTo>
                    <a:pt x="1986407" y="1524000"/>
                  </a:lnTo>
                  <a:lnTo>
                    <a:pt x="159435" y="1524000"/>
                  </a:lnTo>
                  <a:lnTo>
                    <a:pt x="89316" y="1498192"/>
                  </a:lnTo>
                  <a:lnTo>
                    <a:pt x="59713" y="1468216"/>
                  </a:lnTo>
                  <a:lnTo>
                    <a:pt x="35023" y="1428886"/>
                  </a:lnTo>
                  <a:lnTo>
                    <a:pt x="16203" y="1381726"/>
                  </a:lnTo>
                  <a:lnTo>
                    <a:pt x="4210" y="1328257"/>
                  </a:lnTo>
                  <a:lnTo>
                    <a:pt x="0" y="1270000"/>
                  </a:lnTo>
                  <a:lnTo>
                    <a:pt x="0" y="254000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06653" y="3234689"/>
            <a:ext cx="186245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i="1" dirty="0">
                <a:solidFill>
                  <a:srgbClr val="FFFFFF"/>
                </a:solidFill>
                <a:latin typeface="Arial"/>
                <a:cs typeface="Arial"/>
              </a:rPr>
              <a:t>Стандарти</a:t>
            </a:r>
            <a:r>
              <a:rPr sz="1600" b="1" i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Arial"/>
                <a:cs typeface="Arial"/>
              </a:rPr>
              <a:t>праці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599753" y="4135945"/>
            <a:ext cx="6303645" cy="1283970"/>
            <a:chOff x="2599753" y="4135945"/>
            <a:chExt cx="6303645" cy="1283970"/>
          </a:xfrm>
        </p:grpSpPr>
        <p:sp>
          <p:nvSpPr>
            <p:cNvPr id="24" name="object 24"/>
            <p:cNvSpPr/>
            <p:nvPr/>
          </p:nvSpPr>
          <p:spPr>
            <a:xfrm>
              <a:off x="2612136" y="4148328"/>
              <a:ext cx="6278880" cy="1259205"/>
            </a:xfrm>
            <a:custGeom>
              <a:avLst/>
              <a:gdLst/>
              <a:ahLst/>
              <a:cxnLst/>
              <a:rect l="l" t="t" r="r" b="b"/>
              <a:pathLst>
                <a:path w="6278880" h="1259204">
                  <a:moveTo>
                    <a:pt x="6068948" y="0"/>
                  </a:moveTo>
                  <a:lnTo>
                    <a:pt x="0" y="0"/>
                  </a:lnTo>
                  <a:lnTo>
                    <a:pt x="0" y="1258824"/>
                  </a:lnTo>
                  <a:lnTo>
                    <a:pt x="6068948" y="1258824"/>
                  </a:lnTo>
                  <a:lnTo>
                    <a:pt x="6117087" y="1253280"/>
                  </a:lnTo>
                  <a:lnTo>
                    <a:pt x="6161275" y="1237490"/>
                  </a:lnTo>
                  <a:lnTo>
                    <a:pt x="6200254" y="1212717"/>
                  </a:lnTo>
                  <a:lnTo>
                    <a:pt x="6232763" y="1180221"/>
                  </a:lnTo>
                  <a:lnTo>
                    <a:pt x="6257544" y="1141265"/>
                  </a:lnTo>
                  <a:lnTo>
                    <a:pt x="6273336" y="1097111"/>
                  </a:lnTo>
                  <a:lnTo>
                    <a:pt x="6278880" y="1049020"/>
                  </a:lnTo>
                  <a:lnTo>
                    <a:pt x="6278880" y="209804"/>
                  </a:lnTo>
                  <a:lnTo>
                    <a:pt x="6273336" y="161712"/>
                  </a:lnTo>
                  <a:lnTo>
                    <a:pt x="6257544" y="117558"/>
                  </a:lnTo>
                  <a:lnTo>
                    <a:pt x="6232763" y="78602"/>
                  </a:lnTo>
                  <a:lnTo>
                    <a:pt x="6200254" y="46106"/>
                  </a:lnTo>
                  <a:lnTo>
                    <a:pt x="6161275" y="21333"/>
                  </a:lnTo>
                  <a:lnTo>
                    <a:pt x="6117087" y="5543"/>
                  </a:lnTo>
                  <a:lnTo>
                    <a:pt x="6068948" y="0"/>
                  </a:lnTo>
                  <a:close/>
                </a:path>
              </a:pathLst>
            </a:custGeom>
            <a:solidFill>
              <a:srgbClr val="CACAC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612136" y="4148328"/>
              <a:ext cx="6278880" cy="1259205"/>
            </a:xfrm>
            <a:custGeom>
              <a:avLst/>
              <a:gdLst/>
              <a:ahLst/>
              <a:cxnLst/>
              <a:rect l="l" t="t" r="r" b="b"/>
              <a:pathLst>
                <a:path w="6278880" h="1259204">
                  <a:moveTo>
                    <a:pt x="6278880" y="209804"/>
                  </a:moveTo>
                  <a:lnTo>
                    <a:pt x="6278880" y="1049020"/>
                  </a:lnTo>
                  <a:lnTo>
                    <a:pt x="6273336" y="1097111"/>
                  </a:lnTo>
                  <a:lnTo>
                    <a:pt x="6257544" y="1141265"/>
                  </a:lnTo>
                  <a:lnTo>
                    <a:pt x="6232763" y="1180221"/>
                  </a:lnTo>
                  <a:lnTo>
                    <a:pt x="6200254" y="1212717"/>
                  </a:lnTo>
                  <a:lnTo>
                    <a:pt x="6161275" y="1237490"/>
                  </a:lnTo>
                  <a:lnTo>
                    <a:pt x="6117087" y="1253280"/>
                  </a:lnTo>
                  <a:lnTo>
                    <a:pt x="6068948" y="1258824"/>
                  </a:lnTo>
                  <a:lnTo>
                    <a:pt x="0" y="1258824"/>
                  </a:lnTo>
                  <a:lnTo>
                    <a:pt x="0" y="0"/>
                  </a:lnTo>
                  <a:lnTo>
                    <a:pt x="6068948" y="0"/>
                  </a:lnTo>
                  <a:lnTo>
                    <a:pt x="6117087" y="5543"/>
                  </a:lnTo>
                  <a:lnTo>
                    <a:pt x="6161275" y="21333"/>
                  </a:lnTo>
                  <a:lnTo>
                    <a:pt x="6200254" y="46106"/>
                  </a:lnTo>
                  <a:lnTo>
                    <a:pt x="6232763" y="78602"/>
                  </a:lnTo>
                  <a:lnTo>
                    <a:pt x="6257544" y="117558"/>
                  </a:lnTo>
                  <a:lnTo>
                    <a:pt x="6273336" y="161712"/>
                  </a:lnTo>
                  <a:lnTo>
                    <a:pt x="6278880" y="209804"/>
                  </a:lnTo>
                  <a:close/>
                </a:path>
              </a:pathLst>
            </a:custGeom>
            <a:ln w="24384">
              <a:solidFill>
                <a:srgbClr val="CACA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846577" y="2630500"/>
            <a:ext cx="5690235" cy="27425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1825"/>
              </a:lnSpc>
              <a:spcBef>
                <a:spcPts val="110"/>
              </a:spcBef>
            </a:pPr>
            <a:r>
              <a:rPr sz="1600" spc="-5" dirty="0">
                <a:latin typeface="Microsoft Sans Serif"/>
                <a:cs typeface="Microsoft Sans Serif"/>
              </a:rPr>
              <a:t>3: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Підтримувати </a:t>
            </a:r>
            <a:r>
              <a:rPr sz="1600" spc="-5" dirty="0">
                <a:latin typeface="Microsoft Sans Serif"/>
                <a:cs typeface="Microsoft Sans Serif"/>
              </a:rPr>
              <a:t>свободу</a:t>
            </a:r>
            <a:r>
              <a:rPr sz="1600" spc="-15" dirty="0">
                <a:latin typeface="Microsoft Sans Serif"/>
                <a:cs typeface="Microsoft Sans Serif"/>
              </a:rPr>
              <a:t> зібрань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і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дієве </a:t>
            </a:r>
            <a:r>
              <a:rPr sz="1600" spc="-10" dirty="0">
                <a:latin typeface="Microsoft Sans Serif"/>
                <a:cs typeface="Microsoft Sans Serif"/>
              </a:rPr>
              <a:t>визнання права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на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ts val="1825"/>
              </a:lnSpc>
            </a:pPr>
            <a:r>
              <a:rPr sz="1600" spc="-20" dirty="0">
                <a:latin typeface="Microsoft Sans Serif"/>
                <a:cs typeface="Microsoft Sans Serif"/>
              </a:rPr>
              <a:t>колективні</a:t>
            </a:r>
            <a:r>
              <a:rPr sz="1600" spc="-4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угоди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Microsoft Sans Serif"/>
                <a:cs typeface="Microsoft Sans Serif"/>
              </a:rPr>
              <a:t>4: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Сприяти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викоріненню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примусової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праці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Microsoft Sans Serif"/>
                <a:cs typeface="Microsoft Sans Serif"/>
              </a:rPr>
              <a:t>5: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Сприяти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ефективному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викоріненню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дитячої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праці</a:t>
            </a:r>
            <a:endParaRPr sz="1600">
              <a:latin typeface="Microsoft Sans Serif"/>
              <a:cs typeface="Microsoft Sans Serif"/>
            </a:endParaRPr>
          </a:p>
          <a:p>
            <a:pPr marL="12700" marR="5080">
              <a:lnSpc>
                <a:spcPts val="1730"/>
              </a:lnSpc>
              <a:spcBef>
                <a:spcPts val="315"/>
              </a:spcBef>
            </a:pPr>
            <a:r>
              <a:rPr sz="1600" spc="-5" dirty="0">
                <a:latin typeface="Microsoft Sans Serif"/>
                <a:cs typeface="Microsoft Sans Serif"/>
              </a:rPr>
              <a:t>6: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Сприяти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викоріненню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дискримінації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у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сфері</a:t>
            </a:r>
            <a:r>
              <a:rPr sz="1600" spc="-10" dirty="0">
                <a:latin typeface="Microsoft Sans Serif"/>
                <a:cs typeface="Microsoft Sans Serif"/>
              </a:rPr>
              <a:t> зайнятості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та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працевлаштування</a:t>
            </a:r>
            <a:endParaRPr sz="1600">
              <a:latin typeface="Microsoft Sans Serif"/>
              <a:cs typeface="Microsoft Sans Serif"/>
            </a:endParaRPr>
          </a:p>
          <a:p>
            <a:pPr marL="12700" marR="374650">
              <a:lnSpc>
                <a:spcPts val="1730"/>
              </a:lnSpc>
              <a:spcBef>
                <a:spcPts val="730"/>
              </a:spcBef>
            </a:pPr>
            <a:r>
              <a:rPr sz="1600" spc="-5" dirty="0">
                <a:latin typeface="Microsoft Sans Serif"/>
                <a:cs typeface="Microsoft Sans Serif"/>
              </a:rPr>
              <a:t>7: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Дотримуватися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превентивних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підходів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до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екологічних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проблем</a:t>
            </a:r>
            <a:endParaRPr sz="1600">
              <a:latin typeface="Microsoft Sans Serif"/>
              <a:cs typeface="Microsoft Sans Serif"/>
            </a:endParaRPr>
          </a:p>
          <a:p>
            <a:pPr marL="12700" marR="457200">
              <a:lnSpc>
                <a:spcPct val="97600"/>
              </a:lnSpc>
              <a:spcBef>
                <a:spcPts val="114"/>
              </a:spcBef>
            </a:pPr>
            <a:r>
              <a:rPr sz="1600" spc="-5" dirty="0">
                <a:latin typeface="Microsoft Sans Serif"/>
                <a:cs typeface="Microsoft Sans Serif"/>
              </a:rPr>
              <a:t>8:</a:t>
            </a:r>
            <a:r>
              <a:rPr sz="1600" spc="11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Ініціювати</a:t>
            </a:r>
            <a:r>
              <a:rPr sz="1600" spc="9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поширення</a:t>
            </a:r>
            <a:r>
              <a:rPr sz="1600" spc="9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екологічної</a:t>
            </a:r>
            <a:r>
              <a:rPr sz="1600" spc="1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відповідальності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9: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Стимулювати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розвиток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і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розповсюдження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екологічно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чистих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технологій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54151" y="4136135"/>
            <a:ext cx="2170430" cy="1283335"/>
            <a:chOff x="454151" y="4136135"/>
            <a:chExt cx="2170430" cy="1283335"/>
          </a:xfrm>
        </p:grpSpPr>
        <p:sp>
          <p:nvSpPr>
            <p:cNvPr id="28" name="object 28"/>
            <p:cNvSpPr/>
            <p:nvPr/>
          </p:nvSpPr>
          <p:spPr>
            <a:xfrm>
              <a:off x="466343" y="4148327"/>
              <a:ext cx="2146300" cy="1259205"/>
            </a:xfrm>
            <a:custGeom>
              <a:avLst/>
              <a:gdLst/>
              <a:ahLst/>
              <a:cxnLst/>
              <a:rect l="l" t="t" r="r" b="b"/>
              <a:pathLst>
                <a:path w="2146300" h="1259204">
                  <a:moveTo>
                    <a:pt x="1986407" y="0"/>
                  </a:moveTo>
                  <a:lnTo>
                    <a:pt x="159435" y="0"/>
                  </a:lnTo>
                  <a:lnTo>
                    <a:pt x="117048" y="7497"/>
                  </a:lnTo>
                  <a:lnTo>
                    <a:pt x="78962" y="28654"/>
                  </a:lnTo>
                  <a:lnTo>
                    <a:pt x="46694" y="61468"/>
                  </a:lnTo>
                  <a:lnTo>
                    <a:pt x="21765" y="103933"/>
                  </a:lnTo>
                  <a:lnTo>
                    <a:pt x="5694" y="154046"/>
                  </a:lnTo>
                  <a:lnTo>
                    <a:pt x="0" y="209804"/>
                  </a:lnTo>
                  <a:lnTo>
                    <a:pt x="0" y="1049020"/>
                  </a:lnTo>
                  <a:lnTo>
                    <a:pt x="5694" y="1104777"/>
                  </a:lnTo>
                  <a:lnTo>
                    <a:pt x="21765" y="1154890"/>
                  </a:lnTo>
                  <a:lnTo>
                    <a:pt x="46694" y="1197356"/>
                  </a:lnTo>
                  <a:lnTo>
                    <a:pt x="78962" y="1230169"/>
                  </a:lnTo>
                  <a:lnTo>
                    <a:pt x="117048" y="1251326"/>
                  </a:lnTo>
                  <a:lnTo>
                    <a:pt x="159435" y="1258824"/>
                  </a:lnTo>
                  <a:lnTo>
                    <a:pt x="1986407" y="1258824"/>
                  </a:lnTo>
                  <a:lnTo>
                    <a:pt x="2028772" y="1251326"/>
                  </a:lnTo>
                  <a:lnTo>
                    <a:pt x="2066845" y="1230169"/>
                  </a:lnTo>
                  <a:lnTo>
                    <a:pt x="2099103" y="1197356"/>
                  </a:lnTo>
                  <a:lnTo>
                    <a:pt x="2124027" y="1154890"/>
                  </a:lnTo>
                  <a:lnTo>
                    <a:pt x="2140097" y="1104777"/>
                  </a:lnTo>
                  <a:lnTo>
                    <a:pt x="2145792" y="1049020"/>
                  </a:lnTo>
                  <a:lnTo>
                    <a:pt x="2145792" y="209804"/>
                  </a:lnTo>
                  <a:lnTo>
                    <a:pt x="2140097" y="154046"/>
                  </a:lnTo>
                  <a:lnTo>
                    <a:pt x="2124027" y="103933"/>
                  </a:lnTo>
                  <a:lnTo>
                    <a:pt x="2099103" y="61468"/>
                  </a:lnTo>
                  <a:lnTo>
                    <a:pt x="2066845" y="28654"/>
                  </a:lnTo>
                  <a:lnTo>
                    <a:pt x="2028772" y="7497"/>
                  </a:lnTo>
                  <a:lnTo>
                    <a:pt x="19864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66343" y="4148327"/>
              <a:ext cx="2146300" cy="1259205"/>
            </a:xfrm>
            <a:custGeom>
              <a:avLst/>
              <a:gdLst/>
              <a:ahLst/>
              <a:cxnLst/>
              <a:rect l="l" t="t" r="r" b="b"/>
              <a:pathLst>
                <a:path w="2146300" h="1259204">
                  <a:moveTo>
                    <a:pt x="0" y="209804"/>
                  </a:moveTo>
                  <a:lnTo>
                    <a:pt x="5694" y="154046"/>
                  </a:lnTo>
                  <a:lnTo>
                    <a:pt x="21765" y="103933"/>
                  </a:lnTo>
                  <a:lnTo>
                    <a:pt x="46694" y="61468"/>
                  </a:lnTo>
                  <a:lnTo>
                    <a:pt x="78962" y="28654"/>
                  </a:lnTo>
                  <a:lnTo>
                    <a:pt x="117048" y="7497"/>
                  </a:lnTo>
                  <a:lnTo>
                    <a:pt x="159435" y="0"/>
                  </a:lnTo>
                  <a:lnTo>
                    <a:pt x="1986407" y="0"/>
                  </a:lnTo>
                  <a:lnTo>
                    <a:pt x="2028772" y="7497"/>
                  </a:lnTo>
                  <a:lnTo>
                    <a:pt x="2066845" y="28654"/>
                  </a:lnTo>
                  <a:lnTo>
                    <a:pt x="2099103" y="61468"/>
                  </a:lnTo>
                  <a:lnTo>
                    <a:pt x="2124027" y="103933"/>
                  </a:lnTo>
                  <a:lnTo>
                    <a:pt x="2140097" y="154046"/>
                  </a:lnTo>
                  <a:lnTo>
                    <a:pt x="2145792" y="209804"/>
                  </a:lnTo>
                  <a:lnTo>
                    <a:pt x="2145792" y="1049020"/>
                  </a:lnTo>
                  <a:lnTo>
                    <a:pt x="2140097" y="1104777"/>
                  </a:lnTo>
                  <a:lnTo>
                    <a:pt x="2124027" y="1154890"/>
                  </a:lnTo>
                  <a:lnTo>
                    <a:pt x="2099103" y="1197356"/>
                  </a:lnTo>
                  <a:lnTo>
                    <a:pt x="2066845" y="1230169"/>
                  </a:lnTo>
                  <a:lnTo>
                    <a:pt x="2028772" y="1251326"/>
                  </a:lnTo>
                  <a:lnTo>
                    <a:pt x="1986407" y="1258824"/>
                  </a:lnTo>
                  <a:lnTo>
                    <a:pt x="159435" y="1258824"/>
                  </a:lnTo>
                  <a:lnTo>
                    <a:pt x="117048" y="1251326"/>
                  </a:lnTo>
                  <a:lnTo>
                    <a:pt x="78962" y="1230169"/>
                  </a:lnTo>
                  <a:lnTo>
                    <a:pt x="46694" y="1197356"/>
                  </a:lnTo>
                  <a:lnTo>
                    <a:pt x="21765" y="1154890"/>
                  </a:lnTo>
                  <a:lnTo>
                    <a:pt x="5694" y="1104777"/>
                  </a:lnTo>
                  <a:lnTo>
                    <a:pt x="0" y="1049020"/>
                  </a:lnTo>
                  <a:lnTo>
                    <a:pt x="0" y="209804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15797" y="4516882"/>
            <a:ext cx="1846580" cy="49022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indent="340995">
              <a:lnSpc>
                <a:spcPts val="1730"/>
              </a:lnSpc>
              <a:spcBef>
                <a:spcPts val="320"/>
              </a:spcBef>
            </a:pPr>
            <a:r>
              <a:rPr sz="1600" b="1" i="1" dirty="0">
                <a:solidFill>
                  <a:srgbClr val="FFFFFF"/>
                </a:solidFill>
                <a:latin typeface="Arial"/>
                <a:cs typeface="Arial"/>
              </a:rPr>
              <a:t>Екологічна </a:t>
            </a:r>
            <a:r>
              <a:rPr sz="1600" b="1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i="1" spc="-1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b="1" i="1" spc="5" dirty="0">
                <a:solidFill>
                  <a:srgbClr val="FFFFFF"/>
                </a:solidFill>
                <a:latin typeface="Arial"/>
                <a:cs typeface="Arial"/>
              </a:rPr>
              <a:t>і</a:t>
            </a:r>
            <a:r>
              <a:rPr sz="1600" b="1" i="1" spc="-1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b="1" i="1" dirty="0">
                <a:solidFill>
                  <a:srgbClr val="FFFFFF"/>
                </a:solidFill>
                <a:latin typeface="Arial"/>
                <a:cs typeface="Arial"/>
              </a:rPr>
              <a:t>по</a:t>
            </a:r>
            <a:r>
              <a:rPr sz="1600" b="1" i="1" spc="-1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600" b="1" i="1" spc="5" dirty="0">
                <a:solidFill>
                  <a:srgbClr val="FFFFFF"/>
                </a:solidFill>
                <a:latin typeface="Arial"/>
                <a:cs typeface="Arial"/>
              </a:rPr>
              <a:t>і</a:t>
            </a:r>
            <a:r>
              <a:rPr sz="1600" b="1" i="1" spc="-1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600" b="1" i="1" spc="1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b="1" i="1" spc="1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600" b="1" i="1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1600" b="1" i="1" spc="-1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b="1" i="1" spc="5" dirty="0">
                <a:solidFill>
                  <a:srgbClr val="FFFFFF"/>
                </a:solidFill>
                <a:latin typeface="Arial"/>
                <a:cs typeface="Arial"/>
              </a:rPr>
              <a:t>і</a:t>
            </a:r>
            <a:r>
              <a:rPr sz="1600" b="1" i="1" spc="-1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b="1" i="1" spc="1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b="1" i="1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599753" y="5467921"/>
            <a:ext cx="6303645" cy="781050"/>
            <a:chOff x="2599753" y="5467921"/>
            <a:chExt cx="6303645" cy="781050"/>
          </a:xfrm>
        </p:grpSpPr>
        <p:sp>
          <p:nvSpPr>
            <p:cNvPr id="32" name="object 32"/>
            <p:cNvSpPr/>
            <p:nvPr/>
          </p:nvSpPr>
          <p:spPr>
            <a:xfrm>
              <a:off x="2612136" y="5480304"/>
              <a:ext cx="6278880" cy="756285"/>
            </a:xfrm>
            <a:custGeom>
              <a:avLst/>
              <a:gdLst/>
              <a:ahLst/>
              <a:cxnLst/>
              <a:rect l="l" t="t" r="r" b="b"/>
              <a:pathLst>
                <a:path w="6278880" h="756285">
                  <a:moveTo>
                    <a:pt x="6068948" y="0"/>
                  </a:moveTo>
                  <a:lnTo>
                    <a:pt x="0" y="0"/>
                  </a:lnTo>
                  <a:lnTo>
                    <a:pt x="0" y="755904"/>
                  </a:lnTo>
                  <a:lnTo>
                    <a:pt x="6068948" y="755904"/>
                  </a:lnTo>
                  <a:lnTo>
                    <a:pt x="6124760" y="751404"/>
                  </a:lnTo>
                  <a:lnTo>
                    <a:pt x="6174909" y="738704"/>
                  </a:lnTo>
                  <a:lnTo>
                    <a:pt x="6217396" y="719005"/>
                  </a:lnTo>
                  <a:lnTo>
                    <a:pt x="6250220" y="693508"/>
                  </a:lnTo>
                  <a:lnTo>
                    <a:pt x="6278880" y="629920"/>
                  </a:lnTo>
                  <a:lnTo>
                    <a:pt x="6278880" y="125984"/>
                  </a:lnTo>
                  <a:lnTo>
                    <a:pt x="6250220" y="62389"/>
                  </a:lnTo>
                  <a:lnTo>
                    <a:pt x="6217396" y="36893"/>
                  </a:lnTo>
                  <a:lnTo>
                    <a:pt x="6174909" y="17196"/>
                  </a:lnTo>
                  <a:lnTo>
                    <a:pt x="6124760" y="4499"/>
                  </a:lnTo>
                  <a:lnTo>
                    <a:pt x="6068948" y="0"/>
                  </a:lnTo>
                  <a:close/>
                </a:path>
              </a:pathLst>
            </a:custGeom>
            <a:solidFill>
              <a:srgbClr val="E1EBEB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612136" y="5480304"/>
              <a:ext cx="6278880" cy="756285"/>
            </a:xfrm>
            <a:custGeom>
              <a:avLst/>
              <a:gdLst/>
              <a:ahLst/>
              <a:cxnLst/>
              <a:rect l="l" t="t" r="r" b="b"/>
              <a:pathLst>
                <a:path w="6278880" h="756285">
                  <a:moveTo>
                    <a:pt x="6278880" y="125984"/>
                  </a:moveTo>
                  <a:lnTo>
                    <a:pt x="6278880" y="629920"/>
                  </a:lnTo>
                  <a:lnTo>
                    <a:pt x="6271381" y="663413"/>
                  </a:lnTo>
                  <a:lnTo>
                    <a:pt x="6217396" y="719005"/>
                  </a:lnTo>
                  <a:lnTo>
                    <a:pt x="6174909" y="738704"/>
                  </a:lnTo>
                  <a:lnTo>
                    <a:pt x="6124760" y="751404"/>
                  </a:lnTo>
                  <a:lnTo>
                    <a:pt x="6068948" y="755904"/>
                  </a:lnTo>
                  <a:lnTo>
                    <a:pt x="0" y="755904"/>
                  </a:lnTo>
                  <a:lnTo>
                    <a:pt x="0" y="0"/>
                  </a:lnTo>
                  <a:lnTo>
                    <a:pt x="6068948" y="0"/>
                  </a:lnTo>
                  <a:lnTo>
                    <a:pt x="6124760" y="4499"/>
                  </a:lnTo>
                  <a:lnTo>
                    <a:pt x="6174909" y="17196"/>
                  </a:lnTo>
                  <a:lnTo>
                    <a:pt x="6217396" y="36893"/>
                  </a:lnTo>
                  <a:lnTo>
                    <a:pt x="6250220" y="62389"/>
                  </a:lnTo>
                  <a:lnTo>
                    <a:pt x="6271381" y="92486"/>
                  </a:lnTo>
                  <a:lnTo>
                    <a:pt x="6278880" y="125984"/>
                  </a:lnTo>
                  <a:close/>
                </a:path>
              </a:pathLst>
            </a:custGeom>
            <a:ln w="24384">
              <a:solidFill>
                <a:srgbClr val="E1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846577" y="5598363"/>
            <a:ext cx="5244465" cy="49022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20"/>
              </a:spcBef>
            </a:pPr>
            <a:r>
              <a:rPr sz="1600" spc="-5" dirty="0">
                <a:latin typeface="Microsoft Sans Serif"/>
                <a:cs typeface="Microsoft Sans Serif"/>
              </a:rPr>
              <a:t>10: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Протидіяти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будь-яким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формам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корупції,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включаючи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здирництво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54151" y="5468111"/>
            <a:ext cx="2170430" cy="780415"/>
            <a:chOff x="454151" y="5468111"/>
            <a:chExt cx="2170430" cy="780415"/>
          </a:xfrm>
        </p:grpSpPr>
        <p:sp>
          <p:nvSpPr>
            <p:cNvPr id="36" name="object 36"/>
            <p:cNvSpPr/>
            <p:nvPr/>
          </p:nvSpPr>
          <p:spPr>
            <a:xfrm>
              <a:off x="466343" y="5480303"/>
              <a:ext cx="2146300" cy="756285"/>
            </a:xfrm>
            <a:custGeom>
              <a:avLst/>
              <a:gdLst/>
              <a:ahLst/>
              <a:cxnLst/>
              <a:rect l="l" t="t" r="r" b="b"/>
              <a:pathLst>
                <a:path w="2146300" h="756285">
                  <a:moveTo>
                    <a:pt x="1986407" y="0"/>
                  </a:moveTo>
                  <a:lnTo>
                    <a:pt x="159435" y="0"/>
                  </a:lnTo>
                  <a:lnTo>
                    <a:pt x="109038" y="6421"/>
                  </a:lnTo>
                  <a:lnTo>
                    <a:pt x="65271" y="24302"/>
                  </a:lnTo>
                  <a:lnTo>
                    <a:pt x="30759" y="51572"/>
                  </a:lnTo>
                  <a:lnTo>
                    <a:pt x="8127" y="86156"/>
                  </a:lnTo>
                  <a:lnTo>
                    <a:pt x="0" y="125984"/>
                  </a:lnTo>
                  <a:lnTo>
                    <a:pt x="0" y="629920"/>
                  </a:lnTo>
                  <a:lnTo>
                    <a:pt x="8127" y="669742"/>
                  </a:lnTo>
                  <a:lnTo>
                    <a:pt x="30759" y="704326"/>
                  </a:lnTo>
                  <a:lnTo>
                    <a:pt x="65271" y="731597"/>
                  </a:lnTo>
                  <a:lnTo>
                    <a:pt x="109038" y="749481"/>
                  </a:lnTo>
                  <a:lnTo>
                    <a:pt x="159435" y="755904"/>
                  </a:lnTo>
                  <a:lnTo>
                    <a:pt x="1986407" y="755904"/>
                  </a:lnTo>
                  <a:lnTo>
                    <a:pt x="2036779" y="749481"/>
                  </a:lnTo>
                  <a:lnTo>
                    <a:pt x="2080531" y="731597"/>
                  </a:lnTo>
                  <a:lnTo>
                    <a:pt x="2115035" y="704326"/>
                  </a:lnTo>
                  <a:lnTo>
                    <a:pt x="2137665" y="669742"/>
                  </a:lnTo>
                  <a:lnTo>
                    <a:pt x="2145792" y="629920"/>
                  </a:lnTo>
                  <a:lnTo>
                    <a:pt x="2145792" y="125984"/>
                  </a:lnTo>
                  <a:lnTo>
                    <a:pt x="2137665" y="86156"/>
                  </a:lnTo>
                  <a:lnTo>
                    <a:pt x="2115035" y="51572"/>
                  </a:lnTo>
                  <a:lnTo>
                    <a:pt x="2080531" y="24302"/>
                  </a:lnTo>
                  <a:lnTo>
                    <a:pt x="2036779" y="6421"/>
                  </a:lnTo>
                  <a:lnTo>
                    <a:pt x="1986407" y="0"/>
                  </a:lnTo>
                  <a:close/>
                </a:path>
              </a:pathLst>
            </a:custGeom>
            <a:solidFill>
              <a:srgbClr val="AA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66343" y="5480303"/>
              <a:ext cx="2146300" cy="756285"/>
            </a:xfrm>
            <a:custGeom>
              <a:avLst/>
              <a:gdLst/>
              <a:ahLst/>
              <a:cxnLst/>
              <a:rect l="l" t="t" r="r" b="b"/>
              <a:pathLst>
                <a:path w="2146300" h="756285">
                  <a:moveTo>
                    <a:pt x="0" y="125984"/>
                  </a:moveTo>
                  <a:lnTo>
                    <a:pt x="8127" y="86156"/>
                  </a:lnTo>
                  <a:lnTo>
                    <a:pt x="30759" y="51572"/>
                  </a:lnTo>
                  <a:lnTo>
                    <a:pt x="65271" y="24302"/>
                  </a:lnTo>
                  <a:lnTo>
                    <a:pt x="109038" y="6421"/>
                  </a:lnTo>
                  <a:lnTo>
                    <a:pt x="159435" y="0"/>
                  </a:lnTo>
                  <a:lnTo>
                    <a:pt x="1986407" y="0"/>
                  </a:lnTo>
                  <a:lnTo>
                    <a:pt x="2036779" y="6421"/>
                  </a:lnTo>
                  <a:lnTo>
                    <a:pt x="2080531" y="24302"/>
                  </a:lnTo>
                  <a:lnTo>
                    <a:pt x="2115035" y="51572"/>
                  </a:lnTo>
                  <a:lnTo>
                    <a:pt x="2137665" y="86156"/>
                  </a:lnTo>
                  <a:lnTo>
                    <a:pt x="2145792" y="125984"/>
                  </a:lnTo>
                  <a:lnTo>
                    <a:pt x="2145792" y="629920"/>
                  </a:lnTo>
                  <a:lnTo>
                    <a:pt x="2137665" y="669742"/>
                  </a:lnTo>
                  <a:lnTo>
                    <a:pt x="2115035" y="704326"/>
                  </a:lnTo>
                  <a:lnTo>
                    <a:pt x="2080531" y="731597"/>
                  </a:lnTo>
                  <a:lnTo>
                    <a:pt x="2036779" y="749481"/>
                  </a:lnTo>
                  <a:lnTo>
                    <a:pt x="1986407" y="755904"/>
                  </a:lnTo>
                  <a:lnTo>
                    <a:pt x="159435" y="755904"/>
                  </a:lnTo>
                  <a:lnTo>
                    <a:pt x="109038" y="749481"/>
                  </a:lnTo>
                  <a:lnTo>
                    <a:pt x="65271" y="731597"/>
                  </a:lnTo>
                  <a:lnTo>
                    <a:pt x="30759" y="704326"/>
                  </a:lnTo>
                  <a:lnTo>
                    <a:pt x="8127" y="669742"/>
                  </a:lnTo>
                  <a:lnTo>
                    <a:pt x="0" y="629920"/>
                  </a:lnTo>
                  <a:lnTo>
                    <a:pt x="0" y="125984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917549" y="5598363"/>
            <a:ext cx="1242060" cy="49022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88900" marR="5080" indent="-76200">
              <a:lnSpc>
                <a:spcPts val="1730"/>
              </a:lnSpc>
              <a:spcBef>
                <a:spcPts val="320"/>
              </a:spcBef>
            </a:pPr>
            <a:r>
              <a:rPr sz="1600" b="1" i="1" spc="-10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600" b="1" i="1" dirty="0">
                <a:solidFill>
                  <a:srgbClr val="FFFFFF"/>
                </a:solidFill>
                <a:latin typeface="Arial"/>
                <a:cs typeface="Arial"/>
              </a:rPr>
              <a:t>оро</a:t>
            </a:r>
            <a:r>
              <a:rPr sz="1600" b="1" i="1" spc="1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b="1" i="1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1600" b="1" i="1" spc="-10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600" b="1" i="1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600" b="1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i="1" dirty="0">
                <a:solidFill>
                  <a:srgbClr val="FFFFFF"/>
                </a:solidFill>
                <a:latin typeface="Arial"/>
                <a:cs typeface="Arial"/>
              </a:rPr>
              <a:t>з  </a:t>
            </a:r>
            <a:r>
              <a:rPr sz="1600" b="1" i="1" spc="-5" dirty="0">
                <a:solidFill>
                  <a:srgbClr val="FFFFFF"/>
                </a:solidFill>
                <a:latin typeface="Arial"/>
                <a:cs typeface="Arial"/>
              </a:rPr>
              <a:t>корупцією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62200" y="304800"/>
            <a:ext cx="4239895" cy="5384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3350" spc="-110" dirty="0">
                <a:solidFill>
                  <a:srgbClr val="860038"/>
                </a:solidFill>
              </a:rPr>
              <a:t>ЧЕК-ЛИСТ</a:t>
            </a:r>
            <a:r>
              <a:rPr sz="3350" spc="-10" dirty="0">
                <a:solidFill>
                  <a:srgbClr val="860038"/>
                </a:solidFill>
              </a:rPr>
              <a:t> </a:t>
            </a:r>
            <a:r>
              <a:rPr sz="3350" spc="-105" dirty="0">
                <a:solidFill>
                  <a:srgbClr val="860038"/>
                </a:solidFill>
              </a:rPr>
              <a:t>2</a:t>
            </a:r>
            <a:r>
              <a:rPr sz="3350" spc="-70" dirty="0">
                <a:solidFill>
                  <a:srgbClr val="860038"/>
                </a:solidFill>
              </a:rPr>
              <a:t> </a:t>
            </a:r>
            <a:r>
              <a:rPr sz="3350" spc="-110" dirty="0">
                <a:solidFill>
                  <a:srgbClr val="860038"/>
                </a:solidFill>
              </a:rPr>
              <a:t>КРОКУ:</a:t>
            </a:r>
            <a:endParaRPr sz="3350" dirty="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60</a:t>
            </a:fld>
            <a:endParaRPr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33400" y="1066800"/>
            <a:ext cx="8305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можемо</a:t>
            </a:r>
            <a:r>
              <a:rPr lang="ru-RU" dirty="0" smtClean="0"/>
              <a:t> ми </a:t>
            </a:r>
            <a:r>
              <a:rPr lang="ru-RU" dirty="0" err="1" smtClean="0"/>
              <a:t>чітко</a:t>
            </a:r>
            <a:r>
              <a:rPr lang="ru-RU" dirty="0" smtClean="0"/>
              <a:t> </a:t>
            </a:r>
            <a:r>
              <a:rPr lang="ru-RU" dirty="0" err="1" smtClean="0"/>
              <a:t>описати</a:t>
            </a:r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цільові</a:t>
            </a:r>
            <a:r>
              <a:rPr lang="ru-RU" dirty="0" smtClean="0"/>
              <a:t> </a:t>
            </a:r>
            <a:r>
              <a:rPr lang="ru-RU" dirty="0" err="1" smtClean="0"/>
              <a:t>аудиторії</a:t>
            </a:r>
            <a:r>
              <a:rPr lang="ru-RU" dirty="0" smtClean="0"/>
              <a:t> проекту?</a:t>
            </a:r>
          </a:p>
          <a:p>
            <a:r>
              <a:rPr lang="ru-RU" dirty="0" smtClean="0"/>
              <a:t>2 </a:t>
            </a:r>
            <a:r>
              <a:rPr lang="ru-RU" dirty="0" err="1" smtClean="0"/>
              <a:t>Чи</a:t>
            </a:r>
            <a:r>
              <a:rPr lang="ru-RU" dirty="0" smtClean="0"/>
              <a:t> є у </a:t>
            </a:r>
            <a:r>
              <a:rPr lang="ru-RU" dirty="0" err="1" smtClean="0"/>
              <a:t>оголошенні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документах Донора, </a:t>
            </a:r>
            <a:r>
              <a:rPr lang="ru-RU" dirty="0" err="1" smtClean="0"/>
              <a:t>інформація</a:t>
            </a:r>
            <a:r>
              <a:rPr lang="ru-RU" dirty="0" smtClean="0"/>
              <a:t> про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очікувань</a:t>
            </a:r>
            <a:r>
              <a:rPr lang="ru-RU" dirty="0" smtClean="0"/>
              <a:t>/потреб </a:t>
            </a:r>
            <a:r>
              <a:rPr lang="ru-RU" dirty="0" err="1" smtClean="0"/>
              <a:t>цільових</a:t>
            </a:r>
            <a:r>
              <a:rPr lang="ru-RU" dirty="0" smtClean="0"/>
              <a:t> </a:t>
            </a:r>
            <a:r>
              <a:rPr lang="ru-RU" dirty="0" err="1" smtClean="0"/>
              <a:t>аудиторій</a:t>
            </a:r>
            <a:r>
              <a:rPr lang="ru-RU" dirty="0" smtClean="0"/>
              <a:t> проекту? </a:t>
            </a:r>
          </a:p>
          <a:p>
            <a:r>
              <a:rPr lang="ru-RU" dirty="0" smtClean="0"/>
              <a:t>3 </a:t>
            </a:r>
            <a:r>
              <a:rPr lang="ru-RU" dirty="0" err="1" smtClean="0"/>
              <a:t>Чи</a:t>
            </a:r>
            <a:r>
              <a:rPr lang="ru-RU" dirty="0" smtClean="0"/>
              <a:t> є у </a:t>
            </a:r>
            <a:r>
              <a:rPr lang="ru-RU" dirty="0" err="1" smtClean="0"/>
              <a:t>нашої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попередні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/</a:t>
            </a:r>
            <a:r>
              <a:rPr lang="ru-RU" dirty="0" err="1" smtClean="0"/>
              <a:t>опитування</a:t>
            </a:r>
            <a:r>
              <a:rPr lang="ru-RU" dirty="0" smtClean="0"/>
              <a:t> </a:t>
            </a:r>
            <a:r>
              <a:rPr lang="ru-RU" dirty="0" err="1" smtClean="0"/>
              <a:t>очікувань</a:t>
            </a:r>
            <a:r>
              <a:rPr lang="ru-RU" dirty="0" smtClean="0"/>
              <a:t>/потреб </a:t>
            </a:r>
            <a:r>
              <a:rPr lang="ru-RU" dirty="0" err="1" smtClean="0"/>
              <a:t>цільових</a:t>
            </a:r>
            <a:r>
              <a:rPr lang="ru-RU" dirty="0" smtClean="0"/>
              <a:t> </a:t>
            </a:r>
            <a:r>
              <a:rPr lang="ru-RU" dirty="0" err="1" smtClean="0"/>
              <a:t>аудиторій</a:t>
            </a:r>
            <a:r>
              <a:rPr lang="ru-RU" dirty="0" smtClean="0"/>
              <a:t> проекту? </a:t>
            </a:r>
          </a:p>
          <a:p>
            <a:r>
              <a:rPr lang="ru-RU" dirty="0" smtClean="0"/>
              <a:t>4 </a:t>
            </a:r>
            <a:r>
              <a:rPr lang="ru-RU" dirty="0" err="1" smtClean="0"/>
              <a:t>Чи</a:t>
            </a:r>
            <a:r>
              <a:rPr lang="ru-RU" dirty="0" smtClean="0"/>
              <a:t> є </a:t>
            </a:r>
            <a:r>
              <a:rPr lang="ru-RU" dirty="0" err="1" smtClean="0"/>
              <a:t>представники</a:t>
            </a:r>
            <a:r>
              <a:rPr lang="ru-RU" dirty="0" smtClean="0"/>
              <a:t> </a:t>
            </a:r>
            <a:r>
              <a:rPr lang="ru-RU" dirty="0" err="1" smtClean="0"/>
              <a:t>цільових</a:t>
            </a:r>
            <a:r>
              <a:rPr lang="ru-RU" dirty="0" smtClean="0"/>
              <a:t> </a:t>
            </a:r>
            <a:r>
              <a:rPr lang="ru-RU" dirty="0" err="1" smtClean="0"/>
              <a:t>аудиторій</a:t>
            </a:r>
            <a:r>
              <a:rPr lang="ru-RU" dirty="0" smtClean="0"/>
              <a:t> </a:t>
            </a:r>
            <a:r>
              <a:rPr lang="ru-RU" dirty="0" err="1" smtClean="0"/>
              <a:t>оголошеного</a:t>
            </a:r>
            <a:r>
              <a:rPr lang="ru-RU" dirty="0" smtClean="0"/>
              <a:t> проекту </a:t>
            </a:r>
            <a:r>
              <a:rPr lang="ru-RU" dirty="0" err="1" smtClean="0"/>
              <a:t>учасниками</a:t>
            </a:r>
            <a:r>
              <a:rPr lang="ru-RU" dirty="0" smtClean="0"/>
              <a:t> / партнерами </a:t>
            </a:r>
            <a:r>
              <a:rPr lang="ru-RU" dirty="0" err="1" smtClean="0"/>
              <a:t>нашої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? </a:t>
            </a:r>
          </a:p>
          <a:p>
            <a:r>
              <a:rPr lang="ru-RU" dirty="0" smtClean="0"/>
              <a:t>5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залучені</a:t>
            </a:r>
            <a:r>
              <a:rPr lang="ru-RU" dirty="0" smtClean="0"/>
              <a:t> </a:t>
            </a:r>
            <a:r>
              <a:rPr lang="ru-RU" dirty="0" err="1" smtClean="0"/>
              <a:t>представники</a:t>
            </a:r>
            <a:r>
              <a:rPr lang="ru-RU" dirty="0" smtClean="0"/>
              <a:t> </a:t>
            </a:r>
            <a:r>
              <a:rPr lang="ru-RU" dirty="0" err="1" smtClean="0"/>
              <a:t>цільових</a:t>
            </a:r>
            <a:r>
              <a:rPr lang="ru-RU" dirty="0" smtClean="0"/>
              <a:t> </a:t>
            </a:r>
            <a:r>
              <a:rPr lang="ru-RU" dirty="0" err="1" smtClean="0"/>
              <a:t>аудиторій</a:t>
            </a:r>
            <a:r>
              <a:rPr lang="ru-RU" dirty="0" smtClean="0"/>
              <a:t> до </a:t>
            </a:r>
            <a:r>
              <a:rPr lang="ru-RU" dirty="0" err="1" smtClean="0"/>
              <a:t>планування</a:t>
            </a:r>
            <a:r>
              <a:rPr lang="ru-RU" dirty="0" smtClean="0"/>
              <a:t>/</a:t>
            </a:r>
            <a:r>
              <a:rPr lang="ru-RU" dirty="0" err="1" smtClean="0"/>
              <a:t>реалізації</a:t>
            </a:r>
            <a:r>
              <a:rPr lang="ru-RU" dirty="0" smtClean="0"/>
              <a:t> </a:t>
            </a:r>
            <a:r>
              <a:rPr lang="ru-RU" dirty="0" err="1" smtClean="0"/>
              <a:t>запропонованого</a:t>
            </a:r>
            <a:r>
              <a:rPr lang="ru-RU" dirty="0" smtClean="0"/>
              <a:t> проекту? </a:t>
            </a:r>
          </a:p>
          <a:p>
            <a:r>
              <a:rPr lang="ru-RU" dirty="0" smtClean="0"/>
              <a:t>6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визначили</a:t>
            </a:r>
            <a:r>
              <a:rPr lang="ru-RU" dirty="0" smtClean="0"/>
              <a:t> ми </a:t>
            </a:r>
            <a:r>
              <a:rPr lang="ru-RU" dirty="0" err="1" smtClean="0"/>
              <a:t>проблеми</a:t>
            </a:r>
            <a:r>
              <a:rPr lang="ru-RU" dirty="0" smtClean="0"/>
              <a:t>/</a:t>
            </a:r>
            <a:r>
              <a:rPr lang="ru-RU" dirty="0" err="1" smtClean="0"/>
              <a:t>мрії</a:t>
            </a:r>
            <a:r>
              <a:rPr lang="ru-RU" dirty="0" smtClean="0"/>
              <a:t> </a:t>
            </a:r>
            <a:r>
              <a:rPr lang="ru-RU" dirty="0" err="1" smtClean="0"/>
              <a:t>головних</a:t>
            </a:r>
            <a:r>
              <a:rPr lang="ru-RU" dirty="0" smtClean="0"/>
              <a:t> </a:t>
            </a:r>
            <a:r>
              <a:rPr lang="ru-RU" dirty="0" err="1" smtClean="0"/>
              <a:t>цільових</a:t>
            </a:r>
            <a:r>
              <a:rPr lang="ru-RU" dirty="0" smtClean="0"/>
              <a:t> </a:t>
            </a:r>
            <a:r>
              <a:rPr lang="ru-RU" dirty="0" err="1" smtClean="0"/>
              <a:t>аудиторій</a:t>
            </a:r>
            <a:r>
              <a:rPr lang="ru-RU" dirty="0" smtClean="0"/>
              <a:t>? </a:t>
            </a:r>
          </a:p>
          <a:p>
            <a:r>
              <a:rPr lang="ru-RU" dirty="0" smtClean="0"/>
              <a:t>7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можемо</a:t>
            </a:r>
            <a:r>
              <a:rPr lang="ru-RU" dirty="0" smtClean="0"/>
              <a:t> ми </a:t>
            </a:r>
            <a:r>
              <a:rPr lang="ru-RU" dirty="0" err="1" smtClean="0"/>
              <a:t>чітко</a:t>
            </a:r>
            <a:r>
              <a:rPr lang="ru-RU" dirty="0" smtClean="0"/>
              <a:t> </a:t>
            </a:r>
            <a:r>
              <a:rPr lang="ru-RU" dirty="0" err="1" smtClean="0"/>
              <a:t>сформулювати</a:t>
            </a:r>
            <a:r>
              <a:rPr lang="ru-RU" dirty="0" smtClean="0"/>
              <a:t> </a:t>
            </a:r>
            <a:r>
              <a:rPr lang="ru-RU" dirty="0" err="1" smtClean="0"/>
              <a:t>ключові</a:t>
            </a:r>
            <a:r>
              <a:rPr lang="ru-RU" dirty="0" smtClean="0"/>
              <a:t> </a:t>
            </a:r>
            <a:r>
              <a:rPr lang="ru-RU" dirty="0" err="1" smtClean="0"/>
              <a:t>Цінності</a:t>
            </a:r>
            <a:r>
              <a:rPr lang="ru-RU" dirty="0" smtClean="0"/>
              <a:t> </a:t>
            </a:r>
            <a:r>
              <a:rPr lang="ru-RU" dirty="0" err="1" smtClean="0"/>
              <a:t>нашого</a:t>
            </a:r>
            <a:r>
              <a:rPr lang="ru-RU" dirty="0" smtClean="0"/>
              <a:t> проекту з точки </a:t>
            </a:r>
            <a:r>
              <a:rPr lang="ru-RU" dirty="0" err="1" smtClean="0"/>
              <a:t>зору</a:t>
            </a:r>
            <a:r>
              <a:rPr lang="ru-RU" dirty="0" smtClean="0"/>
              <a:t> проблем/</a:t>
            </a:r>
            <a:r>
              <a:rPr lang="ru-RU" dirty="0" err="1" smtClean="0"/>
              <a:t>мрій</a:t>
            </a:r>
            <a:r>
              <a:rPr lang="ru-RU" dirty="0" smtClean="0"/>
              <a:t> </a:t>
            </a:r>
            <a:r>
              <a:rPr lang="ru-RU" dirty="0" err="1" smtClean="0"/>
              <a:t>цільових</a:t>
            </a:r>
            <a:r>
              <a:rPr lang="ru-RU" dirty="0" smtClean="0"/>
              <a:t> </a:t>
            </a:r>
            <a:r>
              <a:rPr lang="ru-RU" dirty="0" err="1" smtClean="0"/>
              <a:t>аудиторій</a:t>
            </a:r>
            <a:r>
              <a:rPr lang="ru-RU" dirty="0" smtClean="0"/>
              <a:t>? </a:t>
            </a:r>
          </a:p>
          <a:p>
            <a:r>
              <a:rPr lang="ru-RU" dirty="0" smtClean="0"/>
              <a:t>8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вирішення</a:t>
            </a:r>
            <a:r>
              <a:rPr lang="ru-RU" dirty="0" smtClean="0"/>
              <a:t> проблем/</a:t>
            </a:r>
            <a:r>
              <a:rPr lang="ru-RU" dirty="0" err="1" smtClean="0"/>
              <a:t>реалізація</a:t>
            </a:r>
            <a:r>
              <a:rPr lang="ru-RU" dirty="0" smtClean="0"/>
              <a:t> </a:t>
            </a:r>
            <a:r>
              <a:rPr lang="ru-RU" dirty="0" err="1" smtClean="0"/>
              <a:t>мрій</a:t>
            </a:r>
            <a:r>
              <a:rPr lang="ru-RU" dirty="0" smtClean="0"/>
              <a:t> </a:t>
            </a:r>
            <a:r>
              <a:rPr lang="ru-RU" dirty="0" err="1" smtClean="0"/>
              <a:t>Бенефіціарів</a:t>
            </a:r>
            <a:r>
              <a:rPr lang="ru-RU" dirty="0" smtClean="0"/>
              <a:t> </a:t>
            </a:r>
            <a:r>
              <a:rPr lang="ru-RU" dirty="0" err="1" smtClean="0"/>
              <a:t>обраним</a:t>
            </a:r>
            <a:r>
              <a:rPr lang="ru-RU" dirty="0" smtClean="0"/>
              <a:t> нами способом </a:t>
            </a:r>
            <a:r>
              <a:rPr lang="ru-RU" dirty="0" err="1" smtClean="0"/>
              <a:t>сприяє</a:t>
            </a:r>
            <a:r>
              <a:rPr lang="ru-RU" dirty="0" smtClean="0"/>
              <a:t> </a:t>
            </a:r>
            <a:r>
              <a:rPr lang="ru-RU" dirty="0" err="1" smtClean="0"/>
              <a:t>досягненню</a:t>
            </a:r>
            <a:r>
              <a:rPr lang="ru-RU" dirty="0" smtClean="0"/>
              <a:t> </a:t>
            </a:r>
            <a:r>
              <a:rPr lang="ru-RU" dirty="0" err="1" smtClean="0"/>
              <a:t>очікуваних</a:t>
            </a:r>
            <a:r>
              <a:rPr lang="ru-RU" dirty="0" smtClean="0"/>
              <a:t> </a:t>
            </a:r>
            <a:r>
              <a:rPr lang="ru-RU" dirty="0" err="1" smtClean="0"/>
              <a:t>цільових</a:t>
            </a:r>
            <a:r>
              <a:rPr lang="ru-RU" dirty="0" smtClean="0"/>
              <a:t> </a:t>
            </a:r>
            <a:r>
              <a:rPr lang="ru-RU" dirty="0" err="1" smtClean="0"/>
              <a:t>показників</a:t>
            </a:r>
            <a:r>
              <a:rPr lang="ru-RU" dirty="0" smtClean="0"/>
              <a:t> проекту? </a:t>
            </a:r>
          </a:p>
          <a:p>
            <a:r>
              <a:rPr lang="ru-RU" dirty="0" smtClean="0"/>
              <a:t>9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запропоноване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</a:t>
            </a:r>
            <a:r>
              <a:rPr lang="ru-RU" dirty="0" err="1" smtClean="0"/>
              <a:t>сприятиме</a:t>
            </a:r>
            <a:r>
              <a:rPr lang="ru-RU" dirty="0" smtClean="0"/>
              <a:t> </a:t>
            </a:r>
            <a:r>
              <a:rPr lang="ru-RU" dirty="0" err="1" smtClean="0"/>
              <a:t>подальшому</a:t>
            </a:r>
            <a:r>
              <a:rPr lang="ru-RU" dirty="0" smtClean="0"/>
              <a:t> </a:t>
            </a:r>
            <a:r>
              <a:rPr lang="ru-RU" dirty="0" err="1" smtClean="0"/>
              <a:t>використанню</a:t>
            </a:r>
            <a:r>
              <a:rPr lang="ru-RU" dirty="0" smtClean="0"/>
              <a:t> </a:t>
            </a:r>
            <a:r>
              <a:rPr lang="ru-RU" dirty="0" err="1" smtClean="0"/>
              <a:t>Бенефіціарами</a:t>
            </a:r>
            <a:r>
              <a:rPr lang="ru-RU" dirty="0" smtClean="0"/>
              <a:t> </a:t>
            </a:r>
            <a:r>
              <a:rPr lang="ru-RU" dirty="0" err="1" smtClean="0"/>
              <a:t>результатів</a:t>
            </a:r>
            <a:r>
              <a:rPr lang="ru-RU" dirty="0" smtClean="0"/>
              <a:t> </a:t>
            </a:r>
            <a:r>
              <a:rPr lang="ru-RU" dirty="0" err="1" smtClean="0"/>
              <a:t>Сталості</a:t>
            </a:r>
            <a:r>
              <a:rPr lang="ru-RU" dirty="0" smtClean="0"/>
              <a:t> проекту? </a:t>
            </a:r>
          </a:p>
          <a:p>
            <a:r>
              <a:rPr lang="ru-RU" dirty="0" smtClean="0"/>
              <a:t>10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досягнута</a:t>
            </a:r>
            <a:r>
              <a:rPr lang="ru-RU" dirty="0" smtClean="0"/>
              <a:t> </a:t>
            </a:r>
            <a:r>
              <a:rPr lang="ru-RU" dirty="0" err="1" smtClean="0"/>
              <a:t>Сталість</a:t>
            </a:r>
            <a:r>
              <a:rPr lang="ru-RU" dirty="0" smtClean="0"/>
              <a:t> </a:t>
            </a:r>
            <a:r>
              <a:rPr lang="ru-RU" dirty="0" err="1" smtClean="0"/>
              <a:t>відповідає</a:t>
            </a:r>
            <a:r>
              <a:rPr lang="ru-RU" dirty="0" smtClean="0"/>
              <a:t> </a:t>
            </a:r>
            <a:r>
              <a:rPr lang="ru-RU" dirty="0" err="1" smtClean="0"/>
              <a:t>цінностям</a:t>
            </a:r>
            <a:r>
              <a:rPr lang="ru-RU" dirty="0" smtClean="0"/>
              <a:t> Донора?</a:t>
            </a:r>
            <a:endParaRPr lang="ru-RU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38800" y="338392"/>
            <a:ext cx="4239895" cy="5384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3350" spc="-110" dirty="0">
                <a:solidFill>
                  <a:srgbClr val="860038"/>
                </a:solidFill>
              </a:rPr>
              <a:t>ЧЕК-ЛИСТ</a:t>
            </a:r>
            <a:r>
              <a:rPr sz="3350" spc="-10" dirty="0">
                <a:solidFill>
                  <a:srgbClr val="860038"/>
                </a:solidFill>
              </a:rPr>
              <a:t> </a:t>
            </a:r>
            <a:r>
              <a:rPr sz="3350" spc="-105" dirty="0">
                <a:solidFill>
                  <a:srgbClr val="860038"/>
                </a:solidFill>
              </a:rPr>
              <a:t>3</a:t>
            </a:r>
            <a:r>
              <a:rPr sz="3350" spc="-70" dirty="0">
                <a:solidFill>
                  <a:srgbClr val="860038"/>
                </a:solidFill>
              </a:rPr>
              <a:t> </a:t>
            </a:r>
            <a:r>
              <a:rPr sz="3350" spc="-110" dirty="0">
                <a:solidFill>
                  <a:srgbClr val="860038"/>
                </a:solidFill>
              </a:rPr>
              <a:t>КРОКУ:</a:t>
            </a:r>
            <a:endParaRPr sz="3350"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61</a:t>
            </a:fld>
            <a:endParaRPr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81000" y="1071356"/>
            <a:ext cx="845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 </a:t>
            </a:r>
            <a:r>
              <a:rPr lang="ru-RU" dirty="0" err="1" smtClean="0"/>
              <a:t>Чи</a:t>
            </a:r>
            <a:r>
              <a:rPr lang="ru-RU" dirty="0" smtClean="0"/>
              <a:t> є у </a:t>
            </a:r>
            <a:r>
              <a:rPr lang="ru-RU" dirty="0" err="1" smtClean="0"/>
              <a:t>оголошенні</a:t>
            </a:r>
            <a:r>
              <a:rPr lang="ru-RU" dirty="0" smtClean="0"/>
              <a:t> </a:t>
            </a:r>
            <a:r>
              <a:rPr lang="ru-RU" dirty="0" err="1" smtClean="0"/>
              <a:t>чіткі</a:t>
            </a:r>
            <a:r>
              <a:rPr lang="ru-RU" dirty="0" smtClean="0"/>
              <a:t> </a:t>
            </a:r>
            <a:r>
              <a:rPr lang="ru-RU" dirty="0" err="1" smtClean="0"/>
              <a:t>вимоги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наявності</a:t>
            </a:r>
            <a:r>
              <a:rPr lang="ru-RU" dirty="0" smtClean="0"/>
              <a:t> та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партнерів</a:t>
            </a:r>
            <a:r>
              <a:rPr lang="ru-RU" dirty="0" smtClean="0"/>
              <a:t>? </a:t>
            </a:r>
          </a:p>
          <a:p>
            <a:r>
              <a:rPr lang="ru-RU" dirty="0" smtClean="0"/>
              <a:t>2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відповідаємо</a:t>
            </a:r>
            <a:r>
              <a:rPr lang="ru-RU" dirty="0" smtClean="0"/>
              <a:t> ми / наш </a:t>
            </a:r>
            <a:r>
              <a:rPr lang="ru-RU" dirty="0" err="1" smtClean="0"/>
              <a:t>консорціум</a:t>
            </a:r>
            <a:r>
              <a:rPr lang="ru-RU" dirty="0" smtClean="0"/>
              <a:t> </a:t>
            </a:r>
            <a:r>
              <a:rPr lang="ru-RU" dirty="0" err="1" smtClean="0"/>
              <a:t>обов’язковим</a:t>
            </a:r>
            <a:r>
              <a:rPr lang="ru-RU" dirty="0" smtClean="0"/>
              <a:t> </a:t>
            </a:r>
            <a:r>
              <a:rPr lang="ru-RU" dirty="0" err="1" smtClean="0"/>
              <a:t>вимогам</a:t>
            </a:r>
            <a:r>
              <a:rPr lang="ru-RU" dirty="0" smtClean="0"/>
              <a:t>? </a:t>
            </a:r>
          </a:p>
          <a:p>
            <a:r>
              <a:rPr lang="ru-RU" dirty="0" smtClean="0"/>
              <a:t>3 </a:t>
            </a:r>
            <a:r>
              <a:rPr lang="ru-RU" dirty="0" err="1" smtClean="0"/>
              <a:t>Чи</a:t>
            </a:r>
            <a:r>
              <a:rPr lang="ru-RU" dirty="0" smtClean="0"/>
              <a:t> є у </a:t>
            </a:r>
            <a:r>
              <a:rPr lang="ru-RU" dirty="0" err="1" smtClean="0"/>
              <a:t>нашої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приклади</a:t>
            </a:r>
            <a:r>
              <a:rPr lang="ru-RU" dirty="0" smtClean="0"/>
              <a:t> </a:t>
            </a:r>
            <a:r>
              <a:rPr lang="ru-RU" dirty="0" err="1" smtClean="0"/>
              <a:t>попередньо</a:t>
            </a:r>
            <a:r>
              <a:rPr lang="ru-RU" dirty="0" smtClean="0"/>
              <a:t> </a:t>
            </a:r>
            <a:r>
              <a:rPr lang="ru-RU" dirty="0" err="1" smtClean="0"/>
              <a:t>реалізованих</a:t>
            </a:r>
            <a:r>
              <a:rPr lang="ru-RU" dirty="0" smtClean="0"/>
              <a:t> </a:t>
            </a:r>
            <a:r>
              <a:rPr lang="ru-RU" dirty="0" err="1" smtClean="0"/>
              <a:t>проектів</a:t>
            </a:r>
            <a:r>
              <a:rPr lang="ru-RU" dirty="0" smtClean="0"/>
              <a:t> з партнерами? </a:t>
            </a:r>
          </a:p>
          <a:p>
            <a:r>
              <a:rPr lang="ru-RU" dirty="0" smtClean="0"/>
              <a:t>4 </a:t>
            </a:r>
            <a:r>
              <a:rPr lang="ru-RU" dirty="0" err="1" smtClean="0"/>
              <a:t>Чи</a:t>
            </a:r>
            <a:r>
              <a:rPr lang="ru-RU" dirty="0" smtClean="0"/>
              <a:t> є у </a:t>
            </a:r>
            <a:r>
              <a:rPr lang="ru-RU" dirty="0" err="1" smtClean="0"/>
              <a:t>нашої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формальні</a:t>
            </a:r>
            <a:r>
              <a:rPr lang="ru-RU" dirty="0" smtClean="0"/>
              <a:t> </a:t>
            </a:r>
            <a:r>
              <a:rPr lang="ru-RU" dirty="0" err="1" smtClean="0"/>
              <a:t>стосунки</a:t>
            </a:r>
            <a:r>
              <a:rPr lang="ru-RU" dirty="0" smtClean="0"/>
              <a:t> з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організаціями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виступити</a:t>
            </a:r>
            <a:r>
              <a:rPr lang="ru-RU" dirty="0" smtClean="0"/>
              <a:t> партнерами у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проекті</a:t>
            </a:r>
            <a:r>
              <a:rPr lang="ru-RU" dirty="0" smtClean="0"/>
              <a:t>? </a:t>
            </a:r>
          </a:p>
          <a:p>
            <a:r>
              <a:rPr lang="ru-RU" dirty="0" smtClean="0"/>
              <a:t>5 </a:t>
            </a:r>
            <a:r>
              <a:rPr lang="ru-RU" dirty="0" err="1" smtClean="0"/>
              <a:t>Чи</a:t>
            </a:r>
            <a:r>
              <a:rPr lang="ru-RU" dirty="0" smtClean="0"/>
              <a:t> є у </a:t>
            </a:r>
            <a:r>
              <a:rPr lang="ru-RU" dirty="0" err="1" smtClean="0"/>
              <a:t>нашої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потенційні</a:t>
            </a:r>
            <a:r>
              <a:rPr lang="ru-RU" dirty="0" smtClean="0"/>
              <a:t> </a:t>
            </a:r>
            <a:r>
              <a:rPr lang="ru-RU" dirty="0" err="1" smtClean="0"/>
              <a:t>партнери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грантовий</a:t>
            </a:r>
            <a:r>
              <a:rPr lang="ru-RU" dirty="0" smtClean="0"/>
              <a:t> </a:t>
            </a:r>
            <a:r>
              <a:rPr lang="ru-RU" dirty="0" err="1" smtClean="0"/>
              <a:t>досвід</a:t>
            </a:r>
            <a:r>
              <a:rPr lang="ru-RU" dirty="0" smtClean="0"/>
              <a:t> у </a:t>
            </a:r>
            <a:r>
              <a:rPr lang="ru-RU" dirty="0" err="1" smtClean="0"/>
              <a:t>цього</a:t>
            </a:r>
            <a:r>
              <a:rPr lang="ru-RU" dirty="0" smtClean="0"/>
              <a:t> Донора? </a:t>
            </a:r>
          </a:p>
          <a:p>
            <a:r>
              <a:rPr lang="ru-RU" dirty="0" smtClean="0"/>
              <a:t>6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наші</a:t>
            </a:r>
            <a:r>
              <a:rPr lang="ru-RU" dirty="0" smtClean="0"/>
              <a:t> </a:t>
            </a:r>
            <a:r>
              <a:rPr lang="ru-RU" dirty="0" err="1" smtClean="0"/>
              <a:t>потенційні</a:t>
            </a:r>
            <a:r>
              <a:rPr lang="ru-RU" dirty="0" smtClean="0"/>
              <a:t> </a:t>
            </a:r>
            <a:r>
              <a:rPr lang="ru-RU" dirty="0" err="1" smtClean="0"/>
              <a:t>партнери</a:t>
            </a:r>
            <a:r>
              <a:rPr lang="ru-RU" dirty="0" smtClean="0"/>
              <a:t> </a:t>
            </a:r>
            <a:r>
              <a:rPr lang="ru-RU" dirty="0" err="1" smtClean="0"/>
              <a:t>доповнюють</a:t>
            </a:r>
            <a:r>
              <a:rPr lang="ru-RU" dirty="0" smtClean="0"/>
              <a:t> </a:t>
            </a:r>
            <a:r>
              <a:rPr lang="ru-RU" dirty="0" err="1" smtClean="0"/>
              <a:t>наші</a:t>
            </a:r>
            <a:r>
              <a:rPr lang="ru-RU" dirty="0" smtClean="0"/>
              <a:t> </a:t>
            </a:r>
            <a:r>
              <a:rPr lang="ru-RU" dirty="0" err="1" smtClean="0"/>
              <a:t>ключові</a:t>
            </a:r>
            <a:r>
              <a:rPr lang="ru-RU" dirty="0" smtClean="0"/>
              <a:t> </a:t>
            </a:r>
            <a:r>
              <a:rPr lang="ru-RU" dirty="0" err="1" smtClean="0"/>
              <a:t>компетенції</a:t>
            </a:r>
            <a:r>
              <a:rPr lang="ru-RU" dirty="0" smtClean="0"/>
              <a:t>, </a:t>
            </a:r>
            <a:r>
              <a:rPr lang="ru-RU" dirty="0" err="1" smtClean="0"/>
              <a:t>необхідні</a:t>
            </a:r>
            <a:r>
              <a:rPr lang="ru-RU" dirty="0" smtClean="0"/>
              <a:t> для </a:t>
            </a:r>
            <a:r>
              <a:rPr lang="ru-RU" dirty="0" err="1" smtClean="0"/>
              <a:t>якісної</a:t>
            </a:r>
            <a:r>
              <a:rPr lang="ru-RU" dirty="0" smtClean="0"/>
              <a:t> </a:t>
            </a:r>
            <a:r>
              <a:rPr lang="ru-RU" dirty="0" err="1" smtClean="0"/>
              <a:t>реалізації</a:t>
            </a:r>
            <a:r>
              <a:rPr lang="ru-RU" dirty="0" smtClean="0"/>
              <a:t> проекту? </a:t>
            </a:r>
          </a:p>
          <a:p>
            <a:r>
              <a:rPr lang="ru-RU" dirty="0" smtClean="0"/>
              <a:t>7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наші</a:t>
            </a:r>
            <a:r>
              <a:rPr lang="ru-RU" dirty="0" smtClean="0"/>
              <a:t> </a:t>
            </a:r>
            <a:r>
              <a:rPr lang="ru-RU" dirty="0" err="1" smtClean="0"/>
              <a:t>потенційні</a:t>
            </a:r>
            <a:r>
              <a:rPr lang="ru-RU" dirty="0" smtClean="0"/>
              <a:t> </a:t>
            </a:r>
            <a:r>
              <a:rPr lang="ru-RU" dirty="0" err="1" smtClean="0"/>
              <a:t>партнери</a:t>
            </a:r>
            <a:r>
              <a:rPr lang="ru-RU" dirty="0" smtClean="0"/>
              <a:t> </a:t>
            </a:r>
            <a:r>
              <a:rPr lang="ru-RU" dirty="0" err="1" smtClean="0"/>
              <a:t>готові</a:t>
            </a:r>
            <a:r>
              <a:rPr lang="ru-RU" dirty="0" smtClean="0"/>
              <a:t> </a:t>
            </a:r>
            <a:r>
              <a:rPr lang="ru-RU" dirty="0" err="1" smtClean="0"/>
              <a:t>вкладати</a:t>
            </a:r>
            <a:r>
              <a:rPr lang="ru-RU" dirty="0" smtClean="0"/>
              <a:t> </a:t>
            </a:r>
            <a:r>
              <a:rPr lang="ru-RU" dirty="0" err="1" smtClean="0"/>
              <a:t>ресурси</a:t>
            </a:r>
            <a:r>
              <a:rPr lang="ru-RU" dirty="0" smtClean="0"/>
              <a:t> для </a:t>
            </a:r>
            <a:r>
              <a:rPr lang="ru-RU" dirty="0" err="1" smtClean="0"/>
              <a:t>формування</a:t>
            </a:r>
            <a:r>
              <a:rPr lang="ru-RU" dirty="0" smtClean="0"/>
              <a:t> фонду </a:t>
            </a:r>
            <a:r>
              <a:rPr lang="ru-RU" dirty="0" err="1" smtClean="0"/>
              <a:t>співфінансування</a:t>
            </a:r>
            <a:r>
              <a:rPr lang="ru-RU" dirty="0" smtClean="0"/>
              <a:t> проекту у </a:t>
            </a:r>
            <a:r>
              <a:rPr lang="ru-RU" dirty="0" err="1" smtClean="0"/>
              <a:t>грошовій</a:t>
            </a:r>
            <a:r>
              <a:rPr lang="ru-RU" dirty="0" smtClean="0"/>
              <a:t> / </a:t>
            </a:r>
            <a:r>
              <a:rPr lang="ru-RU" dirty="0" err="1" smtClean="0"/>
              <a:t>негрошовій</a:t>
            </a:r>
            <a:r>
              <a:rPr lang="ru-RU" dirty="0" smtClean="0"/>
              <a:t> </a:t>
            </a:r>
            <a:r>
              <a:rPr lang="ru-RU" dirty="0" err="1" smtClean="0"/>
              <a:t>формі</a:t>
            </a:r>
            <a:r>
              <a:rPr lang="ru-RU" dirty="0" smtClean="0"/>
              <a:t>? </a:t>
            </a:r>
          </a:p>
          <a:p>
            <a:r>
              <a:rPr lang="ru-RU" dirty="0" smtClean="0"/>
              <a:t>8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наші</a:t>
            </a:r>
            <a:r>
              <a:rPr lang="ru-RU" dirty="0" smtClean="0"/>
              <a:t> </a:t>
            </a:r>
            <a:r>
              <a:rPr lang="ru-RU" dirty="0" err="1" smtClean="0"/>
              <a:t>потенційні</a:t>
            </a:r>
            <a:r>
              <a:rPr lang="ru-RU" dirty="0" smtClean="0"/>
              <a:t> </a:t>
            </a:r>
            <a:r>
              <a:rPr lang="ru-RU" dirty="0" err="1" smtClean="0"/>
              <a:t>партнери</a:t>
            </a:r>
            <a:r>
              <a:rPr lang="ru-RU" dirty="0" smtClean="0"/>
              <a:t> </a:t>
            </a:r>
            <a:r>
              <a:rPr lang="ru-RU" dirty="0" err="1" smtClean="0"/>
              <a:t>готові</a:t>
            </a:r>
            <a:r>
              <a:rPr lang="ru-RU" dirty="0" smtClean="0"/>
              <a:t> </a:t>
            </a:r>
            <a:r>
              <a:rPr lang="ru-RU" dirty="0" err="1" smtClean="0"/>
              <a:t>надати</a:t>
            </a:r>
            <a:r>
              <a:rPr lang="ru-RU" dirty="0" smtClean="0"/>
              <a:t> </a:t>
            </a:r>
            <a:r>
              <a:rPr lang="ru-RU" dirty="0" err="1" smtClean="0"/>
              <a:t>гарантійні</a:t>
            </a:r>
            <a:r>
              <a:rPr lang="ru-RU" dirty="0" smtClean="0"/>
              <a:t> </a:t>
            </a:r>
            <a:r>
              <a:rPr lang="ru-RU" dirty="0" err="1" smtClean="0"/>
              <a:t>листи</a:t>
            </a:r>
            <a:r>
              <a:rPr lang="ru-RU" dirty="0" smtClean="0"/>
              <a:t> / </a:t>
            </a:r>
            <a:r>
              <a:rPr lang="ru-RU" dirty="0" err="1" smtClean="0"/>
              <a:t>бюджетні</a:t>
            </a:r>
            <a:r>
              <a:rPr lang="ru-RU" dirty="0" smtClean="0"/>
              <a:t> </a:t>
            </a:r>
            <a:r>
              <a:rPr lang="ru-RU" dirty="0" err="1" smtClean="0"/>
              <a:t>резолюції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підтверджують</a:t>
            </a:r>
            <a:r>
              <a:rPr lang="ru-RU" dirty="0" smtClean="0"/>
              <a:t> </a:t>
            </a:r>
            <a:r>
              <a:rPr lang="ru-RU" dirty="0" err="1" smtClean="0"/>
              <a:t>їхнє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внесення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? </a:t>
            </a:r>
          </a:p>
          <a:p>
            <a:r>
              <a:rPr lang="ru-RU" dirty="0" smtClean="0"/>
              <a:t>9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наші</a:t>
            </a:r>
            <a:r>
              <a:rPr lang="ru-RU" dirty="0" smtClean="0"/>
              <a:t> </a:t>
            </a:r>
            <a:r>
              <a:rPr lang="ru-RU" dirty="0" err="1" smtClean="0"/>
              <a:t>потенційні</a:t>
            </a:r>
            <a:r>
              <a:rPr lang="ru-RU" dirty="0" smtClean="0"/>
              <a:t> </a:t>
            </a:r>
            <a:r>
              <a:rPr lang="ru-RU" dirty="0" err="1" smtClean="0"/>
              <a:t>партнери</a:t>
            </a:r>
            <a:r>
              <a:rPr lang="ru-RU" dirty="0" smtClean="0"/>
              <a:t> </a:t>
            </a:r>
            <a:r>
              <a:rPr lang="ru-RU" dirty="0" err="1" smtClean="0"/>
              <a:t>візьмуть</a:t>
            </a:r>
            <a:r>
              <a:rPr lang="ru-RU" dirty="0" smtClean="0"/>
              <a:t> участь у </a:t>
            </a:r>
            <a:r>
              <a:rPr lang="ru-RU" dirty="0" err="1" smtClean="0"/>
              <a:t>підготовці</a:t>
            </a:r>
            <a:r>
              <a:rPr lang="ru-RU" dirty="0" smtClean="0"/>
              <a:t> проекту? </a:t>
            </a:r>
          </a:p>
          <a:p>
            <a:r>
              <a:rPr lang="ru-RU" dirty="0" smtClean="0"/>
              <a:t>10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наші</a:t>
            </a:r>
            <a:r>
              <a:rPr lang="ru-RU" dirty="0" smtClean="0"/>
              <a:t> </a:t>
            </a:r>
            <a:r>
              <a:rPr lang="ru-RU" dirty="0" err="1" smtClean="0"/>
              <a:t>потенційні</a:t>
            </a:r>
            <a:r>
              <a:rPr lang="ru-RU" dirty="0" smtClean="0"/>
              <a:t> </a:t>
            </a:r>
            <a:r>
              <a:rPr lang="ru-RU" dirty="0" err="1" smtClean="0"/>
              <a:t>партнери</a:t>
            </a:r>
            <a:r>
              <a:rPr lang="ru-RU" dirty="0" smtClean="0"/>
              <a:t> </a:t>
            </a:r>
            <a:r>
              <a:rPr lang="ru-RU" dirty="0" err="1" smtClean="0"/>
              <a:t>візьмуть</a:t>
            </a:r>
            <a:r>
              <a:rPr lang="ru-RU" dirty="0" smtClean="0"/>
              <a:t> участь у заходах проекту?</a:t>
            </a:r>
            <a:endParaRPr lang="ru-RU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54655" y="569769"/>
            <a:ext cx="4239895" cy="5384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3350" spc="-110" dirty="0">
                <a:solidFill>
                  <a:srgbClr val="860038"/>
                </a:solidFill>
              </a:rPr>
              <a:t>ЧЕК-ЛИСТ</a:t>
            </a:r>
            <a:r>
              <a:rPr sz="3350" spc="-10" dirty="0">
                <a:solidFill>
                  <a:srgbClr val="860038"/>
                </a:solidFill>
              </a:rPr>
              <a:t> </a:t>
            </a:r>
            <a:r>
              <a:rPr sz="3350" spc="-105" dirty="0">
                <a:solidFill>
                  <a:srgbClr val="860038"/>
                </a:solidFill>
              </a:rPr>
              <a:t>4</a:t>
            </a:r>
            <a:r>
              <a:rPr sz="3350" spc="-70" dirty="0">
                <a:solidFill>
                  <a:srgbClr val="860038"/>
                </a:solidFill>
              </a:rPr>
              <a:t> </a:t>
            </a:r>
            <a:r>
              <a:rPr sz="3350" spc="-110" dirty="0">
                <a:solidFill>
                  <a:srgbClr val="860038"/>
                </a:solidFill>
              </a:rPr>
              <a:t>КРОКУ:</a:t>
            </a:r>
            <a:endParaRPr sz="335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62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618540" y="1251915"/>
            <a:ext cx="7993380" cy="461200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77495" indent="-265430">
              <a:lnSpc>
                <a:spcPct val="100000"/>
              </a:lnSpc>
              <a:spcBef>
                <a:spcPts val="480"/>
              </a:spcBef>
              <a:buAutoNum type="arabicPlain"/>
              <a:tabLst>
                <a:tab pos="277495" algn="l"/>
                <a:tab pos="278130" algn="l"/>
              </a:tabLst>
            </a:pPr>
            <a:r>
              <a:rPr sz="1600" spc="5" dirty="0">
                <a:latin typeface="Tahoma"/>
                <a:cs typeface="Tahoma"/>
              </a:rPr>
              <a:t>Чи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можемо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ми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чітко</a:t>
            </a:r>
            <a:r>
              <a:rPr sz="1600" spc="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сформулювати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очікувані</a:t>
            </a:r>
            <a:r>
              <a:rPr sz="1600" spc="2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результати,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цінні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для</a:t>
            </a:r>
            <a:r>
              <a:rPr sz="1600" spc="1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Донора?</a:t>
            </a:r>
          </a:p>
          <a:p>
            <a:pPr marL="277495" indent="-265430">
              <a:lnSpc>
                <a:spcPct val="100000"/>
              </a:lnSpc>
              <a:spcBef>
                <a:spcPts val="385"/>
              </a:spcBef>
              <a:buAutoNum type="arabicPlain"/>
              <a:tabLst>
                <a:tab pos="277495" algn="l"/>
                <a:tab pos="278130" algn="l"/>
              </a:tabLst>
            </a:pPr>
            <a:r>
              <a:rPr sz="1600" spc="5" dirty="0">
                <a:latin typeface="Tahoma"/>
                <a:cs typeface="Tahoma"/>
              </a:rPr>
              <a:t>Чи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можемо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ми</a:t>
            </a:r>
            <a:r>
              <a:rPr sz="1600" spc="-5" dirty="0">
                <a:latin typeface="Tahoma"/>
                <a:cs typeface="Tahoma"/>
              </a:rPr>
              <a:t> чітко</a:t>
            </a:r>
            <a:r>
              <a:rPr sz="1600" spc="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сформулювати</a:t>
            </a:r>
            <a:r>
              <a:rPr sz="1600" spc="-5" dirty="0">
                <a:latin typeface="Tahoma"/>
                <a:cs typeface="Tahoma"/>
              </a:rPr>
              <a:t> очікувані</a:t>
            </a:r>
            <a:r>
              <a:rPr sz="1600" spc="2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результати,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цінні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для</a:t>
            </a:r>
            <a:r>
              <a:rPr sz="1600" spc="2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Бенефіціара</a:t>
            </a:r>
            <a:r>
              <a:rPr sz="1600" spc="-4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/</a:t>
            </a: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Tahoma"/>
                <a:cs typeface="Tahoma"/>
              </a:rPr>
              <a:t>Клієнта?</a:t>
            </a:r>
            <a:endParaRPr sz="1600" dirty="0">
              <a:latin typeface="Tahoma"/>
              <a:cs typeface="Tahoma"/>
            </a:endParaRPr>
          </a:p>
          <a:p>
            <a:pPr marL="277495" indent="-265430">
              <a:lnSpc>
                <a:spcPct val="100000"/>
              </a:lnSpc>
              <a:spcBef>
                <a:spcPts val="385"/>
              </a:spcBef>
              <a:buAutoNum type="arabicPlain" startAt="3"/>
              <a:tabLst>
                <a:tab pos="277495" algn="l"/>
                <a:tab pos="278130" algn="l"/>
              </a:tabLst>
            </a:pPr>
            <a:r>
              <a:rPr sz="1600" spc="5" dirty="0">
                <a:latin typeface="Tahoma"/>
                <a:cs typeface="Tahoma"/>
              </a:rPr>
              <a:t>Чи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можемо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ми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чітко</a:t>
            </a:r>
            <a:r>
              <a:rPr sz="1600" spc="2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сформулювати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очікувані</a:t>
            </a:r>
            <a:r>
              <a:rPr sz="1600" spc="2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результати,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цінні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для</a:t>
            </a:r>
            <a:r>
              <a:rPr sz="1600" spc="1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Подавача</a:t>
            </a:r>
            <a:endParaRPr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Tahoma"/>
                <a:cs typeface="Tahoma"/>
              </a:rPr>
              <a:t>(нашої</a:t>
            </a:r>
            <a:r>
              <a:rPr sz="1600" spc="-6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організації)?</a:t>
            </a:r>
          </a:p>
          <a:p>
            <a:pPr marL="277495" indent="-265430">
              <a:lnSpc>
                <a:spcPct val="100000"/>
              </a:lnSpc>
              <a:spcBef>
                <a:spcPts val="390"/>
              </a:spcBef>
              <a:buAutoNum type="arabicPlain" startAt="4"/>
              <a:tabLst>
                <a:tab pos="277495" algn="l"/>
                <a:tab pos="278130" algn="l"/>
              </a:tabLst>
            </a:pPr>
            <a:r>
              <a:rPr sz="1600" spc="5" dirty="0">
                <a:latin typeface="Tahoma"/>
                <a:cs typeface="Tahoma"/>
              </a:rPr>
              <a:t>Чи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запропоноване</a:t>
            </a:r>
            <a:r>
              <a:rPr sz="1600" spc="-5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рішення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відповідає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інтересам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усіх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трьох </a:t>
            </a:r>
            <a:r>
              <a:rPr sz="1600" spc="-5" dirty="0">
                <a:latin typeface="Tahoma"/>
                <a:cs typeface="Tahoma"/>
              </a:rPr>
              <a:t>цільових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груп?</a:t>
            </a:r>
          </a:p>
          <a:p>
            <a:pPr marL="12700" marR="60325">
              <a:lnSpc>
                <a:spcPct val="100000"/>
              </a:lnSpc>
              <a:spcBef>
                <a:spcPts val="380"/>
              </a:spcBef>
              <a:buAutoNum type="arabicPlain" startAt="4"/>
              <a:tabLst>
                <a:tab pos="277495" algn="l"/>
                <a:tab pos="278130" algn="l"/>
              </a:tabLst>
            </a:pPr>
            <a:r>
              <a:rPr sz="1600" spc="5" dirty="0">
                <a:latin typeface="Tahoma"/>
                <a:cs typeface="Tahoma"/>
              </a:rPr>
              <a:t>Чи </a:t>
            </a:r>
            <a:r>
              <a:rPr sz="1600" dirty="0">
                <a:latin typeface="Tahoma"/>
                <a:cs typeface="Tahoma"/>
              </a:rPr>
              <a:t>запропоноване рішення є оптимальним по </a:t>
            </a:r>
            <a:r>
              <a:rPr sz="1600" spc="-5" dirty="0">
                <a:latin typeface="Tahoma"/>
                <a:cs typeface="Tahoma"/>
              </a:rPr>
              <a:t>співвідношенню очікуваних витрат </a:t>
            </a:r>
            <a:r>
              <a:rPr sz="1600" spc="-484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та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результатів?</a:t>
            </a:r>
            <a:endParaRPr sz="1600" dirty="0">
              <a:latin typeface="Tahoma"/>
              <a:cs typeface="Tahoma"/>
            </a:endParaRPr>
          </a:p>
          <a:p>
            <a:pPr marL="277495" indent="-265430">
              <a:lnSpc>
                <a:spcPct val="100000"/>
              </a:lnSpc>
              <a:spcBef>
                <a:spcPts val="390"/>
              </a:spcBef>
              <a:buAutoNum type="arabicPlain" startAt="4"/>
              <a:tabLst>
                <a:tab pos="277495" algn="l"/>
                <a:tab pos="278130" algn="l"/>
              </a:tabLst>
            </a:pPr>
            <a:r>
              <a:rPr sz="1600" spc="5" dirty="0">
                <a:latin typeface="Tahoma"/>
                <a:cs typeface="Tahoma"/>
              </a:rPr>
              <a:t>Чи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пропонована</a:t>
            </a:r>
            <a:r>
              <a:rPr sz="1600" spc="-6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діяльність</a:t>
            </a:r>
            <a:r>
              <a:rPr sz="1600" dirty="0">
                <a:latin typeface="Tahoma"/>
                <a:cs typeface="Tahoma"/>
              </a:rPr>
              <a:t> по</a:t>
            </a:r>
            <a:r>
              <a:rPr sz="1600" spc="-5" dirty="0">
                <a:latin typeface="Tahoma"/>
                <a:cs typeface="Tahoma"/>
              </a:rPr>
              <a:t> проекту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відображена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у нашому</a:t>
            </a:r>
            <a:r>
              <a:rPr sz="1600" spc="1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Стратегічному</a:t>
            </a:r>
            <a:endParaRPr sz="16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Tahoma"/>
                <a:cs typeface="Tahoma"/>
              </a:rPr>
              <a:t>Плані?</a:t>
            </a:r>
            <a:endParaRPr sz="1600" dirty="0">
              <a:latin typeface="Tahoma"/>
              <a:cs typeface="Tahoma"/>
            </a:endParaRPr>
          </a:p>
          <a:p>
            <a:pPr marL="12700" marR="1326515">
              <a:lnSpc>
                <a:spcPct val="100000"/>
              </a:lnSpc>
              <a:spcBef>
                <a:spcPts val="385"/>
              </a:spcBef>
              <a:buAutoNum type="arabicPlain" startAt="7"/>
              <a:tabLst>
                <a:tab pos="277495" algn="l"/>
                <a:tab pos="278130" algn="l"/>
              </a:tabLst>
            </a:pPr>
            <a:r>
              <a:rPr sz="1600" spc="5" dirty="0">
                <a:latin typeface="Tahoma"/>
                <a:cs typeface="Tahoma"/>
              </a:rPr>
              <a:t>Чи </a:t>
            </a:r>
            <a:r>
              <a:rPr sz="1600" spc="-5" dirty="0">
                <a:latin typeface="Tahoma"/>
                <a:cs typeface="Tahoma"/>
              </a:rPr>
              <a:t>очікувані </a:t>
            </a:r>
            <a:r>
              <a:rPr sz="1600" dirty="0">
                <a:latin typeface="Tahoma"/>
                <a:cs typeface="Tahoma"/>
              </a:rPr>
              <a:t>результати </a:t>
            </a:r>
            <a:r>
              <a:rPr sz="1600" spc="-5" dirty="0">
                <a:latin typeface="Tahoma"/>
                <a:cs typeface="Tahoma"/>
              </a:rPr>
              <a:t>для Бенефіціарів відображають </a:t>
            </a:r>
            <a:r>
              <a:rPr sz="1600" dirty="0">
                <a:latin typeface="Tahoma"/>
                <a:cs typeface="Tahoma"/>
              </a:rPr>
              <a:t>результати </a:t>
            </a:r>
            <a:r>
              <a:rPr sz="1600" spc="-484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досліджень/опитувань?</a:t>
            </a:r>
          </a:p>
          <a:p>
            <a:pPr marL="277495" indent="-265430">
              <a:lnSpc>
                <a:spcPct val="100000"/>
              </a:lnSpc>
              <a:spcBef>
                <a:spcPts val="385"/>
              </a:spcBef>
              <a:buAutoNum type="arabicPlain" startAt="7"/>
              <a:tabLst>
                <a:tab pos="277495" algn="l"/>
                <a:tab pos="278130" algn="l"/>
              </a:tabLst>
            </a:pPr>
            <a:r>
              <a:rPr sz="1600" spc="5" dirty="0">
                <a:latin typeface="Tahoma"/>
                <a:cs typeface="Tahoma"/>
              </a:rPr>
              <a:t>Чи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сформульована</a:t>
            </a:r>
            <a:r>
              <a:rPr sz="1600" spc="-4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мета</a:t>
            </a:r>
            <a:r>
              <a:rPr sz="1600" spc="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повністю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і </a:t>
            </a:r>
            <a:r>
              <a:rPr sz="1600" spc="-5" dirty="0">
                <a:latin typeface="Tahoma"/>
                <a:cs typeface="Tahoma"/>
              </a:rPr>
              <a:t>чітко</a:t>
            </a:r>
            <a:r>
              <a:rPr sz="1600" spc="2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відображає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виграш</a:t>
            </a:r>
            <a:r>
              <a:rPr sz="1600" spc="1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Бенефіціара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spc="5" dirty="0">
                <a:latin typeface="Tahoma"/>
                <a:cs typeface="Tahoma"/>
              </a:rPr>
              <a:t>в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межах</a:t>
            </a:r>
          </a:p>
          <a:p>
            <a:pPr marL="12700">
              <a:lnSpc>
                <a:spcPct val="100000"/>
              </a:lnSpc>
            </a:pPr>
            <a:r>
              <a:rPr sz="1600" dirty="0">
                <a:latin typeface="Tahoma"/>
                <a:cs typeface="Tahoma"/>
              </a:rPr>
              <a:t>місії Донора, </a:t>
            </a:r>
            <a:r>
              <a:rPr sz="1600" spc="-5" dirty="0">
                <a:latin typeface="Tahoma"/>
                <a:cs typeface="Tahoma"/>
              </a:rPr>
              <a:t>застосовані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нами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рішення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та</a:t>
            </a:r>
            <a:r>
              <a:rPr sz="1600" spc="1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використані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ресурси?</a:t>
            </a:r>
          </a:p>
          <a:p>
            <a:pPr marL="277495" indent="-265430">
              <a:lnSpc>
                <a:spcPct val="100000"/>
              </a:lnSpc>
              <a:spcBef>
                <a:spcPts val="385"/>
              </a:spcBef>
              <a:buAutoNum type="arabicPlain" startAt="9"/>
              <a:tabLst>
                <a:tab pos="277495" algn="l"/>
                <a:tab pos="278130" algn="l"/>
              </a:tabLst>
            </a:pPr>
            <a:r>
              <a:rPr sz="1600" spc="5" dirty="0">
                <a:latin typeface="Tahoma"/>
                <a:cs typeface="Tahoma"/>
              </a:rPr>
              <a:t>Чи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можна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вилучити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spc="5" dirty="0">
                <a:latin typeface="Tahoma"/>
                <a:cs typeface="Tahoma"/>
              </a:rPr>
              <a:t>зі</a:t>
            </a:r>
            <a:r>
              <a:rPr sz="1600" dirty="0">
                <a:latin typeface="Tahoma"/>
                <a:cs typeface="Tahoma"/>
              </a:rPr>
              <a:t> сформульованої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мети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слова чи</a:t>
            </a:r>
            <a:r>
              <a:rPr sz="1600" spc="1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звороти,</a:t>
            </a:r>
            <a:r>
              <a:rPr sz="1600" spc="-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без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втрати</a:t>
            </a:r>
            <a:r>
              <a:rPr sz="1600" spc="1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змісту?</a:t>
            </a:r>
          </a:p>
          <a:p>
            <a:pPr marL="12700" marR="343535">
              <a:lnSpc>
                <a:spcPct val="100000"/>
              </a:lnSpc>
              <a:buAutoNum type="arabicPlain" startAt="9"/>
              <a:tabLst>
                <a:tab pos="542925" algn="l"/>
                <a:tab pos="543560" algn="l"/>
              </a:tabLst>
            </a:pPr>
            <a:r>
              <a:rPr sz="1600" spc="5" dirty="0">
                <a:latin typeface="Tahoma"/>
                <a:cs typeface="Tahoma"/>
              </a:rPr>
              <a:t>Чи </a:t>
            </a:r>
            <a:r>
              <a:rPr sz="1600" dirty="0">
                <a:latin typeface="Tahoma"/>
                <a:cs typeface="Tahoma"/>
              </a:rPr>
              <a:t>дає сформульована мета можливість </a:t>
            </a:r>
            <a:r>
              <a:rPr sz="1600" spc="-5" dirty="0">
                <a:latin typeface="Tahoma"/>
                <a:cs typeface="Tahoma"/>
              </a:rPr>
              <a:t>чітко та </a:t>
            </a:r>
            <a:r>
              <a:rPr sz="1600" dirty="0">
                <a:latin typeface="Tahoma"/>
                <a:cs typeface="Tahoma"/>
              </a:rPr>
              <a:t>вичерпно </a:t>
            </a:r>
            <a:r>
              <a:rPr sz="1600" spc="-5" dirty="0">
                <a:latin typeface="Tahoma"/>
                <a:cs typeface="Tahoma"/>
              </a:rPr>
              <a:t>описати перелік </a:t>
            </a:r>
            <a:r>
              <a:rPr sz="1600" spc="-484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необхідних</a:t>
            </a:r>
            <a:r>
              <a:rPr sz="1600" spc="-4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завдань?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9449" y="364764"/>
            <a:ext cx="3410054" cy="4006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51530" y="247904"/>
            <a:ext cx="343852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0" dirty="0">
                <a:solidFill>
                  <a:srgbClr val="C00000"/>
                </a:solidFill>
              </a:rPr>
              <a:t>ПРИНЦИПИ </a:t>
            </a:r>
            <a:r>
              <a:rPr sz="3200" spc="-15" dirty="0">
                <a:solidFill>
                  <a:srgbClr val="C00000"/>
                </a:solidFill>
              </a:rPr>
              <a:t>КСВ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546608" y="1081595"/>
            <a:ext cx="8145145" cy="492950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680"/>
              </a:spcBef>
              <a:buClr>
                <a:srgbClr val="009999"/>
              </a:buClr>
              <a:buSzPct val="64583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400" b="1" spc="-5" dirty="0">
                <a:latin typeface="Tahoma"/>
                <a:cs typeface="Tahoma"/>
              </a:rPr>
              <a:t>Підзвітність</a:t>
            </a:r>
            <a:r>
              <a:rPr sz="2400" b="1" spc="7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щодо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впливу</a:t>
            </a:r>
            <a:r>
              <a:rPr sz="2400" spc="4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на суспільство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і </a:t>
            </a:r>
            <a:r>
              <a:rPr sz="2400" spc="-5" dirty="0">
                <a:latin typeface="Tahoma"/>
                <a:cs typeface="Tahoma"/>
              </a:rPr>
              <a:t>довкілля</a:t>
            </a:r>
            <a:endParaRPr sz="2400">
              <a:latin typeface="Tahoma"/>
              <a:cs typeface="Tahoma"/>
            </a:endParaRPr>
          </a:p>
          <a:p>
            <a:pPr marL="356870" marR="120014" indent="-344805">
              <a:lnSpc>
                <a:spcPct val="100000"/>
              </a:lnSpc>
              <a:spcBef>
                <a:spcPts val="575"/>
              </a:spcBef>
              <a:buClr>
                <a:srgbClr val="009999"/>
              </a:buClr>
              <a:buSzPct val="64583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400" b="1" spc="-5" dirty="0">
                <a:latin typeface="Tahoma"/>
                <a:cs typeface="Tahoma"/>
              </a:rPr>
              <a:t>Прозорість</a:t>
            </a:r>
            <a:r>
              <a:rPr sz="2400" b="1" spc="4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в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рішеннях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і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діяльності,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які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впливають</a:t>
            </a:r>
            <a:r>
              <a:rPr sz="2400" spc="6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на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інших</a:t>
            </a:r>
            <a:endParaRPr sz="24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580"/>
              </a:spcBef>
              <a:buClr>
                <a:srgbClr val="009999"/>
              </a:buClr>
              <a:buSzPct val="64583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400" b="1" spc="-5" dirty="0">
                <a:latin typeface="Tahoma"/>
                <a:cs typeface="Tahoma"/>
              </a:rPr>
              <a:t>Етична</a:t>
            </a:r>
            <a:r>
              <a:rPr sz="2400" b="1" spc="-6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поведінка</a:t>
            </a:r>
            <a:endParaRPr sz="2400">
              <a:latin typeface="Tahoma"/>
              <a:cs typeface="Tahoma"/>
            </a:endParaRPr>
          </a:p>
          <a:p>
            <a:pPr marL="356870" marR="5080" indent="-344805">
              <a:lnSpc>
                <a:spcPct val="100000"/>
              </a:lnSpc>
              <a:spcBef>
                <a:spcPts val="580"/>
              </a:spcBef>
              <a:buClr>
                <a:srgbClr val="009999"/>
              </a:buClr>
              <a:buSzPct val="64583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400" b="1" dirty="0">
                <a:latin typeface="Tahoma"/>
                <a:cs typeface="Tahoma"/>
              </a:rPr>
              <a:t>Взаємодія</a:t>
            </a:r>
            <a:r>
              <a:rPr sz="2400" b="1" spc="-2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із</a:t>
            </a:r>
            <a:r>
              <a:rPr sz="2400" b="1" spc="-5" dirty="0">
                <a:latin typeface="Tahoma"/>
                <a:cs typeface="Tahoma"/>
              </a:rPr>
              <a:t> зацікавленими</a:t>
            </a:r>
            <a:r>
              <a:rPr sz="2400" b="1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сторонами</a:t>
            </a:r>
            <a:r>
              <a:rPr sz="2400" b="1" spc="2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(поважати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та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враховувати</a:t>
            </a:r>
            <a:r>
              <a:rPr sz="2400" spc="6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інтереси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усіх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зацікавлених</a:t>
            </a:r>
            <a:r>
              <a:rPr sz="2400" spc="4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сторін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та</a:t>
            </a:r>
            <a:endParaRPr sz="24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</a:pPr>
            <a:r>
              <a:rPr sz="2400" spc="-5" dirty="0">
                <a:latin typeface="Tahoma"/>
                <a:cs typeface="Tahoma"/>
              </a:rPr>
              <a:t>взаємодіяти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з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ними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відкрито)</a:t>
            </a:r>
            <a:endParaRPr sz="24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575"/>
              </a:spcBef>
              <a:buClr>
                <a:srgbClr val="009999"/>
              </a:buClr>
              <a:buSzPct val="64583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400" b="1" spc="-5" dirty="0">
                <a:latin typeface="Tahoma"/>
                <a:cs typeface="Tahoma"/>
              </a:rPr>
              <a:t>Повага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до</a:t>
            </a:r>
            <a:r>
              <a:rPr sz="2400" b="1" spc="-1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правових</a:t>
            </a:r>
            <a:r>
              <a:rPr sz="2400" b="1" spc="-3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норм</a:t>
            </a:r>
            <a:endParaRPr sz="2400">
              <a:latin typeface="Tahoma"/>
              <a:cs typeface="Tahoma"/>
            </a:endParaRPr>
          </a:p>
          <a:p>
            <a:pPr marL="356870" marR="17780" indent="-344805">
              <a:lnSpc>
                <a:spcPct val="100000"/>
              </a:lnSpc>
              <a:spcBef>
                <a:spcPts val="580"/>
              </a:spcBef>
              <a:buClr>
                <a:srgbClr val="009999"/>
              </a:buClr>
              <a:buSzPct val="64583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400" b="1" dirty="0">
                <a:latin typeface="Tahoma"/>
                <a:cs typeface="Tahoma"/>
              </a:rPr>
              <a:t>Міжнародні</a:t>
            </a:r>
            <a:r>
              <a:rPr sz="2400" b="1" spc="-3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норми</a:t>
            </a:r>
            <a:r>
              <a:rPr sz="2400" b="1" spc="-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(поважати</a:t>
            </a:r>
            <a:r>
              <a:rPr sz="2400" spc="4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міжнародні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норми,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що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є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важливими</a:t>
            </a:r>
            <a:r>
              <a:rPr sz="2400" spc="5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для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сталого</a:t>
            </a:r>
            <a:r>
              <a:rPr sz="24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розвитку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суспільства)</a:t>
            </a:r>
            <a:endParaRPr sz="2400">
              <a:latin typeface="Tahoma"/>
              <a:cs typeface="Tahoma"/>
            </a:endParaRPr>
          </a:p>
          <a:p>
            <a:pPr marL="356870" marR="304165" indent="-344805">
              <a:lnSpc>
                <a:spcPct val="100000"/>
              </a:lnSpc>
              <a:spcBef>
                <a:spcPts val="580"/>
              </a:spcBef>
              <a:buClr>
                <a:srgbClr val="009999"/>
              </a:buClr>
              <a:buSzPct val="64583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400" b="1" spc="-5" dirty="0">
                <a:latin typeface="Tahoma"/>
                <a:cs typeface="Tahoma"/>
              </a:rPr>
              <a:t>Права</a:t>
            </a:r>
            <a:r>
              <a:rPr sz="2400" b="1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людини</a:t>
            </a:r>
            <a:r>
              <a:rPr sz="2400" b="1" spc="2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(визнавати</a:t>
            </a:r>
            <a:r>
              <a:rPr sz="2400" spc="8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важливість</a:t>
            </a:r>
            <a:r>
              <a:rPr sz="2400" spc="5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і </a:t>
            </a:r>
            <a:r>
              <a:rPr sz="2400" spc="-5" dirty="0">
                <a:latin typeface="Tahoma"/>
                <a:cs typeface="Tahoma"/>
              </a:rPr>
              <a:t>загальність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прав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людини)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1355" y="839724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2962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40561" y="304800"/>
            <a:ext cx="4835525" cy="1220470"/>
            <a:chOff x="2340561" y="304800"/>
            <a:chExt cx="4835525" cy="12204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40561" y="509948"/>
              <a:ext cx="2621107" cy="30088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1351" y="304800"/>
              <a:ext cx="625601" cy="79324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73751" y="304800"/>
              <a:ext cx="2302002" cy="79324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02408" y="731519"/>
              <a:ext cx="3432810" cy="79324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62016" y="731519"/>
              <a:ext cx="1204721" cy="79324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1882" rIns="0" bIns="0" rtlCol="0">
            <a:spAutoFit/>
          </a:bodyPr>
          <a:lstStyle/>
          <a:p>
            <a:pPr marL="2171065" marR="5080" indent="-408940">
              <a:lnSpc>
                <a:spcPct val="100000"/>
              </a:lnSpc>
              <a:spcBef>
                <a:spcPts val="110"/>
              </a:spcBef>
            </a:pPr>
            <a:r>
              <a:rPr sz="2800" spc="-5" dirty="0">
                <a:solidFill>
                  <a:srgbClr val="860038"/>
                </a:solidFill>
              </a:rPr>
              <a:t>НОРМАТИВНО-ПРАВОВЕ </a:t>
            </a:r>
            <a:r>
              <a:rPr sz="2800" spc="-810" dirty="0">
                <a:solidFill>
                  <a:srgbClr val="860038"/>
                </a:solidFill>
              </a:rPr>
              <a:t> </a:t>
            </a:r>
            <a:r>
              <a:rPr sz="2800" spc="-5" dirty="0">
                <a:solidFill>
                  <a:srgbClr val="860038"/>
                </a:solidFill>
              </a:rPr>
              <a:t>РЕГУЛЮВАННЯ</a:t>
            </a:r>
            <a:r>
              <a:rPr sz="2800" spc="-30" dirty="0">
                <a:solidFill>
                  <a:srgbClr val="860038"/>
                </a:solidFill>
              </a:rPr>
              <a:t> </a:t>
            </a:r>
            <a:r>
              <a:rPr sz="2800" dirty="0">
                <a:solidFill>
                  <a:srgbClr val="860038"/>
                </a:solidFill>
              </a:rPr>
              <a:t>КСВ</a:t>
            </a:r>
            <a:endParaRPr sz="2800"/>
          </a:p>
        </p:txBody>
      </p:sp>
      <p:sp>
        <p:nvSpPr>
          <p:cNvPr id="9" name="object 9"/>
          <p:cNvSpPr txBox="1"/>
          <p:nvPr/>
        </p:nvSpPr>
        <p:spPr>
          <a:xfrm>
            <a:off x="8515350" y="6258864"/>
            <a:ext cx="9588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678B93"/>
                </a:solidFill>
                <a:latin typeface="Tahoma"/>
                <a:cs typeface="Tahoma"/>
              </a:rPr>
              <a:t>8</a:t>
            </a:r>
            <a:endParaRPr sz="1000">
              <a:latin typeface="Tahoma"/>
              <a:cs typeface="Tahoma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62775" y="1499298"/>
          <a:ext cx="8209280" cy="3282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9505"/>
                <a:gridCol w="2009775"/>
              </a:tblGrid>
              <a:tr h="588644">
                <a:tc>
                  <a:txBody>
                    <a:bodyPr/>
                    <a:lstStyle/>
                    <a:p>
                      <a:pPr marL="145415" algn="ctr">
                        <a:lnSpc>
                          <a:spcPts val="2270"/>
                        </a:lnSpc>
                      </a:pPr>
                      <a:r>
                        <a:rPr sz="19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Де</a:t>
                      </a:r>
                      <a:r>
                        <a:rPr sz="19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шукати?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486B4A"/>
                      </a:solidFill>
                      <a:prstDash val="solid"/>
                    </a:lnL>
                    <a:solidFill>
                      <a:srgbClr val="4B6C4E"/>
                    </a:solidFill>
                  </a:tcPr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ts val="2270"/>
                        </a:lnSpc>
                      </a:pPr>
                      <a:r>
                        <a:rPr sz="19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Як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146685" algn="ctr">
                        <a:lnSpc>
                          <a:spcPts val="2265"/>
                        </a:lnSpc>
                      </a:pPr>
                      <a:r>
                        <a:rPr sz="19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врегульовано?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25">
                      <a:solidFill>
                        <a:srgbClr val="486B4A"/>
                      </a:solidFill>
                      <a:prstDash val="solid"/>
                    </a:lnR>
                    <a:solidFill>
                      <a:srgbClr val="4B6C4E"/>
                    </a:solidFill>
                  </a:tcPr>
                </a:tc>
              </a:tr>
              <a:tr h="399224">
                <a:tc>
                  <a:txBody>
                    <a:bodyPr/>
                    <a:lstStyle/>
                    <a:p>
                      <a:pPr marL="17145">
                        <a:lnSpc>
                          <a:spcPts val="2315"/>
                        </a:lnSpc>
                      </a:pPr>
                      <a:r>
                        <a:rPr sz="2000" spc="-50" dirty="0">
                          <a:latin typeface="Microsoft Sans Serif"/>
                          <a:cs typeface="Microsoft Sans Serif"/>
                        </a:rPr>
                        <a:t>Конституція</a:t>
                      </a:r>
                      <a:r>
                        <a:rPr sz="2000" spc="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0" dirty="0">
                          <a:latin typeface="Microsoft Sans Serif"/>
                          <a:cs typeface="Microsoft Sans Serif"/>
                        </a:rPr>
                        <a:t>України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486B4A"/>
                      </a:solidFill>
                      <a:prstDash val="solid"/>
                    </a:lnL>
                    <a:lnB w="9525">
                      <a:solidFill>
                        <a:srgbClr val="486B4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68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spc="-65" dirty="0">
                          <a:latin typeface="Microsoft Sans Serif"/>
                          <a:cs typeface="Microsoft Sans Serif"/>
                        </a:rPr>
                        <a:t>базово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735" marB="0">
                    <a:lnR w="9525">
                      <a:solidFill>
                        <a:srgbClr val="486B4A"/>
                      </a:solidFill>
                      <a:prstDash val="solid"/>
                    </a:lnR>
                    <a:lnB w="9525">
                      <a:solidFill>
                        <a:srgbClr val="486B4A"/>
                      </a:solidFill>
                      <a:prstDash val="soli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17145">
                        <a:lnSpc>
                          <a:spcPts val="2355"/>
                        </a:lnSpc>
                      </a:pPr>
                      <a:r>
                        <a:rPr sz="2000" spc="-25" dirty="0"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2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20" dirty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2000" spc="-35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2000" spc="-30" dirty="0">
                          <a:latin typeface="Microsoft Sans Serif"/>
                          <a:cs typeface="Microsoft Sans Serif"/>
                        </a:rPr>
                        <a:t>раї</a:t>
                      </a:r>
                      <a:r>
                        <a:rPr sz="2000" spc="-2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20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20" dirty="0">
                          <a:latin typeface="Microsoft Sans Serif"/>
                          <a:cs typeface="Microsoft Sans Serif"/>
                        </a:rPr>
                        <a:t>(</a:t>
                      </a:r>
                      <a:r>
                        <a:rPr sz="2000" spc="-1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2000" spc="-24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sz="2000" spc="-30" dirty="0">
                          <a:latin typeface="Microsoft Sans Serif"/>
                          <a:cs typeface="Microsoft Sans Serif"/>
                        </a:rPr>
                        <a:t> 42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35" dirty="0"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20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2000" spc="-24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sz="2000" spc="-30" dirty="0">
                          <a:latin typeface="Microsoft Sans Serif"/>
                          <a:cs typeface="Microsoft Sans Serif"/>
                        </a:rPr>
                        <a:t> 175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20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30" dirty="0"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sz="20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20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1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2000" spc="-24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sz="2000" spc="-30" dirty="0">
                          <a:latin typeface="Microsoft Sans Serif"/>
                          <a:cs typeface="Microsoft Sans Serif"/>
                        </a:rPr>
                        <a:t> 177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20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30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2000" spc="-65" dirty="0"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2000" spc="-25" dirty="0"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20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30" dirty="0"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2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  <a:p>
                      <a:pPr marL="17145">
                        <a:lnSpc>
                          <a:spcPct val="100000"/>
                        </a:lnSpc>
                      </a:pPr>
                      <a:r>
                        <a:rPr sz="2000" spc="-1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2000" spc="-24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sz="2000" spc="-30" dirty="0">
                          <a:latin typeface="Microsoft Sans Serif"/>
                          <a:cs typeface="Microsoft Sans Serif"/>
                        </a:rPr>
                        <a:t> 326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,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  <a:p>
                      <a:pPr marL="17145">
                        <a:lnSpc>
                          <a:spcPts val="2345"/>
                        </a:lnSpc>
                      </a:pPr>
                      <a:r>
                        <a:rPr sz="2000" spc="-55" dirty="0">
                          <a:latin typeface="Microsoft Sans Serif"/>
                          <a:cs typeface="Microsoft Sans Serif"/>
                        </a:rPr>
                        <a:t>абз.</a:t>
                      </a:r>
                      <a:r>
                        <a:rPr sz="20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20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35" dirty="0">
                          <a:latin typeface="Microsoft Sans Serif"/>
                          <a:cs typeface="Microsoft Sans Serif"/>
                        </a:rPr>
                        <a:t>ч.</a:t>
                      </a:r>
                      <a:r>
                        <a:rPr sz="20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20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90" dirty="0">
                          <a:latin typeface="Microsoft Sans Serif"/>
                          <a:cs typeface="Microsoft Sans Serif"/>
                        </a:rPr>
                        <a:t>ст.</a:t>
                      </a:r>
                      <a:r>
                        <a:rPr sz="20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30" dirty="0">
                          <a:latin typeface="Microsoft Sans Serif"/>
                          <a:cs typeface="Microsoft Sans Serif"/>
                        </a:rPr>
                        <a:t>327)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486B4A"/>
                      </a:solidFill>
                      <a:prstDash val="solid"/>
                    </a:lnL>
                    <a:lnT w="9525">
                      <a:solidFill>
                        <a:srgbClr val="486B4A"/>
                      </a:solidFill>
                      <a:prstDash val="solid"/>
                    </a:lnT>
                    <a:lnB w="9525">
                      <a:solidFill>
                        <a:srgbClr val="486B4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4668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65" dirty="0">
                          <a:latin typeface="Microsoft Sans Serif"/>
                          <a:cs typeface="Microsoft Sans Serif"/>
                        </a:rPr>
                        <a:t>базово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" marB="0">
                    <a:lnR w="9525">
                      <a:solidFill>
                        <a:srgbClr val="486B4A"/>
                      </a:solidFill>
                      <a:prstDash val="solid"/>
                    </a:lnR>
                    <a:lnT w="9525">
                      <a:solidFill>
                        <a:srgbClr val="486B4A"/>
                      </a:solidFill>
                      <a:prstDash val="solid"/>
                    </a:lnT>
                    <a:lnB w="9525">
                      <a:solidFill>
                        <a:srgbClr val="486B4A"/>
                      </a:solidFill>
                      <a:prstDash val="solid"/>
                    </a:lnB>
                  </a:tcPr>
                </a:tc>
              </a:tr>
              <a:tr h="366395">
                <a:tc>
                  <a:txBody>
                    <a:bodyPr/>
                    <a:lstStyle/>
                    <a:p>
                      <a:pPr marL="17145">
                        <a:lnSpc>
                          <a:spcPts val="2355"/>
                        </a:lnSpc>
                      </a:pPr>
                      <a:r>
                        <a:rPr sz="2000" spc="-110" dirty="0">
                          <a:latin typeface="Microsoft Sans Serif"/>
                          <a:cs typeface="Microsoft Sans Serif"/>
                        </a:rPr>
                        <a:t>БК</a:t>
                      </a:r>
                      <a:r>
                        <a:rPr sz="2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0" dirty="0">
                          <a:latin typeface="Microsoft Sans Serif"/>
                          <a:cs typeface="Microsoft Sans Serif"/>
                        </a:rPr>
                        <a:t>України</a:t>
                      </a:r>
                      <a:r>
                        <a:rPr sz="20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30" dirty="0">
                          <a:latin typeface="Microsoft Sans Serif"/>
                          <a:cs typeface="Microsoft Sans Serif"/>
                        </a:rPr>
                        <a:t>(п.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 8</a:t>
                      </a:r>
                      <a:r>
                        <a:rPr sz="20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35" dirty="0">
                          <a:latin typeface="Microsoft Sans Serif"/>
                          <a:cs typeface="Microsoft Sans Serif"/>
                        </a:rPr>
                        <a:t>ч.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 1</a:t>
                      </a:r>
                      <a:r>
                        <a:rPr sz="20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95" dirty="0">
                          <a:latin typeface="Microsoft Sans Serif"/>
                          <a:cs typeface="Microsoft Sans Serif"/>
                        </a:rPr>
                        <a:t>ст.</a:t>
                      </a:r>
                      <a:r>
                        <a:rPr sz="2000" spc="-30" dirty="0">
                          <a:latin typeface="Microsoft Sans Serif"/>
                          <a:cs typeface="Microsoft Sans Serif"/>
                        </a:rPr>
                        <a:t> 69.1)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486B4A"/>
                      </a:solidFill>
                      <a:prstDash val="solid"/>
                    </a:lnL>
                    <a:lnT w="9525">
                      <a:solidFill>
                        <a:srgbClr val="486B4A"/>
                      </a:solidFill>
                      <a:prstDash val="solid"/>
                    </a:lnT>
                    <a:lnB w="9525">
                      <a:solidFill>
                        <a:srgbClr val="486B4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68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000" spc="-65" dirty="0">
                          <a:latin typeface="Microsoft Sans Serif"/>
                          <a:cs typeface="Microsoft Sans Serif"/>
                        </a:rPr>
                        <a:t>базово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4765" marB="0">
                    <a:lnR w="9525">
                      <a:solidFill>
                        <a:srgbClr val="486B4A"/>
                      </a:solidFill>
                      <a:prstDash val="solid"/>
                    </a:lnR>
                    <a:lnT w="9525">
                      <a:solidFill>
                        <a:srgbClr val="486B4A"/>
                      </a:solidFill>
                      <a:prstDash val="solid"/>
                    </a:lnT>
                    <a:lnB w="9525">
                      <a:solidFill>
                        <a:srgbClr val="486B4A"/>
                      </a:solidFill>
                      <a:prstDash val="soli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17145">
                        <a:lnSpc>
                          <a:spcPts val="2360"/>
                        </a:lnSpc>
                      </a:pPr>
                      <a:r>
                        <a:rPr sz="2000" spc="-70" dirty="0">
                          <a:latin typeface="Microsoft Sans Serif"/>
                          <a:cs typeface="Microsoft Sans Serif"/>
                        </a:rPr>
                        <a:t>ЗУ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30" dirty="0">
                          <a:latin typeface="Microsoft Sans Serif"/>
                          <a:cs typeface="Microsoft Sans Serif"/>
                        </a:rPr>
                        <a:t>«Про</a:t>
                      </a:r>
                      <a:r>
                        <a:rPr sz="2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45" dirty="0">
                          <a:latin typeface="Microsoft Sans Serif"/>
                          <a:cs typeface="Microsoft Sans Serif"/>
                        </a:rPr>
                        <a:t>місцеве</a:t>
                      </a:r>
                      <a:r>
                        <a:rPr sz="20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40" dirty="0">
                          <a:latin typeface="Microsoft Sans Serif"/>
                          <a:cs typeface="Microsoft Sans Serif"/>
                        </a:rPr>
                        <a:t>самоврядування</a:t>
                      </a:r>
                      <a:r>
                        <a:rPr sz="2000" spc="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20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0" dirty="0">
                          <a:latin typeface="Microsoft Sans Serif"/>
                          <a:cs typeface="Microsoft Sans Serif"/>
                        </a:rPr>
                        <a:t>Україні»</a:t>
                      </a:r>
                      <a:r>
                        <a:rPr sz="2000" spc="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75" dirty="0">
                          <a:latin typeface="Microsoft Sans Serif"/>
                          <a:cs typeface="Microsoft Sans Serif"/>
                        </a:rPr>
                        <a:t>(ст.</a:t>
                      </a:r>
                      <a:r>
                        <a:rPr sz="20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25" dirty="0">
                          <a:latin typeface="Microsoft Sans Serif"/>
                          <a:cs typeface="Microsoft Sans Serif"/>
                        </a:rPr>
                        <a:t>27,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  <a:p>
                      <a:pPr marL="17145">
                        <a:lnSpc>
                          <a:spcPts val="2340"/>
                        </a:lnSpc>
                      </a:pPr>
                      <a:r>
                        <a:rPr sz="2000" spc="-1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2000" spc="-24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sz="2000" spc="-30" dirty="0">
                          <a:latin typeface="Microsoft Sans Serif"/>
                          <a:cs typeface="Microsoft Sans Serif"/>
                        </a:rPr>
                        <a:t> 68</a:t>
                      </a:r>
                      <a:r>
                        <a:rPr sz="2000" dirty="0">
                          <a:latin typeface="Microsoft Sans Serif"/>
                          <a:cs typeface="Microsoft Sans Serif"/>
                        </a:rPr>
                        <a:t>)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486B4A"/>
                      </a:solidFill>
                      <a:prstDash val="solid"/>
                    </a:lnL>
                    <a:lnT w="9525">
                      <a:solidFill>
                        <a:srgbClr val="486B4A"/>
                      </a:solidFill>
                      <a:prstDash val="solid"/>
                    </a:lnT>
                    <a:lnB w="9525">
                      <a:solidFill>
                        <a:srgbClr val="486B4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780"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2000" spc="-65" dirty="0">
                          <a:latin typeface="Microsoft Sans Serif"/>
                          <a:cs typeface="Microsoft Sans Serif"/>
                        </a:rPr>
                        <a:t>окремі</a:t>
                      </a:r>
                      <a:r>
                        <a:rPr sz="20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40" dirty="0">
                          <a:latin typeface="Microsoft Sans Serif"/>
                          <a:cs typeface="Microsoft Sans Serif"/>
                        </a:rPr>
                        <a:t>питання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46685" marB="0">
                    <a:lnR w="9525">
                      <a:solidFill>
                        <a:srgbClr val="486B4A"/>
                      </a:solidFill>
                      <a:prstDash val="solid"/>
                    </a:lnR>
                    <a:lnT w="9525">
                      <a:solidFill>
                        <a:srgbClr val="486B4A"/>
                      </a:solidFill>
                      <a:prstDash val="solid"/>
                    </a:lnT>
                    <a:lnB w="9525">
                      <a:solidFill>
                        <a:srgbClr val="486B4A"/>
                      </a:solidFill>
                      <a:prstDash val="solid"/>
                    </a:lnB>
                  </a:tcPr>
                </a:tc>
              </a:tr>
              <a:tr h="403987">
                <a:tc>
                  <a:txBody>
                    <a:bodyPr/>
                    <a:lstStyle/>
                    <a:p>
                      <a:pPr marL="17145">
                        <a:lnSpc>
                          <a:spcPts val="2360"/>
                        </a:lnSpc>
                      </a:pPr>
                      <a:r>
                        <a:rPr sz="2000" spc="-65" dirty="0">
                          <a:latin typeface="Microsoft Sans Serif"/>
                          <a:cs typeface="Microsoft Sans Serif"/>
                        </a:rPr>
                        <a:t>Закон</a:t>
                      </a:r>
                      <a:r>
                        <a:rPr sz="20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50" dirty="0">
                          <a:latin typeface="Microsoft Sans Serif"/>
                          <a:cs typeface="Microsoft Sans Serif"/>
                        </a:rPr>
                        <a:t>України</a:t>
                      </a:r>
                      <a:r>
                        <a:rPr sz="20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30" dirty="0">
                          <a:latin typeface="Microsoft Sans Serif"/>
                          <a:cs typeface="Microsoft Sans Serif"/>
                        </a:rPr>
                        <a:t>«Про</a:t>
                      </a:r>
                      <a:r>
                        <a:rPr sz="20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35" dirty="0">
                          <a:latin typeface="Microsoft Sans Serif"/>
                          <a:cs typeface="Microsoft Sans Serif"/>
                        </a:rPr>
                        <a:t>інвестиційну</a:t>
                      </a:r>
                      <a:r>
                        <a:rPr sz="2000" spc="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35" dirty="0">
                          <a:latin typeface="Microsoft Sans Serif"/>
                          <a:cs typeface="Microsoft Sans Serif"/>
                        </a:rPr>
                        <a:t>діяльність»</a:t>
                      </a:r>
                      <a:r>
                        <a:rPr sz="2000" spc="8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75" dirty="0">
                          <a:latin typeface="Microsoft Sans Serif"/>
                          <a:cs typeface="Microsoft Sans Serif"/>
                        </a:rPr>
                        <a:t>(ст.</a:t>
                      </a:r>
                      <a:r>
                        <a:rPr sz="20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000" spc="-20" dirty="0">
                          <a:latin typeface="Microsoft Sans Serif"/>
                          <a:cs typeface="Microsoft Sans Serif"/>
                        </a:rPr>
                        <a:t>1)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9525">
                      <a:solidFill>
                        <a:srgbClr val="486B4A"/>
                      </a:solidFill>
                      <a:prstDash val="solid"/>
                    </a:lnL>
                    <a:lnT w="9525">
                      <a:solidFill>
                        <a:srgbClr val="486B4A"/>
                      </a:solidFill>
                      <a:prstDash val="solid"/>
                    </a:lnT>
                    <a:lnB w="9525">
                      <a:solidFill>
                        <a:srgbClr val="486B4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68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000" spc="-65" dirty="0">
                          <a:latin typeface="Microsoft Sans Serif"/>
                          <a:cs typeface="Microsoft Sans Serif"/>
                        </a:rPr>
                        <a:t>базово</a:t>
                      </a:r>
                      <a:endParaRPr sz="20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0" marB="0">
                    <a:lnR w="9525">
                      <a:solidFill>
                        <a:srgbClr val="486B4A"/>
                      </a:solidFill>
                      <a:prstDash val="solid"/>
                    </a:lnR>
                    <a:lnT w="9525">
                      <a:solidFill>
                        <a:srgbClr val="486B4A"/>
                      </a:solidFill>
                      <a:prstDash val="solid"/>
                    </a:lnT>
                    <a:lnB w="9525">
                      <a:solidFill>
                        <a:srgbClr val="486B4A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1612519" y="5421579"/>
            <a:ext cx="61518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Microsoft Sans Serif"/>
                <a:cs typeface="Microsoft Sans Serif"/>
              </a:rPr>
              <a:t>Глобальний договір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ООН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(Global Compact),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ініційований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у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1999 </a:t>
            </a:r>
            <a:r>
              <a:rPr sz="1800" spc="-5" dirty="0">
                <a:latin typeface="Microsoft Sans Serif"/>
                <a:cs typeface="Microsoft Sans Serif"/>
              </a:rPr>
              <a:t>році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57413" y="5240994"/>
            <a:ext cx="717550" cy="720725"/>
            <a:chOff x="757413" y="5240994"/>
            <a:chExt cx="717550" cy="720725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7413" y="5240994"/>
              <a:ext cx="717070" cy="72017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4004" y="5252719"/>
              <a:ext cx="646176" cy="65024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94004" y="5253227"/>
              <a:ext cx="646430" cy="649605"/>
            </a:xfrm>
            <a:custGeom>
              <a:avLst/>
              <a:gdLst/>
              <a:ahLst/>
              <a:cxnLst/>
              <a:rect l="l" t="t" r="r" b="b"/>
              <a:pathLst>
                <a:path w="646430" h="649604">
                  <a:moveTo>
                    <a:pt x="0" y="249936"/>
                  </a:moveTo>
                  <a:lnTo>
                    <a:pt x="249936" y="249936"/>
                  </a:lnTo>
                  <a:lnTo>
                    <a:pt x="249936" y="0"/>
                  </a:lnTo>
                  <a:lnTo>
                    <a:pt x="396239" y="0"/>
                  </a:lnTo>
                  <a:lnTo>
                    <a:pt x="396239" y="249936"/>
                  </a:lnTo>
                  <a:lnTo>
                    <a:pt x="646176" y="249936"/>
                  </a:lnTo>
                  <a:lnTo>
                    <a:pt x="646176" y="399288"/>
                  </a:lnTo>
                  <a:lnTo>
                    <a:pt x="396239" y="399288"/>
                  </a:lnTo>
                  <a:lnTo>
                    <a:pt x="396239" y="649224"/>
                  </a:lnTo>
                  <a:lnTo>
                    <a:pt x="249936" y="649224"/>
                  </a:lnTo>
                  <a:lnTo>
                    <a:pt x="249936" y="399288"/>
                  </a:lnTo>
                  <a:lnTo>
                    <a:pt x="0" y="399288"/>
                  </a:lnTo>
                  <a:lnTo>
                    <a:pt x="0" y="249936"/>
                  </a:lnTo>
                  <a:close/>
                </a:path>
              </a:pathLst>
            </a:custGeom>
            <a:ln w="9144">
              <a:solidFill>
                <a:srgbClr val="486B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54930" y="208677"/>
            <a:ext cx="2680600" cy="34023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16910" y="89738"/>
            <a:ext cx="271462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5" dirty="0">
                <a:solidFill>
                  <a:srgbClr val="C00000"/>
                </a:solidFill>
              </a:rPr>
              <a:t>ВИМІРИ</a:t>
            </a:r>
            <a:r>
              <a:rPr sz="3200" spc="-10" dirty="0">
                <a:solidFill>
                  <a:srgbClr val="C00000"/>
                </a:solidFill>
              </a:rPr>
              <a:t> КСВ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474370" y="622488"/>
            <a:ext cx="3738245" cy="5019040"/>
          </a:xfrm>
          <a:prstGeom prst="rect">
            <a:avLst/>
          </a:prstGeom>
        </p:spPr>
        <p:txBody>
          <a:bodyPr vert="horz" wrap="square" lIns="0" tIns="186055" rIns="0" bIns="0" rtlCol="0">
            <a:spAutoFit/>
          </a:bodyPr>
          <a:lstStyle/>
          <a:p>
            <a:pPr marL="156845">
              <a:lnSpc>
                <a:spcPct val="100000"/>
              </a:lnSpc>
              <a:spcBef>
                <a:spcPts val="1465"/>
              </a:spcBef>
            </a:pPr>
            <a:r>
              <a:rPr sz="2800" b="1" spc="-5" dirty="0">
                <a:latin typeface="Tahoma"/>
                <a:cs typeface="Tahoma"/>
              </a:rPr>
              <a:t>Зовнішній</a:t>
            </a:r>
            <a:endParaRPr sz="28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1170"/>
              </a:spcBef>
              <a:buClr>
                <a:srgbClr val="009999"/>
              </a:buClr>
              <a:buSzPct val="64583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400" spc="-10" dirty="0">
                <a:latin typeface="Tahoma"/>
                <a:cs typeface="Tahoma"/>
              </a:rPr>
              <a:t>співпраця</a:t>
            </a:r>
            <a:r>
              <a:rPr sz="2400" spc="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з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місцевими</a:t>
            </a:r>
            <a:endParaRPr sz="24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Tahoma"/>
                <a:cs typeface="Tahoma"/>
              </a:rPr>
              <a:t>громадами</a:t>
            </a:r>
            <a:endParaRPr sz="2400">
              <a:latin typeface="Tahoma"/>
              <a:cs typeface="Tahoma"/>
            </a:endParaRPr>
          </a:p>
          <a:p>
            <a:pPr marL="356870" marR="688340" indent="-344805">
              <a:lnSpc>
                <a:spcPct val="100000"/>
              </a:lnSpc>
              <a:spcBef>
                <a:spcPts val="575"/>
              </a:spcBef>
              <a:buClr>
                <a:srgbClr val="009999"/>
              </a:buClr>
              <a:buSzPct val="64583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400" spc="-10" dirty="0">
                <a:latin typeface="Tahoma"/>
                <a:cs typeface="Tahoma"/>
              </a:rPr>
              <a:t>відносини </a:t>
            </a:r>
            <a:r>
              <a:rPr sz="2400" dirty="0">
                <a:latin typeface="Tahoma"/>
                <a:cs typeface="Tahoma"/>
              </a:rPr>
              <a:t>з бізнес-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партнерами</a:t>
            </a:r>
            <a:r>
              <a:rPr sz="2400" spc="2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і 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споживачами</a:t>
            </a:r>
            <a:endParaRPr sz="2400">
              <a:latin typeface="Tahoma"/>
              <a:cs typeface="Tahoma"/>
            </a:endParaRPr>
          </a:p>
          <a:p>
            <a:pPr marL="356870" marR="946150" indent="-344805" algn="just">
              <a:lnSpc>
                <a:spcPct val="100000"/>
              </a:lnSpc>
              <a:spcBef>
                <a:spcPts val="580"/>
              </a:spcBef>
              <a:buClr>
                <a:srgbClr val="009999"/>
              </a:buClr>
              <a:buSzPct val="64583"/>
              <a:buFont typeface="Wingdings"/>
              <a:buChar char=""/>
              <a:tabLst>
                <a:tab pos="357505" algn="l"/>
              </a:tabLst>
            </a:pPr>
            <a:r>
              <a:rPr sz="2400" spc="-10" dirty="0">
                <a:latin typeface="Tahoma"/>
                <a:cs typeface="Tahoma"/>
              </a:rPr>
              <a:t>дотримання прав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людини </a:t>
            </a:r>
            <a:r>
              <a:rPr sz="2400" dirty="0">
                <a:latin typeface="Tahoma"/>
                <a:cs typeface="Tahoma"/>
              </a:rPr>
              <a:t>в </a:t>
            </a:r>
            <a:r>
              <a:rPr sz="2400" spc="-5" dirty="0">
                <a:latin typeface="Tahoma"/>
                <a:cs typeface="Tahoma"/>
              </a:rPr>
              <a:t>бізнес-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діяльності</a:t>
            </a:r>
            <a:endParaRPr sz="2400">
              <a:latin typeface="Tahoma"/>
              <a:cs typeface="Tahoma"/>
            </a:endParaRPr>
          </a:p>
          <a:p>
            <a:pPr marL="356870" indent="-344805" algn="just">
              <a:lnSpc>
                <a:spcPct val="100000"/>
              </a:lnSpc>
              <a:spcBef>
                <a:spcPts val="580"/>
              </a:spcBef>
              <a:buClr>
                <a:srgbClr val="009999"/>
              </a:buClr>
              <a:buSzPct val="64583"/>
              <a:buFont typeface="Wingdings"/>
              <a:buChar char=""/>
              <a:tabLst>
                <a:tab pos="357505" algn="l"/>
              </a:tabLst>
            </a:pPr>
            <a:r>
              <a:rPr sz="2400" spc="-10" dirty="0">
                <a:latin typeface="Tahoma"/>
                <a:cs typeface="Tahoma"/>
              </a:rPr>
              <a:t>участь </a:t>
            </a:r>
            <a:r>
              <a:rPr sz="2400" dirty="0">
                <a:latin typeface="Tahoma"/>
                <a:cs typeface="Tahoma"/>
              </a:rPr>
              <a:t>у</a:t>
            </a:r>
            <a:r>
              <a:rPr sz="2400" spc="-5" dirty="0">
                <a:latin typeface="Tahoma"/>
                <a:cs typeface="Tahoma"/>
              </a:rPr>
              <a:t> вирішенні</a:t>
            </a:r>
            <a:endParaRPr sz="24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</a:pPr>
            <a:r>
              <a:rPr sz="2400" spc="-5" dirty="0">
                <a:latin typeface="Tahoma"/>
                <a:cs typeface="Tahoma"/>
              </a:rPr>
              <a:t>глобальних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екологічних</a:t>
            </a:r>
            <a:endParaRPr sz="24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Tahoma"/>
                <a:cs typeface="Tahoma"/>
              </a:rPr>
              <a:t>проблем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82615" y="549143"/>
            <a:ext cx="3578860" cy="4288790"/>
          </a:xfrm>
          <a:prstGeom prst="rect">
            <a:avLst/>
          </a:prstGeom>
        </p:spPr>
        <p:txBody>
          <a:bodyPr vert="horz" wrap="square" lIns="0" tIns="187325" rIns="0" bIns="0" rtlCol="0">
            <a:spAutoFit/>
          </a:bodyPr>
          <a:lstStyle/>
          <a:p>
            <a:pPr marL="130175">
              <a:lnSpc>
                <a:spcPct val="100000"/>
              </a:lnSpc>
              <a:spcBef>
                <a:spcPts val="1475"/>
              </a:spcBef>
            </a:pPr>
            <a:r>
              <a:rPr sz="2800" b="1" dirty="0">
                <a:latin typeface="Tahoma"/>
                <a:cs typeface="Tahoma"/>
              </a:rPr>
              <a:t>Внутрішній</a:t>
            </a:r>
            <a:endParaRPr sz="2800">
              <a:latin typeface="Tahoma"/>
              <a:cs typeface="Tahoma"/>
            </a:endParaRPr>
          </a:p>
          <a:p>
            <a:pPr marL="356870" marR="5080" indent="-344805">
              <a:lnSpc>
                <a:spcPct val="100000"/>
              </a:lnSpc>
              <a:spcBef>
                <a:spcPts val="1170"/>
              </a:spcBef>
              <a:buClr>
                <a:srgbClr val="009999"/>
              </a:buClr>
              <a:buSzPct val="64583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400" spc="-10" dirty="0">
                <a:latin typeface="Tahoma"/>
                <a:cs typeface="Tahoma"/>
              </a:rPr>
              <a:t>управління </a:t>
            </a:r>
            <a:r>
              <a:rPr sz="2400" dirty="0">
                <a:latin typeface="Tahoma"/>
                <a:cs typeface="Tahoma"/>
              </a:rPr>
              <a:t>людськими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ресурсами</a:t>
            </a:r>
            <a:endParaRPr sz="2400">
              <a:latin typeface="Tahoma"/>
              <a:cs typeface="Tahoma"/>
            </a:endParaRPr>
          </a:p>
          <a:p>
            <a:pPr marL="356870" marR="381635" indent="-344805">
              <a:lnSpc>
                <a:spcPct val="100000"/>
              </a:lnSpc>
              <a:spcBef>
                <a:spcPts val="580"/>
              </a:spcBef>
              <a:buClr>
                <a:srgbClr val="009999"/>
              </a:buClr>
              <a:buSzPct val="64583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400" spc="-5" dirty="0">
                <a:latin typeface="Tahoma"/>
                <a:cs typeface="Tahoma"/>
              </a:rPr>
              <a:t>охорона</a:t>
            </a:r>
            <a:r>
              <a:rPr sz="2400" spc="-4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здоров’я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та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безпека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праці</a:t>
            </a:r>
            <a:endParaRPr sz="2400">
              <a:latin typeface="Tahoma"/>
              <a:cs typeface="Tahoma"/>
            </a:endParaRPr>
          </a:p>
          <a:p>
            <a:pPr marL="356870" indent="-344805">
              <a:lnSpc>
                <a:spcPct val="100000"/>
              </a:lnSpc>
              <a:spcBef>
                <a:spcPts val="580"/>
              </a:spcBef>
              <a:buClr>
                <a:srgbClr val="009999"/>
              </a:buClr>
              <a:buSzPct val="64583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400" spc="-10" dirty="0">
                <a:latin typeface="Tahoma"/>
                <a:cs typeface="Tahoma"/>
              </a:rPr>
              <a:t>адаптація</a:t>
            </a:r>
            <a:r>
              <a:rPr sz="2400" spc="2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до</a:t>
            </a:r>
            <a:r>
              <a:rPr sz="2400" spc="-3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змін</a:t>
            </a:r>
            <a:endParaRPr sz="2400">
              <a:latin typeface="Tahoma"/>
              <a:cs typeface="Tahoma"/>
            </a:endParaRPr>
          </a:p>
          <a:p>
            <a:pPr marL="356870" marR="207010" indent="-344805">
              <a:lnSpc>
                <a:spcPct val="100000"/>
              </a:lnSpc>
              <a:spcBef>
                <a:spcPts val="575"/>
              </a:spcBef>
              <a:buClr>
                <a:srgbClr val="009999"/>
              </a:buClr>
              <a:buSzPct val="64583"/>
              <a:buFont typeface="Wingdings"/>
              <a:buChar char=""/>
              <a:tabLst>
                <a:tab pos="356870" algn="l"/>
                <a:tab pos="357505" algn="l"/>
              </a:tabLst>
            </a:pPr>
            <a:r>
              <a:rPr sz="2400" spc="-10" dirty="0">
                <a:latin typeface="Tahoma"/>
                <a:cs typeface="Tahoma"/>
              </a:rPr>
              <a:t>управління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впливами </a:t>
            </a:r>
            <a:r>
              <a:rPr sz="2400" spc="-73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на довкілля </a:t>
            </a:r>
            <a:r>
              <a:rPr sz="2400" dirty="0">
                <a:latin typeface="Tahoma"/>
                <a:cs typeface="Tahoma"/>
              </a:rPr>
              <a:t>та 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використання </a:t>
            </a:r>
            <a:r>
              <a:rPr sz="2400" spc="-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природних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ресурсів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1355" y="693419"/>
            <a:ext cx="8713470" cy="0"/>
          </a:xfrm>
          <a:custGeom>
            <a:avLst/>
            <a:gdLst/>
            <a:ahLst/>
            <a:cxnLst/>
            <a:rect l="l" t="t" r="r" b="b"/>
            <a:pathLst>
              <a:path w="8713470">
                <a:moveTo>
                  <a:pt x="0" y="0"/>
                </a:moveTo>
                <a:lnTo>
                  <a:pt x="8712962" y="0"/>
                </a:lnTo>
              </a:path>
            </a:pathLst>
          </a:custGeom>
          <a:ln w="15240">
            <a:solidFill>
              <a:srgbClr val="860038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4890</Words>
  <Application>Microsoft Office PowerPoint</Application>
  <PresentationFormat>Экран (4:3)</PresentationFormat>
  <Paragraphs>929</Paragraphs>
  <Slides>62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3" baseType="lpstr">
      <vt:lpstr>Office Theme</vt:lpstr>
      <vt:lpstr>8.6. Фінансування місцевого економічного розвитку через гранти</vt:lpstr>
      <vt:lpstr>ГРАНТОВІ ІНСТРУМЕНТИ  ФІНАНСУВАННЯ МЕР</vt:lpstr>
      <vt:lpstr>ПРОЕКТИ КОРПОРАТИВНОЇ   СОЦІАЛЬНОЇ ВІДПОВІДАЛЬНОСТІ? </vt:lpstr>
      <vt:lpstr>Презентация PowerPoint</vt:lpstr>
      <vt:lpstr>СУТНІСТЬ КОРПОРАТИВНОЇ  СОЦІАЛЬНОЇ ВІДПОВІДАЛЬНОСТІ</vt:lpstr>
      <vt:lpstr>ГЛОБАЛЬНИЙ ДОГОВІР ООН  ЩОДО КСВ</vt:lpstr>
      <vt:lpstr>ПРИНЦИПИ КСВ</vt:lpstr>
      <vt:lpstr>НОРМАТИВНО-ПРАВОВЕ  РЕГУЛЮВАННЯ КСВ</vt:lpstr>
      <vt:lpstr>ВИМІРИ КСВ</vt:lpstr>
      <vt:lpstr>УЧАСТЬ БІЗНЕСУ В СУСПІЛЬНОМУ РОЗВИТКУ</vt:lpstr>
      <vt:lpstr>  КСВ ТА МЕР </vt:lpstr>
      <vt:lpstr>ПЕРЕВАГИ/ОБМЕЖЕННЯ  ПРОЕКТІВ КСВ</vt:lpstr>
      <vt:lpstr>МОДЕЛІ КСВ</vt:lpstr>
      <vt:lpstr>КСВ ТА БІЗНЕС-ІНТЕРЕСИ</vt:lpstr>
      <vt:lpstr>КСВ В УКРАЇНІ</vt:lpstr>
      <vt:lpstr>ДТЕК: РОЗРОБКА СТРАТЕГІЙ СОЦІАЛЬНОГО   ПАРТНЕРСТВА. ЦІЛІ І ЗАВДАННЯ </vt:lpstr>
      <vt:lpstr>МЕТОДОЛОГІЯ І ПРОЦЕС ФОРМУВАННЯ РГ  СТРАТЕГІЙ СОЦІАЛЬНОГО ПАРТНЕРСТВА</vt:lpstr>
      <vt:lpstr>МЕХАНІЗМ РЕАЛІЗАЦІЇ СТРАТЕГІЙ</vt:lpstr>
      <vt:lpstr>  КСВ ТА МЕР В УКРАЇНІ </vt:lpstr>
      <vt:lpstr>Презентация PowerPoint</vt:lpstr>
      <vt:lpstr>ОБГОВОРЕННЯ</vt:lpstr>
      <vt:lpstr>СУТНІСТЬ МІЖНАРОДНОЇ ТЕХНІЧНОЇ  ДОПОМОГИ</vt:lpstr>
      <vt:lpstr>ФОРМАТИ ТА ФОРМИ МТД</vt:lpstr>
      <vt:lpstr>МІЖНАРОДНА ТЕХНІЧНА ДОПОМОГА</vt:lpstr>
      <vt:lpstr>СТАНОВЛЕННЯ МТД ЯК МЕХАНІЗМУ  ФІНАНСУВАННЯ МЕР</vt:lpstr>
      <vt:lpstr>МТД В ЄС</vt:lpstr>
      <vt:lpstr>МТД В УКРАЇНІ</vt:lpstr>
      <vt:lpstr>ПРІОРИТЕТИ ПРОЕКТІВ МТД У СФЕРІ  МЕР</vt:lpstr>
      <vt:lpstr>МТД ЯК МЕХАНІЗМ ФІНАНСУВАННЯ  МЕР</vt:lpstr>
      <vt:lpstr>АЛГОРИТМ РЕАЛІЗАЦІЇ ПРОГРАМ  МТД І ГРАНТОВИХ ПРОГРАМ</vt:lpstr>
      <vt:lpstr>ДОНОРИ ГРАНТОВИХ ПРОГРАМ</vt:lpstr>
      <vt:lpstr>ПЕРЕВАГИ/ОБМЕЖЕННЯ  МТД І ГРАНТОВИХ ПРОГРАМ</vt:lpstr>
      <vt:lpstr>НОРМАТИВНО-ПРАВОВЕ РЕГУЛЮВАННЯ  МТД І ГРАНТОВИХ ПРОГРАМ</vt:lpstr>
      <vt:lpstr>2018 РІК</vt:lpstr>
      <vt:lpstr>МТД В УКРАЇНІ</vt:lpstr>
      <vt:lpstr>РОЗПОДІЛ МТД ЗА СЕКТОРАМИ</vt:lpstr>
      <vt:lpstr>СТРУКТУРА МТД, 2018</vt:lpstr>
      <vt:lpstr>РОЗПОДІЛ МТД ПО КРАЇНАХ ТА  ОРГАНІЗАЦІЯХ ЗА СЕКТОРАМИ</vt:lpstr>
      <vt:lpstr>ДІЮЧІ ПРОГРАМИ І ПРОЕКТИ МТД У  СФЕРІ МЕР В УКРАЇНІ</vt:lpstr>
      <vt:lpstr>Презентация PowerPoint</vt:lpstr>
      <vt:lpstr>МТД ЯК МЕХАНІЗМ ФІНАНСУВАННЯ  МЕР</vt:lpstr>
      <vt:lpstr>СТРАТЕГІЧНІ ЦІЛІ ПРИКОРДОННОГО  СПІВРОБІТНИЦТВА В РАМКАХ ДОПОМОГИ ЄС</vt:lpstr>
      <vt:lpstr>ПРОГРАМИ ТЕРИТОРІАЛЬНОГО  СПІВРОБІТНИЦТВА КРАЇН СХІДНОГО  ПАРТНЕРСТВА:</vt:lpstr>
      <vt:lpstr>НАЙБЛИЖЧІ КОНКУРСИ</vt:lpstr>
      <vt:lpstr>НАЙБЛИЖЧІ КОНКУРСИ</vt:lpstr>
      <vt:lpstr>НАЙБЛИЖЧІ КОНКУРСИ</vt:lpstr>
      <vt:lpstr>НАЙБЛИЖЧІ КОНКУРСИ</vt:lpstr>
      <vt:lpstr>НАЙБЛИЖЧІ КОНКУРСИ</vt:lpstr>
      <vt:lpstr>Програма "Initiative East" в рамках ПВЗВТ</vt:lpstr>
      <vt:lpstr>ІНФОРМАЦІЯ ПРО ГРАНТИ:</vt:lpstr>
      <vt:lpstr>ЯК ПІДГОТУВАТИ ПРОЕКТ РЕГІОНАЛЬНОГО/МІСЦЕВОГО РОЗВИТКУ ДЛЯ  ОТРИМАННЯ ФІНАНСУВАННЯ ?</vt:lpstr>
      <vt:lpstr>ЯК ПІДГОТУВАТИ ПРОЕКТ РЕГІОНАЛЬНОГО/МІСЦЕВОГО РОЗВИТКУ ДЛЯ  ОТРИМАННЯ ФІНАНСУВАННЯ ?</vt:lpstr>
      <vt:lpstr>ЯК ПІДГОТУВАТИ ПРОЕКТ РЕГІОНАЛЬНОГО/МІСЦЕВОГО РОЗВИТКУ ДЛЯ  ОТРИМАННЯ ФІНАНСУВАННЯ?</vt:lpstr>
      <vt:lpstr>ЯК ПІДГОТУВАТИ ПРОЕКТ РЕГІОНАЛЬНОГО/МІСЦЕВОГО РОЗВИТКУ ДЛЯ  ОТРИМАННЯ ФІНАНСУВАННЯ?</vt:lpstr>
      <vt:lpstr>РЕКОМЕНДАЦІЇ ОМС</vt:lpstr>
      <vt:lpstr>ЗАГАЛЬНІ РЕКОМЕНДАЦІЇ</vt:lpstr>
      <vt:lpstr>РОБИМО ВИСНОВКИ: ГРАНТ</vt:lpstr>
      <vt:lpstr>ЩО ТАКЕ ПРОЕКТНА ПРОПОЗИЦІЯ?</vt:lpstr>
      <vt:lpstr>ЧЕК-ЛИСТ 1 КРОКУ:</vt:lpstr>
      <vt:lpstr>ЧЕК-ЛИСТ 2 КРОКУ:</vt:lpstr>
      <vt:lpstr>ЧЕК-ЛИСТ 3 КРОКУ:</vt:lpstr>
      <vt:lpstr>ЧЕК-ЛИСТ 4 КРОКУ: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test</dc:creator>
  <cp:lastModifiedBy>Владелец</cp:lastModifiedBy>
  <cp:revision>3</cp:revision>
  <dcterms:created xsi:type="dcterms:W3CDTF">2022-01-26T11:33:20Z</dcterms:created>
  <dcterms:modified xsi:type="dcterms:W3CDTF">2022-01-26T11:44:20Z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2019-06-19T00:00:00Z</vt:filetime>
  </property>
  <property fmtid="{D5CDD505-2E9C-101B-9397-08002B2CF9AE}" pid="3" name="Creator">
    <vt:lpwstr>Microsoft® PowerPoint® для Office 365</vt:lpwstr>
  </property>
  <property fmtid="{D5CDD505-2E9C-101B-9397-08002B2CF9AE}" pid="4" name="LastSaved">
    <vt:filetime>2022-01-26T00:00:00Z</vt:filetime>
  </property>
</Properties>
</file>