
<file path=[Content_Types].xml><?xml version="1.0" encoding="utf-8"?>
<Types xmlns="http://schemas.openxmlformats.org/package/2006/content-types">
  <Default Extension="1" ContentType="image/png"/>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8" r:id="rId3"/>
    <p:sldId id="268" r:id="rId4"/>
    <p:sldId id="298" r:id="rId5"/>
    <p:sldId id="299" r:id="rId6"/>
    <p:sldId id="269" r:id="rId7"/>
    <p:sldId id="300" r:id="rId8"/>
    <p:sldId id="270" r:id="rId9"/>
    <p:sldId id="271" r:id="rId10"/>
    <p:sldId id="272" r:id="rId11"/>
    <p:sldId id="273" r:id="rId12"/>
    <p:sldId id="274" r:id="rId13"/>
    <p:sldId id="275" r:id="rId14"/>
    <p:sldId id="308" r:id="rId15"/>
    <p:sldId id="276" r:id="rId16"/>
    <p:sldId id="285" r:id="rId17"/>
    <p:sldId id="292" r:id="rId18"/>
    <p:sldId id="277" r:id="rId19"/>
    <p:sldId id="301" r:id="rId20"/>
    <p:sldId id="295" r:id="rId21"/>
    <p:sldId id="281" r:id="rId22"/>
    <p:sldId id="282" r:id="rId23"/>
    <p:sldId id="302" r:id="rId24"/>
    <p:sldId id="303" r:id="rId25"/>
    <p:sldId id="307" r:id="rId26"/>
    <p:sldId id="304" r:id="rId27"/>
    <p:sldId id="305" r:id="rId28"/>
    <p:sldId id="306" r:id="rId29"/>
    <p:sldId id="297" r:id="rId30"/>
    <p:sldId id="265" r:id="rId31"/>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9354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0570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069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0242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308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954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0526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639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903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043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3/2/2024</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3265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3/2/2024</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98645446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png"/><Relationship Id="rId4" Type="http://schemas.microsoft.com/office/2017/06/relationships/model3d" Target="../media/model3d3.glb"/></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1"/><Relationship Id="rId5" Type="http://schemas.openxmlformats.org/officeDocument/2006/relationships/image" Target="../media/image14.jp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17/06/relationships/model3d" Target="../media/model3d2.glb"/></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17/06/relationships/model3d" Target="../media/model3d4.glb"/><Relationship Id="rId5" Type="http://schemas.openxmlformats.org/officeDocument/2006/relationships/image" Target="../media/image26.png"/><Relationship Id="rId4" Type="http://schemas.microsoft.com/office/2017/06/relationships/model3d" Target="../media/model3d1.glb"/></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sp>
        <p:nvSpPr>
          <p:cNvPr id="11" name="Rectangle 10">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79BFBE5-B286-7872-76E9-6227DE2D0257}"/>
              </a:ext>
            </a:extLst>
          </p:cNvPr>
          <p:cNvSpPr>
            <a:spLocks noGrp="1"/>
          </p:cNvSpPr>
          <p:nvPr>
            <p:ph type="ctrTitle"/>
          </p:nvPr>
        </p:nvSpPr>
        <p:spPr>
          <a:xfrm>
            <a:off x="2632393" y="2727679"/>
            <a:ext cx="8625385" cy="2729554"/>
          </a:xfrm>
        </p:spPr>
        <p:txBody>
          <a:bodyPr>
            <a:normAutofit/>
          </a:bodyPr>
          <a:lstStyle/>
          <a:p>
            <a:r>
              <a:rPr lang="uk-UA" sz="4000" dirty="0">
                <a:effectLst/>
                <a:latin typeface="Bookman Old Style" panose="02050604050505020204" pitchFamily="18" charset="0"/>
                <a:ea typeface="Calibri" panose="020F0502020204030204" pitchFamily="34" charset="0"/>
                <a:cs typeface="Times New Roman" panose="02020603050405020304" pitchFamily="18" charset="0"/>
              </a:rPr>
              <a:t>Мінливість та мутації у людини</a:t>
            </a:r>
            <a:endParaRPr lang="ru-UA" sz="19900" dirty="0">
              <a:solidFill>
                <a:srgbClr val="FFFFFF"/>
              </a:solidFill>
            </a:endParaRPr>
          </a:p>
        </p:txBody>
      </p:sp>
      <p:sp>
        <p:nvSpPr>
          <p:cNvPr id="3" name="Подзаголовок 2">
            <a:extLst>
              <a:ext uri="{FF2B5EF4-FFF2-40B4-BE49-F238E27FC236}">
                <a16:creationId xmlns:a16="http://schemas.microsoft.com/office/drawing/2014/main" id="{AD3EA6E4-3E71-89CF-F290-17C3E9881463}"/>
              </a:ext>
            </a:extLst>
          </p:cNvPr>
          <p:cNvSpPr>
            <a:spLocks noGrp="1"/>
          </p:cNvSpPr>
          <p:nvPr>
            <p:ph type="subTitle" idx="1"/>
          </p:nvPr>
        </p:nvSpPr>
        <p:spPr>
          <a:xfrm>
            <a:off x="3141260" y="5786651"/>
            <a:ext cx="5909481" cy="811373"/>
          </a:xfrm>
        </p:spPr>
        <p:txBody>
          <a:bodyPr>
            <a:normAutofit/>
          </a:bodyPr>
          <a:lstStyle/>
          <a:p>
            <a:r>
              <a:rPr lang="uk-UA">
                <a:solidFill>
                  <a:srgbClr val="FFFFFF"/>
                </a:solidFill>
              </a:rPr>
              <a:t>Лекція 6</a:t>
            </a:r>
            <a:endParaRPr lang="uk-UA" dirty="0">
              <a:solidFill>
                <a:srgbClr val="FFFFFF"/>
              </a:solidFill>
            </a:endParaRPr>
          </a:p>
        </p:txBody>
      </p:sp>
      <p:pic>
        <p:nvPicPr>
          <p:cNvPr id="6" name="Рисунок 5" descr="Изображение выглядит как текст, человек&#10;&#10;Автоматически созданное описание">
            <a:extLst>
              <a:ext uri="{FF2B5EF4-FFF2-40B4-BE49-F238E27FC236}">
                <a16:creationId xmlns:a16="http://schemas.microsoft.com/office/drawing/2014/main" id="{E25A4422-97EA-3820-ED39-12BA3C105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7" name="Трехмерная модель 6" descr="Ссылки">
                <a:extLst>
                  <a:ext uri="{FF2B5EF4-FFF2-40B4-BE49-F238E27FC236}">
                    <a16:creationId xmlns:a16="http://schemas.microsoft.com/office/drawing/2014/main" id="{89101425-E1CD-9C95-891C-0ABF9DB2E905}"/>
                  </a:ext>
                </a:extLst>
              </p:cNvPr>
              <p:cNvGraphicFramePr/>
              <p:nvPr>
                <p:extLst>
                  <p:ext uri="{D42A27DB-BD31-4B8C-83A1-F6EECF244321}">
                    <p14:modId xmlns:p14="http://schemas.microsoft.com/office/powerpoint/2010/main" val="3243587563"/>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Трехмерная модель 6" descr="Ссылки">
                <a:extLst>
                  <a:ext uri="{FF2B5EF4-FFF2-40B4-BE49-F238E27FC236}">
                    <a16:creationId xmlns:a16="http://schemas.microsoft.com/office/drawing/2014/main" id="{89101425-E1CD-9C95-891C-0ABF9DB2E90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Tree>
    <p:extLst>
      <p:ext uri="{BB962C8B-B14F-4D97-AF65-F5344CB8AC3E}">
        <p14:creationId xmlns:p14="http://schemas.microsoft.com/office/powerpoint/2010/main" val="24379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73E16877-BC9A-BE39-8936-8053EAB1CEBB}"/>
              </a:ext>
            </a:extLst>
          </p:cNvPr>
          <p:cNvSpPr txBox="1"/>
          <p:nvPr/>
        </p:nvSpPr>
        <p:spPr>
          <a:xfrm>
            <a:off x="457199" y="559659"/>
            <a:ext cx="11411339" cy="4679999"/>
          </a:xfrm>
          <a:prstGeom prst="rect">
            <a:avLst/>
          </a:prstGeom>
          <a:noFill/>
        </p:spPr>
        <p:txBody>
          <a:bodyPr wrap="square">
            <a:spAutoFit/>
          </a:bodyPr>
          <a:lstStyle/>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Мутагенний ефект будь-якого впливу вивчають на основі експериментальних досліджень на тваринах. Проте отримані таким чином результати не завжди можна повністю переносити на людину. Мутагенність чинника можна визначити досліджуючи кількість невдалих вагітностей, статистику мертвонароджених дітей, статистику дитячої смертності, частоти та кількості спадкових захворювань та патологій. Розрізняють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фізичні, хімічні</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та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біологічні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мутагенні чинники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мутагени</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998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31F5DA8-2AAF-73DC-45EA-17A702B11D66}"/>
              </a:ext>
            </a:extLst>
          </p:cNvPr>
          <p:cNvSpPr txBox="1"/>
          <p:nvPr/>
        </p:nvSpPr>
        <p:spPr>
          <a:xfrm>
            <a:off x="242596" y="223863"/>
            <a:ext cx="11234057" cy="2374881"/>
          </a:xfrm>
          <a:prstGeom prst="rect">
            <a:avLst/>
          </a:prstGeom>
          <a:noFill/>
        </p:spPr>
        <p:txBody>
          <a:bodyPr wrap="square">
            <a:spAutoFit/>
          </a:bodyPr>
          <a:lstStyle/>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До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фізичних мутагенів</a:t>
            </a:r>
            <a:r>
              <a:rPr lang="uk-UA" sz="2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відносять: іонізуюче гамма випромінення, радіоактивне, лазерне, ультрафіолетове та рентген випромінення, занадто висока чи низька температури, механічний вплив, і, навіть, звукові хвилі. </a:t>
            </a:r>
            <a:endParaRPr lang="ru-UA"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Изображение выглядит как текст&#10;&#10;Автоматически созданное описание">
            <a:extLst>
              <a:ext uri="{FF2B5EF4-FFF2-40B4-BE49-F238E27FC236}">
                <a16:creationId xmlns:a16="http://schemas.microsoft.com/office/drawing/2014/main" id="{928D7D03-6835-A4DC-D646-84996B81F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440" y="2123405"/>
            <a:ext cx="5853404" cy="3065143"/>
          </a:xfrm>
          <a:prstGeom prst="rect">
            <a:avLst/>
          </a:prstGeom>
        </p:spPr>
      </p:pic>
      <p:pic>
        <p:nvPicPr>
          <p:cNvPr id="9" name="Рисунок 8">
            <a:extLst>
              <a:ext uri="{FF2B5EF4-FFF2-40B4-BE49-F238E27FC236}">
                <a16:creationId xmlns:a16="http://schemas.microsoft.com/office/drawing/2014/main" id="{5053BC21-061E-A5BF-9FBF-9624A0A726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90" y="3261208"/>
            <a:ext cx="5853403" cy="3292539"/>
          </a:xfrm>
          <a:prstGeom prst="rect">
            <a:avLst/>
          </a:prstGeom>
        </p:spPr>
      </p:pic>
    </p:spTree>
    <p:extLst>
      <p:ext uri="{BB962C8B-B14F-4D97-AF65-F5344CB8AC3E}">
        <p14:creationId xmlns:p14="http://schemas.microsoft.com/office/powerpoint/2010/main" val="77216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8832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6" name="TextBox 5">
            <a:extLst>
              <a:ext uri="{FF2B5EF4-FFF2-40B4-BE49-F238E27FC236}">
                <a16:creationId xmlns:a16="http://schemas.microsoft.com/office/drawing/2014/main" id="{21AFC253-7560-8EAC-E9FE-CEF792DA68A2}"/>
              </a:ext>
            </a:extLst>
          </p:cNvPr>
          <p:cNvSpPr txBox="1"/>
          <p:nvPr/>
        </p:nvSpPr>
        <p:spPr>
          <a:xfrm>
            <a:off x="264367" y="298680"/>
            <a:ext cx="11663265" cy="3629583"/>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До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хімічних мутагенів</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належать: сильні окисники та відновники, нітрати, пестициди, продукти переробки нафти, тютюнові вироби, багато харчових додатків, лікарські засоби, органічні розчинники.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Етилемінові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сполуки та ефіри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метилсульфонових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кислот мають найбільший мутагенний ефект. Зміни спадкових структур також можуть бути викликані кислотами, спиртами, солями, циклічними сполуками, важкими металами. Хімічні мутагени можуть порушувати поділ клітин, а також викликати зміну генів. </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 name="Трехмерная модель 1" descr="Стойка с пробирками 1">
                <a:extLst>
                  <a:ext uri="{FF2B5EF4-FFF2-40B4-BE49-F238E27FC236}">
                    <a16:creationId xmlns:a16="http://schemas.microsoft.com/office/drawing/2014/main" id="{A243138E-825C-143D-2D0C-742129D85977}"/>
                  </a:ext>
                </a:extLst>
              </p:cNvPr>
              <p:cNvGraphicFramePr>
                <a:graphicFrameLocks noChangeAspect="1"/>
              </p:cNvGraphicFramePr>
              <p:nvPr>
                <p:extLst>
                  <p:ext uri="{D42A27DB-BD31-4B8C-83A1-F6EECF244321}">
                    <p14:modId xmlns:p14="http://schemas.microsoft.com/office/powerpoint/2010/main" val="1071703472"/>
                  </p:ext>
                </p:extLst>
              </p:nvPr>
            </p:nvGraphicFramePr>
            <p:xfrm>
              <a:off x="6076636" y="3468897"/>
              <a:ext cx="3069002" cy="3018759"/>
            </p:xfrm>
            <a:graphic>
              <a:graphicData uri="http://schemas.microsoft.com/office/drawing/2017/model3d">
                <am3d:model3d r:embed="rId4">
                  <am3d:spPr>
                    <a:xfrm>
                      <a:off x="0" y="0"/>
                      <a:ext cx="3069002" cy="3018759"/>
                    </a:xfrm>
                    <a:prstGeom prst="rect">
                      <a:avLst/>
                    </a:prstGeom>
                  </am3d:spPr>
                  <am3d:camera>
                    <am3d:pos x="0" y="0" z="63314573"/>
                    <am3d:up dx="0" dy="36000000" dz="0"/>
                    <am3d:lookAt x="0" y="0" z="0"/>
                    <am3d:perspective fov="2700000"/>
                  </am3d:camera>
                  <am3d:trans>
                    <am3d:meterPerModelUnit n="3745317" d="1000000"/>
                    <am3d:preTrans dx="0" dy="0" dz="0"/>
                    <am3d:scale>
                      <am3d:sx n="1000000" d="1000000"/>
                      <am3d:sy n="1000000" d="1000000"/>
                      <am3d:sz n="1000000" d="1000000"/>
                    </am3d:scale>
                    <am3d:rot ax="978039" ay="-1429372" az="-404177"/>
                    <am3d:postTrans dx="0" dy="0" dz="0"/>
                  </am3d:trans>
                  <am3d:raster rName="Office3DRenderer" rVer="16.0.8326">
                    <am3d:blip r:embed="rId5"/>
                  </am3d:raster>
                  <am3d:objViewport viewportSz="39146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Трехмерная модель 1" descr="Стойка с пробирками 1">
                <a:extLst>
                  <a:ext uri="{FF2B5EF4-FFF2-40B4-BE49-F238E27FC236}">
                    <a16:creationId xmlns:a16="http://schemas.microsoft.com/office/drawing/2014/main" id="{A243138E-825C-143D-2D0C-742129D85977}"/>
                  </a:ext>
                </a:extLst>
              </p:cNvPr>
              <p:cNvPicPr>
                <a:picLocks noGrp="1" noRot="1" noChangeAspect="1" noMove="1" noResize="1" noEditPoints="1" noAdjustHandles="1" noChangeArrowheads="1" noChangeShapeType="1" noCrop="1"/>
              </p:cNvPicPr>
              <p:nvPr/>
            </p:nvPicPr>
            <p:blipFill>
              <a:blip r:embed="rId5"/>
              <a:stretch>
                <a:fillRect/>
              </a:stretch>
            </p:blipFill>
            <p:spPr>
              <a:xfrm>
                <a:off x="6076636" y="3468897"/>
                <a:ext cx="3069002" cy="3018759"/>
              </a:xfrm>
              <a:prstGeom prst="rect">
                <a:avLst/>
              </a:prstGeom>
            </p:spPr>
          </p:pic>
        </mc:Fallback>
      </mc:AlternateContent>
      <p:pic>
        <p:nvPicPr>
          <p:cNvPr id="5" name="Рисунок 4" descr="Изображение выглядит как диаграмма&#10;&#10;Автоматически созданное описание">
            <a:extLst>
              <a:ext uri="{FF2B5EF4-FFF2-40B4-BE49-F238E27FC236}">
                <a16:creationId xmlns:a16="http://schemas.microsoft.com/office/drawing/2014/main" id="{72B708BF-726F-CE8D-B1E3-811BAAE890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807" y="4049327"/>
            <a:ext cx="4650533" cy="2431460"/>
          </a:xfrm>
          <a:prstGeom prst="rect">
            <a:avLst/>
          </a:prstGeom>
        </p:spPr>
      </p:pic>
    </p:spTree>
    <p:extLst>
      <p:ext uri="{BB962C8B-B14F-4D97-AF65-F5344CB8AC3E}">
        <p14:creationId xmlns:p14="http://schemas.microsoft.com/office/powerpoint/2010/main" val="312744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DBA0C77-5F68-69E2-0870-EF4B25C87AF3}"/>
              </a:ext>
            </a:extLst>
          </p:cNvPr>
          <p:cNvSpPr txBox="1"/>
          <p:nvPr/>
        </p:nvSpPr>
        <p:spPr>
          <a:xfrm>
            <a:off x="320351" y="458449"/>
            <a:ext cx="11551298" cy="1913857"/>
          </a:xfrm>
          <a:prstGeom prst="rect">
            <a:avLst/>
          </a:prstGeom>
          <a:noFill/>
        </p:spPr>
        <p:txBody>
          <a:bodyPr wrap="square">
            <a:spAutoFit/>
          </a:bodyPr>
          <a:lstStyle/>
          <a:p>
            <a:pPr indent="457200" algn="just">
              <a:lnSpc>
                <a:spcPct val="107000"/>
              </a:lnSpc>
              <a:spcAft>
                <a:spcPts val="800"/>
              </a:spcAft>
            </a:pP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Біологічними мутагенами</a:t>
            </a:r>
            <a:r>
              <a:rPr lang="uk-UA" sz="2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є деякі віруси та бактерії, продукти обміну та антигени деяких бактерій та паразитів. Мутагенні властивості також мають деякі вакцини, сироватки та гормони. </a:t>
            </a:r>
            <a:endParaRPr lang="ru-UA"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Изображение выглядит как беспозвоночный&#10;&#10;Автоматически созданное описание">
            <a:extLst>
              <a:ext uri="{FF2B5EF4-FFF2-40B4-BE49-F238E27FC236}">
                <a16:creationId xmlns:a16="http://schemas.microsoft.com/office/drawing/2014/main" id="{0DA0E3AF-3A95-D973-D829-324DDD8DA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42" y="2606790"/>
            <a:ext cx="5706618" cy="3804412"/>
          </a:xfrm>
          <a:prstGeom prst="rect">
            <a:avLst/>
          </a:prstGeom>
        </p:spPr>
      </p:pic>
      <p:pic>
        <p:nvPicPr>
          <p:cNvPr id="8" name="Рисунок 7" descr="Изображение выглядит как растение&#10;&#10;Автоматически созданное описание">
            <a:extLst>
              <a:ext uri="{FF2B5EF4-FFF2-40B4-BE49-F238E27FC236}">
                <a16:creationId xmlns:a16="http://schemas.microsoft.com/office/drawing/2014/main" id="{D304E395-EA89-6386-057B-A9F59493F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090" y="2606790"/>
            <a:ext cx="5353050" cy="2676525"/>
          </a:xfrm>
          <a:prstGeom prst="rect">
            <a:avLst/>
          </a:prstGeom>
        </p:spPr>
      </p:pic>
    </p:spTree>
    <p:extLst>
      <p:ext uri="{BB962C8B-B14F-4D97-AF65-F5344CB8AC3E}">
        <p14:creationId xmlns:p14="http://schemas.microsoft.com/office/powerpoint/2010/main" val="266698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6" name="Рисунок 5" descr="Изображение выглядит как диаграмма&#10;&#10;Автоматически созданное описание">
            <a:extLst>
              <a:ext uri="{FF2B5EF4-FFF2-40B4-BE49-F238E27FC236}">
                <a16:creationId xmlns:a16="http://schemas.microsoft.com/office/drawing/2014/main" id="{A960FB97-349C-6FCC-03AD-3184ACFF8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638" y="72242"/>
            <a:ext cx="11798723" cy="3388995"/>
          </a:xfrm>
          <a:prstGeom prst="rect">
            <a:avLst/>
          </a:prstGeom>
        </p:spPr>
      </p:pic>
      <p:pic>
        <p:nvPicPr>
          <p:cNvPr id="11" name="Рисунок 10" descr="Изображение выглядит как диаграмма&#10;&#10;Автоматически созданное описание">
            <a:extLst>
              <a:ext uri="{FF2B5EF4-FFF2-40B4-BE49-F238E27FC236}">
                <a16:creationId xmlns:a16="http://schemas.microsoft.com/office/drawing/2014/main" id="{E462F99E-723D-43D5-E66E-35EAD2421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466" y="3487063"/>
            <a:ext cx="3405105" cy="3305222"/>
          </a:xfrm>
          <a:prstGeom prst="rect">
            <a:avLst/>
          </a:prstGeom>
        </p:spPr>
      </p:pic>
      <p:pic>
        <p:nvPicPr>
          <p:cNvPr id="13" name="Рисунок 12" descr="Изображение выглядит как логотип&#10;&#10;Автоматически созданное описание">
            <a:extLst>
              <a:ext uri="{FF2B5EF4-FFF2-40B4-BE49-F238E27FC236}">
                <a16:creationId xmlns:a16="http://schemas.microsoft.com/office/drawing/2014/main" id="{07ACC0FA-71C1-A75E-BF10-3E93862288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8553" y="3510831"/>
            <a:ext cx="3380570" cy="3274928"/>
          </a:xfrm>
          <a:prstGeom prst="rect">
            <a:avLst/>
          </a:prstGeom>
        </p:spPr>
      </p:pic>
    </p:spTree>
    <p:extLst>
      <p:ext uri="{BB962C8B-B14F-4D97-AF65-F5344CB8AC3E}">
        <p14:creationId xmlns:p14="http://schemas.microsoft.com/office/powerpoint/2010/main" val="119280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EA6CCD4-D410-970E-CC75-AC01436FC06A}"/>
              </a:ext>
            </a:extLst>
          </p:cNvPr>
          <p:cNvSpPr txBox="1"/>
          <p:nvPr/>
        </p:nvSpPr>
        <p:spPr>
          <a:xfrm>
            <a:off x="166396" y="198730"/>
            <a:ext cx="11859208" cy="5701433"/>
          </a:xfrm>
          <a:prstGeom prst="rect">
            <a:avLst/>
          </a:prstGeom>
          <a:noFill/>
        </p:spPr>
        <p:txBody>
          <a:bodyPr wrap="square">
            <a:spAutoFit/>
          </a:bodyPr>
          <a:lstStyle/>
          <a:p>
            <a:pPr indent="457200" algn="just">
              <a:lnSpc>
                <a:spcPct val="107000"/>
              </a:lnSpc>
              <a:spcAft>
                <a:spcPts val="800"/>
              </a:spcAft>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Екзогенні мутагени</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чинники навколишнього середовища, що викликають зміни у спадкових структурах. Екзогенні чинники призводять до виникнення індукованих мутації. Кожна людина протягом життя підпадає під вплив таких чинників, а тому їх дослідження та розробка методів захисту та протидії є у фокусі інтересів багатьох міжнародних організацій: Всесвітня організація збереження здоров’я (ВОЗ), Міжнародна комісія по захисту від радіації, Науковий комітет по дії атомної радіації ООН та інші.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Причиною виникнення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ендогенних мутацій</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є окремі особливості особини людини, її функціонування. Одним з ендогенних чинників мутацій є вік людини. Ще здавна відомо, що чим старша мати тим більше ризик народження хворої дитини чи дитини з патологіями. Результати досліджень показали що кожна 5 дитина народжена матір’ю віком 40 та старше має хромосомну патологію.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655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F1F22EA0-57A0-E217-4949-F1D664D39645}"/>
              </a:ext>
            </a:extLst>
          </p:cNvPr>
          <p:cNvSpPr txBox="1"/>
          <p:nvPr/>
        </p:nvSpPr>
        <p:spPr>
          <a:xfrm>
            <a:off x="138404" y="454237"/>
            <a:ext cx="11915192" cy="1452834"/>
          </a:xfrm>
          <a:prstGeom prst="rect">
            <a:avLst/>
          </a:prstGeom>
          <a:noFill/>
        </p:spPr>
        <p:txBody>
          <a:bodyPr wrap="square">
            <a:spAutoFit/>
          </a:bodyPr>
          <a:lstStyle/>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Мутації це перша ланка патогенезу спадкових захворювань людини. Розрізняють три основні типи мутацій: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генні, хромосомні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та</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геномні</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Изображение выглядит как диаграмма&#10;&#10;Автоматически созданное описание">
            <a:extLst>
              <a:ext uri="{FF2B5EF4-FFF2-40B4-BE49-F238E27FC236}">
                <a16:creationId xmlns:a16="http://schemas.microsoft.com/office/drawing/2014/main" id="{B336C767-CFFE-7822-591D-5231EADC0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04" y="2043404"/>
            <a:ext cx="4223917" cy="4223917"/>
          </a:xfrm>
          <a:prstGeom prst="rect">
            <a:avLst/>
          </a:prstGeom>
        </p:spPr>
      </p:pic>
      <p:pic>
        <p:nvPicPr>
          <p:cNvPr id="8" name="Рисунок 7">
            <a:extLst>
              <a:ext uri="{FF2B5EF4-FFF2-40B4-BE49-F238E27FC236}">
                <a16:creationId xmlns:a16="http://schemas.microsoft.com/office/drawing/2014/main" id="{9E7E9A6F-D7F8-1413-AEB2-5A0CA5510B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0134" y="1907071"/>
            <a:ext cx="3946103" cy="2466314"/>
          </a:xfrm>
          <a:prstGeom prst="rect">
            <a:avLst/>
          </a:prstGeom>
        </p:spPr>
      </p:pic>
      <p:pic>
        <p:nvPicPr>
          <p:cNvPr id="10" name="Рисунок 9">
            <a:extLst>
              <a:ext uri="{FF2B5EF4-FFF2-40B4-BE49-F238E27FC236}">
                <a16:creationId xmlns:a16="http://schemas.microsoft.com/office/drawing/2014/main" id="{E5CB1410-3D76-C8C6-D352-703A8D70F2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155" y="4590413"/>
            <a:ext cx="4850063" cy="2052984"/>
          </a:xfrm>
          <a:prstGeom prst="rect">
            <a:avLst/>
          </a:prstGeom>
        </p:spPr>
      </p:pic>
    </p:spTree>
    <p:extLst>
      <p:ext uri="{BB962C8B-B14F-4D97-AF65-F5344CB8AC3E}">
        <p14:creationId xmlns:p14="http://schemas.microsoft.com/office/powerpoint/2010/main" val="3626177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60AF50B-0D60-6EDA-484E-73858EDE0E39}"/>
              </a:ext>
            </a:extLst>
          </p:cNvPr>
          <p:cNvSpPr txBox="1"/>
          <p:nvPr/>
        </p:nvSpPr>
        <p:spPr>
          <a:xfrm>
            <a:off x="231710" y="182540"/>
            <a:ext cx="11728579" cy="5701433"/>
          </a:xfrm>
          <a:prstGeom prst="rect">
            <a:avLst/>
          </a:prstGeom>
          <a:noFill/>
        </p:spPr>
        <p:txBody>
          <a:bodyPr wrap="square">
            <a:spAutoFit/>
          </a:bodyPr>
          <a:lstStyle/>
          <a:p>
            <a:pPr indent="457200" algn="just">
              <a:lnSpc>
                <a:spcPct val="107000"/>
              </a:lnSpc>
              <a:spcAft>
                <a:spcPts val="800"/>
              </a:spcAft>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Генні мутації</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молекулярні мутації, які не можливо побачити у світловий мікроскоп, це зміни ДНК які призводять до появи нових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алелей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цього гену. При спадкових захворюваннях мутації можуть бути через заміну, втрату, подвоєння одного чи декількох нуклеотидів. При цьому може змінюватись не лише структура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екзонів</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але й порушуватись робота регуляторної ділянки або місце вирізання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інтрону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Іноді зміна кодонів призводить до передчасної появи стоп-кодону.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Генні мутації по різному відображаються у фенотипі. Деяка їх частина не впливає на функціональну здатність білків і такі мутації відносять до нейтральних. З іншого боку один і той самий ген часто має кілька різних варіантів мутацій. Іноді, не зважаючи на зміну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нуклеотидної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послідовності, амінокислотний склад білку не змінюється через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виродженість</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генетичного коду.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2060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14E8EB9B-73CE-F626-829C-47E1310C83CC}"/>
              </a:ext>
            </a:extLst>
          </p:cNvPr>
          <p:cNvSpPr txBox="1"/>
          <p:nvPr/>
        </p:nvSpPr>
        <p:spPr>
          <a:xfrm>
            <a:off x="167951" y="101890"/>
            <a:ext cx="11887200" cy="3852786"/>
          </a:xfrm>
          <a:prstGeom prst="rect">
            <a:avLst/>
          </a:prstGeom>
          <a:noFill/>
        </p:spPr>
        <p:txBody>
          <a:bodyPr wrap="square">
            <a:spAutoFit/>
          </a:bodyPr>
          <a:lstStyle/>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Інші мутації викликають синтез дефектного білку, який не здатний виконувати свою функцію, змінюють кількість відповідних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мРНК</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та білку, формування нового білку з іншими, часто патогенними властивостями. </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Генні мутації що виникають у людини первинно, реєструються доволі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рідко</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(1 × 10</a:t>
            </a:r>
            <a:r>
              <a:rPr lang="uk-UA" sz="2800" b="1" baseline="30000" dirty="0">
                <a:effectLst/>
                <a:latin typeface="Bookman Old Style" panose="02050604050505020204" pitchFamily="18" charset="0"/>
                <a:ea typeface="Calibri" panose="020F0502020204030204" pitchFamily="34" charset="0"/>
                <a:cs typeface="Times New Roman" panose="02020603050405020304" pitchFamily="18" charset="0"/>
              </a:rPr>
              <a:t>5</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-10</a:t>
            </a:r>
            <a:r>
              <a:rPr lang="uk-UA" sz="2800" b="1" baseline="30000" dirty="0">
                <a:effectLst/>
                <a:latin typeface="Bookman Old Style" panose="02050604050505020204" pitchFamily="18" charset="0"/>
                <a:ea typeface="Calibri" panose="020F0502020204030204" pitchFamily="34" charset="0"/>
                <a:cs typeface="Times New Roman" panose="02020603050405020304" pitchFamily="18" charset="0"/>
              </a:rPr>
              <a:t>10</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бо у клітинах функціонує система репарації за допомогою ферментативної системи. </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5" name="Рисунок 4" descr="Изображение выглядит как текст, графическая вставка, снимок экрана&#10;&#10;Автоматически созданное описание">
            <a:extLst>
              <a:ext uri="{FF2B5EF4-FFF2-40B4-BE49-F238E27FC236}">
                <a16:creationId xmlns:a16="http://schemas.microsoft.com/office/drawing/2014/main" id="{88588EBB-A1EE-9065-9774-69B9E60D8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406" y="4057685"/>
            <a:ext cx="7715250" cy="2609850"/>
          </a:xfrm>
          <a:prstGeom prst="rect">
            <a:avLst/>
          </a:prstGeom>
        </p:spPr>
      </p:pic>
    </p:spTree>
    <p:extLst>
      <p:ext uri="{BB962C8B-B14F-4D97-AF65-F5344CB8AC3E}">
        <p14:creationId xmlns:p14="http://schemas.microsoft.com/office/powerpoint/2010/main" val="153424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3CB90B67-3A61-5B3B-E41D-9D8210279A28}"/>
              </a:ext>
            </a:extLst>
          </p:cNvPr>
          <p:cNvSpPr txBox="1"/>
          <p:nvPr/>
        </p:nvSpPr>
        <p:spPr>
          <a:xfrm>
            <a:off x="298580" y="518920"/>
            <a:ext cx="11430000" cy="3369384"/>
          </a:xfrm>
          <a:prstGeom prst="rect">
            <a:avLst/>
          </a:prstGeom>
          <a:noFill/>
        </p:spPr>
        <p:txBody>
          <a:bodyPr wrap="square">
            <a:spAutoFit/>
          </a:bodyPr>
          <a:lstStyle/>
          <a:p>
            <a:pPr indent="457200" algn="just">
              <a:lnSpc>
                <a:spcPct val="107000"/>
              </a:lnSpc>
              <a:spcAft>
                <a:spcPts val="800"/>
              </a:spcAft>
            </a:pPr>
            <a:r>
              <a:rPr lang="uk-UA" sz="20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Хромосомні мутації</a:t>
            </a:r>
            <a:r>
              <a:rPr lang="uk-UA" sz="20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структурні зміни окремих хромосом. Хромосомні мутації торкаються від десяти до сотні хромосом. При цьому може відбутись збільшення або зменшення кількості спадкового матеріалу. Відсутність або надлишок будь-яких ділянок ДНК зазвичай важко відбивається на стані здоров’я людини. Такі мутації мають назву незбалансованих. Зміна структури хромосом може супроводжуватись переміщенням та незвичайним поєднанням ділянок або цілих хромосом. В результаті виникають нові групи зчеплення. Подібні мутації можуть не викликати патологічних змін фенотипу, і тоді вони є збалансованими. Хромосомні мутації зустрічаються частіше ніж генні. </a:t>
            </a:r>
            <a:endParaRPr lang="ru-UA"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AC77C15-F302-A631-4AD4-8340E8B2074C}"/>
              </a:ext>
            </a:extLst>
          </p:cNvPr>
          <p:cNvSpPr txBox="1"/>
          <p:nvPr/>
        </p:nvSpPr>
        <p:spPr>
          <a:xfrm>
            <a:off x="298580" y="3932293"/>
            <a:ext cx="11325030" cy="1722779"/>
          </a:xfrm>
          <a:prstGeom prst="rect">
            <a:avLst/>
          </a:prstGeom>
          <a:noFill/>
        </p:spPr>
        <p:txBody>
          <a:bodyPr wrap="square">
            <a:spAutoFit/>
          </a:bodyPr>
          <a:lstStyle/>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Розрізняють декілька варіантів хромосомних мутацій, але найчастішими є: </a:t>
            </a:r>
            <a:r>
              <a:rPr lang="uk-UA" sz="20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делеції</a:t>
            </a:r>
            <a:r>
              <a:rPr lang="uk-UA" sz="20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(втрата частини однієї хромосоми), </a:t>
            </a:r>
            <a:r>
              <a:rPr lang="uk-UA" sz="20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інверсії</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(поворот на 180 будь-якої ділянки хромосом), </a:t>
            </a:r>
            <a:r>
              <a:rPr lang="uk-UA" sz="20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транслокації</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(перенос частини хромосоми, частіше на негомологічну хромосоми), </a:t>
            </a:r>
            <a:r>
              <a:rPr lang="uk-UA" sz="20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дуплікація </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(подвоєння чи помноження частини хромосоми). </a:t>
            </a:r>
            <a:endParaRPr lang="ru-UA"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29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1D1A7C5-39E6-AD30-FC6C-1B95B739959F}"/>
              </a:ext>
            </a:extLst>
          </p:cNvPr>
          <p:cNvSpPr txBox="1"/>
          <p:nvPr/>
        </p:nvSpPr>
        <p:spPr>
          <a:xfrm>
            <a:off x="146957" y="312825"/>
            <a:ext cx="11236389" cy="3241272"/>
          </a:xfrm>
          <a:prstGeom prst="rect">
            <a:avLst/>
          </a:prstGeom>
          <a:noFill/>
        </p:spPr>
        <p:txBody>
          <a:bodyPr wrap="square">
            <a:spAutoFit/>
          </a:bodyPr>
          <a:lstStyle/>
          <a:p>
            <a:pPr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План:</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Поняття мінливості</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Фенотипова</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мінливість</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Спадкова мінливість</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Типи мутацій</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Динаміка генетичного вантажу людини</a:t>
            </a:r>
          </a:p>
          <a:p>
            <a:pPr marL="342900" lvl="0" indent="-342900" algn="just">
              <a:buFont typeface="+mj-lt"/>
              <a:buAutoNum type="arabicPeriod"/>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Чинники мутагенезу</a:t>
            </a:r>
            <a:endParaRPr lang="ru-UA" sz="3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5" name="Трехмерная модель 4" descr="Любопытный скелет">
                <a:extLst>
                  <a:ext uri="{FF2B5EF4-FFF2-40B4-BE49-F238E27FC236}">
                    <a16:creationId xmlns:a16="http://schemas.microsoft.com/office/drawing/2014/main" id="{52A533E7-5EB4-BE48-971F-22A22843AD4D}"/>
                  </a:ext>
                </a:extLst>
              </p:cNvPr>
              <p:cNvGraphicFramePr>
                <a:graphicFrameLocks noChangeAspect="1"/>
              </p:cNvGraphicFramePr>
              <p:nvPr>
                <p:extLst>
                  <p:ext uri="{D42A27DB-BD31-4B8C-83A1-F6EECF244321}">
                    <p14:modId xmlns:p14="http://schemas.microsoft.com/office/powerpoint/2010/main" val="4285045669"/>
                  </p:ext>
                </p:extLst>
              </p:nvPr>
            </p:nvGraphicFramePr>
            <p:xfrm>
              <a:off x="7767194" y="1577130"/>
              <a:ext cx="2245898" cy="5324859"/>
            </p:xfrm>
            <a:graphic>
              <a:graphicData uri="http://schemas.microsoft.com/office/drawing/2017/model3d">
                <am3d:model3d r:embed="rId4">
                  <am3d:spPr>
                    <a:xfrm>
                      <a:off x="0" y="0"/>
                      <a:ext cx="2245898" cy="5324859"/>
                    </a:xfrm>
                    <a:prstGeom prst="rect">
                      <a:avLst/>
                    </a:prstGeom>
                  </am3d:spPr>
                  <am3d:camera>
                    <am3d:pos x="0" y="0" z="52331078"/>
                    <am3d:up dx="0" dy="36000000" dz="0"/>
                    <am3d:lookAt x="0" y="0" z="0"/>
                    <am3d:perspective fov="2700000"/>
                  </am3d:camera>
                  <am3d:trans>
                    <am3d:meterPerModelUnit n="525075" d="1000000"/>
                    <am3d:preTrans dx="-1174283" dy="-17668201" dz="-147857"/>
                    <am3d:scale>
                      <am3d:sx n="1000000" d="1000000"/>
                      <am3d:sy n="1000000" d="1000000"/>
                      <am3d:sz n="1000000" d="1000000"/>
                    </am3d:scale>
                    <am3d:rot ax="-107905" ay="-1780521" az="53433"/>
                    <am3d:postTrans dx="0" dy="0" dz="0"/>
                  </am3d:trans>
                  <am3d:raster rName="Office3DRenderer" rVer="16.0.8326">
                    <am3d:blip r:embed="rId5"/>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Любопытный скелет">
                <a:extLst>
                  <a:ext uri="{FF2B5EF4-FFF2-40B4-BE49-F238E27FC236}">
                    <a16:creationId xmlns:a16="http://schemas.microsoft.com/office/drawing/2014/main" id="{52A533E7-5EB4-BE48-971F-22A22843AD4D}"/>
                  </a:ext>
                </a:extLst>
              </p:cNvPr>
              <p:cNvPicPr>
                <a:picLocks noGrp="1" noRot="1" noChangeAspect="1" noMove="1" noResize="1" noEditPoints="1" noAdjustHandles="1" noChangeArrowheads="1" noChangeShapeType="1" noCrop="1"/>
              </p:cNvPicPr>
              <p:nvPr/>
            </p:nvPicPr>
            <p:blipFill>
              <a:blip r:embed="rId5"/>
              <a:stretch>
                <a:fillRect/>
              </a:stretch>
            </p:blipFill>
            <p:spPr>
              <a:xfrm>
                <a:off x="7767194" y="1577130"/>
                <a:ext cx="2245898" cy="5324859"/>
              </a:xfrm>
              <a:prstGeom prst="rect">
                <a:avLst/>
              </a:prstGeom>
            </p:spPr>
          </p:pic>
        </mc:Fallback>
      </mc:AlternateContent>
    </p:spTree>
    <p:extLst>
      <p:ext uri="{BB962C8B-B14F-4D97-AF65-F5344CB8AC3E}">
        <p14:creationId xmlns:p14="http://schemas.microsoft.com/office/powerpoint/2010/main" val="27320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77C9A945-B9FF-948C-6C40-E81358F17B88}"/>
              </a:ext>
            </a:extLst>
          </p:cNvPr>
          <p:cNvSpPr txBox="1"/>
          <p:nvPr/>
        </p:nvSpPr>
        <p:spPr>
          <a:xfrm>
            <a:off x="139959" y="355599"/>
            <a:ext cx="11672596" cy="3234412"/>
          </a:xfrm>
          <a:prstGeom prst="rect">
            <a:avLst/>
          </a:prstGeom>
          <a:noFill/>
        </p:spPr>
        <p:txBody>
          <a:bodyPr wrap="square">
            <a:spAutoFit/>
          </a:bodyPr>
          <a:lstStyle/>
          <a:p>
            <a:pPr indent="457200" algn="just">
              <a:lnSpc>
                <a:spcPct val="107000"/>
              </a:lnSpc>
              <a:spcAft>
                <a:spcPts val="800"/>
              </a:spcAft>
            </a:pPr>
            <a:r>
              <a:rPr lang="uk-UA" sz="24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Геномні</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мутації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структурні зміни окремих хромосом або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плоїдності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клітини при незмінній структурі хромосоми. Основним механізмом є нерозходження хромосом під час клітинного поділу при утворенні гамет. У результаті виникає пара гамет в одній з яких дві копії однієї хромосоми, натомість у іншій ця хромосома відсутня.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Геномні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мутації завжди незбалансовані. Встановлено що біля 20% випадків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геномних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мутації обумовлені порушенням сперматогенезу. </a:t>
            </a:r>
            <a:endParaRPr lang="ru-UA"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B56D8FE4-2E6D-828B-FD31-F38B2DC03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105" y="3307226"/>
            <a:ext cx="6236403" cy="3273166"/>
          </a:xfrm>
          <a:prstGeom prst="rect">
            <a:avLst/>
          </a:prstGeom>
        </p:spPr>
      </p:pic>
    </p:spTree>
    <p:extLst>
      <p:ext uri="{BB962C8B-B14F-4D97-AF65-F5344CB8AC3E}">
        <p14:creationId xmlns:p14="http://schemas.microsoft.com/office/powerpoint/2010/main" val="4053605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C8BAC1E1-9644-3B97-361E-F90B0BB1F61C}"/>
              </a:ext>
            </a:extLst>
          </p:cNvPr>
          <p:cNvSpPr txBox="1"/>
          <p:nvPr/>
        </p:nvSpPr>
        <p:spPr>
          <a:xfrm>
            <a:off x="269032" y="230246"/>
            <a:ext cx="11653935" cy="5306261"/>
          </a:xfrm>
          <a:prstGeom prst="rect">
            <a:avLst/>
          </a:prstGeom>
          <a:noFill/>
        </p:spPr>
        <p:txBody>
          <a:bodyPr wrap="square">
            <a:spAutoFit/>
          </a:bodyPr>
          <a:lstStyle/>
          <a:p>
            <a:pPr indent="457200" algn="just">
              <a:lnSpc>
                <a:spcPct val="107000"/>
              </a:lnSpc>
              <a:spcAft>
                <a:spcPts val="800"/>
              </a:spcAft>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Генеративні мутації</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це зміни спадкового матеріалу у статевих клітинах, які відбуваються у періоди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овогенезу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та сперматогенезу при реплікації ДНК та розходженні хромосом під час процесу мейозу. В цьому випадку утворюються одна чи декілька аномальних гамет. В подальшому можливе успадкування цієї мутації у низці поколінь.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Соматичні мутації</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це зміни спадкового матеріалу у соматичних клітинах. Така мутація передається тільки нащадкам мутантної клітини шляхом мітозу. В результаті у організмі людини виникають клітинні популяції з різним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геномом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Якщо мутація відбувається на ранніх етапах дроблення зиготи то формується </a:t>
            </a:r>
            <a:r>
              <a:rPr lang="uk-UA" sz="24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мозаїцизм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Мозаїцизм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доволі розповсюджене явище.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205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668A5F30-B640-DDB5-EEEE-B5CD85716DDB}"/>
              </a:ext>
            </a:extLst>
          </p:cNvPr>
          <p:cNvSpPr txBox="1"/>
          <p:nvPr/>
        </p:nvSpPr>
        <p:spPr>
          <a:xfrm>
            <a:off x="261258" y="238167"/>
            <a:ext cx="11457992" cy="5674630"/>
          </a:xfrm>
          <a:prstGeom prst="rect">
            <a:avLst/>
          </a:prstGeom>
          <a:noFill/>
        </p:spPr>
        <p:txBody>
          <a:bodyPr wrap="square">
            <a:spAutoFit/>
          </a:bodyPr>
          <a:lstStyle/>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Деякі ознаки та захворювання людини успадковуються за законами Менделя. Мутації, які призводять до патологічних змін у організмі людини мають різну здатність до збереження у популяціях. Частина з них, які викликають дуже важкі порушення часто супроводжуються високим рівнем летальності ще під час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внутришньоутробного</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розвитку чи у дитячому віці. Інші, що не впливають суттєво на життєздатність та на фертильність успадковуються від покоління до покоління постійно. Деякі рецесивні алелі, які у гомозиготному стані забезпечують прояв важких захворювань у гетерозиготному стані навпаки надають своїм носіям переваг у виживанні. Такі зміни спадкового матеріалу також можуть розповсюджуватись у популяціях та успадковуватись нащадками.  Збільшення кількості особин які несуть подібні мутації відбувається доки частота </a:t>
            </a:r>
            <a:r>
              <a:rPr lang="uk-UA" sz="2000" b="1" dirty="0" err="1">
                <a:effectLst/>
                <a:latin typeface="Bookman Old Style" panose="02050604050505020204" pitchFamily="18" charset="0"/>
                <a:ea typeface="Calibri" panose="020F0502020204030204" pitchFamily="34" charset="0"/>
                <a:cs typeface="Times New Roman" panose="02020603050405020304" pitchFamily="18" charset="0"/>
              </a:rPr>
              <a:t>мутування</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не врівноважується природним добором. Добір в таких випадках спрямований проти особин патологічний стан яких обумовлений наявністю аномального генотипу. Менш пристосовані особини, які несуть змінені генетичні структури та для яких вірогідність загинути внаслідок природного добору вища складають </a:t>
            </a:r>
            <a:r>
              <a:rPr lang="uk-UA" sz="20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генетичний вантаж популяції</a:t>
            </a:r>
            <a:r>
              <a:rPr lang="uk-UA" sz="20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8367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FAD88C0B-590E-C531-EBCC-3870DDEB446C}"/>
              </a:ext>
            </a:extLst>
          </p:cNvPr>
          <p:cNvSpPr txBox="1"/>
          <p:nvPr/>
        </p:nvSpPr>
        <p:spPr>
          <a:xfrm>
            <a:off x="65315" y="299195"/>
            <a:ext cx="11877869" cy="5408853"/>
          </a:xfrm>
          <a:prstGeom prst="rect">
            <a:avLst/>
          </a:prstGeom>
          <a:noFill/>
        </p:spPr>
        <p:txBody>
          <a:bodyPr wrap="square">
            <a:spAutoFit/>
          </a:bodyPr>
          <a:lstStyle/>
          <a:p>
            <a:pPr indent="457200" algn="just">
              <a:lnSpc>
                <a:spcPct val="107000"/>
              </a:lnSpc>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Результатом дії генетичного вантажу у людини є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збалансований поліморфізм</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летальність</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та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зниження здатності до дітонародження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Збалансований поліморфізм</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формується якщо в популяції людей є кілька типів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алелей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одного гену за частоти найбільш рідкісного з них не менш ніж 1%. Поліморфізм який формувався протягом тисячоліть забезпечує генетичне різноманіття людини.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Летальність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проявляється у загибелі гамет, зигот, ембріонів, плодів та дітей. Біля 60% запліднених яйцеклітин гинуть на ранніх стадіях дроблення, 15% зареєстрованих вагітностей завершується викиднем, кожна 5 з 1000 новонароджених дитина гине через спадкове захворювання. В наш час генетичний вантаж людської популяції вкрай високий та має тенденцію до збільшення.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1060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66E841B-CF8B-038D-4C87-59CC768B0DEB}"/>
              </a:ext>
            </a:extLst>
          </p:cNvPr>
          <p:cNvSpPr txBox="1"/>
          <p:nvPr/>
        </p:nvSpPr>
        <p:spPr>
          <a:xfrm>
            <a:off x="0" y="211896"/>
            <a:ext cx="11896531" cy="2945293"/>
          </a:xfrm>
          <a:prstGeom prst="rect">
            <a:avLst/>
          </a:prstGeom>
          <a:noFill/>
        </p:spPr>
        <p:txBody>
          <a:bodyPr wrap="square">
            <a:spAutoFit/>
          </a:bodyPr>
          <a:lstStyle/>
          <a:p>
            <a:pPr indent="457200" algn="just">
              <a:lnSpc>
                <a:spcPct val="107000"/>
              </a:lnSpc>
              <a:spcAft>
                <a:spcPts val="800"/>
              </a:spcAft>
            </a:pPr>
            <a:r>
              <a:rPr lang="uk-UA" b="1" dirty="0">
                <a:effectLst/>
                <a:latin typeface="Bookman Old Style" panose="02050604050505020204" pitchFamily="18" charset="0"/>
                <a:ea typeface="Calibri" panose="020F0502020204030204" pitchFamily="34" charset="0"/>
                <a:cs typeface="Times New Roman" panose="02020603050405020304" pitchFamily="18" charset="0"/>
              </a:rPr>
              <a:t>Процес відновлення структури ДНК після мутацій має назву </a:t>
            </a:r>
            <a:r>
              <a:rPr lang="uk-UA"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репарації.</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 Виділяють три основних механізми репарації: </a:t>
            </a:r>
            <a:r>
              <a:rPr lang="uk-UA"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фотореактивація, </a:t>
            </a:r>
            <a:r>
              <a:rPr lang="uk-UA"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ексцизійна</a:t>
            </a:r>
            <a:r>
              <a:rPr lang="uk-UA"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та </a:t>
            </a:r>
            <a:r>
              <a:rPr lang="uk-UA"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пострепликативна</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Фотореактивація </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відбувається за участі видимого світла. Спеціальний фермент під впливом сонячних променів розриває зв’язки у </a:t>
            </a:r>
            <a:r>
              <a:rPr lang="uk-UA" b="1" dirty="0" err="1">
                <a:effectLst/>
                <a:latin typeface="Bookman Old Style" panose="02050604050505020204" pitchFamily="18" charset="0"/>
                <a:ea typeface="Calibri" panose="020F0502020204030204" pitchFamily="34" charset="0"/>
                <a:cs typeface="Times New Roman" panose="02020603050405020304" pitchFamily="18" charset="0"/>
              </a:rPr>
              <a:t>тимінових</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b="1" dirty="0" err="1">
                <a:effectLst/>
                <a:latin typeface="Bookman Old Style" panose="02050604050505020204" pitchFamily="18" charset="0"/>
                <a:ea typeface="Calibri" panose="020F0502020204030204" pitchFamily="34" charset="0"/>
                <a:cs typeface="Times New Roman" panose="02020603050405020304" pitchFamily="18" charset="0"/>
              </a:rPr>
              <a:t>димерах</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 та відновлює структуру ДНК. </a:t>
            </a:r>
            <a:endParaRPr lang="ru-UA"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Ексцизійна</a:t>
            </a:r>
            <a:r>
              <a:rPr lang="uk-UA"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репарація</a:t>
            </a:r>
            <a:r>
              <a:rPr lang="uk-UA"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не потребує світла. Принцип цього процесу полягає у вирізанні (ексцизії) зміненої ділянки ДНК. Видаляється також і частина рядом розташованих нуклеотидів. За матрицею другого ланцюга ДНК відновлюється </a:t>
            </a:r>
            <a:r>
              <a:rPr lang="uk-UA" b="1" dirty="0" err="1">
                <a:effectLst/>
                <a:latin typeface="Bookman Old Style" panose="02050604050505020204" pitchFamily="18" charset="0"/>
                <a:ea typeface="Calibri" panose="020F0502020204030204" pitchFamily="34" charset="0"/>
                <a:cs typeface="Times New Roman" panose="02020603050405020304" pitchFamily="18" charset="0"/>
              </a:rPr>
              <a:t>дволанцюгова</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 ДНК. Тут працює ціла низка спеціальних ферментів. </a:t>
            </a:r>
            <a:endParaRPr lang="ru-UA"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0F73436-050A-7F15-EC92-CD4F322E64D4}"/>
              </a:ext>
            </a:extLst>
          </p:cNvPr>
          <p:cNvSpPr txBox="1"/>
          <p:nvPr/>
        </p:nvSpPr>
        <p:spPr>
          <a:xfrm>
            <a:off x="167951" y="3151411"/>
            <a:ext cx="11346024" cy="2255426"/>
          </a:xfrm>
          <a:prstGeom prst="rect">
            <a:avLst/>
          </a:prstGeom>
          <a:noFill/>
        </p:spPr>
        <p:txBody>
          <a:bodyPr wrap="square">
            <a:spAutoFit/>
          </a:bodyPr>
          <a:lstStyle/>
          <a:p>
            <a:pPr indent="457200" algn="just">
              <a:lnSpc>
                <a:spcPct val="107000"/>
              </a:lnSpc>
              <a:spcAft>
                <a:spcPts val="800"/>
              </a:spcAft>
            </a:pPr>
            <a:r>
              <a:rPr lang="uk-UA"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Постреплікативна</a:t>
            </a:r>
            <a:r>
              <a:rPr lang="uk-UA"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репарація</a:t>
            </a:r>
            <a:r>
              <a:rPr lang="uk-UA"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можлива у тих випадках, коли структура ДНК не відновлюється іншими шляхами. Якщо починається реплікація зміненої ділянки, то утворюється тільки один нормальний ланцюг ДНК (</a:t>
            </a:r>
            <a:r>
              <a:rPr lang="uk-UA" b="1" dirty="0" err="1">
                <a:effectLst/>
                <a:latin typeface="Bookman Old Style" panose="02050604050505020204" pitchFamily="18" charset="0"/>
                <a:ea typeface="Calibri" panose="020F0502020204030204" pitchFamily="34" charset="0"/>
                <a:cs typeface="Times New Roman" panose="02020603050405020304" pitchFamily="18" charset="0"/>
              </a:rPr>
              <a:t>непошкождений</a:t>
            </a:r>
            <a:r>
              <a:rPr lang="uk-UA" b="1" dirty="0">
                <a:effectLst/>
                <a:latin typeface="Bookman Old Style" panose="02050604050505020204" pitchFamily="18" charset="0"/>
                <a:ea typeface="Calibri" panose="020F0502020204030204" pitchFamily="34" charset="0"/>
                <a:cs typeface="Times New Roman" panose="02020603050405020304" pitchFamily="18" charset="0"/>
              </a:rPr>
              <a:t>). Інший ланцюжок буде мати розрив у місці мутації. Тоді новий нормальний ланцюг ДНК стає матрицею для відновлення та закриття відсутнього фрагменту. </a:t>
            </a:r>
            <a:endParaRPr lang="ru-UA"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b="1" dirty="0">
                <a:effectLst/>
                <a:latin typeface="Bookman Old Style" panose="02050604050505020204" pitchFamily="18" charset="0"/>
                <a:ea typeface="Calibri" panose="020F0502020204030204" pitchFamily="34" charset="0"/>
                <a:cs typeface="Times New Roman" panose="02020603050405020304" pitchFamily="18" charset="0"/>
              </a:rPr>
              <a:t>Захворювання які пов’язані з репарацією та порушенням під час її здійснення часто супроводжується патологією нервової системи та недостатністю імунітету. </a:t>
            </a:r>
            <a:endParaRPr lang="ru-UA"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6380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 name="Рисунок 2" descr="Изображение выглядит как диаграмма&#10;&#10;Автоматически созданное описание">
            <a:extLst>
              <a:ext uri="{FF2B5EF4-FFF2-40B4-BE49-F238E27FC236}">
                <a16:creationId xmlns:a16="http://schemas.microsoft.com/office/drawing/2014/main" id="{0732309C-AD9F-8375-59F3-E6681894A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53" y="865018"/>
            <a:ext cx="8996426" cy="5127963"/>
          </a:xfrm>
          <a:prstGeom prst="rect">
            <a:avLst/>
          </a:prstGeom>
        </p:spPr>
      </p:pic>
      <p:pic>
        <p:nvPicPr>
          <p:cNvPr id="6" name="Рисунок 5" descr="Изображение выглядит как диаграмма&#10;&#10;Автоматически созданное описание">
            <a:extLst>
              <a:ext uri="{FF2B5EF4-FFF2-40B4-BE49-F238E27FC236}">
                <a16:creationId xmlns:a16="http://schemas.microsoft.com/office/drawing/2014/main" id="{0880C2DD-3664-3A31-6BB7-BF56E9EC1017}"/>
              </a:ext>
            </a:extLst>
          </p:cNvPr>
          <p:cNvPicPr>
            <a:picLocks noChangeAspect="1"/>
          </p:cNvPicPr>
          <p:nvPr/>
        </p:nvPicPr>
        <p:blipFill rotWithShape="1">
          <a:blip r:embed="rId5">
            <a:extLst>
              <a:ext uri="{28A0092B-C50C-407E-A947-70E740481C1C}">
                <a14:useLocalDpi xmlns:a14="http://schemas.microsoft.com/office/drawing/2010/main" val="0"/>
              </a:ext>
            </a:extLst>
          </a:blip>
          <a:srcRect t="12389"/>
          <a:stretch/>
        </p:blipFill>
        <p:spPr>
          <a:xfrm>
            <a:off x="9281706" y="1177290"/>
            <a:ext cx="2786841" cy="1828800"/>
          </a:xfrm>
          <a:prstGeom prst="rect">
            <a:avLst/>
          </a:prstGeom>
        </p:spPr>
      </p:pic>
      <p:pic>
        <p:nvPicPr>
          <p:cNvPr id="9" name="Рисунок 8" descr="Изображение выглядит как диаграмма, схематичный&#10;&#10;Автоматически созданное описание">
            <a:extLst>
              <a:ext uri="{FF2B5EF4-FFF2-40B4-BE49-F238E27FC236}">
                <a16:creationId xmlns:a16="http://schemas.microsoft.com/office/drawing/2014/main" id="{F4FDB149-6CA5-38E9-A963-FA3210DFC784}"/>
              </a:ext>
            </a:extLst>
          </p:cNvPr>
          <p:cNvPicPr>
            <a:picLocks noChangeAspect="1"/>
          </p:cNvPicPr>
          <p:nvPr/>
        </p:nvPicPr>
        <p:blipFill rotWithShape="1">
          <a:blip r:embed="rId6">
            <a:extLst>
              <a:ext uri="{28A0092B-C50C-407E-A947-70E740481C1C}">
                <a14:useLocalDpi xmlns:a14="http://schemas.microsoft.com/office/drawing/2010/main" val="0"/>
              </a:ext>
            </a:extLst>
          </a:blip>
          <a:srcRect t="16509"/>
          <a:stretch/>
        </p:blipFill>
        <p:spPr>
          <a:xfrm>
            <a:off x="9193756" y="3268980"/>
            <a:ext cx="2924367" cy="1828800"/>
          </a:xfrm>
          <a:prstGeom prst="rect">
            <a:avLst/>
          </a:prstGeom>
        </p:spPr>
      </p:pic>
    </p:spTree>
    <p:extLst>
      <p:ext uri="{BB962C8B-B14F-4D97-AF65-F5344CB8AC3E}">
        <p14:creationId xmlns:p14="http://schemas.microsoft.com/office/powerpoint/2010/main" val="3233289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2" name="Рисунок 1" descr="Изображение выглядит как диаграмма&#10;&#10;Автоматически созданное описание">
            <a:extLst>
              <a:ext uri="{FF2B5EF4-FFF2-40B4-BE49-F238E27FC236}">
                <a16:creationId xmlns:a16="http://schemas.microsoft.com/office/drawing/2014/main" id="{F762D24F-4328-D0EB-E69C-B9BF3A77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47" y="417995"/>
            <a:ext cx="11150283" cy="4867745"/>
          </a:xfrm>
          <a:prstGeom prst="rect">
            <a:avLst/>
          </a:prstGeom>
        </p:spPr>
      </p:pic>
    </p:spTree>
    <p:extLst>
      <p:ext uri="{BB962C8B-B14F-4D97-AF65-F5344CB8AC3E}">
        <p14:creationId xmlns:p14="http://schemas.microsoft.com/office/powerpoint/2010/main" val="2520584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0552F75-A4CA-4112-216F-D23CF5EA442C}"/>
              </a:ext>
            </a:extLst>
          </p:cNvPr>
          <p:cNvSpPr txBox="1"/>
          <p:nvPr/>
        </p:nvSpPr>
        <p:spPr>
          <a:xfrm>
            <a:off x="251925" y="117913"/>
            <a:ext cx="11541967" cy="5502660"/>
          </a:xfrm>
          <a:prstGeom prst="rect">
            <a:avLst/>
          </a:prstGeom>
          <a:noFill/>
        </p:spPr>
        <p:txBody>
          <a:bodyPr wrap="square">
            <a:spAutoFit/>
          </a:bodyPr>
          <a:lstStyle/>
          <a:p>
            <a:pPr indent="457200" algn="just">
              <a:lnSpc>
                <a:spcPct val="107000"/>
              </a:lnSpc>
            </a:pP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У 50-х роках 20 сторіччя було відкрито новий клас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сполук</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a:t>
            </a:r>
            <a:r>
              <a:rPr lang="uk-UA" sz="22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антимутагени.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Вони були розділені на дві групи в залежності від місця дії: </a:t>
            </a:r>
            <a:r>
              <a:rPr lang="uk-UA" sz="22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внутришньоклітинні</a:t>
            </a:r>
            <a:r>
              <a:rPr lang="uk-UA" sz="22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та </a:t>
            </a:r>
            <a:r>
              <a:rPr lang="uk-UA" sz="22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зовнішні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Внутришньоклітинні</a:t>
            </a:r>
            <a:r>
              <a:rPr lang="uk-UA" sz="22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антимутагени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захищають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нуклеофільні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ділянки ДНК, уловлюють кисневі радикали, прискорюють перехід мутагенів в клітини, які не є мішенню, індукують механізми детоксикації, збільшують точність репарації, підвищують ефективність репарації. </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Зовнішні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заважають проникненню в організм або прискорюють виведення мутагенів, змінюють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внутрикишкову</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флору, гальмують або попереджують реакції нітрування, підтримують певний рівень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рН</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в тканинах тіла. </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Антимутагенні</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властивості мають більш ніж 25 видів речовин та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сполук</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які містяться у харчових продуктах – вітаміни,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флавоноїди</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мікроелементи, рослинні та тваринні кислоти, каротиноїди, тощо. </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1950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 name="Рисунок 2" descr="Изображение выглядит как круг&#10;&#10;Автоматически созданное описание">
            <a:extLst>
              <a:ext uri="{FF2B5EF4-FFF2-40B4-BE49-F238E27FC236}">
                <a16:creationId xmlns:a16="http://schemas.microsoft.com/office/drawing/2014/main" id="{1DCC37C4-F3D5-0B76-89FC-DFEEAC648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226" y="232410"/>
            <a:ext cx="6393180" cy="6393180"/>
          </a:xfrm>
          <a:prstGeom prst="rect">
            <a:avLst/>
          </a:prstGeom>
        </p:spPr>
      </p:pic>
    </p:spTree>
    <p:extLst>
      <p:ext uri="{BB962C8B-B14F-4D97-AF65-F5344CB8AC3E}">
        <p14:creationId xmlns:p14="http://schemas.microsoft.com/office/powerpoint/2010/main" val="4041849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EAD9530-91A1-C902-65DC-EE0676249879}"/>
              </a:ext>
            </a:extLst>
          </p:cNvPr>
          <p:cNvSpPr txBox="1"/>
          <p:nvPr/>
        </p:nvSpPr>
        <p:spPr>
          <a:xfrm>
            <a:off x="227044" y="570076"/>
            <a:ext cx="11737911" cy="4652749"/>
          </a:xfrm>
          <a:prstGeom prst="rect">
            <a:avLst/>
          </a:prstGeom>
          <a:noFill/>
        </p:spPr>
        <p:txBody>
          <a:bodyPr wrap="square">
            <a:spAutoFit/>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Використані джерела: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Запорожан</a:t>
            </a:r>
            <a:r>
              <a:rPr lang="uk-UA" sz="2400" b="1" dirty="0">
                <a:effectLst/>
                <a:latin typeface="Bookman Old Style" panose="02050604050505020204" pitchFamily="18" charset="0"/>
                <a:ea typeface="Calibri" panose="020F0502020204030204" pitchFamily="34" charset="0"/>
                <a:cs typeface="TimesNewRoman,Bold"/>
              </a:rPr>
              <a:t> </a:t>
            </a:r>
            <a:r>
              <a:rPr lang="uk-UA" sz="2400" b="1" dirty="0">
                <a:effectLst/>
                <a:latin typeface="Bookman Old Style" panose="02050604050505020204" pitchFamily="18" charset="0"/>
                <a:ea typeface="Calibri" panose="020F0502020204030204" pitchFamily="34" charset="0"/>
                <a:cs typeface="TimesNewRoman"/>
              </a:rPr>
              <a:t>В. М. Та ін. </a:t>
            </a:r>
            <a:r>
              <a:rPr lang="uk-UA" sz="2400" b="1" dirty="0">
                <a:effectLst/>
                <a:latin typeface="Bookman Old Style" panose="02050604050505020204" pitchFamily="18" charset="0"/>
                <a:ea typeface="Calibri" panose="020F0502020204030204" pitchFamily="34" charset="0"/>
                <a:cs typeface="TimesNewRoman,Bold"/>
              </a:rPr>
              <a:t>Медична </a:t>
            </a:r>
            <a:r>
              <a:rPr lang="uk-UA" sz="2400" b="1" dirty="0">
                <a:effectLst/>
                <a:latin typeface="Bookman Old Style" panose="02050604050505020204" pitchFamily="18" charset="0"/>
                <a:ea typeface="Calibri" panose="020F0502020204030204" pitchFamily="34" charset="0"/>
                <a:cs typeface="TimesNewRoman"/>
              </a:rPr>
              <a:t>генетика: Підручник для вузів. Одеса: </a:t>
            </a:r>
            <a:r>
              <a:rPr lang="uk-UA" sz="2400" b="1" dirty="0" err="1">
                <a:effectLst/>
                <a:latin typeface="Bookman Old Style" panose="02050604050505020204" pitchFamily="18" charset="0"/>
                <a:ea typeface="Calibri" panose="020F0502020204030204" pitchFamily="34" charset="0"/>
                <a:cs typeface="TimesNewRoman"/>
              </a:rPr>
              <a:t>Одес</a:t>
            </a:r>
            <a:r>
              <a:rPr lang="uk-UA" sz="2400" b="1" dirty="0">
                <a:effectLst/>
                <a:latin typeface="Bookman Old Style" panose="02050604050505020204" pitchFamily="18" charset="0"/>
                <a:ea typeface="Calibri" panose="020F0502020204030204" pitchFamily="34" charset="0"/>
                <a:cs typeface="TimesNewRoman"/>
              </a:rPr>
              <a:t>. </a:t>
            </a:r>
            <a:r>
              <a:rPr lang="uk-UA" sz="2400" b="1" dirty="0" err="1">
                <a:effectLst/>
                <a:latin typeface="Bookman Old Style" panose="02050604050505020204" pitchFamily="18" charset="0"/>
                <a:ea typeface="Calibri" panose="020F0502020204030204" pitchFamily="34" charset="0"/>
                <a:cs typeface="TimesNewRoman"/>
              </a:rPr>
              <a:t>держ</a:t>
            </a:r>
            <a:r>
              <a:rPr lang="uk-UA" sz="2400" b="1" dirty="0">
                <a:effectLst/>
                <a:latin typeface="Bookman Old Style" panose="02050604050505020204" pitchFamily="18" charset="0"/>
                <a:ea typeface="Calibri" panose="020F0502020204030204" pitchFamily="34" charset="0"/>
                <a:cs typeface="TimesNewRoman"/>
              </a:rPr>
              <a:t>. мед. ун-т, 2005. 260 с. </a:t>
            </a:r>
            <a:r>
              <a:rPr lang="uk-UA" sz="2400" b="1" dirty="0">
                <a:effectLst/>
                <a:latin typeface="Bookman Old Style" panose="02050604050505020204" pitchFamily="18" charset="0"/>
                <a:ea typeface="Calibri" panose="020F0502020204030204" pitchFamily="34" charset="0"/>
                <a:cs typeface="TimesNewRoman,Bold"/>
              </a:rPr>
              <a:t>ISBN 966-7733-66-1</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Бужієвська</a:t>
            </a:r>
            <a:r>
              <a:rPr lang="uk-UA" sz="2400" b="1" dirty="0">
                <a:effectLst/>
                <a:latin typeface="Bookman Old Style" panose="02050604050505020204" pitchFamily="18" charset="0"/>
                <a:ea typeface="Calibri" panose="020F0502020204030204" pitchFamily="34" charset="0"/>
                <a:cs typeface="TimesNewRoman"/>
              </a:rPr>
              <a:t> T.I. Основи медичної генетики. Київ : Здоров'я, 2001. 136 с. ISBN 5-311-01204-8</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Помогайбо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В.М. Генетика людини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навч</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посіб</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Київ : ВЦ «Академія», 2014. 280 с.</a:t>
            </a:r>
          </a:p>
          <a:p>
            <a:pPr marL="342900" indent="-342900" algn="just">
              <a:buFont typeface="+mj-lt"/>
              <a:buAutoNum type="arabicPeriod"/>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Рубан Э.Д. Генетика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человека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 основами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медицинской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генетики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учебник</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Ростов-на-Дону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Феникс</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2015. 319 с.</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r>
              <a:rPr lang="en-US" sz="2400" b="1" dirty="0">
                <a:latin typeface="Bookman Old Style" panose="02050604050505020204" pitchFamily="18" charset="0"/>
                <a:ea typeface="Calibri" panose="020F0502020204030204" pitchFamily="34" charset="0"/>
                <a:cs typeface="Times New Roman" panose="02020603050405020304" pitchFamily="18" charset="0"/>
              </a:rPr>
              <a:t>Korf, Bruce R. Human Genetics and Genomics. 4-th edition. Wiley-Blackwell, 2013. 281 p.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p>
          <a:p>
            <a:pPr marL="342900" lvl="0" indent="-342900" algn="just">
              <a:buFont typeface="+mj-lt"/>
              <a:buAutoNum type="arabicPeriod"/>
            </a:pPr>
            <a:r>
              <a:rPr lang="uk-UA" sz="2400" b="1" dirty="0">
                <a:latin typeface="Bookman Old Style" panose="02050604050505020204" pitchFamily="18" charset="0"/>
                <a:ea typeface="Calibri" panose="020F0502020204030204" pitchFamily="34" charset="0"/>
                <a:cs typeface="Times New Roman" panose="02020603050405020304" pitchFamily="18" charset="0"/>
              </a:rPr>
              <a:t>Фотографії з відкритих інтернет-джерел</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3910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1A3EDBF5-3B5B-8C22-DA9A-5714E1AB1F2A}"/>
              </a:ext>
            </a:extLst>
          </p:cNvPr>
          <p:cNvSpPr txBox="1"/>
          <p:nvPr/>
        </p:nvSpPr>
        <p:spPr>
          <a:xfrm>
            <a:off x="167950" y="242346"/>
            <a:ext cx="11495314" cy="5605252"/>
          </a:xfrm>
          <a:prstGeom prst="rect">
            <a:avLst/>
          </a:prstGeom>
          <a:noFill/>
        </p:spPr>
        <p:txBody>
          <a:bodyPr wrap="square">
            <a:spAutoFit/>
          </a:bodyPr>
          <a:lstStyle/>
          <a:p>
            <a:pPr indent="457200" algn="just">
              <a:lnSpc>
                <a:spcPct val="107000"/>
              </a:lnSpc>
              <a:spcAft>
                <a:spcPts val="800"/>
              </a:spcAft>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Мінливість </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це сукупність відмінностей за тією чи іншою ознакою між організмами, що належать до однією та тією самої популяції чи виду. </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solidFill>
                  <a:srgbClr val="00B050"/>
                </a:solidFill>
                <a:effectLst/>
                <a:latin typeface="Bookman Old Style" panose="02050604050505020204" pitchFamily="18" charset="0"/>
                <a:ea typeface="Calibri" panose="020F0502020204030204" pitchFamily="34" charset="0"/>
                <a:cs typeface="Times New Roman" panose="02020603050405020304" pitchFamily="18" charset="0"/>
              </a:rPr>
              <a:t>Мінливість</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 це властивість живих організмів набувати протягом онтогенезу нових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морфо</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-функціональних властивостей та ознак.  Прогрес в розумінні причин та джерел мінливості у людини був досягнений завдяки розвитку медичної та клінічної генетики. Головним чинником, який визначає розвиток будь-якої ознаки є саме генотип. Необхідно оцінити ступінь обумовленості кількісних характеристик організму генетичними відмінностями між особинами чи мінливістю що обумовлена чинниками середовища. Для кількісної оцінки цих впливів американський генетик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Дж</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Лаш</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запропонував термін «спадковість». Спадковість відображає внесок генетичних чинників в </a:t>
            </a:r>
            <a:r>
              <a:rPr lang="uk-UA" sz="2200" b="1" dirty="0" err="1">
                <a:effectLst/>
                <a:latin typeface="Bookman Old Style" panose="02050604050505020204" pitchFamily="18" charset="0"/>
                <a:ea typeface="Calibri" panose="020F0502020204030204" pitchFamily="34" charset="0"/>
                <a:cs typeface="Times New Roman" panose="02020603050405020304" pitchFamily="18" charset="0"/>
              </a:rPr>
              <a:t>фенотиповий</a:t>
            </a:r>
            <a:r>
              <a:rPr lang="uk-UA" sz="2200" b="1" dirty="0">
                <a:effectLst/>
                <a:latin typeface="Bookman Old Style" panose="02050604050505020204" pitchFamily="18" charset="0"/>
                <a:ea typeface="Calibri" panose="020F0502020204030204" pitchFamily="34" charset="0"/>
                <a:cs typeface="Times New Roman" panose="02020603050405020304" pitchFamily="18" charset="0"/>
              </a:rPr>
              <a:t> прояв кожної конкретної ознаки. Цей показник може мати значення від 0 до 1 (від 0 до 100%). </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458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2" name="Трехмерная модель 1" descr="Ссылки">
                <a:extLst>
                  <a:ext uri="{FF2B5EF4-FFF2-40B4-BE49-F238E27FC236}">
                    <a16:creationId xmlns:a16="http://schemas.microsoft.com/office/drawing/2014/main" id="{B23EF59C-C427-1505-F9CF-F19B02342875}"/>
                  </a:ext>
                </a:extLst>
              </p:cNvPr>
              <p:cNvGraphicFramePr/>
              <p:nvPr>
                <p:extLst>
                  <p:ext uri="{D42A27DB-BD31-4B8C-83A1-F6EECF244321}">
                    <p14:modId xmlns:p14="http://schemas.microsoft.com/office/powerpoint/2010/main" val="184942300"/>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Трехмерная модель 1" descr="Ссылки">
                <a:extLst>
                  <a:ext uri="{FF2B5EF4-FFF2-40B4-BE49-F238E27FC236}">
                    <a16:creationId xmlns:a16="http://schemas.microsoft.com/office/drawing/2014/main" id="{B23EF59C-C427-1505-F9CF-F19B0234287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
        <p:nvSpPr>
          <p:cNvPr id="3" name="Прямоугольник 2">
            <a:extLst>
              <a:ext uri="{FF2B5EF4-FFF2-40B4-BE49-F238E27FC236}">
                <a16:creationId xmlns:a16="http://schemas.microsoft.com/office/drawing/2014/main" id="{0304F633-7429-9973-907D-BBD604CBD275}"/>
              </a:ext>
            </a:extLst>
          </p:cNvPr>
          <p:cNvSpPr/>
          <p:nvPr/>
        </p:nvSpPr>
        <p:spPr>
          <a:xfrm>
            <a:off x="2772458" y="1906538"/>
            <a:ext cx="5970499" cy="923330"/>
          </a:xfrm>
          <a:prstGeom prst="rect">
            <a:avLst/>
          </a:prstGeom>
          <a:noFill/>
        </p:spPr>
        <p:txBody>
          <a:bodyPr wrap="square" lIns="91440" tIns="45720" rIns="91440" bIns="45720">
            <a:spAutoFit/>
          </a:bodyPr>
          <a:lstStyle/>
          <a:p>
            <a:pPr algn="ctr"/>
            <a:r>
              <a:rPr lang="uk-UA"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Дякую за увагу!</a:t>
            </a:r>
          </a:p>
        </p:txBody>
      </p:sp>
      <mc:AlternateContent xmlns:mc="http://schemas.openxmlformats.org/markup-compatibility/2006">
        <mc:Choice xmlns:am3d="http://schemas.microsoft.com/office/drawing/2017/model3d" Requires="am3d">
          <p:graphicFrame>
            <p:nvGraphicFrame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GraphicFramePr>
                <a:graphicFrameLocks noChangeAspect="1"/>
              </p:cNvGraphicFramePr>
              <p:nvPr>
                <p:extLst>
                  <p:ext uri="{D42A27DB-BD31-4B8C-83A1-F6EECF244321}">
                    <p14:modId xmlns:p14="http://schemas.microsoft.com/office/powerpoint/2010/main" val="2513345252"/>
                  </p:ext>
                </p:extLst>
              </p:nvPr>
            </p:nvGraphicFramePr>
            <p:xfrm>
              <a:off x="4168227" y="2975982"/>
              <a:ext cx="3178958" cy="3369315"/>
            </p:xfrm>
            <a:graphic>
              <a:graphicData uri="http://schemas.microsoft.com/office/drawing/2017/model3d">
                <am3d:model3d r:embed="rId6">
                  <am3d:spPr>
                    <a:xfrm>
                      <a:off x="0" y="0"/>
                      <a:ext cx="3178958" cy="3369315"/>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x="2426919" ay="-670225" az="-562695"/>
                    <am3d:postTrans dx="0" dy="0" dz="0"/>
                  </am3d:trans>
                  <am3d:raster rName="Office3DRenderer" rVer="16.0.8326">
                    <am3d:blip r:embed="rId7"/>
                  </am3d:raster>
                  <am3d:objViewport viewportSz="5310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PicPr>
                <a:picLocks noGrp="1" noRot="1" noChangeAspect="1" noMove="1" noResize="1" noEditPoints="1" noAdjustHandles="1" noChangeArrowheads="1" noChangeShapeType="1" noCrop="1"/>
              </p:cNvPicPr>
              <p:nvPr/>
            </p:nvPicPr>
            <p:blipFill>
              <a:blip r:embed="rId7"/>
              <a:stretch>
                <a:fillRect/>
              </a:stretch>
            </p:blipFill>
            <p:spPr>
              <a:xfrm>
                <a:off x="4168227" y="2975982"/>
                <a:ext cx="3178958" cy="3369315"/>
              </a:xfrm>
              <a:prstGeom prst="rect">
                <a:avLst/>
              </a:prstGeom>
            </p:spPr>
          </p:pic>
        </mc:Fallback>
      </mc:AlternateContent>
    </p:spTree>
    <p:extLst>
      <p:ext uri="{BB962C8B-B14F-4D97-AF65-F5344CB8AC3E}">
        <p14:creationId xmlns:p14="http://schemas.microsoft.com/office/powerpoint/2010/main" val="254624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4643733C-485F-216C-B657-163C9FF7D7F0}"/>
              </a:ext>
            </a:extLst>
          </p:cNvPr>
          <p:cNvSpPr txBox="1"/>
          <p:nvPr/>
        </p:nvSpPr>
        <p:spPr>
          <a:xfrm>
            <a:off x="214604" y="460834"/>
            <a:ext cx="11868539" cy="3757952"/>
          </a:xfrm>
          <a:prstGeom prst="rect">
            <a:avLst/>
          </a:prstGeom>
          <a:noFill/>
        </p:spPr>
        <p:txBody>
          <a:bodyPr wrap="square">
            <a:spAutoFit/>
          </a:bodyPr>
          <a:lstStyle/>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З погляду еволюції виду розрізняють два типи біологічної мінливості –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групову мінливість</a:t>
            </a:r>
            <a:r>
              <a:rPr lang="uk-UA" sz="2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(різницю між популяціями та расами) та </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індивідуальну мінливість</a:t>
            </a:r>
            <a:r>
              <a:rPr lang="uk-UA" sz="2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(різницю між особинами в одній популяції). Одна частина мінливості проявляється у вигляді варіації ознак, інша впливає на генетичний апарат. Розрізняють </a:t>
            </a:r>
            <a:r>
              <a:rPr lang="uk-UA" sz="28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фенотипову</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або таку що не успадковується, та </a:t>
            </a:r>
            <a:r>
              <a:rPr lang="uk-UA" sz="28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генотипову</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спадкову мінливості. </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descr="Изображение выглядит как растение, цветок, на открытом воздухе, песчанка&#10;&#10;Автоматически созданное описание">
            <a:extLst>
              <a:ext uri="{FF2B5EF4-FFF2-40B4-BE49-F238E27FC236}">
                <a16:creationId xmlns:a16="http://schemas.microsoft.com/office/drawing/2014/main" id="{BE3CAE6D-C6E6-7BC8-6338-D3DA551A2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54" y="4311810"/>
            <a:ext cx="3047048" cy="2282345"/>
          </a:xfrm>
          <a:prstGeom prst="rect">
            <a:avLst/>
          </a:prstGeom>
        </p:spPr>
      </p:pic>
      <p:pic>
        <p:nvPicPr>
          <p:cNvPr id="8" name="Рисунок 7" descr="Изображение выглядит как текст&#10;&#10;Автоматически созданное описание">
            <a:extLst>
              <a:ext uri="{FF2B5EF4-FFF2-40B4-BE49-F238E27FC236}">
                <a16:creationId xmlns:a16="http://schemas.microsoft.com/office/drawing/2014/main" id="{3A21497F-8FAB-C395-1E88-625B57F22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51" y="3841608"/>
            <a:ext cx="4542857" cy="2809524"/>
          </a:xfrm>
          <a:prstGeom prst="rect">
            <a:avLst/>
          </a:prstGeom>
        </p:spPr>
      </p:pic>
    </p:spTree>
    <p:extLst>
      <p:ext uri="{BB962C8B-B14F-4D97-AF65-F5344CB8AC3E}">
        <p14:creationId xmlns:p14="http://schemas.microsoft.com/office/powerpoint/2010/main" val="33235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B6AB366A-F9FC-D714-E9FF-51B51B30E3C7}"/>
              </a:ext>
            </a:extLst>
          </p:cNvPr>
          <p:cNvSpPr txBox="1"/>
          <p:nvPr/>
        </p:nvSpPr>
        <p:spPr>
          <a:xfrm>
            <a:off x="96416" y="608424"/>
            <a:ext cx="11999167" cy="4911088"/>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За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фенотипової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мінливості спадковий матеріал не змінюється. Зміни торкаються лише тільки ознак людини та відбуваються під впливом чинників оточуючого середовища – мешкання на певній території, дієти, інтенсивності сонячної радіації та інших. Якщо за ступенем прояву ці зміни не виходять за межі норми, то такі зміни мають назву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модифікаційних</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Ступінь варіювання ознаки під впливом чинників навколишнього середовища характеризується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нормою реакції</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Норма реакції обумовлює у яких межах може змінюватись ознака під впливом умов навколишнього середовища за одного того самого генотипу. Норма реакції не однаково для різних ознак та може бути широкою чи вузькою.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538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48D316D-DDD4-921E-6631-F809406A4812}"/>
              </a:ext>
            </a:extLst>
          </p:cNvPr>
          <p:cNvSpPr txBox="1"/>
          <p:nvPr/>
        </p:nvSpPr>
        <p:spPr>
          <a:xfrm>
            <a:off x="147734" y="87063"/>
            <a:ext cx="11747241" cy="5906617"/>
          </a:xfrm>
          <a:prstGeom prst="rect">
            <a:avLst/>
          </a:prstGeom>
          <a:noFill/>
        </p:spPr>
        <p:txBody>
          <a:bodyPr wrap="square">
            <a:spAutoFit/>
          </a:bodyPr>
          <a:lstStyle/>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Вузька норма реакції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властива для ознак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фенотиповий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прояв яких практично не змінюється під впливом умов навколишнього середовища. Наприклад, колір очей.</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Широка норма реакції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ширший діапазон змін у випадках змін чинників. Наприклад, колір шкіри (поява засмаги), вага людини, тощо.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Одним з проявів модифікаційної мінливості є феномен </a:t>
            </a:r>
            <a:r>
              <a:rPr lang="uk-UA" sz="24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фенокопіювання</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який розвивається під впливом чинників навколишнього середовища. В деяких випадках навколишнє середовище так впливає на фенотип людини, що воно нагадує дію гену, якого насправді 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геномі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особини немає.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Наприклад, психічне відставання дитини може бути викликано відсутністю йоду в дієті, а не наявність генетичного захворювання.</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7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4223"/>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5" name="TextBox 4">
            <a:extLst>
              <a:ext uri="{FF2B5EF4-FFF2-40B4-BE49-F238E27FC236}">
                <a16:creationId xmlns:a16="http://schemas.microsoft.com/office/drawing/2014/main" id="{AFCDABB1-F6D4-F331-DAF4-29159EB83E22}"/>
              </a:ext>
            </a:extLst>
          </p:cNvPr>
          <p:cNvSpPr txBox="1"/>
          <p:nvPr/>
        </p:nvSpPr>
        <p:spPr>
          <a:xfrm>
            <a:off x="115077" y="186375"/>
            <a:ext cx="11961845" cy="4018151"/>
          </a:xfrm>
          <a:prstGeom prst="rect">
            <a:avLst/>
          </a:prstGeom>
          <a:noFill/>
        </p:spPr>
        <p:txBody>
          <a:bodyPr wrap="square">
            <a:spAutoFit/>
          </a:bodyPr>
          <a:lstStyle/>
          <a:p>
            <a:pPr indent="457200" algn="just">
              <a:lnSpc>
                <a:spcPct val="107000"/>
              </a:lnSpc>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Явище мінливості забезпечує в еволюційних процесах дію природного відбору, а тому така мінливість повинна бути успадкована для можливості розповсюдження (чи навпаки видалення) корисних (шкідливих) змін у популяціях.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Спадкова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або </a:t>
            </a:r>
            <a:r>
              <a:rPr lang="uk-UA" sz="24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генотипова</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мінливість поділяється на кілька видів: генеративну та соматичну,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комбінативну</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та мутаційну.</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Генеративна </a:t>
            </a:r>
            <a:r>
              <a:rPr lang="uk-UA" sz="24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генотипова</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мінливість</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зміни в спадковому матеріалі гамет.</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Соматична </a:t>
            </a:r>
            <a:r>
              <a:rPr lang="uk-UA" sz="24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генотипова</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мінливість</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зміни в спадковому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апараті</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соматичних (вегетативних) клітин.</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24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6" name="TextBox 5">
            <a:extLst>
              <a:ext uri="{FF2B5EF4-FFF2-40B4-BE49-F238E27FC236}">
                <a16:creationId xmlns:a16="http://schemas.microsoft.com/office/drawing/2014/main" id="{A3CDD0AC-D877-D19F-3ED2-7D0198E64899}"/>
              </a:ext>
            </a:extLst>
          </p:cNvPr>
          <p:cNvSpPr txBox="1"/>
          <p:nvPr/>
        </p:nvSpPr>
        <p:spPr>
          <a:xfrm>
            <a:off x="149290" y="213214"/>
            <a:ext cx="11504645" cy="5696881"/>
          </a:xfrm>
          <a:prstGeom prst="rect">
            <a:avLst/>
          </a:prstGeom>
          <a:noFill/>
        </p:spPr>
        <p:txBody>
          <a:bodyPr wrap="square">
            <a:spAutoFit/>
          </a:bodyPr>
          <a:lstStyle/>
          <a:p>
            <a:pPr indent="457200" algn="just">
              <a:lnSpc>
                <a:spcPct val="107000"/>
              </a:lnSpc>
              <a:spcAft>
                <a:spcPts val="800"/>
              </a:spcAft>
            </a:pPr>
            <a:r>
              <a:rPr lang="uk-UA" sz="2800" b="1" i="1" dirty="0" err="1">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Комбінативна</a:t>
            </a:r>
            <a:r>
              <a:rPr lang="uk-UA" sz="28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мінливість</a:t>
            </a:r>
            <a:r>
              <a:rPr lang="uk-UA" sz="28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виникає внаслідок випадкової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перекомбінації</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800" b="1" dirty="0" err="1">
                <a:effectLst/>
                <a:latin typeface="Bookman Old Style" panose="02050604050505020204" pitchFamily="18" charset="0"/>
                <a:ea typeface="Calibri" panose="020F0502020204030204" pitchFamily="34" charset="0"/>
                <a:cs typeface="Times New Roman" panose="02020603050405020304" pitchFamily="18" charset="0"/>
              </a:rPr>
              <a:t>алелей</a:t>
            </a: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 в генотипі нащадків, у порівнянні з батьківськими генотипами. Самі гени при цьому не змінюються. Ця мінливість забезпечується кількома механізмами: процесу кросинговеру при утворенні гамет, незалежним розподілом хромосом в гамети при мейозі, випадковою зустріччю окремих гамет. Вона є головним джерелом генетичного різноманіття. </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800" b="1" dirty="0">
                <a:effectLst/>
                <a:latin typeface="Bookman Old Style" panose="02050604050505020204" pitchFamily="18" charset="0"/>
                <a:ea typeface="Calibri" panose="020F0502020204030204" pitchFamily="34" charset="0"/>
                <a:cs typeface="Times New Roman" panose="02020603050405020304" pitchFamily="18" charset="0"/>
              </a:rPr>
              <a:t>Пристосування організмів до умов навколишнього середовища, що постійно змінюються забезпечується мутаційною мінливістю, яка обумовлена мутаціями. </a:t>
            </a:r>
            <a:endParaRPr lang="ru-UA"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795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E951A0C1-C0E9-8D6A-57CF-7F9C2DA55CB4}"/>
              </a:ext>
            </a:extLst>
          </p:cNvPr>
          <p:cNvSpPr txBox="1"/>
          <p:nvPr/>
        </p:nvSpPr>
        <p:spPr>
          <a:xfrm>
            <a:off x="326569" y="167968"/>
            <a:ext cx="11131421" cy="5701433"/>
          </a:xfrm>
          <a:prstGeom prst="rect">
            <a:avLst/>
          </a:prstGeom>
          <a:noFill/>
        </p:spPr>
        <p:txBody>
          <a:bodyPr wrap="square">
            <a:spAutoFit/>
          </a:bodyPr>
          <a:lstStyle/>
          <a:p>
            <a:pPr indent="457200" algn="just">
              <a:lnSpc>
                <a:spcPct val="107000"/>
              </a:lnSpc>
              <a:spcAft>
                <a:spcPts val="800"/>
              </a:spcAft>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Мутація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стійка зміна генетичного матеріалу. Явище яке викликає мутації має назву мутаційного процесу. Вони приводять до виникнення нових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алелей</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що формує умови для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фенотипового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різноманіття людини.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Мутація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це природне явище що закріплено добором. Така здатність обумовлена структурою генетичного матеріалу та багатоетапністю основних біологічних процесів. Наразі вчені вважають, що кожна людина отримує від своїх батьків 2-3 нових мутації. Розрізняють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спонтанні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та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індуковані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мутації.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Спонтанні (природні) мутації</a:t>
            </a:r>
            <a:r>
              <a:rPr lang="uk-UA" sz="2400" b="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виникають без встановленого додаткового впливу на організм зовнішніх чинників.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Індукований мутагенез</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виникає при спрямованому впливі зовнішніх або внутрішніх чинників. Такі чинники мають назву – </a:t>
            </a:r>
            <a:r>
              <a:rPr lang="uk-UA" sz="2400" b="1" i="1" dirty="0">
                <a:solidFill>
                  <a:srgbClr val="00B0F0"/>
                </a:solidFill>
                <a:effectLst/>
                <a:latin typeface="Bookman Old Style" panose="02050604050505020204" pitchFamily="18" charset="0"/>
                <a:ea typeface="Calibri" panose="020F0502020204030204" pitchFamily="34" charset="0"/>
                <a:cs typeface="Times New Roman" panose="02020603050405020304" pitchFamily="18" charset="0"/>
              </a:rPr>
              <a:t>мутагени</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3274674"/>
      </p:ext>
    </p:extLst>
  </p:cSld>
  <p:clrMapOvr>
    <a:masterClrMapping/>
  </p:clrMapOvr>
</p:sld>
</file>

<file path=ppt/theme/theme1.xml><?xml version="1.0" encoding="utf-8"?>
<a:theme xmlns:a="http://schemas.openxmlformats.org/drawingml/2006/main" name="Bohemian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524</TotalTime>
  <Words>2199</Words>
  <Application>Microsoft Office PowerPoint</Application>
  <PresentationFormat>Широкоэкранный</PresentationFormat>
  <Paragraphs>63</Paragraphs>
  <Slides>30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Avenir Next LT Pro</vt:lpstr>
      <vt:lpstr>Bookman Old Style</vt:lpstr>
      <vt:lpstr>Calibri</vt:lpstr>
      <vt:lpstr>Modern Love</vt:lpstr>
      <vt:lpstr>BohemianVTI</vt:lpstr>
      <vt:lpstr>Мінливість та мутації у людини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 та завдання медичної генетики</dc:title>
  <dc:creator>Елена Бойкая</dc:creator>
  <cp:lastModifiedBy>Olena Boika</cp:lastModifiedBy>
  <cp:revision>15</cp:revision>
  <dcterms:created xsi:type="dcterms:W3CDTF">2023-02-19T16:14:39Z</dcterms:created>
  <dcterms:modified xsi:type="dcterms:W3CDTF">2024-03-02T19:33:09Z</dcterms:modified>
</cp:coreProperties>
</file>