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5" r:id="rId3"/>
    <p:sldId id="259" r:id="rId4"/>
    <p:sldId id="260" r:id="rId5"/>
    <p:sldId id="329" r:id="rId6"/>
    <p:sldId id="277" r:id="rId7"/>
    <p:sldId id="338" r:id="rId8"/>
    <p:sldId id="257" r:id="rId9"/>
    <p:sldId id="331" r:id="rId10"/>
    <p:sldId id="339" r:id="rId11"/>
    <p:sldId id="271" r:id="rId12"/>
    <p:sldId id="261" r:id="rId13"/>
    <p:sldId id="266" r:id="rId14"/>
    <p:sldId id="330" r:id="rId15"/>
    <p:sldId id="272" r:id="rId16"/>
    <p:sldId id="273" r:id="rId17"/>
    <p:sldId id="274" r:id="rId18"/>
    <p:sldId id="269" r:id="rId19"/>
    <p:sldId id="332" r:id="rId20"/>
    <p:sldId id="267" r:id="rId21"/>
    <p:sldId id="263" r:id="rId22"/>
    <p:sldId id="335" r:id="rId23"/>
    <p:sldId id="333" r:id="rId24"/>
    <p:sldId id="334" r:id="rId25"/>
    <p:sldId id="336" r:id="rId26"/>
    <p:sldId id="328" r:id="rId27"/>
    <p:sldId id="337" r:id="rId2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FB30A-B5D3-4E32-85B1-0BAE113F35D9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6CB4E-4646-47FF-BBDE-64BDA448DC8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341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54AF7-2E2B-400E-94C5-1D0C1D325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E608DC-5603-4D5E-8B9C-96C4B35FC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CBA3CE-2E96-4850-98CB-6768B7F4D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5E76E-9FAE-499F-BD33-04218A32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5E1DF-76E4-430A-8E5F-07E0EEFA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541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CC334-85C4-427D-A189-D7B51F39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2655F1-5936-4B23-BC42-E28B965F7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5F382-90E7-4C4A-A517-DED3F4C8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16B2-EA06-41D1-A4EA-226CF9B6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7CE87-FF1F-4D58-AD28-917525B2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414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BE760A-0A19-4CF4-A078-5CAF13A91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41D55F-2615-420D-8A23-D755E5F67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2ADED-6BCF-46FC-B8EA-5A3B5704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E680B-1753-45F3-86F5-AF0A3C1B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5B2032-E332-429F-AEE2-A3DB5AD0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40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AB575-CACF-4D81-92E2-3F69D3A4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1B1941-1692-4AF1-9057-8586BF26C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4D883-310E-4B48-9DAB-ADB5817F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F95F0F-C699-411D-9AE5-011615C6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54A3C4-14AF-4712-9524-2FFBED54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451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16BAA-10E3-433D-8D67-58AC3AD00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4BBFA6-BA67-4DD8-A09B-F6362DD6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CA72D7-74A9-457B-9C52-F77E3144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7A42C9-7DA3-4D4B-9FC7-05B1DA67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3F21-8882-43FE-B013-F87CD2AE5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703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2018-98C0-4DE0-93D3-54705229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0CA04C-D267-4FA0-BAA7-0FC0B0296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875278-C412-4153-93B4-5B0BBD8A2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67776E-B770-4F98-80D3-9B68063E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3F5796-260F-4C48-B535-5A338A40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454328-41D3-4F62-A330-A1F096B0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046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071C6-7607-478F-8F3B-F9A23EB3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F6D56E-0EAD-46E1-AF06-F66D12853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18533-B0B0-4AE4-9EB7-40F2FD646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3410F3-8D8A-4EB1-AABE-EC88A3DED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41304F-EDE7-4966-AC63-9CFFC33DF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A5B8E0-FAE6-4C50-9012-A9CE85E0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23407A-F938-44C4-B1AC-C57E2840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95E117-95A0-4DF2-9DB2-4CB4FAC5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065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AE9FE-2002-4AC8-94D9-1D302FD4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1B358E-C76D-4DAD-938D-640DF3AB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D95C9F-7B4B-4FE7-96BB-E734DDB0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912F4B-6938-4464-AAC1-E753ED34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939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6ED5AC-CD2C-4B64-A630-C85B8022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A1DEE7-FAA3-40C2-A217-81E2FADA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C2AD4B-7AC1-43FC-B5D9-01ED0A86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062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7F956-EE48-4213-8E3F-975D42B6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AA41F7-AF43-491D-8800-49A572E53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6F6BF1-C1CA-491F-B86F-4AE1D0252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73A8C-CFB4-4791-8916-91EE440C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9E7CF1-055D-417D-B69F-4A0B06FC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690BFA-091E-4EA4-A64B-7C552A61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259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2E846-6575-4C0E-A18E-094DB43B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201996-DDA6-439D-B480-5052D10DD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A05E8B-63CC-4E62-8BDC-F9C3F65B2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CC9D6C-1D21-49FE-A09D-245105C8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01F87-369C-466C-B4E0-06081DF4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AC171D-11F1-4B6E-8092-DE12587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30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AB3E6-B301-4D42-9993-F057FDAA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4E5EB8-EAD1-455C-B9B9-618561923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C30A11-671E-498E-9E2E-9FD3ACEBA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95929-857D-492E-880D-579E5A0A2372}" type="datetimeFigureOut">
              <a:rPr lang="ru-UA" smtClean="0"/>
              <a:t>21.11.2022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468DB7-BBE7-4CE3-A2E6-10BE35C76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677FAD-B26D-4A97-B867-D766D4AC7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E9A3-EE11-45BC-8ACF-C0F5CA3F47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669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19-03164-5" TargetMode="External"/><Relationship Id="rId2" Type="http://schemas.openxmlformats.org/officeDocument/2006/relationships/hyperlink" Target="https://www.nature.com/articles/s41586-019-1711-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yberleninka.ru/article/v/sistemy-redaktirovaniya-genomov-talen-i-crispr-cas-instrumenty-otkryti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leninka.ru/article/v/sistemy-redaktirovaniya-genomov-talen-i-crispr-cas-instrumenty-otkrytiy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63596-5059-402C-8DAC-706DC977B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433" y="1169980"/>
            <a:ext cx="10509380" cy="949033"/>
          </a:xfrm>
        </p:spPr>
        <p:txBody>
          <a:bodyPr>
            <a:noAutofit/>
          </a:bodyPr>
          <a:lstStyle/>
          <a:p>
            <a:r>
              <a:rPr lang="uk-UA" sz="3200" b="1" dirty="0"/>
              <a:t>CRISPR/CAS – АДАПТИВНА ІМУННА СИСТЕМА У БАКТЕРІЙ </a:t>
            </a:r>
            <a:br>
              <a:rPr lang="ru-UA" sz="3200" dirty="0"/>
            </a:br>
            <a:r>
              <a:rPr lang="uk-UA" sz="3200" b="1" dirty="0"/>
              <a:t>ТА ПЕРСПЕКТИВИ ЇЇ ЗАСТОСУВАННЯ У РЕДАГУВАННІ ГЕНОМІВ</a:t>
            </a:r>
            <a:endParaRPr lang="ru-UA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81AA0C-0CC3-4641-9927-66B3DC5AD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C5B343-AC62-4A2E-B77E-FA997BE6B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2" t="13850" r="25291" b="25697"/>
          <a:stretch/>
        </p:blipFill>
        <p:spPr>
          <a:xfrm>
            <a:off x="395116" y="2910836"/>
            <a:ext cx="5377398" cy="3613303"/>
          </a:xfrm>
          <a:prstGeom prst="rect">
            <a:avLst/>
          </a:prstGeom>
        </p:spPr>
      </p:pic>
      <p:pic>
        <p:nvPicPr>
          <p:cNvPr id="6146" name="Picture 2" descr="Результат пошуку зображень за запитом однотиневой разрив ДНК&quot;">
            <a:extLst>
              <a:ext uri="{FF2B5EF4-FFF2-40B4-BE49-F238E27FC236}">
                <a16:creationId xmlns:a16="http://schemas.microsoft.com/office/drawing/2014/main" id="{C05A5ADF-1F99-4879-A824-656CD7FB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81" y="2843663"/>
            <a:ext cx="5621477" cy="37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8F618-87D4-43DD-8A7B-C78ED0A96B3A}"/>
              </a:ext>
            </a:extLst>
          </p:cNvPr>
          <p:cNvSpPr txBox="1"/>
          <p:nvPr/>
        </p:nvSpPr>
        <p:spPr>
          <a:xfrm>
            <a:off x="9212309" y="313688"/>
            <a:ext cx="4811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Лекція</a:t>
            </a:r>
            <a:r>
              <a:rPr lang="ru-RU" dirty="0"/>
              <a:t> 8</a:t>
            </a:r>
          </a:p>
          <a:p>
            <a:endParaRPr lang="ru-RU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536986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FD4FE7-FC45-4CEF-8034-B128A4C2167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0" t="17560" r="28039" b="48233"/>
          <a:stretch/>
        </p:blipFill>
        <p:spPr bwMode="auto">
          <a:xfrm>
            <a:off x="673769" y="1203158"/>
            <a:ext cx="4103169" cy="3577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6B862D-20D3-44E1-BAFE-DF9CB6A1C06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7" t="29418" r="28680" b="40935"/>
          <a:stretch/>
        </p:blipFill>
        <p:spPr bwMode="auto">
          <a:xfrm>
            <a:off x="8069179" y="1331494"/>
            <a:ext cx="3577389" cy="3015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9EE19B-7196-4FB0-A02E-90C3960A0A83}"/>
              </a:ext>
            </a:extLst>
          </p:cNvPr>
          <p:cNvSpPr/>
          <p:nvPr/>
        </p:nvSpPr>
        <p:spPr>
          <a:xfrm>
            <a:off x="1748589" y="5526506"/>
            <a:ext cx="9529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Еммануель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Шарпентьє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і Дженніфер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Дудна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отримали Нобелівську премію з хімії у 2020 р.  за відкриття технології редагування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геному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за допомогою CRISPR/Cas9.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50214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D5A91-CF17-4C7F-A09D-12210226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644" y="955709"/>
            <a:ext cx="6924584" cy="1108568"/>
          </a:xfrm>
        </p:spPr>
        <p:txBody>
          <a:bodyPr>
            <a:normAutofit/>
          </a:bodyPr>
          <a:lstStyle/>
          <a:p>
            <a:r>
              <a:rPr lang="uk-UA" sz="3600" b="1" i="1" dirty="0"/>
              <a:t>Створення штучної </a:t>
            </a:r>
            <a:r>
              <a:rPr lang="ru-UA" sz="3600" b="1" i="1" dirty="0"/>
              <a:t>CRISPR/</a:t>
            </a:r>
            <a:r>
              <a:rPr lang="ru-UA" sz="3600" b="1" i="1" dirty="0" err="1"/>
              <a:t>Cas</a:t>
            </a:r>
            <a:r>
              <a:rPr lang="uk-UA" sz="3600" b="1" i="1" dirty="0"/>
              <a:t> системи </a:t>
            </a:r>
            <a:endParaRPr lang="ru-UA" sz="3600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2F408-7C13-4EBB-98AA-AE7567F42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1" t="26621" r="58214" b="22857"/>
          <a:stretch/>
        </p:blipFill>
        <p:spPr>
          <a:xfrm>
            <a:off x="590708" y="807624"/>
            <a:ext cx="4292009" cy="524275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9169C1-F190-4828-8681-13EB96C2C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97" t="34175" r="14733" b="27974"/>
          <a:stretch/>
        </p:blipFill>
        <p:spPr>
          <a:xfrm>
            <a:off x="5752730" y="3031850"/>
            <a:ext cx="5973932" cy="17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8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3982E-F16B-4B7F-AFAC-2E4C592F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447" y="-102114"/>
            <a:ext cx="10515600" cy="1325563"/>
          </a:xfrm>
        </p:spPr>
        <p:txBody>
          <a:bodyPr>
            <a:normAutofit/>
          </a:bodyPr>
          <a:lstStyle/>
          <a:p>
            <a:r>
              <a:rPr lang="uk-UA" sz="3200" b="1" i="1" dirty="0"/>
              <a:t>Як доставити?</a:t>
            </a:r>
            <a:endParaRPr lang="ru-UA" sz="3200" b="1" i="1" dirty="0"/>
          </a:p>
        </p:txBody>
      </p:sp>
      <p:pic>
        <p:nvPicPr>
          <p:cNvPr id="12290" name="Picture 2" descr="Результат пошуку зображень за запитом cas9&quot;">
            <a:extLst>
              <a:ext uri="{FF2B5EF4-FFF2-40B4-BE49-F238E27FC236}">
                <a16:creationId xmlns:a16="http://schemas.microsoft.com/office/drawing/2014/main" id="{D5A56A6B-38A6-4549-A28A-BD014125D7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" b="1"/>
          <a:stretch/>
        </p:blipFill>
        <p:spPr bwMode="auto">
          <a:xfrm>
            <a:off x="4187422" y="2438433"/>
            <a:ext cx="3096793" cy="403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Результат пошуку зображень за запитом plasmida bacter&quot;">
            <a:extLst>
              <a:ext uri="{FF2B5EF4-FFF2-40B4-BE49-F238E27FC236}">
                <a16:creationId xmlns:a16="http://schemas.microsoft.com/office/drawing/2014/main" id="{6394C992-F57B-4C07-AF56-552FB134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" y="1145889"/>
            <a:ext cx="4302144" cy="206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Результат пошуку зображень за запитом вирусы в доставке криспер систем&quot;">
            <a:extLst>
              <a:ext uri="{FF2B5EF4-FFF2-40B4-BE49-F238E27FC236}">
                <a16:creationId xmlns:a16="http://schemas.microsoft.com/office/drawing/2014/main" id="{21431E5D-A023-4195-9D9B-8BE28D19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4" y="3429000"/>
            <a:ext cx="4302143" cy="27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Результат пошуку зображень за запитом virus&quot;">
            <a:extLst>
              <a:ext uri="{FF2B5EF4-FFF2-40B4-BE49-F238E27FC236}">
                <a16:creationId xmlns:a16="http://schemas.microsoft.com/office/drawing/2014/main" id="{1AE675F3-39EC-4300-99A4-0C230177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91" y="459095"/>
            <a:ext cx="3695290" cy="221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57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1A831-E701-439B-B1CA-3EF18BBB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577" y="-1325563"/>
            <a:ext cx="10515600" cy="1325563"/>
          </a:xfrm>
        </p:spPr>
        <p:txBody>
          <a:bodyPr/>
          <a:lstStyle/>
          <a:p>
            <a:endParaRPr lang="ru-UA" dirty="0"/>
          </a:p>
        </p:txBody>
      </p:sp>
      <p:pic>
        <p:nvPicPr>
          <p:cNvPr id="4098" name="Picture 2" descr="Результат пошуку зображень за запитом полосатый данио&quot;">
            <a:extLst>
              <a:ext uri="{FF2B5EF4-FFF2-40B4-BE49-F238E27FC236}">
                <a16:creationId xmlns:a16="http://schemas.microsoft.com/office/drawing/2014/main" id="{7BC4AD4D-D22B-4E0E-9049-7A159A31F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80" y="4204235"/>
            <a:ext cx="3321317" cy="22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езультат пошуку зображень за запитом caenorhabditis elegans&quot;">
            <a:extLst>
              <a:ext uri="{FF2B5EF4-FFF2-40B4-BE49-F238E27FC236}">
                <a16:creationId xmlns:a16="http://schemas.microsoft.com/office/drawing/2014/main" id="{D7A0EFBA-00CA-4FB1-8076-9B50A5645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80" y="152308"/>
            <a:ext cx="3157744" cy="21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Результат пошуку зображень за запитом Drosophila melanogaster&quot;">
            <a:extLst>
              <a:ext uri="{FF2B5EF4-FFF2-40B4-BE49-F238E27FC236}">
                <a16:creationId xmlns:a16="http://schemas.microsoft.com/office/drawing/2014/main" id="{644BA9A7-C942-40A7-926F-4C4CC90E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5" y="2407432"/>
            <a:ext cx="2641001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езультат пошуку зображень за запитом крыса мыша лаборат&quot;">
            <a:extLst>
              <a:ext uri="{FF2B5EF4-FFF2-40B4-BE49-F238E27FC236}">
                <a16:creationId xmlns:a16="http://schemas.microsoft.com/office/drawing/2014/main" id="{1C97344B-6884-4FDE-B26D-DEB682B3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97" y="2794516"/>
            <a:ext cx="28575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Результат пошуку зображень за запитом крыса мыша лаборат&quot;">
            <a:extLst>
              <a:ext uri="{FF2B5EF4-FFF2-40B4-BE49-F238E27FC236}">
                <a16:creationId xmlns:a16="http://schemas.microsoft.com/office/drawing/2014/main" id="{0F83A6CF-1F96-45B7-9866-A5D81E7B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58" y="4780164"/>
            <a:ext cx="3543300" cy="17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Результат пошуку зображень за запитом рис расение&quot;">
            <a:extLst>
              <a:ext uri="{FF2B5EF4-FFF2-40B4-BE49-F238E27FC236}">
                <a16:creationId xmlns:a16="http://schemas.microsoft.com/office/drawing/2014/main" id="{DDF67CE8-CBA8-4494-900C-D6B08690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49" y="4643072"/>
            <a:ext cx="2633291" cy="19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Результат пошуку зображень за запитом арабидопсис&quot;">
            <a:extLst>
              <a:ext uri="{FF2B5EF4-FFF2-40B4-BE49-F238E27FC236}">
                <a16:creationId xmlns:a16="http://schemas.microsoft.com/office/drawing/2014/main" id="{D5F37EAD-386E-49AD-A763-6C509A95B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3"/>
          <a:stretch/>
        </p:blipFill>
        <p:spPr bwMode="auto">
          <a:xfrm>
            <a:off x="10119031" y="2289710"/>
            <a:ext cx="1980218" cy="22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Результат пошуку зображень за запитом табак растение&quot;">
            <a:extLst>
              <a:ext uri="{FF2B5EF4-FFF2-40B4-BE49-F238E27FC236}">
                <a16:creationId xmlns:a16="http://schemas.microsoft.com/office/drawing/2014/main" id="{C754DEE1-4B28-4FAD-B98D-D04273C3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10" y="270739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Результат пошуку зображень за запитом дрожжи клетка&quot;">
            <a:extLst>
              <a:ext uri="{FF2B5EF4-FFF2-40B4-BE49-F238E27FC236}">
                <a16:creationId xmlns:a16="http://schemas.microsoft.com/office/drawing/2014/main" id="{CEDDB6E5-F4B8-4A1D-8086-C144E2D3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15" y="152308"/>
            <a:ext cx="2472945" cy="24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Результат пошуку зображень за запитом пшеница растние&quot;">
            <a:extLst>
              <a:ext uri="{FF2B5EF4-FFF2-40B4-BE49-F238E27FC236}">
                <a16:creationId xmlns:a16="http://schemas.microsoft.com/office/drawing/2014/main" id="{9DF381CC-8F21-4D25-A233-82D7F297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958" y="262525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060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последствия крисп">
            <a:hlinkClick r:id="" action="ppaction://media"/>
            <a:extLst>
              <a:ext uri="{FF2B5EF4-FFF2-40B4-BE49-F238E27FC236}">
                <a16:creationId xmlns:a16="http://schemas.microsoft.com/office/drawing/2014/main" id="{5D3CDB0E-4102-4F1C-B9AE-4520CE896F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96E6D15-FC32-465E-8AB5-229138CF7BDE}"/>
              </a:ext>
            </a:extLst>
          </p:cNvPr>
          <p:cNvSpPr txBox="1">
            <a:spLocks/>
          </p:cNvSpPr>
          <p:nvPr/>
        </p:nvSpPr>
        <p:spPr>
          <a:xfrm>
            <a:off x="1232540" y="1497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Молекулярні сценарії репарації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10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2A764-9FC9-4F45-88EF-F396F20C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540" y="149703"/>
            <a:ext cx="10515600" cy="1325563"/>
          </a:xfrm>
        </p:spPr>
        <p:txBody>
          <a:bodyPr/>
          <a:lstStyle/>
          <a:p>
            <a:r>
              <a:rPr lang="uk-UA" dirty="0"/>
              <a:t>Молекулярні сценарії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904B4C-5E5B-4A76-A323-A7350B694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22449" r="35868" b="28163"/>
          <a:stretch/>
        </p:blipFill>
        <p:spPr>
          <a:xfrm>
            <a:off x="838200" y="1779069"/>
            <a:ext cx="6969702" cy="4266446"/>
          </a:xfrm>
          <a:prstGeom prst="rect">
            <a:avLst/>
          </a:prstGeom>
        </p:spPr>
      </p:pic>
      <p:pic>
        <p:nvPicPr>
          <p:cNvPr id="10242" name="Picture 2" descr="Результат пошуку зображень за запитом crispr&quot;">
            <a:extLst>
              <a:ext uri="{FF2B5EF4-FFF2-40B4-BE49-F238E27FC236}">
                <a16:creationId xmlns:a16="http://schemas.microsoft.com/office/drawing/2014/main" id="{365EFEDB-BFB9-4375-9987-70A885B99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12" y="276744"/>
            <a:ext cx="3895628" cy="25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64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86C1A-7237-43A6-B768-72CDB4D1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-18662"/>
            <a:ext cx="10515600" cy="1325563"/>
          </a:xfrm>
        </p:spPr>
        <p:txBody>
          <a:bodyPr>
            <a:normAutofit/>
          </a:bodyPr>
          <a:lstStyle/>
          <a:p>
            <a:r>
              <a:rPr lang="uk-UA" sz="2800" b="1" i="1" dirty="0"/>
              <a:t>Проблеми застосування</a:t>
            </a:r>
            <a:endParaRPr lang="ru-UA" sz="2800" b="1" i="1" dirty="0"/>
          </a:p>
        </p:txBody>
      </p:sp>
      <p:pic>
        <p:nvPicPr>
          <p:cNvPr id="7170" name="Picture 2" descr="Результат пошуку зображень за запитом off target effect&quot;">
            <a:extLst>
              <a:ext uri="{FF2B5EF4-FFF2-40B4-BE49-F238E27FC236}">
                <a16:creationId xmlns:a16="http://schemas.microsoft.com/office/drawing/2014/main" id="{534E5964-799E-4BD9-B369-DE64553D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3" y="3255387"/>
            <a:ext cx="6550299" cy="332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зультат пошуку зображень за запитом off target effect&quot;">
            <a:extLst>
              <a:ext uri="{FF2B5EF4-FFF2-40B4-BE49-F238E27FC236}">
                <a16:creationId xmlns:a16="http://schemas.microsoft.com/office/drawing/2014/main" id="{2AF0DB83-ED73-4B9F-9432-3753875B44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7" y="3604333"/>
            <a:ext cx="3822842" cy="286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B153FA-06E2-464B-8194-2D37DDF42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3" t="20248" r="31198" b="32506"/>
          <a:stretch/>
        </p:blipFill>
        <p:spPr>
          <a:xfrm>
            <a:off x="5187309" y="564219"/>
            <a:ext cx="5276240" cy="21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4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24499C-3185-444C-AD5D-F755ECBD9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" t="45170" r="40946" b="19478"/>
          <a:stretch/>
        </p:blipFill>
        <p:spPr>
          <a:xfrm>
            <a:off x="337884" y="365125"/>
            <a:ext cx="6951216" cy="24244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3247E-D6CF-472A-B4FD-7264FF166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3B32321-ADEF-4CCF-8BC9-C915473AB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632" t="38706" r="16553" b="21035"/>
          <a:stretch/>
        </p:blipFill>
        <p:spPr>
          <a:xfrm>
            <a:off x="1676400" y="3222492"/>
            <a:ext cx="10515600" cy="32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5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2C603-F9CD-43B7-8814-193C5D50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6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/>
              <a:t> </a:t>
            </a:r>
            <a:r>
              <a:rPr lang="uk-UA" sz="2800" b="1" i="1" dirty="0"/>
              <a:t>Останні модифікації</a:t>
            </a:r>
            <a:r>
              <a:rPr lang="ru-RU" sz="2800" b="1" i="1" dirty="0"/>
              <a:t> </a:t>
            </a:r>
            <a:r>
              <a:rPr lang="ru-RU" sz="2800" b="1" i="1" dirty="0" err="1"/>
              <a:t>класичної</a:t>
            </a:r>
            <a:r>
              <a:rPr lang="ru-RU" sz="2800" b="1" i="1" dirty="0"/>
              <a:t> </a:t>
            </a:r>
            <a:r>
              <a:rPr lang="en-US" sz="2800" b="1" i="1" dirty="0"/>
              <a:t>CRISPR/Cas9-</a:t>
            </a:r>
            <a:r>
              <a:rPr lang="ru-RU" sz="2800" b="1" i="1" dirty="0" err="1"/>
              <a:t>системи</a:t>
            </a:r>
            <a:endParaRPr lang="ru-UA" sz="28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F7DDEE-91C7-4B85-AAC8-687C9F766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Зразки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«як є» та «як треба» </a:t>
            </a:r>
            <a:r>
              <a:rPr lang="ru-RU" dirty="0" err="1"/>
              <a:t>поєднані</a:t>
            </a:r>
            <a:r>
              <a:rPr lang="ru-RU" dirty="0"/>
              <a:t> в одну РНК - </a:t>
            </a:r>
            <a:r>
              <a:rPr lang="ru-RU" dirty="0" err="1"/>
              <a:t>prime</a:t>
            </a:r>
            <a:r>
              <a:rPr lang="ru-RU" dirty="0"/>
              <a:t> </a:t>
            </a:r>
            <a:r>
              <a:rPr lang="ru-RU" dirty="0" err="1"/>
              <a:t>editing</a:t>
            </a:r>
            <a:r>
              <a:rPr lang="ru-RU" dirty="0"/>
              <a:t> </a:t>
            </a:r>
            <a:r>
              <a:rPr lang="ru-RU" dirty="0" err="1"/>
              <a:t>extended</a:t>
            </a:r>
            <a:r>
              <a:rPr lang="ru-RU" dirty="0"/>
              <a:t> </a:t>
            </a:r>
            <a:r>
              <a:rPr lang="ru-RU" dirty="0" err="1"/>
              <a:t>guide</a:t>
            </a:r>
            <a:r>
              <a:rPr lang="ru-RU" dirty="0"/>
              <a:t> RNA (</a:t>
            </a:r>
            <a:r>
              <a:rPr lang="ru-RU" b="1" dirty="0" err="1"/>
              <a:t>pegRNA</a:t>
            </a:r>
            <a:r>
              <a:rPr lang="ru-RU" dirty="0"/>
              <a:t>);</a:t>
            </a:r>
          </a:p>
          <a:p>
            <a:pPr algn="just"/>
            <a:r>
              <a:rPr lang="ru-RU" dirty="0"/>
              <a:t> до </a:t>
            </a:r>
            <a:r>
              <a:rPr lang="ru-RU" dirty="0" err="1"/>
              <a:t>білку</a:t>
            </a:r>
            <a:r>
              <a:rPr lang="ru-RU" dirty="0"/>
              <a:t> Cas9,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розрізає</a:t>
            </a:r>
            <a:r>
              <a:rPr lang="ru-RU" dirty="0"/>
              <a:t> один </a:t>
            </a:r>
            <a:r>
              <a:rPr lang="ru-RU" dirty="0" err="1"/>
              <a:t>ланцюг</a:t>
            </a:r>
            <a:r>
              <a:rPr lang="ru-RU" dirty="0"/>
              <a:t> ДНК,  </a:t>
            </a:r>
            <a:r>
              <a:rPr lang="ru-RU" dirty="0" err="1"/>
              <a:t>приєднана</a:t>
            </a:r>
            <a:r>
              <a:rPr lang="ru-RU" dirty="0"/>
              <a:t> </a:t>
            </a:r>
            <a:r>
              <a:rPr lang="ru-RU" dirty="0" err="1"/>
              <a:t>зворотня</a:t>
            </a:r>
            <a:r>
              <a:rPr lang="ru-RU" dirty="0"/>
              <a:t> транскриптаза, яка </a:t>
            </a:r>
            <a:r>
              <a:rPr lang="ru-RU" dirty="0" err="1"/>
              <a:t>дозволяє</a:t>
            </a:r>
            <a:r>
              <a:rPr lang="ru-RU" dirty="0"/>
              <a:t>  </a:t>
            </a:r>
            <a:r>
              <a:rPr lang="ru-RU" dirty="0" err="1"/>
              <a:t>одразу</a:t>
            </a:r>
            <a:r>
              <a:rPr lang="ru-RU" dirty="0"/>
              <a:t> </a:t>
            </a:r>
            <a:r>
              <a:rPr lang="ru-RU" dirty="0" err="1"/>
              <a:t>синтезувати</a:t>
            </a:r>
            <a:r>
              <a:rPr lang="ru-RU" dirty="0"/>
              <a:t> ДНК на </a:t>
            </a:r>
            <a:r>
              <a:rPr lang="ru-RU" dirty="0" err="1"/>
              <a:t>матриці</a:t>
            </a:r>
            <a:r>
              <a:rPr lang="ru-RU" dirty="0"/>
              <a:t> </a:t>
            </a:r>
            <a:r>
              <a:rPr lang="ru-RU" dirty="0" err="1"/>
              <a:t>pegRNA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BAD544-E9A8-46F4-B596-B9000947EC12}"/>
              </a:ext>
            </a:extLst>
          </p:cNvPr>
          <p:cNvSpPr/>
          <p:nvPr/>
        </p:nvSpPr>
        <p:spPr>
          <a:xfrm>
            <a:off x="241547" y="5355389"/>
            <a:ext cx="11708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1A1A1A"/>
                </a:solidFill>
                <a:effectLst/>
                <a:latin typeface="Adonis"/>
              </a:rPr>
              <a:t>1) </a:t>
            </a: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Andrew V. Anzalone, Peyton B. Randolph, Jessie R. Davis, Alexander A. Sousa, Luke W. </a:t>
            </a:r>
            <a:r>
              <a:rPr lang="en-US" b="0" i="0" dirty="0" err="1">
                <a:solidFill>
                  <a:srgbClr val="1A1A1A"/>
                </a:solidFill>
                <a:effectLst/>
                <a:latin typeface="Adonis"/>
              </a:rPr>
              <a:t>Koblan</a:t>
            </a: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, Jonathan M. Levy, Peter J. Chen, Christopher Wilson, Gregory A. Newby, Aditya </a:t>
            </a:r>
            <a:r>
              <a:rPr lang="en-US" b="0" i="0" dirty="0" err="1">
                <a:solidFill>
                  <a:srgbClr val="1A1A1A"/>
                </a:solidFill>
                <a:effectLst/>
                <a:latin typeface="Adonis"/>
              </a:rPr>
              <a:t>Raguram</a:t>
            </a: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 &amp; David R. Liu. </a:t>
            </a:r>
            <a:r>
              <a:rPr lang="en-US" b="0" i="0" u="none" strike="noStrike" dirty="0">
                <a:solidFill>
                  <a:srgbClr val="001034"/>
                </a:solidFill>
                <a:effectLst/>
                <a:latin typeface="Adonis"/>
                <a:hlinkClick r:id="rId2"/>
              </a:rPr>
              <a:t>Search-and-replace genome editing without double-strand breaks or donor DNA</a:t>
            </a: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 // </a:t>
            </a:r>
            <a:r>
              <a:rPr lang="en-US" b="0" i="1" dirty="0">
                <a:solidFill>
                  <a:srgbClr val="1A1A1A"/>
                </a:solidFill>
                <a:effectLst/>
                <a:latin typeface="Adonis"/>
              </a:rPr>
              <a:t>Nature</a:t>
            </a: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. 2019. DOI: 10.1038/s41586-019-1711-4.</a:t>
            </a:r>
            <a:br>
              <a:rPr lang="en-US" dirty="0"/>
            </a:b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2) H. Ledford. </a:t>
            </a:r>
            <a:r>
              <a:rPr lang="en-US" b="0" i="0" u="none" strike="noStrike" dirty="0">
                <a:solidFill>
                  <a:srgbClr val="001034"/>
                </a:solidFill>
                <a:effectLst/>
                <a:latin typeface="Adonis"/>
                <a:hlinkClick r:id="rId3"/>
              </a:rPr>
              <a:t>Super-precise new CRISPR tool could tackle a plethora of genetic diseases</a:t>
            </a: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 // </a:t>
            </a:r>
            <a:r>
              <a:rPr lang="en-US" b="0" i="1" dirty="0">
                <a:solidFill>
                  <a:srgbClr val="1A1A1A"/>
                </a:solidFill>
                <a:effectLst/>
                <a:latin typeface="Adonis"/>
              </a:rPr>
              <a:t>Nature</a:t>
            </a:r>
            <a:r>
              <a:rPr lang="en-US" b="0" i="0" dirty="0">
                <a:solidFill>
                  <a:srgbClr val="1A1A1A"/>
                </a:solidFill>
                <a:effectLst/>
                <a:latin typeface="Adonis"/>
              </a:rPr>
              <a:t>. 2019.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9033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F01F1-896C-4095-B54F-A7EF60DF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88" y="25163"/>
            <a:ext cx="3914312" cy="1325563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Потрібний</a:t>
            </a:r>
            <a:r>
              <a:rPr lang="ru-RU" sz="3200" b="1" dirty="0"/>
              <a:t> ген </a:t>
            </a:r>
            <a:r>
              <a:rPr lang="ru-RU" sz="3200" b="1" dirty="0" err="1"/>
              <a:t>можна</a:t>
            </a:r>
            <a:r>
              <a:rPr lang="ru-RU" sz="3200" b="1" dirty="0"/>
              <a:t>:</a:t>
            </a:r>
            <a:endParaRPr lang="ru-UA" sz="32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222DC4-F23D-472A-9919-DE73C98F3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812" t="33413" r="31903" b="24576"/>
          <a:stretch/>
        </p:blipFill>
        <p:spPr>
          <a:xfrm>
            <a:off x="2547891" y="2714454"/>
            <a:ext cx="2370338" cy="2215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1DC8F9-9951-4CA2-8830-AB1D447A4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" t="15274" r="68835" b="53916"/>
          <a:stretch/>
        </p:blipFill>
        <p:spPr>
          <a:xfrm>
            <a:off x="346229" y="639191"/>
            <a:ext cx="3051821" cy="18388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E59EC-A78F-42D4-B99B-8A9CF67C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2" t="28698" r="52815" b="51973"/>
          <a:stretch/>
        </p:blipFill>
        <p:spPr>
          <a:xfrm>
            <a:off x="5269922" y="4754245"/>
            <a:ext cx="3163866" cy="19203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FB362E-B31C-4FBC-9A5C-9EB1B18460DD}"/>
              </a:ext>
            </a:extLst>
          </p:cNvPr>
          <p:cNvSpPr/>
          <p:nvPr/>
        </p:nvSpPr>
        <p:spPr>
          <a:xfrm>
            <a:off x="4179676" y="1006281"/>
            <a:ext cx="3446241" cy="612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вимкнути або редагувати………</a:t>
            </a:r>
            <a:endParaRPr lang="ru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DBCDE5-4859-42DB-8E63-73B0F85A6A90}"/>
              </a:ext>
            </a:extLst>
          </p:cNvPr>
          <p:cNvSpPr/>
          <p:nvPr/>
        </p:nvSpPr>
        <p:spPr>
          <a:xfrm>
            <a:off x="5937684" y="3294444"/>
            <a:ext cx="2672178" cy="612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знайти</a:t>
            </a:r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AE8409-81F1-4E54-88F5-71041AD6F54C}"/>
              </a:ext>
            </a:extLst>
          </p:cNvPr>
          <p:cNvSpPr/>
          <p:nvPr/>
        </p:nvSpPr>
        <p:spPr>
          <a:xfrm>
            <a:off x="9003437" y="5664292"/>
            <a:ext cx="2672178" cy="612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Активувати або змінити експресію…..</a:t>
            </a:r>
            <a:endParaRPr lang="ru-UA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1CD93B-A985-4E6B-9978-18659A416455}"/>
              </a:ext>
            </a:extLst>
          </p:cNvPr>
          <p:cNvSpPr/>
          <p:nvPr/>
        </p:nvSpPr>
        <p:spPr>
          <a:xfrm>
            <a:off x="177244" y="5412479"/>
            <a:ext cx="338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https://cyberleninka.ru/article/v/sistemy-redaktirovaniya-genomov-talen-i-crispr-cas-instrumenty-otkrytiy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929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Результат пошуку зображень за запитом рестриктаза&quot;">
            <a:extLst>
              <a:ext uri="{FF2B5EF4-FFF2-40B4-BE49-F238E27FC236}">
                <a16:creationId xmlns:a16="http://schemas.microsoft.com/office/drawing/2014/main" id="{2CCCF449-97BA-4564-970E-7579B1A8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6" y="63389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536A6-B7CB-4272-92B2-1FCAB385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69" y="123080"/>
            <a:ext cx="10405058" cy="1021632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/>
              <a:t>Молекулярні ножиці – </a:t>
            </a:r>
            <a:r>
              <a:rPr lang="uk-UA" sz="3200" b="1" dirty="0" err="1"/>
              <a:t>рестриктази</a:t>
            </a:r>
            <a:br>
              <a:rPr lang="uk-UA" sz="2000" dirty="0"/>
            </a:br>
            <a:endParaRPr lang="ru-UA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71910A-0334-470A-8369-47F9D8287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980" y="1910556"/>
            <a:ext cx="5257800" cy="750094"/>
          </a:xfrm>
        </p:spPr>
        <p:txBody>
          <a:bodyPr/>
          <a:lstStyle/>
          <a:p>
            <a:endParaRPr lang="ru-UA"/>
          </a:p>
        </p:txBody>
      </p:sp>
      <p:pic>
        <p:nvPicPr>
          <p:cNvPr id="8194" name="Picture 2" descr="Результат пошуку зображень за запитом рестриктаза&quot;">
            <a:extLst>
              <a:ext uri="{FF2B5EF4-FFF2-40B4-BE49-F238E27FC236}">
                <a16:creationId xmlns:a16="http://schemas.microsoft.com/office/drawing/2014/main" id="{A0785E00-FD1E-4567-BF83-479D3B5F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88" y="1207928"/>
            <a:ext cx="4421080" cy="37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езультат пошуку зображень за запитом рестриктаза&quot;">
            <a:extLst>
              <a:ext uri="{FF2B5EF4-FFF2-40B4-BE49-F238E27FC236}">
                <a16:creationId xmlns:a16="http://schemas.microsoft.com/office/drawing/2014/main" id="{1DD2B569-0E77-4F80-86EE-73573AE6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42" y="3027651"/>
            <a:ext cx="5347891" cy="35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94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81570-7964-4EEF-8CAC-859689C5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CRISPR-Cas </a:t>
            </a:r>
            <a:r>
              <a:rPr lang="uk-UA" dirty="0"/>
              <a:t>технології дозволяють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41899F-036F-4EF4-BD81-19B8CA007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редагування</a:t>
            </a:r>
            <a:r>
              <a:rPr lang="ru-RU" dirty="0"/>
              <a:t> геномів </a:t>
            </a:r>
            <a:r>
              <a:rPr lang="ru-RU" dirty="0" err="1"/>
              <a:t>стовбурових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культивуються</a:t>
            </a:r>
            <a:r>
              <a:rPr lang="ru-RU" dirty="0"/>
              <a:t> - </a:t>
            </a:r>
            <a:r>
              <a:rPr lang="ru-RU" dirty="0" err="1"/>
              <a:t>клітинної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</a:t>
            </a:r>
          </a:p>
          <a:p>
            <a:r>
              <a:rPr lang="ru-RU" dirty="0" err="1"/>
              <a:t>терапія</a:t>
            </a:r>
            <a:r>
              <a:rPr lang="ru-RU" dirty="0"/>
              <a:t> </a:t>
            </a:r>
            <a:r>
              <a:rPr lang="ru-RU" dirty="0" err="1"/>
              <a:t>хронічних</a:t>
            </a:r>
            <a:r>
              <a:rPr lang="ru-RU" dirty="0"/>
              <a:t> </a:t>
            </a:r>
            <a:r>
              <a:rPr lang="ru-RU" dirty="0" err="1"/>
              <a:t>вірусних</a:t>
            </a:r>
            <a:r>
              <a:rPr lang="ru-RU" dirty="0"/>
              <a:t> </a:t>
            </a:r>
            <a:r>
              <a:rPr lang="ru-RU" dirty="0" err="1"/>
              <a:t>інфекцій</a:t>
            </a:r>
            <a:r>
              <a:rPr lang="ru-RU" dirty="0"/>
              <a:t> (</a:t>
            </a:r>
            <a:r>
              <a:rPr lang="ru-RU" dirty="0" err="1"/>
              <a:t>вносити</a:t>
            </a:r>
            <a:r>
              <a:rPr lang="ru-RU" dirty="0"/>
              <a:t> </a:t>
            </a:r>
            <a:r>
              <a:rPr lang="ru-RU" dirty="0" err="1"/>
              <a:t>мутації</a:t>
            </a:r>
            <a:r>
              <a:rPr lang="ru-RU" dirty="0"/>
              <a:t> у </a:t>
            </a:r>
            <a:r>
              <a:rPr lang="ru-RU" dirty="0" err="1"/>
              <a:t>відкриті</a:t>
            </a:r>
            <a:r>
              <a:rPr lang="ru-RU" dirty="0"/>
              <a:t> рамки </a:t>
            </a:r>
            <a:r>
              <a:rPr lang="ru-RU" dirty="0" err="1"/>
              <a:t>зчитування</a:t>
            </a:r>
            <a:r>
              <a:rPr lang="ru-RU" dirty="0"/>
              <a:t> таких </a:t>
            </a:r>
            <a:r>
              <a:rPr lang="ru-RU" dirty="0" err="1"/>
              <a:t>вірусів</a:t>
            </a:r>
            <a:r>
              <a:rPr lang="ru-RU" dirty="0"/>
              <a:t>, як ВІЛ, </a:t>
            </a:r>
            <a:r>
              <a:rPr lang="ru-RU" dirty="0" err="1"/>
              <a:t>вірус</a:t>
            </a:r>
            <a:r>
              <a:rPr lang="ru-RU" dirty="0"/>
              <a:t> гепатиту </a:t>
            </a:r>
            <a:r>
              <a:rPr lang="en-US" dirty="0"/>
              <a:t>B, </a:t>
            </a:r>
            <a:r>
              <a:rPr lang="ru-RU" dirty="0" err="1"/>
              <a:t>герпесвірус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в </a:t>
            </a:r>
            <a:r>
              <a:rPr lang="ru-RU" dirty="0" err="1"/>
              <a:t>організмі</a:t>
            </a:r>
            <a:r>
              <a:rPr lang="ru-RU" dirty="0"/>
              <a:t> в латентному </a:t>
            </a:r>
            <a:r>
              <a:rPr lang="ru-RU" dirty="0" err="1"/>
              <a:t>стані</a:t>
            </a:r>
            <a:r>
              <a:rPr lang="ru-RU" dirty="0"/>
              <a:t> і не </a:t>
            </a:r>
            <a:r>
              <a:rPr lang="ru-RU" dirty="0" err="1"/>
              <a:t>піддаватися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, </a:t>
            </a:r>
            <a:r>
              <a:rPr lang="ru-RU" dirty="0" err="1"/>
              <a:t>спрямованій</a:t>
            </a:r>
            <a:r>
              <a:rPr lang="ru-RU" dirty="0"/>
              <a:t> на </a:t>
            </a:r>
            <a:r>
              <a:rPr lang="ru-RU" dirty="0" err="1"/>
              <a:t>віруси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реплікуються</a:t>
            </a:r>
            <a:r>
              <a:rPr lang="ru-RU" dirty="0"/>
              <a:t>).</a:t>
            </a:r>
          </a:p>
          <a:p>
            <a:r>
              <a:rPr lang="en-US" dirty="0"/>
              <a:t>CRISPR-Cas9-</a:t>
            </a:r>
            <a:r>
              <a:rPr lang="ru-RU" dirty="0"/>
              <a:t>нокаут</a:t>
            </a:r>
          </a:p>
          <a:p>
            <a:r>
              <a:rPr lang="ru-RU" dirty="0" err="1"/>
              <a:t>приєднані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експресію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активувати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репресувати</a:t>
            </a:r>
            <a:r>
              <a:rPr lang="ru-RU" dirty="0"/>
              <a:t> </a:t>
            </a:r>
            <a:r>
              <a:rPr lang="ru-RU" dirty="0" err="1"/>
              <a:t>транскрипцію</a:t>
            </a:r>
            <a:r>
              <a:rPr lang="ru-RU" dirty="0"/>
              <a:t> в </a:t>
            </a:r>
            <a:r>
              <a:rPr lang="ru-RU" dirty="0" err="1"/>
              <a:t>клітинах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бактерій</a:t>
            </a:r>
            <a:r>
              <a:rPr lang="ru-RU" dirty="0"/>
              <a:t> та </a:t>
            </a:r>
            <a:r>
              <a:rPr lang="ru-RU" dirty="0" err="1"/>
              <a:t>дріжджів</a:t>
            </a:r>
            <a:r>
              <a:rPr lang="ru-RU" dirty="0"/>
              <a:t> - методу точного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експресії</a:t>
            </a:r>
            <a:r>
              <a:rPr lang="ru-RU" dirty="0"/>
              <a:t> </a:t>
            </a:r>
            <a:r>
              <a:rPr lang="ru-RU" dirty="0" err="1"/>
              <a:t>генів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D90800-40D0-4F4B-8C2C-F6170FDF81B0}"/>
              </a:ext>
            </a:extLst>
          </p:cNvPr>
          <p:cNvSpPr/>
          <p:nvPr/>
        </p:nvSpPr>
        <p:spPr>
          <a:xfrm>
            <a:off x="3119021" y="58537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https://cyberleninka.ru/article/v/sistemy-redaktirovaniya-genomov-talen-i-crispr-cas-instrumenty-otkrytiy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018754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B29A5-5846-4A33-963C-00389AE0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C2FE90-06B7-4710-B7E4-43317AA5A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ABE985-A818-4B6A-BFB6-004473985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1" t="8156" r="22233" b="12491"/>
          <a:stretch/>
        </p:blipFill>
        <p:spPr>
          <a:xfrm>
            <a:off x="1326364" y="115408"/>
            <a:ext cx="8483462" cy="66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4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5BDC-D845-450C-9BB1-08C4C3A4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/>
              <a:t>Аденоасоційовані</a:t>
            </a:r>
            <a:r>
              <a:rPr lang="ru-RU" sz="3200" dirty="0"/>
              <a:t> </a:t>
            </a:r>
            <a:r>
              <a:rPr lang="ru-RU" sz="3200" dirty="0" err="1"/>
              <a:t>віруси</a:t>
            </a:r>
            <a:r>
              <a:rPr lang="ru-RU" sz="3200" dirty="0"/>
              <a:t> та CRISPR  </a:t>
            </a:r>
            <a:r>
              <a:rPr lang="ru-RU" sz="3200" dirty="0" err="1"/>
              <a:t>проти</a:t>
            </a:r>
            <a:r>
              <a:rPr lang="ru-RU" sz="3200" dirty="0"/>
              <a:t> м</a:t>
            </a:r>
            <a:r>
              <a:rPr lang="en-US" sz="3200" dirty="0"/>
              <a:t>’</a:t>
            </a:r>
            <a:r>
              <a:rPr lang="ru-RU" sz="3200" dirty="0" err="1"/>
              <a:t>язової</a:t>
            </a:r>
            <a:r>
              <a:rPr lang="ru-RU" sz="3200" dirty="0"/>
              <a:t> </a:t>
            </a:r>
            <a:r>
              <a:rPr lang="ru-RU" sz="3200" dirty="0" err="1"/>
              <a:t>дистрофії</a:t>
            </a:r>
            <a:r>
              <a:rPr lang="ru-RU" sz="3200" dirty="0"/>
              <a:t> </a:t>
            </a:r>
            <a:r>
              <a:rPr lang="ru-RU" sz="3200" dirty="0" err="1"/>
              <a:t>Дюшена</a:t>
            </a:r>
            <a:r>
              <a:rPr lang="ru-RU" sz="3200" dirty="0"/>
              <a:t> (на </a:t>
            </a:r>
            <a:r>
              <a:rPr lang="ru-RU" sz="3200" dirty="0" err="1"/>
              <a:t>мишах</a:t>
            </a:r>
            <a:r>
              <a:rPr lang="ru-RU" sz="3200" dirty="0"/>
              <a:t>)</a:t>
            </a:r>
            <a:br>
              <a:rPr lang="ru-RU" sz="3200" dirty="0"/>
            </a:b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6B7201-E90B-4051-8E76-8D933C0BA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18434" name="Picture 2" descr="Аденоассоциированные вирусы и CRISPR снова справились с мышечной дистрофией">
            <a:extLst>
              <a:ext uri="{FF2B5EF4-FFF2-40B4-BE49-F238E27FC236}">
                <a16:creationId xmlns:a16="http://schemas.microsoft.com/office/drawing/2014/main" id="{405BDC34-DF29-4668-8AC2-4FD959FB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58" y="1949388"/>
            <a:ext cx="7446886" cy="37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55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F2D31-4233-424C-A507-0BC796A2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365125"/>
            <a:ext cx="11674136" cy="1325563"/>
          </a:xfrm>
        </p:spPr>
        <p:txBody>
          <a:bodyPr/>
          <a:lstStyle/>
          <a:p>
            <a:r>
              <a:rPr lang="uk-UA" dirty="0"/>
              <a:t>2017 – редагування мутації в людських ембріонах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4DFDC4-8D6F-49C3-94E9-478980FE1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46" t="10478" r="37681" b="20767"/>
          <a:stretch/>
        </p:blipFill>
        <p:spPr>
          <a:xfrm>
            <a:off x="3073153" y="1788342"/>
            <a:ext cx="6045693" cy="450751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27F4D6-9733-4A41-A030-BFA7CD3F5DE4}"/>
              </a:ext>
            </a:extLst>
          </p:cNvPr>
          <p:cNvSpPr/>
          <p:nvPr/>
        </p:nvSpPr>
        <p:spPr>
          <a:xfrm>
            <a:off x="3073153" y="5566009"/>
            <a:ext cx="2121763" cy="603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293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CA843-F63E-4965-9E43-652480EA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606" y="365125"/>
            <a:ext cx="2689194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CAR T-</a:t>
            </a:r>
            <a:r>
              <a:rPr lang="uk-UA" sz="2800" b="1" dirty="0"/>
              <a:t> </a:t>
            </a:r>
            <a:r>
              <a:rPr lang="ru-RU" sz="2800" b="1" dirty="0" err="1"/>
              <a:t>клітинна</a:t>
            </a:r>
            <a:r>
              <a:rPr lang="ru-RU" sz="2800" b="1" dirty="0"/>
              <a:t> </a:t>
            </a:r>
            <a:r>
              <a:rPr lang="ru-RU" sz="2800" b="1" dirty="0" err="1"/>
              <a:t>терапія</a:t>
            </a:r>
            <a:br>
              <a:rPr lang="ru-RU" sz="2800" b="1" dirty="0"/>
            </a:br>
            <a:endParaRPr lang="ru-UA" sz="2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B6829C-23BE-4CFC-B3E2-B4F008978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4484" y="4910299"/>
            <a:ext cx="3669437" cy="3895402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Редагування</a:t>
            </a:r>
            <a:r>
              <a:rPr lang="ru-RU" dirty="0"/>
              <a:t> геномів </a:t>
            </a:r>
            <a:r>
              <a:rPr lang="ru-RU" dirty="0" err="1"/>
              <a:t>стовбурових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культивуються</a:t>
            </a:r>
            <a:endParaRPr lang="ru-UA" dirty="0"/>
          </a:p>
        </p:txBody>
      </p:sp>
      <p:pic>
        <p:nvPicPr>
          <p:cNvPr id="16386" name="Picture 2" descr="Результат пошуку зображень за запитом исправление генома стволовіх клеток&quot;">
            <a:extLst>
              <a:ext uri="{FF2B5EF4-FFF2-40B4-BE49-F238E27FC236}">
                <a16:creationId xmlns:a16="http://schemas.microsoft.com/office/drawing/2014/main" id="{0A3AB933-1AC2-4A3D-AF5A-0E8DE36A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8751"/>
            <a:ext cx="70485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7B7087-DEDC-40B7-875D-6247BF671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96" t="21633" r="42678" b="30476"/>
          <a:stretch/>
        </p:blipFill>
        <p:spPr>
          <a:xfrm>
            <a:off x="8258436" y="1894504"/>
            <a:ext cx="3214473" cy="21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9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CD4E9-3D9A-42FB-998C-178F3BA8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13"/>
            <a:ext cx="10515600" cy="1325563"/>
          </a:xfrm>
        </p:spPr>
        <p:txBody>
          <a:bodyPr/>
          <a:lstStyle/>
          <a:p>
            <a:r>
              <a:rPr lang="ru-RU" dirty="0"/>
              <a:t>2018 – початок </a:t>
            </a:r>
            <a:r>
              <a:rPr lang="ru-RU" dirty="0" err="1"/>
              <a:t>клінічних</a:t>
            </a:r>
            <a:r>
              <a:rPr lang="ru-RU" dirty="0"/>
              <a:t> </a:t>
            </a:r>
            <a:r>
              <a:rPr lang="ru-RU" dirty="0" err="1"/>
              <a:t>випробовувань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FDA283-9A8D-4002-8B65-453DA04C6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19458" name="Picture 2" descr="Результат пошуку зображень за запитом исправление генома стволовіх клеток&quot;">
            <a:extLst>
              <a:ext uri="{FF2B5EF4-FFF2-40B4-BE49-F238E27FC236}">
                <a16:creationId xmlns:a16="http://schemas.microsoft.com/office/drawing/2014/main" id="{205EB154-87CC-4E44-AE49-1563D73C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2" y="1157093"/>
            <a:ext cx="4284123" cy="306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6B8898-67CA-4960-AF4A-E123290D2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33268" r="35486" b="20388"/>
          <a:stretch/>
        </p:blipFill>
        <p:spPr>
          <a:xfrm>
            <a:off x="4871622" y="2601156"/>
            <a:ext cx="7027416" cy="31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7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123BBE-585C-4082-8222-FDAB50681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82" t="30268" r="32912" b="20563"/>
          <a:stretch/>
        </p:blipFill>
        <p:spPr>
          <a:xfrm>
            <a:off x="1265592" y="2430262"/>
            <a:ext cx="4194177" cy="2709909"/>
          </a:xfrm>
          <a:prstGeom prst="rect">
            <a:avLst/>
          </a:prstGeom>
        </p:spPr>
      </p:pic>
      <p:pic>
        <p:nvPicPr>
          <p:cNvPr id="14338" name="Picture 2" descr="https://webblack.net/wp-content/uploads/2018/12/0ee8044b6d7e249fcb23f602e90c2e10.jpg">
            <a:extLst>
              <a:ext uri="{FF2B5EF4-FFF2-40B4-BE49-F238E27FC236}">
                <a16:creationId xmlns:a16="http://schemas.microsoft.com/office/drawing/2014/main" id="{19894A30-B41D-4F34-A47B-175A7CBC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78" y="261059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D94719-DB77-495B-9867-E1428A5A686A}"/>
              </a:ext>
            </a:extLst>
          </p:cNvPr>
          <p:cNvSpPr/>
          <p:nvPr/>
        </p:nvSpPr>
        <p:spPr>
          <a:xfrm>
            <a:off x="376561" y="7966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2018 -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Open Sans"/>
              </a:rPr>
              <a:t>Китайський</a:t>
            </a:r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Open Sans"/>
              </a:rPr>
              <a:t>вчений</a:t>
            </a:r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 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Open Sans"/>
              </a:rPr>
              <a:t>Хе</a:t>
            </a:r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Open Sans"/>
              </a:rPr>
              <a:t>Цзянькуй</a:t>
            </a:r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 перший «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Open Sans"/>
              </a:rPr>
              <a:t>виростив</a:t>
            </a:r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» ГМО-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Open Sans"/>
              </a:rPr>
              <a:t>дітей</a:t>
            </a:r>
            <a:endParaRPr lang="ru-UA" dirty="0"/>
          </a:p>
        </p:txBody>
      </p:sp>
      <p:pic>
        <p:nvPicPr>
          <p:cNvPr id="14340" name="Picture 4" descr="Результат пошуку зображень за запитом китайці редактировали геном&quot;">
            <a:extLst>
              <a:ext uri="{FF2B5EF4-FFF2-40B4-BE49-F238E27FC236}">
                <a16:creationId xmlns:a16="http://schemas.microsoft.com/office/drawing/2014/main" id="{20FAB1C3-4E2C-440E-B918-8F93E97BC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21" y="4025192"/>
            <a:ext cx="4169454" cy="238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145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BD707C-180D-4716-BADB-59029B04F663}"/>
              </a:ext>
            </a:extLst>
          </p:cNvPr>
          <p:cNvSpPr/>
          <p:nvPr/>
        </p:nvSpPr>
        <p:spPr>
          <a:xfrm>
            <a:off x="417251" y="97654"/>
            <a:ext cx="6560597" cy="3480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Дякую за увагу!</a:t>
            </a:r>
          </a:p>
          <a:p>
            <a:pPr algn="ctr"/>
            <a:r>
              <a:rPr lang="uk-UA" sz="3200" dirty="0"/>
              <a:t>Всім доброго здоров’я!</a:t>
            </a:r>
            <a:endParaRPr lang="ru-UA" sz="3200" dirty="0"/>
          </a:p>
        </p:txBody>
      </p:sp>
      <p:pic>
        <p:nvPicPr>
          <p:cNvPr id="20482" name="Picture 2" descr="Результат пошуку зображень за запитом редагування гену в україні&quot;">
            <a:extLst>
              <a:ext uri="{FF2B5EF4-FFF2-40B4-BE49-F238E27FC236}">
                <a16:creationId xmlns:a16="http://schemas.microsoft.com/office/drawing/2014/main" id="{FCCA8EA8-4921-4BC1-BEB5-30B5C442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79" y="3245246"/>
            <a:ext cx="4530570" cy="30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1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0B2F7-04AB-44F9-BBA3-5698D9E1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40" y="3473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err="1"/>
              <a:t>Технологія</a:t>
            </a:r>
            <a:r>
              <a:rPr lang="ru-RU" sz="3200" b="1" i="1" dirty="0"/>
              <a:t> «</a:t>
            </a:r>
            <a:r>
              <a:rPr lang="ru-RU" sz="3200" b="1" i="1" dirty="0" err="1"/>
              <a:t>цинкові</a:t>
            </a:r>
            <a:r>
              <a:rPr lang="ru-RU" sz="3200" b="1" i="1" dirty="0"/>
              <a:t> </a:t>
            </a:r>
            <a:r>
              <a:rPr lang="ru-RU" sz="3200" b="1" i="1" dirty="0" err="1"/>
              <a:t>пальці</a:t>
            </a:r>
            <a:r>
              <a:rPr lang="ru-RU" sz="3200" b="1" i="1" dirty="0"/>
              <a:t>» ( 1991)</a:t>
            </a:r>
            <a:br>
              <a:rPr lang="ru-RU" sz="3200" b="1" i="1" dirty="0"/>
            </a:br>
            <a:endParaRPr lang="ru-UA" sz="3200" b="1" i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7E72D8-F8F1-4ADD-B77F-5D260E74B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39" t="17385" r="46519" b="36480"/>
          <a:stretch/>
        </p:blipFill>
        <p:spPr>
          <a:xfrm>
            <a:off x="378575" y="1351625"/>
            <a:ext cx="5717425" cy="3941685"/>
          </a:xfrm>
          <a:prstGeom prst="rect">
            <a:avLst/>
          </a:prstGeom>
        </p:spPr>
      </p:pic>
      <p:pic>
        <p:nvPicPr>
          <p:cNvPr id="2050" name="Picture 2" descr="Результат пошуку зображень за запитом цинковые пальцы в редактировании генома&quot;">
            <a:extLst>
              <a:ext uri="{FF2B5EF4-FFF2-40B4-BE49-F238E27FC236}">
                <a16:creationId xmlns:a16="http://schemas.microsoft.com/office/drawing/2014/main" id="{7ABE82E6-7682-49FA-BE31-2F3144706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553" r="7890" b="48479"/>
          <a:stretch/>
        </p:blipFill>
        <p:spPr bwMode="auto">
          <a:xfrm>
            <a:off x="4270291" y="3181503"/>
            <a:ext cx="7679186" cy="342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4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ECC48-7267-468A-BAAD-ADD7474F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603" y="2652029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i="1" dirty="0" err="1"/>
              <a:t>бактерії</a:t>
            </a:r>
            <a:r>
              <a:rPr lang="ru-RU" sz="1800" i="1" dirty="0"/>
              <a:t> рода </a:t>
            </a:r>
            <a:r>
              <a:rPr lang="en-US" sz="1800" i="1" dirty="0"/>
              <a:t>Xanthomonas</a:t>
            </a:r>
            <a:endParaRPr lang="ru-UA" sz="1800" i="1" dirty="0"/>
          </a:p>
        </p:txBody>
      </p:sp>
      <p:pic>
        <p:nvPicPr>
          <p:cNvPr id="3074" name="Picture 2" descr="Результат пошуку зображень за запитом Xanthomonas.&quot;">
            <a:extLst>
              <a:ext uri="{FF2B5EF4-FFF2-40B4-BE49-F238E27FC236}">
                <a16:creationId xmlns:a16="http://schemas.microsoft.com/office/drawing/2014/main" id="{3EB68EF8-4675-4C97-A1D3-31B705AE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84" y="51855"/>
            <a:ext cx="5464976" cy="30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6780C5-9894-4D52-947E-9940A3DAA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8" t="30162" r="15388" b="32816"/>
          <a:stretch/>
        </p:blipFill>
        <p:spPr>
          <a:xfrm>
            <a:off x="2284491" y="3939646"/>
            <a:ext cx="8433786" cy="25390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47E708-239E-4ED7-87BF-A21C7C19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7" t="28435" r="47882" b="38324"/>
          <a:stretch/>
        </p:blipFill>
        <p:spPr>
          <a:xfrm>
            <a:off x="621345" y="1588747"/>
            <a:ext cx="4758613" cy="227960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ECF3DD5-CF99-416B-8DA8-612F2288CAEF}"/>
              </a:ext>
            </a:extLst>
          </p:cNvPr>
          <p:cNvSpPr txBox="1">
            <a:spLocks/>
          </p:cNvSpPr>
          <p:nvPr/>
        </p:nvSpPr>
        <p:spPr>
          <a:xfrm>
            <a:off x="122158" y="2275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err="1"/>
              <a:t>Технологія</a:t>
            </a:r>
            <a:r>
              <a:rPr lang="ru-RU" sz="3200" b="1" i="1" dirty="0"/>
              <a:t> «</a:t>
            </a:r>
            <a:r>
              <a:rPr lang="ru-RU" sz="3200" b="1" i="1" dirty="0" err="1"/>
              <a:t>нуклеази</a:t>
            </a:r>
            <a:r>
              <a:rPr lang="ru-RU" sz="3200" b="1" i="1" dirty="0"/>
              <a:t>  </a:t>
            </a:r>
            <a:r>
              <a:rPr lang="en-US" sz="3200" b="1" i="1" dirty="0"/>
              <a:t>TALEN</a:t>
            </a:r>
            <a:r>
              <a:rPr lang="ru-RU" sz="3200" b="1" i="1" dirty="0"/>
              <a:t>» (2009)</a:t>
            </a:r>
            <a:br>
              <a:rPr lang="ru-RU" sz="3200" b="1" i="1" dirty="0"/>
            </a:br>
            <a:r>
              <a:rPr lang="ru-UA" sz="1900" dirty="0"/>
              <a:t>(</a:t>
            </a:r>
            <a:r>
              <a:rPr lang="ru-UA" sz="1900" dirty="0" err="1"/>
              <a:t>Transcription</a:t>
            </a:r>
            <a:r>
              <a:rPr lang="ru-UA" sz="1900" dirty="0"/>
              <a:t> </a:t>
            </a:r>
            <a:r>
              <a:rPr lang="ru-UA" sz="1900" dirty="0" err="1"/>
              <a:t>Activator-Like</a:t>
            </a:r>
            <a:r>
              <a:rPr lang="ru-UA" sz="1900" dirty="0"/>
              <a:t> </a:t>
            </a:r>
            <a:r>
              <a:rPr lang="ru-UA" sz="1900" dirty="0" err="1"/>
              <a:t>Effector</a:t>
            </a:r>
            <a:r>
              <a:rPr lang="ru-UA" sz="1900" dirty="0"/>
              <a:t> </a:t>
            </a:r>
            <a:r>
              <a:rPr lang="ru-UA" sz="1900" dirty="0" err="1"/>
              <a:t>Nucleases</a:t>
            </a:r>
            <a:r>
              <a:rPr lang="ru-UA" sz="1900" dirty="0"/>
              <a:t>) </a:t>
            </a:r>
            <a:endParaRPr lang="ru-UA" sz="1900" b="1" i="1" dirty="0"/>
          </a:p>
        </p:txBody>
      </p:sp>
    </p:spTree>
    <p:extLst>
      <p:ext uri="{BB962C8B-B14F-4D97-AF65-F5344CB8AC3E}">
        <p14:creationId xmlns:p14="http://schemas.microsoft.com/office/powerpoint/2010/main" val="77470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 бактерий">
            <a:hlinkClick r:id="" action="ppaction://media"/>
            <a:extLst>
              <a:ext uri="{FF2B5EF4-FFF2-40B4-BE49-F238E27FC236}">
                <a16:creationId xmlns:a16="http://schemas.microsoft.com/office/drawing/2014/main" id="{B7116FF4-8A52-41F1-92AA-8632ACCBA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245094"/>
            <a:ext cx="9753600" cy="5486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951E78-D072-4855-A732-09C12867D5F5}"/>
              </a:ext>
            </a:extLst>
          </p:cNvPr>
          <p:cNvSpPr/>
          <p:nvPr/>
        </p:nvSpPr>
        <p:spPr>
          <a:xfrm>
            <a:off x="1447060" y="261411"/>
            <a:ext cx="102803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/>
              <a:t>Імунна система бактерій</a:t>
            </a:r>
            <a:r>
              <a:rPr lang="uk-UA" sz="3200" b="1" dirty="0"/>
              <a:t> - </a:t>
            </a:r>
            <a:r>
              <a:rPr lang="ru-UA" sz="3200" b="1" i="1" dirty="0"/>
              <a:t>CRISPR/Cas9</a:t>
            </a:r>
            <a:r>
              <a:rPr lang="uk-UA" sz="3200" b="1" i="1" dirty="0"/>
              <a:t>     (2012)</a:t>
            </a:r>
          </a:p>
          <a:p>
            <a:pPr algn="ctr"/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Clustered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Regulatory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Interspaced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Short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Palindromic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Repeats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05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26BC3-5EF4-46D3-95C5-036C118D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0" y="-608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UA" sz="3600" i="1" dirty="0"/>
              <a:t>CRISPR/Cas9</a:t>
            </a:r>
            <a:br>
              <a:rPr lang="uk-UA" sz="3600" b="1" i="1" dirty="0"/>
            </a:br>
            <a:endParaRPr lang="ru-UA" sz="2200" dirty="0"/>
          </a:p>
        </p:txBody>
      </p:sp>
      <p:pic>
        <p:nvPicPr>
          <p:cNvPr id="11266" name="Picture 2" descr="Результат пошуку зображень за запитом crispr&quot;">
            <a:extLst>
              <a:ext uri="{FF2B5EF4-FFF2-40B4-BE49-F238E27FC236}">
                <a16:creationId xmlns:a16="http://schemas.microsoft.com/office/drawing/2014/main" id="{199BBB18-70B2-4937-B81F-48AEDD3E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20" y="744954"/>
            <a:ext cx="104775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0317D1-C1F9-4C9D-87F0-53F5ABF2BEE9}"/>
              </a:ext>
            </a:extLst>
          </p:cNvPr>
          <p:cNvSpPr/>
          <p:nvPr/>
        </p:nvSpPr>
        <p:spPr>
          <a:xfrm>
            <a:off x="725380" y="5788328"/>
            <a:ext cx="10741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CRISPR (акронім від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англ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clustered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regularly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interspaced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short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palindromic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repeats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— короткі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паліндромні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повтори, регулярно розташовані групами)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48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9A2EE2-EC4E-4FC6-89E6-DC3E798A235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3" t="16420" r="22469" b="14283"/>
          <a:stretch/>
        </p:blipFill>
        <p:spPr bwMode="auto">
          <a:xfrm>
            <a:off x="625643" y="289695"/>
            <a:ext cx="4119238" cy="5699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6ABD7C-C1C3-44B7-928E-3C2021E78BFF}"/>
              </a:ext>
            </a:extLst>
          </p:cNvPr>
          <p:cNvSpPr/>
          <p:nvPr/>
        </p:nvSpPr>
        <p:spPr>
          <a:xfrm>
            <a:off x="5163767" y="24910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2.  Приєднання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некодуючої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РНК–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tracrRNA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trans-activating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трансактивуюча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crРНК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). Молекули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tracrRNA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комплементарно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зв'язуються з послідовностями повторів у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pre-crRNA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формуючи дуплекс,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C845AE-24B7-4BF9-A9C3-D2C18D07A0FB}"/>
              </a:ext>
            </a:extLst>
          </p:cNvPr>
          <p:cNvSpPr/>
          <p:nvPr/>
        </p:nvSpPr>
        <p:spPr>
          <a:xfrm>
            <a:off x="5163767" y="41419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РНКаза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III у присутності Cas9 розрізає дуплекс з утворенням зрілої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BD8E6C-EF40-4FFD-B749-88A4C6ED7AF1}"/>
              </a:ext>
            </a:extLst>
          </p:cNvPr>
          <p:cNvSpPr/>
          <p:nvPr/>
        </p:nvSpPr>
        <p:spPr>
          <a:xfrm>
            <a:off x="4744881" y="1552074"/>
            <a:ext cx="6933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1. Весь CRISPR-локус транскрибується у довгу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pre-crRNA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poly-spacer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precursor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поліспейсерний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попередник CRISPR РНК).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FD077F-8F0D-4720-B65E-7F3234379DA1}"/>
              </a:ext>
            </a:extLst>
          </p:cNvPr>
          <p:cNvSpPr/>
          <p:nvPr/>
        </p:nvSpPr>
        <p:spPr>
          <a:xfrm>
            <a:off x="4960011" y="136055"/>
            <a:ext cx="7116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Утворення </a:t>
            </a:r>
            <a:r>
              <a:rPr lang="uk-UA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гідової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CRISPR РНК — </a:t>
            </a:r>
            <a:r>
              <a:rPr lang="uk-UA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сrРНК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sz="28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8B09C8-8DEC-4467-9D8C-35212DEB2A29}"/>
              </a:ext>
            </a:extLst>
          </p:cNvPr>
          <p:cNvSpPr/>
          <p:nvPr/>
        </p:nvSpPr>
        <p:spPr>
          <a:xfrm>
            <a:off x="4744880" y="5489145"/>
            <a:ext cx="711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crRNA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 довжиною 39-45 нуклеотидів містить одну  20 –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нуклеотидну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спейсерну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послідовність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4858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1F7410-DB50-4791-ADEC-2EC79525A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465" y="510874"/>
            <a:ext cx="3653703" cy="563324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Чому </a:t>
            </a:r>
            <a:r>
              <a:rPr lang="en-US" dirty="0"/>
              <a:t> Cas</a:t>
            </a:r>
            <a:r>
              <a:rPr lang="en-US" b="1" dirty="0"/>
              <a:t>9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1026" name="Picture 2" descr="&quot;S. pyogenes&quot; bacteria at 900× magnification">
            <a:extLst>
              <a:ext uri="{FF2B5EF4-FFF2-40B4-BE49-F238E27FC236}">
                <a16:creationId xmlns:a16="http://schemas.microsoft.com/office/drawing/2014/main" id="{DD6D24D0-C03E-4F97-A9AD-9BB7BA846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80" y="4064344"/>
            <a:ext cx="3052588" cy="218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A0D2A9-61B9-4E54-9057-BEF6C6394DB6}"/>
              </a:ext>
            </a:extLst>
          </p:cNvPr>
          <p:cNvSpPr/>
          <p:nvPr/>
        </p:nvSpPr>
        <p:spPr>
          <a:xfrm>
            <a:off x="8267560" y="6249125"/>
            <a:ext cx="2443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0" i="1" dirty="0">
                <a:solidFill>
                  <a:srgbClr val="000000"/>
                </a:solidFill>
                <a:effectLst/>
                <a:latin typeface="Linux Libertine"/>
              </a:rPr>
              <a:t>Streptococcus pyogenes</a:t>
            </a:r>
            <a:endParaRPr lang="en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6" name="Picture 4" descr="CRISPR/Cas системы">
            <a:extLst>
              <a:ext uri="{FF2B5EF4-FFF2-40B4-BE49-F238E27FC236}">
                <a16:creationId xmlns:a16="http://schemas.microsoft.com/office/drawing/2014/main" id="{66E9D90F-64C2-48A2-B0A0-73897C15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51" y="4249807"/>
            <a:ext cx="3799939" cy="21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ED8B16-6019-4CB6-807E-E015845F0E7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5" t="43102" r="19701" b="22463"/>
          <a:stretch/>
        </p:blipFill>
        <p:spPr bwMode="auto">
          <a:xfrm>
            <a:off x="984151" y="468536"/>
            <a:ext cx="4164898" cy="2718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4604D3-70B0-4598-8134-7AAC20C15440}"/>
              </a:ext>
            </a:extLst>
          </p:cNvPr>
          <p:cNvSpPr/>
          <p:nvPr/>
        </p:nvSpPr>
        <p:spPr>
          <a:xfrm>
            <a:off x="5729056" y="104394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Домен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Rec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I  - відповідає за зв’язування з керуючою РНК. Збагачена аргініном місткова спіраль (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Bridge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Helix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) має вирішальне значення для ініціації активності розщеплення при зв’язуванні с ДНК-мішенню. </a:t>
            </a:r>
          </a:p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Домен PAM-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іnteracting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відповідає за зв’язування з певною ДНК-мішенню. </a:t>
            </a:r>
          </a:p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Домени HNH і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RuvC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є доменами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ендонуклеази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яка розрізає ДНК: відповідно ланцюг , комплементарний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РНК та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протилежний.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8589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43340F-405B-49C0-8666-9F521BAB53C9}"/>
              </a:ext>
            </a:extLst>
          </p:cNvPr>
          <p:cNvSpPr/>
          <p:nvPr/>
        </p:nvSpPr>
        <p:spPr>
          <a:xfrm>
            <a:off x="430098" y="5444474"/>
            <a:ext cx="75909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/>
              <a:t>Перевага  методу</a:t>
            </a:r>
            <a:r>
              <a:rPr lang="en-US" sz="2800" i="1" dirty="0"/>
              <a:t> </a:t>
            </a:r>
            <a:r>
              <a:rPr lang="uk-UA" sz="2800" i="1" dirty="0"/>
              <a:t> – </a:t>
            </a:r>
            <a:r>
              <a:rPr lang="en-US" sz="2800" i="1" dirty="0"/>
              <a:t>  </a:t>
            </a:r>
            <a:r>
              <a:rPr lang="uk-UA" sz="2800" b="1" i="1" dirty="0"/>
              <a:t>РНК</a:t>
            </a:r>
            <a:r>
              <a:rPr lang="uk-UA" sz="2800" i="1" dirty="0"/>
              <a:t>–гід (замість білкового пошуку).</a:t>
            </a:r>
            <a:r>
              <a:rPr lang="en-US" sz="2800" i="1" dirty="0"/>
              <a:t> </a:t>
            </a:r>
            <a:endParaRPr lang="uk-UA" sz="2800" i="1" dirty="0"/>
          </a:p>
        </p:txBody>
      </p:sp>
      <p:pic>
        <p:nvPicPr>
          <p:cNvPr id="3" name="Picture 4" descr="Результат пошуку зображень за запитом transcripction DNA&quot;">
            <a:extLst>
              <a:ext uri="{FF2B5EF4-FFF2-40B4-BE49-F238E27FC236}">
                <a16:creationId xmlns:a16="http://schemas.microsoft.com/office/drawing/2014/main" id="{3EB4FF6B-F8B1-4147-BD79-02E73D82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42" y="4213238"/>
            <a:ext cx="3211460" cy="240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BB7D09-8A40-4459-A701-F93C82EF373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2" t="18244" r="10978" b="47611"/>
          <a:stretch/>
        </p:blipFill>
        <p:spPr bwMode="auto">
          <a:xfrm>
            <a:off x="2920624" y="254468"/>
            <a:ext cx="6945271" cy="3772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11655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474</Words>
  <Application>Microsoft Office PowerPoint</Application>
  <PresentationFormat>Широкоэкранный</PresentationFormat>
  <Paragraphs>50</Paragraphs>
  <Slides>27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Adonis</vt:lpstr>
      <vt:lpstr>Arial</vt:lpstr>
      <vt:lpstr>Calibri</vt:lpstr>
      <vt:lpstr>Calibri Light</vt:lpstr>
      <vt:lpstr>Linux Libertine</vt:lpstr>
      <vt:lpstr>Open Sans</vt:lpstr>
      <vt:lpstr>Times New Roman</vt:lpstr>
      <vt:lpstr>Тема Office</vt:lpstr>
      <vt:lpstr>CRISPR/CAS – АДАПТИВНА ІМУННА СИСТЕМА У БАКТЕРІЙ  ТА ПЕРСПЕКТИВИ ЇЇ ЗАСТОСУВАННЯ У РЕДАГУВАННІ ГЕНОМІВ</vt:lpstr>
      <vt:lpstr>Молекулярні ножиці – рестриктази </vt:lpstr>
      <vt:lpstr>Технологія «цинкові пальці» ( 1991) </vt:lpstr>
      <vt:lpstr>бактерії рода Xanthomonas</vt:lpstr>
      <vt:lpstr>Презентация PowerPoint</vt:lpstr>
      <vt:lpstr>CRISPR/Cas9 </vt:lpstr>
      <vt:lpstr>Презентация PowerPoint</vt:lpstr>
      <vt:lpstr>Презентация PowerPoint</vt:lpstr>
      <vt:lpstr>Презентация PowerPoint</vt:lpstr>
      <vt:lpstr>Презентация PowerPoint</vt:lpstr>
      <vt:lpstr>Створення штучної CRISPR/Cas системи </vt:lpstr>
      <vt:lpstr>Як доставити?</vt:lpstr>
      <vt:lpstr>Презентация PowerPoint</vt:lpstr>
      <vt:lpstr>Презентация PowerPoint</vt:lpstr>
      <vt:lpstr>Молекулярні сценарії</vt:lpstr>
      <vt:lpstr>Проблеми застосування</vt:lpstr>
      <vt:lpstr>Презентация PowerPoint</vt:lpstr>
      <vt:lpstr> Останні модифікації класичної CRISPR/Cas9-системи</vt:lpstr>
      <vt:lpstr>Потрібний ген можна:</vt:lpstr>
      <vt:lpstr>CRISPR-Cas технології дозволяють</vt:lpstr>
      <vt:lpstr>Презентация PowerPoint</vt:lpstr>
      <vt:lpstr>Аденоасоційовані віруси та CRISPR  проти м’язової дистрофії Дюшена (на мишах) </vt:lpstr>
      <vt:lpstr>2017 – редагування мутації в людських ембріонах</vt:lpstr>
      <vt:lpstr>CAR T- клітинна терапія </vt:lpstr>
      <vt:lpstr>2018 – початок клінічних випробовувань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helenVoit@gmail.com</cp:lastModifiedBy>
  <cp:revision>49</cp:revision>
  <dcterms:created xsi:type="dcterms:W3CDTF">2019-11-09T17:36:15Z</dcterms:created>
  <dcterms:modified xsi:type="dcterms:W3CDTF">2022-11-22T07:56:02Z</dcterms:modified>
</cp:coreProperties>
</file>