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0" r:id="rId1"/>
  </p:sldMasterIdLst>
  <p:sldIdLst>
    <p:sldId id="257" r:id="rId2"/>
    <p:sldId id="290" r:id="rId3"/>
    <p:sldId id="291" r:id="rId4"/>
    <p:sldId id="292" r:id="rId5"/>
    <p:sldId id="258" r:id="rId6"/>
    <p:sldId id="259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2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90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68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6766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44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9214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154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501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316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86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62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816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70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13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477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4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58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75B3C-7E73-429A-BE7D-20BE62DD26B8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75AF07D-2886-44A4-81A7-447478736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43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  <p:sldLayoutId id="2147484173" r:id="rId13"/>
    <p:sldLayoutId id="2147484174" r:id="rId14"/>
    <p:sldLayoutId id="2147484175" r:id="rId15"/>
    <p:sldLayoutId id="21474841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5516" y="624110"/>
            <a:ext cx="10281683" cy="57736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Тема 3. </a:t>
            </a:r>
            <a:r>
              <a:rPr lang="uk-UA" sz="2400" b="1" dirty="0" smtClean="0"/>
              <a:t>Етнорегіональна  своєрідність України та українців.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97172"/>
            <a:ext cx="8915400" cy="4614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План</a:t>
            </a:r>
          </a:p>
          <a:p>
            <a:r>
              <a:rPr lang="uk-UA" sz="2400" dirty="0" smtClean="0"/>
              <a:t>1.Типологія історико-етнографічного районування України.</a:t>
            </a:r>
          </a:p>
          <a:p>
            <a:r>
              <a:rPr lang="uk-UA" sz="2400" dirty="0" smtClean="0"/>
              <a:t>2. Регіони України:</a:t>
            </a:r>
            <a:endParaRPr lang="ru-RU" sz="2400" dirty="0" smtClean="0"/>
          </a:p>
          <a:p>
            <a:pPr algn="just">
              <a:buNone/>
            </a:pPr>
            <a:r>
              <a:rPr lang="uk-UA" sz="2400" dirty="0" smtClean="0"/>
              <a:t>- Полісся і Волинь; - Галичина, Покуття;</a:t>
            </a:r>
            <a:r>
              <a:rPr lang="ru-RU" sz="2400" dirty="0" smtClean="0"/>
              <a:t> </a:t>
            </a:r>
            <a:r>
              <a:rPr lang="uk-UA" sz="2400" dirty="0" smtClean="0"/>
              <a:t>- Поділля;</a:t>
            </a:r>
            <a:r>
              <a:rPr lang="ru-RU" sz="2400" dirty="0" smtClean="0"/>
              <a:t> </a:t>
            </a:r>
            <a:r>
              <a:rPr lang="uk-UA" sz="2400" dirty="0" smtClean="0"/>
              <a:t>- Середня Наддніпрянщина; - Слобожанщина, Полтавщина;  - Південь.</a:t>
            </a:r>
            <a:endParaRPr lang="ru-RU" sz="2400" dirty="0" smtClean="0"/>
          </a:p>
          <a:p>
            <a:r>
              <a:rPr lang="uk-UA" sz="2400" dirty="0" smtClean="0"/>
              <a:t>3.Етнографічні </a:t>
            </a:r>
            <a:r>
              <a:rPr lang="uk-UA" sz="2400" dirty="0" smtClean="0"/>
              <a:t>групи населення України</a:t>
            </a:r>
            <a:r>
              <a:rPr lang="uk-UA" sz="2400" dirty="0" smtClean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63025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200" y="292100"/>
            <a:ext cx="10158411" cy="81280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Південь України: </a:t>
            </a:r>
            <a:r>
              <a:rPr lang="uk-UA" sz="2800" b="1" dirty="0" err="1" smtClean="0"/>
              <a:t>підрегіони</a:t>
            </a:r>
            <a:r>
              <a:rPr lang="uk-UA" sz="2800" b="1" dirty="0" smtClean="0"/>
              <a:t> (</a:t>
            </a:r>
            <a:r>
              <a:rPr lang="uk-UA" sz="2800" b="1" dirty="0" err="1" smtClean="0"/>
              <a:t>Буджак</a:t>
            </a:r>
            <a:r>
              <a:rPr lang="uk-UA" sz="2800" b="1" dirty="0" smtClean="0"/>
              <a:t>, Таврія, Крим)</a:t>
            </a:r>
            <a:endParaRPr lang="ru-RU" sz="2800" b="1" dirty="0"/>
          </a:p>
        </p:txBody>
      </p:sp>
      <p:pic>
        <p:nvPicPr>
          <p:cNvPr id="5" name="Содержимое 4" descr="800px-Ukraine-Budzhak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1168400"/>
            <a:ext cx="4483099" cy="3962400"/>
          </a:xfrm>
        </p:spPr>
      </p:pic>
      <p:pic>
        <p:nvPicPr>
          <p:cNvPr id="6" name="Содержимое 5" descr="2203069_800x600_Golovni-etnografichni-regiony-Ukrajiny_NCNK-MIH_DSCF7206_we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32400" y="977900"/>
            <a:ext cx="6743700" cy="54991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304800"/>
            <a:ext cx="10387011" cy="850900"/>
          </a:xfrm>
        </p:spPr>
        <p:txBody>
          <a:bodyPr/>
          <a:lstStyle/>
          <a:p>
            <a:r>
              <a:rPr lang="uk-UA" b="1" dirty="0" smtClean="0"/>
              <a:t>Південь України: </a:t>
            </a:r>
            <a:r>
              <a:rPr lang="uk-UA" b="1" dirty="0" err="1" smtClean="0"/>
              <a:t>підрегіони</a:t>
            </a:r>
            <a:endParaRPr lang="ru-RU" dirty="0"/>
          </a:p>
        </p:txBody>
      </p:sp>
      <p:pic>
        <p:nvPicPr>
          <p:cNvPr id="5" name="Содержимое 4" descr="2203088_800x600_ukrajina_etnografichni-regiony_tkosmina-okosmina_we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63601" y="812800"/>
            <a:ext cx="5829299" cy="5537199"/>
          </a:xfrm>
        </p:spPr>
      </p:pic>
      <p:pic>
        <p:nvPicPr>
          <p:cNvPr id="6" name="Содержимое 5" descr="2203077_800x600_Ukrajina_Istoryko-geografichni-regiony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80200" y="952500"/>
            <a:ext cx="5359400" cy="51942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700" y="266700"/>
            <a:ext cx="10602911" cy="109220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700" b="1" i="1" dirty="0" smtClean="0"/>
              <a:t>Волинь</a:t>
            </a:r>
            <a:r>
              <a:rPr lang="uk-UA" sz="2700" i="1" dirty="0" smtClean="0"/>
              <a:t> </a:t>
            </a:r>
            <a:r>
              <a:rPr lang="uk-UA" sz="2700" dirty="0" smtClean="0"/>
              <a:t>охоплює територію на південь від Прип’яті та верхів’їв Західного Бугу (Рівненська, Житомирська області, частина Волинської області) і примикає до Полісся.</a:t>
            </a:r>
            <a:r>
              <a:rPr lang="uk-UA" sz="2000" dirty="0" smtClean="0"/>
              <a:t>      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                               </a:t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b="1" dirty="0"/>
          </a:p>
        </p:txBody>
      </p:sp>
      <p:pic>
        <p:nvPicPr>
          <p:cNvPr id="5" name="Содержимое 4" descr="800px-Ukraine-Volhyn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0900" y="1587500"/>
            <a:ext cx="3886200" cy="4508500"/>
          </a:xfrm>
        </p:spPr>
      </p:pic>
      <p:pic>
        <p:nvPicPr>
          <p:cNvPr id="6" name="Содержимое 5" descr="2203088_800x600_ukrajina_etnografichni-regiony_tkosmina-okosmina_web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8700" y="1625600"/>
            <a:ext cx="6665913" cy="49657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00" y="317500"/>
            <a:ext cx="11061700" cy="93980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400" b="1" i="1" dirty="0" smtClean="0"/>
              <a:t>Буковина</a:t>
            </a:r>
            <a:r>
              <a:rPr lang="uk-UA" sz="2400" b="1" dirty="0" smtClean="0"/>
              <a:t> Північна</a:t>
            </a:r>
            <a:r>
              <a:rPr lang="uk-UA" sz="2400" dirty="0" smtClean="0"/>
              <a:t> (назва зустрічається в14-17 ст.; означає </a:t>
            </a:r>
            <a:r>
              <a:rPr lang="uk-UA" sz="2400" dirty="0" err="1" smtClean="0"/>
              <a:t>„буковий</a:t>
            </a:r>
            <a:r>
              <a:rPr lang="uk-UA" sz="2400" dirty="0" smtClean="0"/>
              <a:t> </a:t>
            </a:r>
            <a:r>
              <a:rPr lang="uk-UA" sz="2400" dirty="0" err="1" smtClean="0"/>
              <a:t>ліс”</a:t>
            </a:r>
            <a:r>
              <a:rPr lang="uk-UA" sz="2400" dirty="0" smtClean="0"/>
              <a:t>). історичний регіон на заході України. Сьогодні - </a:t>
            </a:r>
            <a:r>
              <a:rPr lang="uk-UA" sz="2400" i="1" dirty="0" smtClean="0"/>
              <a:t>Чернівецька область.</a:t>
            </a:r>
            <a:endParaRPr lang="uk-UA" sz="2400" i="1" dirty="0"/>
          </a:p>
        </p:txBody>
      </p:sp>
      <p:pic>
        <p:nvPicPr>
          <p:cNvPr id="5" name="Содержимое 4" descr="800px-Північна_Буковина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2301" y="1612900"/>
            <a:ext cx="4635500" cy="4775199"/>
          </a:xfrm>
        </p:spPr>
      </p:pic>
      <p:pic>
        <p:nvPicPr>
          <p:cNvPr id="6" name="Содержимое 5" descr="2203077_800x600_Ukrajina_Istoryko-geografichni-regiony (1)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32200" y="1308100"/>
            <a:ext cx="8369300" cy="52704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04800"/>
            <a:ext cx="10680700" cy="111760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1800" b="1" i="1" dirty="0" smtClean="0"/>
              <a:t>Галичина – історико-етнографічний регіон, що розміщений  на території </a:t>
            </a:r>
            <a:r>
              <a:rPr lang="uk-UA" sz="1800" dirty="0" smtClean="0"/>
              <a:t>Львівської області, більшої частина Івано-Франківської, Волинської, а також західної частини Тернопільської області. Деякі дослідники іменують Галичину ще й Прикарпаттям. Цей регіон деколи поділяють на </a:t>
            </a:r>
            <a:r>
              <a:rPr lang="uk-UA" sz="1800" b="1" i="1" dirty="0" smtClean="0"/>
              <a:t>Опілля, Бойківщину, Покуття.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Ukraine-Halychy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36601" y="1498600"/>
            <a:ext cx="5321299" cy="5010150"/>
          </a:xfrm>
        </p:spPr>
      </p:pic>
      <p:pic>
        <p:nvPicPr>
          <p:cNvPr id="6" name="Содержимое 5" descr="2203062_800x600_KARPATY_Etnografichne-rajonuvannja_NMNAPU_we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08400" y="1384300"/>
            <a:ext cx="8483600" cy="51815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42900"/>
            <a:ext cx="11036300" cy="1371600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 err="1" smtClean="0"/>
              <a:t>Закарпáття</a:t>
            </a:r>
            <a:r>
              <a:rPr lang="uk-UA" sz="2800" dirty="0" smtClean="0"/>
              <a:t> — історико-етнографічний регіон на заході України. Приблизно збігається з територією сучасної Закарпатської області.</a:t>
            </a:r>
            <a:endParaRPr lang="uk-UA" sz="2800" dirty="0"/>
          </a:p>
        </p:txBody>
      </p:sp>
      <p:pic>
        <p:nvPicPr>
          <p:cNvPr id="5" name="Содержимое 4" descr="2203078_800x600_Ukrajina_Istoryko-etnografichne-rajonuvannja-terytoriji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63700"/>
            <a:ext cx="9766300" cy="48768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10668000" y="2019300"/>
            <a:ext cx="1066800" cy="388454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45890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3.Етнографічні групи населення України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876800" cy="5156200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uk-UA" sz="2000" b="1" dirty="0" smtClean="0"/>
              <a:t>Етнографічна група</a:t>
            </a:r>
            <a:r>
              <a:rPr lang="uk-UA" sz="2000" dirty="0" smtClean="0"/>
              <a:t> (субетнос) – це певна група людей, що належить до конкретного етносу і зберігає традиційні елементи побутової культури, діалектні відмінності в мові і складає історико-культурну спільність. Традиційно-побутові особливості етнографічних груп (субетносів) виявляються в одязі, житлі, звичаях, обрядах, фольклорі, народній музиці та декоративно-прикладному мистецтві.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1200" y="1079500"/>
            <a:ext cx="6056311" cy="5143500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uk-UA" sz="2400" dirty="0" smtClean="0"/>
              <a:t>Впродовж багатьох століть на українській етнічній території відповідно сформувалися різні етнографічні групи українського етносу. Серед них лемки, </a:t>
            </a:r>
            <a:r>
              <a:rPr lang="uk-UA" sz="2400" dirty="0" err="1" smtClean="0"/>
              <a:t>долиняни</a:t>
            </a:r>
            <a:r>
              <a:rPr lang="uk-UA" sz="2400" dirty="0" smtClean="0"/>
              <a:t>, гуцули, </a:t>
            </a:r>
            <a:r>
              <a:rPr lang="uk-UA" sz="2400" dirty="0" err="1" smtClean="0"/>
              <a:t>покутяни</a:t>
            </a:r>
            <a:r>
              <a:rPr lang="uk-UA" sz="2400" dirty="0" smtClean="0"/>
              <a:t>, </a:t>
            </a:r>
            <a:r>
              <a:rPr lang="uk-UA" sz="2400" dirty="0" err="1" smtClean="0"/>
              <a:t>ополяни</a:t>
            </a:r>
            <a:r>
              <a:rPr lang="uk-UA" sz="2400" dirty="0" smtClean="0"/>
              <a:t>, подоляни, волиняни,  </a:t>
            </a:r>
            <a:r>
              <a:rPr lang="uk-UA" sz="2400" dirty="0" smtClean="0"/>
              <a:t>  </a:t>
            </a:r>
            <a:r>
              <a:rPr lang="uk-UA" sz="2400" dirty="0" err="1" smtClean="0"/>
              <a:t>пінчуки</a:t>
            </a:r>
            <a:r>
              <a:rPr lang="uk-UA" sz="2400" dirty="0" smtClean="0"/>
              <a:t>, поліщуки, литвини, </a:t>
            </a:r>
            <a:r>
              <a:rPr lang="uk-UA" sz="2400" dirty="0" err="1" smtClean="0"/>
              <a:t>черкаси</a:t>
            </a:r>
            <a:r>
              <a:rPr lang="uk-UA" sz="2400" dirty="0" smtClean="0"/>
              <a:t>,  полтавці,  </a:t>
            </a:r>
            <a:r>
              <a:rPr lang="uk-UA" sz="2400" dirty="0" err="1" smtClean="0"/>
              <a:t>севрюки</a:t>
            </a:r>
            <a:r>
              <a:rPr lang="uk-UA" sz="2400" dirty="0" smtClean="0"/>
              <a:t>,  слобожанці,  степовики,  </a:t>
            </a:r>
            <a:r>
              <a:rPr lang="uk-UA" sz="2400" dirty="0" err="1" smtClean="0"/>
              <a:t>задунайці</a:t>
            </a:r>
            <a:r>
              <a:rPr lang="uk-UA" sz="2400" dirty="0" smtClean="0"/>
              <a:t>, </a:t>
            </a:r>
            <a:r>
              <a:rPr lang="uk-UA" sz="2400" dirty="0" smtClean="0"/>
              <a:t>       кубанці </a:t>
            </a:r>
            <a:r>
              <a:rPr lang="uk-UA" sz="2400" i="1" dirty="0" smtClean="0"/>
              <a:t>та інші.</a:t>
            </a:r>
            <a:endParaRPr lang="uk-UA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00" y="406400"/>
            <a:ext cx="10564811" cy="584200"/>
          </a:xfrm>
        </p:spPr>
        <p:txBody>
          <a:bodyPr/>
          <a:lstStyle/>
          <a:p>
            <a:pPr algn="ctr"/>
            <a:r>
              <a:rPr lang="uk-UA" sz="2400" b="1" dirty="0" smtClean="0"/>
              <a:t>Лемки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7900" y="1028700"/>
            <a:ext cx="4775200" cy="5384800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/>
              <a:t>1.Лемки</a:t>
            </a:r>
            <a:r>
              <a:rPr lang="uk-UA" dirty="0" smtClean="0"/>
              <a:t> – жили по обох схилах Бескидів, у межиріччі </a:t>
            </a:r>
            <a:r>
              <a:rPr lang="uk-UA" dirty="0" err="1" smtClean="0"/>
              <a:t>Сяну</a:t>
            </a:r>
            <a:r>
              <a:rPr lang="uk-UA" dirty="0" smtClean="0"/>
              <a:t> і </a:t>
            </a:r>
            <a:r>
              <a:rPr lang="uk-UA" dirty="0" err="1" smtClean="0"/>
              <a:t>Попраду</a:t>
            </a:r>
            <a:r>
              <a:rPr lang="uk-UA" dirty="0" smtClean="0"/>
              <a:t>, а також на захід від річки Уж. Нині в Україні вони живуть переважно на півдні </a:t>
            </a:r>
            <a:r>
              <a:rPr lang="uk-UA" dirty="0" err="1" smtClean="0"/>
              <a:t>Великоберезнянського</a:t>
            </a:r>
            <a:r>
              <a:rPr lang="uk-UA" dirty="0" smtClean="0"/>
              <a:t> та </a:t>
            </a:r>
            <a:r>
              <a:rPr lang="uk-UA" dirty="0" err="1" smtClean="0"/>
              <a:t>Перечинського</a:t>
            </a:r>
            <a:r>
              <a:rPr lang="uk-UA" dirty="0" smtClean="0"/>
              <a:t> районі Закарпатської області, а у Польщі, після примусового переселення 1947 р., - у північних та західних воєводствах.  </a:t>
            </a:r>
          </a:p>
          <a:p>
            <a:pPr algn="just"/>
            <a:r>
              <a:rPr lang="uk-UA" dirty="0" smtClean="0"/>
              <a:t>2. </a:t>
            </a:r>
            <a:r>
              <a:rPr lang="uk-UA" b="1" dirty="0" smtClean="0"/>
              <a:t>Походження :</a:t>
            </a:r>
          </a:p>
          <a:p>
            <a:pPr algn="just">
              <a:buFontTx/>
              <a:buChar char="-"/>
            </a:pPr>
            <a:r>
              <a:rPr lang="uk-UA" dirty="0" smtClean="0"/>
              <a:t>від діалектної частки </a:t>
            </a:r>
            <a:r>
              <a:rPr lang="uk-UA" dirty="0" err="1" smtClean="0"/>
              <a:t>„лем”</a:t>
            </a:r>
            <a:r>
              <a:rPr lang="uk-UA" dirty="0" smtClean="0"/>
              <a:t> (у значенні </a:t>
            </a:r>
            <a:r>
              <a:rPr lang="uk-UA" dirty="0" err="1" smtClean="0"/>
              <a:t>„лише”</a:t>
            </a:r>
            <a:r>
              <a:rPr lang="uk-UA" dirty="0" smtClean="0"/>
              <a:t>) </a:t>
            </a:r>
          </a:p>
          <a:p>
            <a:pPr algn="just">
              <a:buFontTx/>
              <a:buChar char="-"/>
            </a:pPr>
            <a:r>
              <a:rPr lang="uk-UA" dirty="0" smtClean="0"/>
              <a:t>від власного імені  – Лемко. </a:t>
            </a:r>
          </a:p>
          <a:p>
            <a:pPr algn="just">
              <a:buFontTx/>
              <a:buChar char="-"/>
            </a:pPr>
            <a:r>
              <a:rPr lang="uk-UA" dirty="0" smtClean="0"/>
              <a:t>Волоська теорія – </a:t>
            </a:r>
            <a:r>
              <a:rPr lang="uk-UA" dirty="0" smtClean="0"/>
              <a:t>слов'янізовані </a:t>
            </a:r>
            <a:r>
              <a:rPr lang="uk-UA" dirty="0" smtClean="0"/>
              <a:t>румуни тощо.</a:t>
            </a:r>
            <a:endParaRPr lang="uk-UA" dirty="0"/>
          </a:p>
        </p:txBody>
      </p:sp>
      <p:pic>
        <p:nvPicPr>
          <p:cNvPr id="5" name="Содержимое 4" descr="2203062_800x600_KARPATY_Etnografichne-rajonuvannja_NMNAPU&amp;_we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84900" y="1066800"/>
            <a:ext cx="5408613" cy="538479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92100"/>
            <a:ext cx="10133011" cy="723900"/>
          </a:xfrm>
        </p:spPr>
        <p:txBody>
          <a:bodyPr/>
          <a:lstStyle/>
          <a:p>
            <a:r>
              <a:rPr lang="ru-RU" b="1" dirty="0" smtClean="0"/>
              <a:t>Бойки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44600"/>
            <a:ext cx="6407776" cy="5156200"/>
          </a:xfrm>
        </p:spPr>
        <p:txBody>
          <a:bodyPr/>
          <a:lstStyle/>
          <a:p>
            <a:pPr indent="0" algn="just">
              <a:buNone/>
            </a:pPr>
            <a:r>
              <a:rPr lang="uk-UA" i="1" dirty="0" smtClean="0"/>
              <a:t>1. Мешкають у центральній і західній частині Українських Карпат. Це сучасні: </a:t>
            </a:r>
            <a:r>
              <a:rPr lang="uk-UA" i="1" dirty="0" err="1" smtClean="0"/>
              <a:t>Долинський</a:t>
            </a:r>
            <a:r>
              <a:rPr lang="uk-UA" i="1" dirty="0" smtClean="0"/>
              <a:t>, </a:t>
            </a:r>
            <a:r>
              <a:rPr lang="uk-UA" i="1" dirty="0" err="1" smtClean="0"/>
              <a:t>Рожнятівський</a:t>
            </a:r>
            <a:r>
              <a:rPr lang="uk-UA" i="1" dirty="0" smtClean="0"/>
              <a:t> р-н </a:t>
            </a:r>
            <a:r>
              <a:rPr lang="uk-UA" b="1" i="1" dirty="0" smtClean="0"/>
              <a:t>І-Франківської області</a:t>
            </a:r>
            <a:r>
              <a:rPr lang="uk-UA" i="1" dirty="0" smtClean="0"/>
              <a:t>, </a:t>
            </a:r>
            <a:r>
              <a:rPr lang="uk-UA" i="1" dirty="0" err="1" smtClean="0"/>
              <a:t>Сколівський</a:t>
            </a:r>
            <a:r>
              <a:rPr lang="uk-UA" i="1" dirty="0" smtClean="0"/>
              <a:t>, </a:t>
            </a:r>
            <a:r>
              <a:rPr lang="uk-UA" i="1" dirty="0" err="1" smtClean="0"/>
              <a:t>Турківський</a:t>
            </a:r>
            <a:r>
              <a:rPr lang="uk-UA" i="1" dirty="0" smtClean="0"/>
              <a:t>, частина </a:t>
            </a:r>
            <a:r>
              <a:rPr lang="uk-UA" i="1" dirty="0" err="1" smtClean="0"/>
              <a:t>Стрийського</a:t>
            </a:r>
            <a:r>
              <a:rPr lang="uk-UA" i="1" dirty="0" smtClean="0"/>
              <a:t>, Дрогобицького, Самбірського  та </a:t>
            </a:r>
            <a:r>
              <a:rPr lang="uk-UA" i="1" dirty="0" err="1" smtClean="0"/>
              <a:t>Старосамбірського</a:t>
            </a:r>
            <a:r>
              <a:rPr lang="uk-UA" i="1" dirty="0" smtClean="0"/>
              <a:t> районів </a:t>
            </a:r>
            <a:r>
              <a:rPr lang="uk-UA" b="1" i="1" dirty="0" smtClean="0"/>
              <a:t>Львівської області</a:t>
            </a:r>
            <a:r>
              <a:rPr lang="uk-UA" i="1" dirty="0" smtClean="0"/>
              <a:t>, а також </a:t>
            </a:r>
            <a:r>
              <a:rPr lang="uk-UA" i="1" dirty="0" err="1" smtClean="0"/>
              <a:t>Воловецький</a:t>
            </a:r>
            <a:r>
              <a:rPr lang="uk-UA" i="1" dirty="0" smtClean="0"/>
              <a:t> і частина  </a:t>
            </a:r>
            <a:r>
              <a:rPr lang="uk-UA" i="1" dirty="0" err="1" smtClean="0"/>
              <a:t>Великоберезнянського</a:t>
            </a:r>
            <a:r>
              <a:rPr lang="uk-UA" i="1" dirty="0" smtClean="0"/>
              <a:t> та </a:t>
            </a:r>
            <a:r>
              <a:rPr lang="uk-UA" i="1" dirty="0" err="1" smtClean="0"/>
              <a:t>Міжгірського</a:t>
            </a:r>
            <a:r>
              <a:rPr lang="uk-UA" i="1" dirty="0" smtClean="0"/>
              <a:t> районів </a:t>
            </a:r>
            <a:r>
              <a:rPr lang="uk-UA" b="1" i="1" dirty="0" smtClean="0"/>
              <a:t>Закарпатської області.</a:t>
            </a:r>
          </a:p>
          <a:p>
            <a:pPr indent="0" algn="just">
              <a:buNone/>
            </a:pPr>
            <a:r>
              <a:rPr lang="uk-UA" dirty="0" smtClean="0"/>
              <a:t>2. </a:t>
            </a:r>
            <a:r>
              <a:rPr lang="uk-UA" b="1" dirty="0" smtClean="0"/>
              <a:t>Походження : </a:t>
            </a:r>
          </a:p>
          <a:p>
            <a:pPr indent="0" algn="just">
              <a:buFontTx/>
              <a:buChar char="-"/>
            </a:pPr>
            <a:r>
              <a:rPr lang="uk-UA" dirty="0" smtClean="0"/>
              <a:t>пов’язують із частим вживанням частки </a:t>
            </a:r>
            <a:r>
              <a:rPr lang="uk-UA" dirty="0" err="1" smtClean="0"/>
              <a:t>“ба</a:t>
            </a:r>
            <a:r>
              <a:rPr lang="uk-UA" dirty="0" smtClean="0"/>
              <a:t> є”, </a:t>
            </a:r>
            <a:r>
              <a:rPr lang="uk-UA" dirty="0" err="1" smtClean="0"/>
              <a:t>„</a:t>
            </a:r>
            <a:r>
              <a:rPr lang="uk-UA" i="1" dirty="0" err="1" smtClean="0"/>
              <a:t>боє</a:t>
            </a:r>
            <a:r>
              <a:rPr lang="uk-UA" dirty="0" err="1" smtClean="0"/>
              <a:t>”</a:t>
            </a:r>
            <a:r>
              <a:rPr lang="uk-UA" dirty="0" smtClean="0"/>
              <a:t> у значенні </a:t>
            </a:r>
            <a:r>
              <a:rPr lang="uk-UA" i="1" dirty="0" smtClean="0"/>
              <a:t>так, насправді, тільки.</a:t>
            </a:r>
          </a:p>
          <a:p>
            <a:pPr indent="0" algn="just">
              <a:buFontTx/>
              <a:buChar char="-"/>
            </a:pPr>
            <a:r>
              <a:rPr lang="uk-UA" dirty="0" smtClean="0"/>
              <a:t>пов’язують походження бойків із кельтськими племенами </a:t>
            </a:r>
            <a:r>
              <a:rPr lang="uk-UA" dirty="0" err="1" smtClean="0"/>
              <a:t>бойїв</a:t>
            </a:r>
            <a:r>
              <a:rPr lang="uk-UA" dirty="0" smtClean="0"/>
              <a:t>.</a:t>
            </a:r>
          </a:p>
          <a:p>
            <a:pPr indent="0" algn="just">
              <a:buFontTx/>
              <a:buChar char="-"/>
            </a:pPr>
            <a:r>
              <a:rPr lang="uk-UA" dirty="0" smtClean="0"/>
              <a:t>пов'язують з власним ім'ям Бойко.</a:t>
            </a:r>
          </a:p>
          <a:p>
            <a:pPr indent="0" algn="just">
              <a:buFontTx/>
              <a:buChar char="-"/>
            </a:pPr>
            <a:r>
              <a:rPr lang="uk-UA" dirty="0" smtClean="0"/>
              <a:t>- пов'язують з їхньою </a:t>
            </a:r>
            <a:r>
              <a:rPr lang="uk-UA" dirty="0" err="1" smtClean="0"/>
              <a:t>бойовитістю</a:t>
            </a:r>
            <a:r>
              <a:rPr lang="uk-UA" dirty="0" smtClean="0"/>
              <a:t>.</a:t>
            </a:r>
          </a:p>
          <a:p>
            <a:pPr indent="0" algn="just">
              <a:buFontTx/>
              <a:buChar char="-"/>
            </a:pPr>
            <a:endParaRPr lang="uk-UA" b="1" dirty="0" smtClean="0"/>
          </a:p>
          <a:p>
            <a:pPr indent="0" algn="just">
              <a:buNone/>
            </a:pPr>
            <a:endParaRPr lang="ru-RU" b="1" dirty="0"/>
          </a:p>
        </p:txBody>
      </p:sp>
      <p:pic>
        <p:nvPicPr>
          <p:cNvPr id="5" name="Содержимое 4" descr="Krivki_churc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29475" y="1442887"/>
            <a:ext cx="4721225" cy="47850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304800"/>
            <a:ext cx="8911687" cy="4699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Гуцули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7400" y="863600"/>
            <a:ext cx="6616700" cy="5715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sz="2000" b="1" i="1" dirty="0" smtClean="0"/>
              <a:t>1.Гуцули</a:t>
            </a:r>
            <a:r>
              <a:rPr lang="uk-UA" sz="2000" i="1" dirty="0" smtClean="0"/>
              <a:t> проживають на території </a:t>
            </a:r>
            <a:r>
              <a:rPr lang="uk-UA" sz="2000" dirty="0" err="1" smtClean="0"/>
              <a:t>Наддвірнянського</a:t>
            </a:r>
            <a:r>
              <a:rPr lang="uk-UA" sz="2000" dirty="0" smtClean="0"/>
              <a:t> і </a:t>
            </a:r>
            <a:r>
              <a:rPr lang="uk-UA" sz="2000" dirty="0" err="1" smtClean="0"/>
              <a:t>Косівського</a:t>
            </a:r>
            <a:r>
              <a:rPr lang="uk-UA" sz="2000" dirty="0" smtClean="0"/>
              <a:t> р-нів </a:t>
            </a:r>
            <a:r>
              <a:rPr lang="uk-UA" sz="2000" b="1" dirty="0" smtClean="0"/>
              <a:t>І-Франківської області</a:t>
            </a:r>
            <a:r>
              <a:rPr lang="uk-UA" sz="2000" dirty="0" smtClean="0"/>
              <a:t>, Путивльського та частини </a:t>
            </a:r>
            <a:r>
              <a:rPr lang="uk-UA" sz="2000" dirty="0" err="1" smtClean="0"/>
              <a:t>Вижницького</a:t>
            </a:r>
            <a:r>
              <a:rPr lang="uk-UA" sz="2000" dirty="0" smtClean="0"/>
              <a:t> районів </a:t>
            </a:r>
            <a:r>
              <a:rPr lang="uk-UA" sz="2000" b="1" dirty="0" smtClean="0"/>
              <a:t>Чернівецької області</a:t>
            </a:r>
            <a:r>
              <a:rPr lang="uk-UA" sz="2000" dirty="0" smtClean="0"/>
              <a:t>, </a:t>
            </a:r>
            <a:r>
              <a:rPr lang="uk-UA" sz="2000" dirty="0" err="1" smtClean="0"/>
              <a:t>Рахівського</a:t>
            </a:r>
            <a:r>
              <a:rPr lang="uk-UA" sz="2000" dirty="0" smtClean="0"/>
              <a:t> району </a:t>
            </a:r>
            <a:r>
              <a:rPr lang="uk-UA" sz="2000" b="1" dirty="0" smtClean="0"/>
              <a:t>Закарпатської області</a:t>
            </a:r>
            <a:r>
              <a:rPr lang="uk-UA" sz="2000" dirty="0" smtClean="0"/>
              <a:t>.</a:t>
            </a:r>
          </a:p>
          <a:p>
            <a:pPr algn="just">
              <a:buNone/>
            </a:pPr>
            <a:r>
              <a:rPr lang="uk-UA" sz="2000" dirty="0" smtClean="0"/>
              <a:t>2. </a:t>
            </a:r>
            <a:r>
              <a:rPr lang="uk-UA" sz="2000" b="1" dirty="0" smtClean="0"/>
              <a:t>Походження :</a:t>
            </a:r>
          </a:p>
          <a:p>
            <a:pPr indent="0" algn="just">
              <a:buFontTx/>
              <a:buChar char="-"/>
            </a:pPr>
            <a:r>
              <a:rPr lang="uk-UA" sz="2000" dirty="0" smtClean="0"/>
              <a:t>пов’язують його з молдавським </a:t>
            </a:r>
            <a:r>
              <a:rPr lang="uk-UA" sz="2000" dirty="0" err="1" smtClean="0"/>
              <a:t>„гоц</a:t>
            </a:r>
            <a:r>
              <a:rPr lang="uk-UA" sz="2000" dirty="0" smtClean="0"/>
              <a:t>, </a:t>
            </a:r>
            <a:r>
              <a:rPr lang="uk-UA" sz="2000" dirty="0" err="1" smtClean="0"/>
              <a:t>гуц”</a:t>
            </a:r>
            <a:r>
              <a:rPr lang="uk-UA" sz="2000" dirty="0" smtClean="0"/>
              <a:t> (розбійник).</a:t>
            </a:r>
          </a:p>
          <a:p>
            <a:pPr indent="0" algn="just">
              <a:buFontTx/>
              <a:buChar char="-"/>
            </a:pPr>
            <a:r>
              <a:rPr lang="uk-UA" sz="2000" dirty="0" smtClean="0"/>
              <a:t>походить від </a:t>
            </a:r>
            <a:r>
              <a:rPr lang="uk-UA" sz="2000" dirty="0" err="1" smtClean="0"/>
              <a:t>„кочул”</a:t>
            </a:r>
            <a:r>
              <a:rPr lang="uk-UA" sz="2000" dirty="0" smtClean="0"/>
              <a:t> – пастух, чабан. </a:t>
            </a:r>
          </a:p>
          <a:p>
            <a:pPr indent="0" algn="just">
              <a:buFontTx/>
              <a:buChar char="-"/>
            </a:pPr>
            <a:r>
              <a:rPr lang="uk-UA" sz="2000" dirty="0" smtClean="0"/>
              <a:t>походження гуцулів пов'язують з племенем уличів (В.Кобилянський).</a:t>
            </a:r>
          </a:p>
          <a:p>
            <a:pPr indent="0" algn="just">
              <a:buFontTx/>
              <a:buChar char="-"/>
            </a:pPr>
            <a:r>
              <a:rPr lang="uk-UA" sz="2000" dirty="0" smtClean="0"/>
              <a:t>пов’язується із прізвищем </a:t>
            </a:r>
            <a:r>
              <a:rPr lang="uk-UA" sz="2000" dirty="0" err="1" smtClean="0"/>
              <a:t>Гуцуляк</a:t>
            </a:r>
            <a:r>
              <a:rPr lang="uk-UA" sz="2000" dirty="0" smtClean="0"/>
              <a:t>, Гуцул.</a:t>
            </a:r>
          </a:p>
          <a:p>
            <a:pPr indent="0" algn="just">
              <a:buFontTx/>
              <a:buChar char="-"/>
            </a:pPr>
            <a:r>
              <a:rPr lang="uk-UA" sz="2000" dirty="0" smtClean="0"/>
              <a:t>гуцули – українізовані румуни (даки) або скіфи.</a:t>
            </a:r>
          </a:p>
          <a:p>
            <a:pPr indent="0" algn="just">
              <a:buFontTx/>
              <a:buChar char="-"/>
            </a:pPr>
            <a:r>
              <a:rPr lang="uk-UA" sz="2000" dirty="0" smtClean="0"/>
              <a:t>тюркського походження.</a:t>
            </a:r>
          </a:p>
          <a:p>
            <a:pPr indent="0" algn="just">
              <a:buFontTx/>
              <a:buChar char="-"/>
            </a:pPr>
            <a:r>
              <a:rPr lang="uk-UA" sz="2000" dirty="0" smtClean="0"/>
              <a:t>германського походження тощо.</a:t>
            </a:r>
          </a:p>
          <a:p>
            <a:pPr algn="just">
              <a:buFontTx/>
              <a:buChar char="-"/>
            </a:pPr>
            <a:endParaRPr lang="uk-UA" dirty="0" smtClean="0"/>
          </a:p>
          <a:p>
            <a:pPr algn="just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uculi_190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013700" y="952500"/>
            <a:ext cx="3258322" cy="5473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38224"/>
            <a:ext cx="8911687" cy="574157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Література до лекції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6271" y="839972"/>
            <a:ext cx="9973338" cy="5890437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uk-UA" sz="4300" i="1" dirty="0" smtClean="0"/>
              <a:t>Етнографія України : </a:t>
            </a:r>
            <a:r>
              <a:rPr lang="uk-UA" sz="4300" i="1" dirty="0" err="1" smtClean="0"/>
              <a:t>навч</a:t>
            </a:r>
            <a:r>
              <a:rPr lang="uk-UA" sz="4300" i="1" dirty="0" smtClean="0"/>
              <a:t>. </a:t>
            </a:r>
            <a:r>
              <a:rPr lang="uk-UA" sz="4300" i="1" dirty="0" err="1" smtClean="0"/>
              <a:t>посіб</a:t>
            </a:r>
            <a:r>
              <a:rPr lang="uk-UA" sz="4300" i="1" dirty="0" smtClean="0"/>
              <a:t>. / за ред. С. </a:t>
            </a:r>
            <a:r>
              <a:rPr lang="uk-UA" sz="4300" i="1" dirty="0" err="1" smtClean="0"/>
              <a:t>Макарчука</a:t>
            </a:r>
            <a:r>
              <a:rPr lang="uk-UA" sz="4300" i="1" dirty="0" smtClean="0"/>
              <a:t>.  Львів : Світ, 2004.  520 с.</a:t>
            </a:r>
            <a:endParaRPr lang="ru-RU" sz="4300" dirty="0" smtClean="0"/>
          </a:p>
          <a:p>
            <a:pPr lvl="0"/>
            <a:r>
              <a:rPr lang="uk-UA" sz="4300" i="1" dirty="0" smtClean="0"/>
              <a:t>Ковальчук О. Українське народознавство / О. В. Ковальчук. Київ : Освіта, 1994. 174 с.  </a:t>
            </a:r>
            <a:endParaRPr lang="ru-RU" sz="4300" dirty="0" smtClean="0"/>
          </a:p>
          <a:p>
            <a:pPr lvl="0"/>
            <a:r>
              <a:rPr lang="uk-UA" sz="4300" i="1" dirty="0" smtClean="0"/>
              <a:t>Культура і побут населення України : </a:t>
            </a:r>
            <a:r>
              <a:rPr lang="uk-UA" sz="4300" i="1" dirty="0" err="1" smtClean="0"/>
              <a:t>навч</a:t>
            </a:r>
            <a:r>
              <a:rPr lang="uk-UA" sz="4300" i="1" dirty="0" smtClean="0"/>
              <a:t>. посібник /В.</a:t>
            </a:r>
            <a:r>
              <a:rPr lang="uk-UA" sz="4300" i="1" dirty="0" err="1" smtClean="0"/>
              <a:t>Наулко</a:t>
            </a:r>
            <a:r>
              <a:rPr lang="uk-UA" sz="4300" i="1" dirty="0" smtClean="0"/>
              <a:t>, В.</a:t>
            </a:r>
            <a:r>
              <a:rPr lang="uk-UA" sz="4300" i="1" dirty="0" err="1" smtClean="0"/>
              <a:t>Горленко</a:t>
            </a:r>
            <a:r>
              <a:rPr lang="uk-UA" sz="4300" i="1" dirty="0" smtClean="0"/>
              <a:t> та ін.  Київ : Либідь, 1993. 288с.</a:t>
            </a:r>
            <a:endParaRPr lang="ru-RU" sz="4300" dirty="0" smtClean="0"/>
          </a:p>
          <a:p>
            <a:pPr lvl="0"/>
            <a:r>
              <a:rPr lang="uk-UA" sz="4300" i="1" dirty="0" smtClean="0"/>
              <a:t>Лозко Г. Українське народознавство / Галина Лозко. Київ : </a:t>
            </a:r>
            <a:r>
              <a:rPr lang="uk-UA" sz="4300" i="1" dirty="0" err="1" smtClean="0"/>
              <a:t>Зодіак-ЕКО</a:t>
            </a:r>
            <a:r>
              <a:rPr lang="uk-UA" sz="4300" i="1" dirty="0" smtClean="0"/>
              <a:t>, 1995. 368 с.</a:t>
            </a:r>
            <a:endParaRPr lang="ru-RU" sz="4300" dirty="0" smtClean="0"/>
          </a:p>
          <a:p>
            <a:pPr lvl="0"/>
            <a:r>
              <a:rPr lang="uk-UA" sz="4300" i="1" dirty="0" smtClean="0"/>
              <a:t>Народознавство: короткий словник-довідник / уклад. М.В. Стасик. Запоріжжя : ЗНУ, 2015. 222 с. </a:t>
            </a:r>
          </a:p>
          <a:p>
            <a:pPr lvl="0"/>
            <a:r>
              <a:rPr lang="uk-UA" sz="4300" i="1" dirty="0" smtClean="0"/>
              <a:t>Пономарьов А. Українська етнографія: Курс лекцій  / Анатолій Пономарьов. К. : Либідь, 1994. 317 с. </a:t>
            </a:r>
            <a:endParaRPr lang="ru-RU" sz="4300" dirty="0" smtClean="0"/>
          </a:p>
          <a:p>
            <a:pPr lvl="0"/>
            <a:r>
              <a:rPr lang="uk-UA" sz="4300" i="1" dirty="0" smtClean="0"/>
              <a:t>Савчук Б. Українська етнологія : </a:t>
            </a:r>
            <a:r>
              <a:rPr lang="uk-UA" sz="4300" i="1" dirty="0" err="1" smtClean="0"/>
              <a:t>навч</a:t>
            </a:r>
            <a:r>
              <a:rPr lang="uk-UA" sz="4300" i="1" dirty="0" smtClean="0"/>
              <a:t>. посібник / Борис Савчук. Івано-Франківськ : </a:t>
            </a:r>
            <a:r>
              <a:rPr lang="uk-UA" sz="4300" i="1" dirty="0" err="1" smtClean="0"/>
              <a:t>Лілея</a:t>
            </a:r>
            <a:r>
              <a:rPr lang="uk-UA" sz="4300" b="1" i="1" dirty="0" err="1" smtClean="0"/>
              <a:t>-</a:t>
            </a:r>
            <a:r>
              <a:rPr lang="uk-UA" sz="4300" i="1" dirty="0" err="1" smtClean="0"/>
              <a:t>НВ</a:t>
            </a:r>
            <a:r>
              <a:rPr lang="uk-UA" sz="4300" i="1" dirty="0" smtClean="0"/>
              <a:t>, 2004. 559 с.</a:t>
            </a:r>
          </a:p>
          <a:p>
            <a:pPr lvl="0"/>
            <a:r>
              <a:rPr lang="uk-UA" sz="4300" i="1" dirty="0" smtClean="0"/>
              <a:t>Українська етнологія : </a:t>
            </a:r>
            <a:r>
              <a:rPr lang="uk-UA" sz="4300" i="1" dirty="0" err="1" smtClean="0"/>
              <a:t>навч</a:t>
            </a:r>
            <a:r>
              <a:rPr lang="uk-UA" sz="4300" i="1" dirty="0" smtClean="0"/>
              <a:t>. посібник / за ред. В.Борисенко. Київ : Либідь, 2007. 400 с.</a:t>
            </a:r>
            <a:r>
              <a:rPr lang="uk-UA" sz="4300" b="1" i="1" dirty="0" smtClean="0"/>
              <a:t>          </a:t>
            </a:r>
            <a:endParaRPr lang="ru-RU" sz="4300" dirty="0" smtClean="0"/>
          </a:p>
          <a:p>
            <a:pPr lvl="0"/>
            <a:r>
              <a:rPr lang="uk-UA" sz="4300" i="1" dirty="0" smtClean="0"/>
              <a:t>Українське народознавство / Ред. Степан Павлюк. Київ : Знання, 2006. 568с.</a:t>
            </a:r>
            <a:endParaRPr lang="ru-RU" sz="4300" dirty="0" smtClean="0"/>
          </a:p>
          <a:p>
            <a:pPr lvl="0"/>
            <a:r>
              <a:rPr lang="uk-UA" sz="4300" i="1" dirty="0" smtClean="0"/>
              <a:t>Українці: Історико-етнографічна монографія у двох книгах / За ред. Анатолія Пономарьова. Опішне : Українське народознавство, 1999. 528 с. </a:t>
            </a:r>
            <a:endParaRPr lang="ru-RU" sz="4300" dirty="0" smtClean="0"/>
          </a:p>
          <a:p>
            <a:r>
              <a:rPr lang="uk-UA" sz="4300" b="1" i="1" dirty="0" smtClean="0"/>
              <a:t>Додаткова:</a:t>
            </a:r>
            <a:endParaRPr lang="ru-RU" sz="4300" dirty="0" smtClean="0"/>
          </a:p>
          <a:p>
            <a:r>
              <a:rPr lang="uk-UA" sz="4300" i="1" dirty="0" smtClean="0"/>
              <a:t>Бойківщина: </a:t>
            </a:r>
            <a:r>
              <a:rPr lang="uk-UA" sz="4300" i="1" dirty="0" err="1" smtClean="0"/>
              <a:t>Іст.-етногр</a:t>
            </a:r>
            <a:r>
              <a:rPr lang="uk-UA" sz="4300" i="1" dirty="0" smtClean="0"/>
              <a:t>.  дослідження / За ред. Ю.</a:t>
            </a:r>
            <a:r>
              <a:rPr lang="uk-UA" sz="4300" i="1" dirty="0" err="1" smtClean="0"/>
              <a:t>Гошка</a:t>
            </a:r>
            <a:r>
              <a:rPr lang="uk-UA" sz="4300" i="1" dirty="0" smtClean="0"/>
              <a:t>. Київ, 1983.</a:t>
            </a:r>
            <a:endParaRPr lang="ru-RU" sz="4300" dirty="0" smtClean="0"/>
          </a:p>
          <a:p>
            <a:r>
              <a:rPr lang="uk-UA" sz="4300" i="1" dirty="0" err="1" smtClean="0"/>
              <a:t>Братко-Каутинський</a:t>
            </a:r>
            <a:r>
              <a:rPr lang="uk-UA" sz="4300" i="1" dirty="0" smtClean="0"/>
              <a:t> О.А. Нащадки святої трійці. Генеза української державної символіки. Київ, 1992.</a:t>
            </a:r>
            <a:endParaRPr lang="ru-RU" sz="4300" dirty="0" smtClean="0"/>
          </a:p>
          <a:p>
            <a:r>
              <a:rPr lang="uk-UA" sz="4300" i="1" dirty="0" smtClean="0"/>
              <a:t>Гуцульщина: </a:t>
            </a:r>
            <a:r>
              <a:rPr lang="uk-UA" sz="4300" i="1" dirty="0" err="1" smtClean="0"/>
              <a:t>Іст.-етногр</a:t>
            </a:r>
            <a:r>
              <a:rPr lang="uk-UA" sz="4300" i="1" dirty="0" smtClean="0"/>
              <a:t>. дослідження / За ред. Ю.</a:t>
            </a:r>
            <a:r>
              <a:rPr lang="uk-UA" sz="4300" i="1" dirty="0" err="1" smtClean="0"/>
              <a:t>Гошка</a:t>
            </a:r>
            <a:r>
              <a:rPr lang="uk-UA" sz="4300" i="1" dirty="0" smtClean="0"/>
              <a:t>. Київ, 1986.</a:t>
            </a:r>
            <a:endParaRPr lang="ru-RU" sz="4300" dirty="0" smtClean="0"/>
          </a:p>
          <a:p>
            <a:r>
              <a:rPr lang="uk-UA" sz="4300" i="1" dirty="0" smtClean="0"/>
              <a:t>Заставний Ф. Українські етнічні землі. Львів, 1993.</a:t>
            </a:r>
            <a:endParaRPr lang="ru-RU" sz="4300" dirty="0" smtClean="0"/>
          </a:p>
          <a:p>
            <a:r>
              <a:rPr lang="uk-UA" sz="4300" i="1" dirty="0" smtClean="0"/>
              <a:t>Паучок В.К. Етногенез українського народу і становлення національної символіки. Тернопіль, 1991.</a:t>
            </a:r>
            <a:endParaRPr lang="ru-RU" sz="4300" dirty="0" smtClean="0"/>
          </a:p>
          <a:p>
            <a:r>
              <a:rPr lang="uk-UA" sz="4300" i="1" dirty="0" smtClean="0"/>
              <a:t>Сергійчук В. Доля української національної символіки. Київ, 1990.</a:t>
            </a:r>
            <a:endParaRPr lang="ru-RU" sz="4300" dirty="0" smtClean="0"/>
          </a:p>
          <a:p>
            <a:r>
              <a:rPr lang="uk-UA" sz="4300" i="1" dirty="0" smtClean="0"/>
              <a:t>Сокульський А.Л. Національна символіка України. Запоріжжя, 1993.</a:t>
            </a:r>
            <a:endParaRPr lang="ru-RU" sz="43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342900"/>
            <a:ext cx="10210800" cy="812800"/>
          </a:xfrm>
        </p:spPr>
        <p:txBody>
          <a:bodyPr/>
          <a:lstStyle/>
          <a:p>
            <a:r>
              <a:rPr lang="uk-UA" b="1" i="1" dirty="0" smtClean="0"/>
              <a:t>Поліщуки, литвини.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7900" y="1041400"/>
            <a:ext cx="5676900" cy="5080000"/>
          </a:xfrm>
        </p:spPr>
        <p:txBody>
          <a:bodyPr>
            <a:normAutofit lnSpcReduction="10000"/>
          </a:bodyPr>
          <a:lstStyle/>
          <a:p>
            <a:pPr indent="0" algn="just">
              <a:buAutoNum type="arabicPeriod"/>
            </a:pPr>
            <a:r>
              <a:rPr lang="uk-UA" sz="2000" b="1" i="1" dirty="0" smtClean="0"/>
              <a:t>Поліщуки </a:t>
            </a:r>
            <a:r>
              <a:rPr lang="uk-UA" sz="2000" dirty="0" smtClean="0"/>
              <a:t>– етнографічна група українців, яка проживає в районі українсько-білоруського порубіжжя (</a:t>
            </a:r>
            <a:r>
              <a:rPr lang="ru-RU" sz="2000" dirty="0" smtClean="0"/>
              <a:t>басейн </a:t>
            </a:r>
            <a:r>
              <a:rPr lang="ru-RU" sz="2000" dirty="0" err="1" smtClean="0"/>
              <a:t>Прип'яті</a:t>
            </a:r>
            <a:r>
              <a:rPr lang="uk-UA" sz="2000" dirty="0" smtClean="0"/>
              <a:t>). </a:t>
            </a:r>
          </a:p>
          <a:p>
            <a:pPr indent="0" algn="just">
              <a:buAutoNum type="arabicPeriod"/>
            </a:pPr>
            <a:r>
              <a:rPr lang="uk-UA" sz="2000" b="1" dirty="0" smtClean="0"/>
              <a:t>Походження: </a:t>
            </a:r>
          </a:p>
          <a:p>
            <a:pPr indent="0" algn="just">
              <a:buFontTx/>
              <a:buChar char="-"/>
            </a:pPr>
            <a:r>
              <a:rPr lang="uk-UA" sz="2000" dirty="0" smtClean="0"/>
              <a:t> назва </a:t>
            </a:r>
            <a:r>
              <a:rPr lang="uk-UA" sz="2000" dirty="0" err="1" smtClean="0"/>
              <a:t>„поліщуки”</a:t>
            </a:r>
            <a:r>
              <a:rPr lang="uk-UA" sz="2000" dirty="0" smtClean="0"/>
              <a:t>  пов’язується з топонімом </a:t>
            </a:r>
            <a:r>
              <a:rPr lang="uk-UA" sz="2000" dirty="0" err="1" smtClean="0"/>
              <a:t>„Полісся”</a:t>
            </a:r>
            <a:r>
              <a:rPr lang="uk-UA" sz="2000" dirty="0" smtClean="0"/>
              <a:t>, котрий існує ще з 13-14 ст. Як етнографічна група поліщуки сформувались  приблизно у 15 ст.</a:t>
            </a:r>
          </a:p>
          <a:p>
            <a:pPr indent="0" algn="just">
              <a:buFontTx/>
              <a:buChar char="-"/>
            </a:pPr>
            <a:r>
              <a:rPr lang="uk-UA" sz="2000" dirty="0" smtClean="0"/>
              <a:t>спільна міжетнічна спільність етнографічно близьких народів: українців, білорусів та литовців, що були громадянами Великого князівства Литовського.</a:t>
            </a:r>
            <a:endParaRPr lang="ru-RU" sz="2000" dirty="0" smtClean="0"/>
          </a:p>
          <a:p>
            <a:pPr indent="0">
              <a:buFontTx/>
              <a:buChar char="-"/>
            </a:pPr>
            <a:endParaRPr lang="uk-UA" dirty="0" smtClean="0"/>
          </a:p>
          <a:p>
            <a:pPr indent="0">
              <a:buFontTx/>
              <a:buChar char="-"/>
            </a:pPr>
            <a:endParaRPr lang="uk-UA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42100" y="1079500"/>
            <a:ext cx="4862511" cy="5499100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uk-UA" sz="2000" b="1" i="1" dirty="0" smtClean="0"/>
              <a:t>1.Литвини</a:t>
            </a:r>
            <a:r>
              <a:rPr lang="uk-UA" sz="2000" i="1" dirty="0" smtClean="0"/>
              <a:t> </a:t>
            </a:r>
            <a:r>
              <a:rPr lang="uk-UA" sz="2000" dirty="0" smtClean="0"/>
              <a:t>– етнографічна група, яка формувалась на перетині двох етнічних зон: українсько-білоруської та українсько-російської. Територія формування – Сумщина, Чернігівщина і ряд суміжних з Україною районів Гомельської області Білорусі й Орловської, Брянської та Курської областей Росії.</a:t>
            </a:r>
          </a:p>
          <a:p>
            <a:pPr indent="0" algn="just">
              <a:buNone/>
            </a:pPr>
            <a:r>
              <a:rPr lang="uk-UA" sz="2000" b="1" dirty="0" smtClean="0"/>
              <a:t>2.Походження: </a:t>
            </a:r>
          </a:p>
          <a:p>
            <a:pPr indent="0" algn="just">
              <a:buNone/>
            </a:pPr>
            <a:r>
              <a:rPr lang="uk-UA" sz="2000" dirty="0" smtClean="0"/>
              <a:t>Назва литвини з’явилась в історичних документах у 15 ст. Тоді ця назва виступала як </a:t>
            </a:r>
            <a:r>
              <a:rPr lang="uk-UA" sz="2000" dirty="0" err="1" smtClean="0"/>
              <a:t>поліетнонім</a:t>
            </a:r>
            <a:r>
              <a:rPr lang="uk-UA" sz="2000" dirty="0" smtClean="0"/>
              <a:t> – позначаючи громадян Литовської держави.  </a:t>
            </a:r>
            <a:endParaRPr lang="uk-UA" sz="2000" b="1" dirty="0" smtClean="0"/>
          </a:p>
          <a:p>
            <a:pPr indent="0"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79400"/>
            <a:ext cx="8911687" cy="876300"/>
          </a:xfrm>
        </p:spPr>
        <p:txBody>
          <a:bodyPr>
            <a:normAutofit/>
          </a:bodyPr>
          <a:lstStyle/>
          <a:p>
            <a:r>
              <a:rPr lang="uk-UA" sz="2400" b="1" i="1" dirty="0" smtClean="0"/>
              <a:t>Черкаси, </a:t>
            </a:r>
            <a:r>
              <a:rPr lang="uk-UA" sz="2400" b="1" i="1" dirty="0" err="1" smtClean="0"/>
              <a:t>тутейші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28700" y="1447800"/>
            <a:ext cx="5874376" cy="4838700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uk-UA" sz="2000" b="1" i="1" dirty="0" smtClean="0"/>
              <a:t>1.Черкаси</a:t>
            </a:r>
            <a:r>
              <a:rPr lang="uk-UA" sz="2000" i="1" dirty="0" smtClean="0"/>
              <a:t> </a:t>
            </a:r>
            <a:r>
              <a:rPr lang="uk-UA" sz="2000" dirty="0" smtClean="0"/>
              <a:t> назва, що вживалась у історичних документах 16-17 ст. щодо значної кількості українського населення Середньої Наддніпрянщини, зокрема запорізького козацтва.</a:t>
            </a:r>
          </a:p>
          <a:p>
            <a:pPr indent="0" algn="just">
              <a:buNone/>
            </a:pPr>
            <a:r>
              <a:rPr lang="uk-UA" sz="2000" b="1" dirty="0" smtClean="0"/>
              <a:t>2.Походження: </a:t>
            </a:r>
          </a:p>
          <a:p>
            <a:pPr indent="0" algn="just">
              <a:buFontTx/>
              <a:buChar char="-"/>
            </a:pPr>
            <a:r>
              <a:rPr lang="uk-UA" sz="2000" dirty="0" smtClean="0"/>
              <a:t>термін «</a:t>
            </a:r>
            <a:r>
              <a:rPr lang="uk-UA" sz="2000" dirty="0" err="1" smtClean="0"/>
              <a:t>черкаси</a:t>
            </a:r>
            <a:r>
              <a:rPr lang="uk-UA" sz="2000" dirty="0" smtClean="0"/>
              <a:t>» походить від тюркського «</a:t>
            </a:r>
            <a:r>
              <a:rPr lang="uk-UA" sz="2000" dirty="0" err="1" smtClean="0"/>
              <a:t>чири-киси</a:t>
            </a:r>
            <a:r>
              <a:rPr lang="uk-UA" sz="2000" dirty="0" smtClean="0"/>
              <a:t>» або «</a:t>
            </a:r>
            <a:r>
              <a:rPr lang="uk-UA" sz="2000" dirty="0" err="1" smtClean="0"/>
              <a:t>чири</a:t>
            </a:r>
            <a:r>
              <a:rPr lang="uk-UA" sz="2000" dirty="0" smtClean="0"/>
              <a:t> </a:t>
            </a:r>
            <a:r>
              <a:rPr lang="uk-UA" sz="2000" dirty="0" err="1" smtClean="0"/>
              <a:t>киши</a:t>
            </a:r>
            <a:r>
              <a:rPr lang="uk-UA" sz="2000" dirty="0" smtClean="0"/>
              <a:t>» — «люди армії» (тобто озброєний народ) і збереглася аж до XVII століття, ставши синонімом до слова «козак». </a:t>
            </a:r>
          </a:p>
          <a:p>
            <a:pPr indent="0" algn="just">
              <a:buFontTx/>
              <a:buChar char="-"/>
            </a:pPr>
            <a:r>
              <a:rPr lang="uk-UA" sz="2000" dirty="0" smtClean="0"/>
              <a:t> Інші –  пов’язують назву з містом Черкаси, поблизу якого було чимало козацьких осель. </a:t>
            </a:r>
            <a:endParaRPr lang="uk-UA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90746" y="1371600"/>
            <a:ext cx="4582153" cy="4532244"/>
          </a:xfrm>
        </p:spPr>
        <p:txBody>
          <a:bodyPr>
            <a:normAutofit/>
          </a:bodyPr>
          <a:lstStyle/>
          <a:p>
            <a:pPr algn="just"/>
            <a:r>
              <a:rPr lang="uk-UA" sz="2000" b="1" i="1" dirty="0" err="1" smtClean="0"/>
              <a:t>Тутейші</a:t>
            </a:r>
            <a:r>
              <a:rPr lang="uk-UA" sz="2000" i="1" dirty="0" smtClean="0"/>
              <a:t> (тутешні, православні) </a:t>
            </a:r>
            <a:r>
              <a:rPr lang="uk-UA" sz="2000" dirty="0" smtClean="0"/>
              <a:t>– назва окремих груп населення Полісся та Волині та інших частин України з нечітко </a:t>
            </a:r>
            <a:r>
              <a:rPr lang="uk-UA" sz="2000" dirty="0" smtClean="0"/>
              <a:t>визначеною самосвідомістю</a:t>
            </a:r>
            <a:r>
              <a:rPr lang="uk-UA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40242"/>
            <a:ext cx="8911687" cy="818707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700" b="1" dirty="0" smtClean="0"/>
              <a:t>1.Типологія історико-етнографічного районування України.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2000" y="1254642"/>
            <a:ext cx="9472612" cy="5252483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Процес районування України має кілька етапів:</a:t>
            </a:r>
            <a:endParaRPr lang="ru-RU" b="1" i="1" dirty="0" smtClean="0"/>
          </a:p>
          <a:p>
            <a:pPr algn="just"/>
            <a:r>
              <a:rPr lang="uk-UA" b="1" dirty="0" smtClean="0"/>
              <a:t>Перший етап</a:t>
            </a:r>
            <a:r>
              <a:rPr lang="uk-UA" dirty="0" smtClean="0"/>
              <a:t> (6-10 ст.): поляни, деревляни, білі хорвати, уличі та ін.</a:t>
            </a:r>
            <a:endParaRPr lang="ru-RU" dirty="0" smtClean="0"/>
          </a:p>
          <a:p>
            <a:pPr algn="just"/>
            <a:r>
              <a:rPr lang="uk-UA" b="1" dirty="0" smtClean="0"/>
              <a:t>Другий етап</a:t>
            </a:r>
            <a:r>
              <a:rPr lang="uk-UA" dirty="0" smtClean="0"/>
              <a:t> (10-14 ст.): </a:t>
            </a:r>
            <a:r>
              <a:rPr lang="uk-UA" dirty="0" err="1" smtClean="0"/>
              <a:t>Сіверщина</a:t>
            </a:r>
            <a:r>
              <a:rPr lang="uk-UA" dirty="0" smtClean="0"/>
              <a:t>, Чернігівщина, Холмщина тощо.  </a:t>
            </a:r>
            <a:endParaRPr lang="ru-RU" dirty="0" smtClean="0"/>
          </a:p>
          <a:p>
            <a:pPr algn="just"/>
            <a:r>
              <a:rPr lang="uk-UA" b="1" dirty="0" smtClean="0"/>
              <a:t>Третій етап</a:t>
            </a:r>
            <a:r>
              <a:rPr lang="uk-UA" dirty="0" smtClean="0"/>
              <a:t> (15-19 ст.): Слобожанщина, Південь тощо. </a:t>
            </a:r>
          </a:p>
          <a:p>
            <a:pPr algn="just"/>
            <a:r>
              <a:rPr lang="uk-UA" b="1" i="1" dirty="0" smtClean="0"/>
              <a:t>Перші спроби виокремити регіони України:</a:t>
            </a:r>
          </a:p>
          <a:p>
            <a:pPr algn="just">
              <a:buNone/>
            </a:pPr>
            <a:r>
              <a:rPr lang="uk-UA" i="1" dirty="0" smtClean="0"/>
              <a:t>Гійом Левасар де Боплан </a:t>
            </a:r>
            <a:r>
              <a:rPr lang="uk-UA" dirty="0" smtClean="0"/>
              <a:t>(</a:t>
            </a:r>
            <a:r>
              <a:rPr lang="ru-RU" dirty="0" smtClean="0"/>
              <a:t>1600-1673 </a:t>
            </a:r>
            <a:r>
              <a:rPr lang="ru-RU" dirty="0" err="1" smtClean="0"/>
              <a:t>або</a:t>
            </a:r>
            <a:r>
              <a:rPr lang="ru-RU" dirty="0" smtClean="0"/>
              <a:t> 1685)</a:t>
            </a:r>
            <a:r>
              <a:rPr lang="uk-UA" dirty="0" smtClean="0"/>
              <a:t>: Волинь, Поділля, Покуття, Брацлавщина, Київщина, </a:t>
            </a:r>
            <a:r>
              <a:rPr lang="uk-UA" dirty="0" err="1" smtClean="0"/>
              <a:t>Сіверщина</a:t>
            </a:r>
            <a:r>
              <a:rPr lang="uk-UA" dirty="0" smtClean="0"/>
              <a:t>, Чернігівщина, Угорська Русь.</a:t>
            </a:r>
          </a:p>
          <a:p>
            <a:pPr algn="just">
              <a:buNone/>
            </a:pPr>
            <a:r>
              <a:rPr lang="uk-UA" i="1" dirty="0" smtClean="0"/>
              <a:t>Опанас Шафонський </a:t>
            </a:r>
            <a:r>
              <a:rPr lang="uk-UA" dirty="0" smtClean="0"/>
              <a:t>(1740-1811) поділяв Україну на дві частини: Правобережжя (під Польщею), Лівобережжя (під Росією). Остання включає Полісся (або Литву) та Степ (або Україну).</a:t>
            </a:r>
          </a:p>
          <a:p>
            <a:pPr algn="just">
              <a:buNone/>
            </a:pPr>
            <a:r>
              <a:rPr lang="uk-UA" b="1" i="1" dirty="0" smtClean="0"/>
              <a:t>Історико-етнографічний регіон</a:t>
            </a:r>
            <a:r>
              <a:rPr lang="uk-UA" i="1" dirty="0" smtClean="0"/>
              <a:t> – це таке етнотериторіальне утворення в рамках усього етносу, котре за історичною долею та етнічним рисами його населення є самобутнім, що зафіксовано в історичних документах і відтворене у крайовій символіці та людській пам’яті. </a:t>
            </a:r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/>
              <a:t>2. Регіони України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29070" y="1190847"/>
            <a:ext cx="4614530" cy="472037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dirty="0" smtClean="0"/>
              <a:t>Територія України поділяється на ряд основних зон: </a:t>
            </a:r>
            <a:r>
              <a:rPr lang="uk-UA" i="1" dirty="0" smtClean="0"/>
              <a:t>Середня Наддніпрянщина (Подніпров’я), Поділля, Слобожанщина, Полтавщина, Полісся, Галичина, Волинь, Закарпаття, Буковина, Південь.</a:t>
            </a:r>
            <a:endParaRPr lang="ru-RU" i="1" dirty="0" smtClean="0"/>
          </a:p>
          <a:p>
            <a:pPr algn="just"/>
            <a:r>
              <a:rPr lang="uk-UA" b="1" i="1" dirty="0" smtClean="0"/>
              <a:t>Наддніпрянщина</a:t>
            </a:r>
            <a:r>
              <a:rPr lang="uk-UA" i="1" dirty="0" smtClean="0"/>
              <a:t> </a:t>
            </a:r>
            <a:r>
              <a:rPr lang="uk-UA" dirty="0" smtClean="0"/>
              <a:t>охоплює територію в середній течії Дніпра (сучасна південна частина Київської, Черкаська, Дніпропетровська, східна частина Кіровоградської області, західна – Полтавської та Чернігівської, частина Запорізької області). Ця зона історично пов’язана з територіальним центром формування української народності й нації, української мови.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300px-Ukraine-Nadnipryanshchyn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17758" y="1233377"/>
            <a:ext cx="4869712" cy="449757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92924" y="382772"/>
            <a:ext cx="8911687" cy="733647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Поділля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18437" y="1265274"/>
            <a:ext cx="4167963" cy="46459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500" dirty="0" smtClean="0">
                <a:solidFill>
                  <a:schemeClr val="tx1"/>
                </a:solidFill>
              </a:rPr>
              <a:t> </a:t>
            </a:r>
            <a:r>
              <a:rPr lang="uk-UA" b="1" i="1" dirty="0" smtClean="0"/>
              <a:t>Поділля</a:t>
            </a:r>
            <a:r>
              <a:rPr lang="uk-UA" b="1" dirty="0" smtClean="0"/>
              <a:t> </a:t>
            </a:r>
            <a:r>
              <a:rPr lang="uk-UA" dirty="0" smtClean="0"/>
              <a:t>займає басейн Південного Бугу і лівобережжя Дністра (Вінницька, сх. частина Тернопільської, Хмельницька області). Вперше назва </a:t>
            </a:r>
            <a:r>
              <a:rPr lang="uk-UA" dirty="0" err="1" smtClean="0"/>
              <a:t>“Поділля”</a:t>
            </a:r>
            <a:r>
              <a:rPr lang="uk-UA" dirty="0" smtClean="0"/>
              <a:t> у значенні </a:t>
            </a:r>
            <a:r>
              <a:rPr lang="uk-UA" dirty="0" err="1" smtClean="0"/>
              <a:t>„Русь</a:t>
            </a:r>
            <a:r>
              <a:rPr lang="uk-UA" dirty="0" smtClean="0"/>
              <a:t> </a:t>
            </a:r>
            <a:r>
              <a:rPr lang="uk-UA" dirty="0" err="1" smtClean="0"/>
              <a:t>долішня”</a:t>
            </a:r>
            <a:r>
              <a:rPr lang="uk-UA" dirty="0" smtClean="0"/>
              <a:t> зустрічається у документах середини 14 ст. До того часу вона згадується під назвою </a:t>
            </a:r>
            <a:r>
              <a:rPr lang="uk-UA" dirty="0" err="1" smtClean="0"/>
              <a:t>„Пониззя”</a:t>
            </a:r>
            <a:r>
              <a:rPr lang="uk-UA" dirty="0" smtClean="0"/>
              <a:t> (від </a:t>
            </a:r>
            <a:r>
              <a:rPr lang="uk-UA" dirty="0" err="1" smtClean="0"/>
              <a:t>„Русь</a:t>
            </a:r>
            <a:r>
              <a:rPr lang="uk-UA" dirty="0" smtClean="0"/>
              <a:t> </a:t>
            </a:r>
            <a:r>
              <a:rPr lang="uk-UA" dirty="0" err="1" smtClean="0"/>
              <a:t>нижня”</a:t>
            </a:r>
            <a:r>
              <a:rPr lang="uk-UA" dirty="0" smtClean="0"/>
              <a:t> – на відміну від </a:t>
            </a:r>
            <a:r>
              <a:rPr lang="uk-UA" dirty="0" err="1" smtClean="0"/>
              <a:t>„Русі</a:t>
            </a:r>
            <a:r>
              <a:rPr lang="uk-UA" dirty="0" smtClean="0"/>
              <a:t> </a:t>
            </a:r>
            <a:r>
              <a:rPr lang="uk-UA" dirty="0" err="1" smtClean="0"/>
              <a:t>горної”</a:t>
            </a:r>
            <a:r>
              <a:rPr lang="uk-UA" dirty="0" smtClean="0"/>
              <a:t>, що прилягала до Карпат).</a:t>
            </a:r>
            <a:endParaRPr lang="ru-RU" dirty="0" smtClean="0"/>
          </a:p>
          <a:p>
            <a:pPr marL="0" indent="0" algn="just">
              <a:buNone/>
            </a:pPr>
            <a:endParaRPr lang="uk-UA" dirty="0" smtClean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800px-Ukraine-Podiliy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07395" y="1169580"/>
            <a:ext cx="5497218" cy="480591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8063" y="2296633"/>
            <a:ext cx="3938193" cy="81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10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2924" y="361508"/>
            <a:ext cx="8911687" cy="595422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Полісся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0606" y="1041991"/>
            <a:ext cx="4763386" cy="4869231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uk-UA" dirty="0" smtClean="0"/>
              <a:t>Характеризується стійким збереженням архаїчних пережитків у культурі. Вперше назва зустрічається в Геродота, Галицько-Волинському та Іпатіївському літописі. Назву пов’язують із етимологією слова </a:t>
            </a:r>
            <a:r>
              <a:rPr lang="uk-UA" i="1" dirty="0" smtClean="0"/>
              <a:t>ліс </a:t>
            </a:r>
            <a:r>
              <a:rPr lang="uk-UA" dirty="0" smtClean="0"/>
              <a:t>(лісиста місцевість, лісок, біля лісу). Охоплює басейн Прип’яті, а також сусідні райони лісової смуги. Займає близько 19% території України (північна частина Волинської, Рівненської, Житомирської, Київської, Чернігівської та частково Сумської областей).</a:t>
            </a:r>
            <a:endParaRPr lang="ru-RU" dirty="0" smtClean="0"/>
          </a:p>
          <a:p>
            <a:pPr algn="just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Содержимое 5" descr="800px-Ukraine-Polissy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05378" y="1031358"/>
            <a:ext cx="5699236" cy="4688958"/>
          </a:xfrm>
        </p:spPr>
      </p:pic>
    </p:spTree>
    <p:extLst>
      <p:ext uri="{BB962C8B-B14F-4D97-AF65-F5344CB8AC3E}">
        <p14:creationId xmlns:p14="http://schemas.microsoft.com/office/powerpoint/2010/main" xmlns="" val="339502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200" y="215900"/>
            <a:ext cx="10388600" cy="698500"/>
          </a:xfrm>
        </p:spPr>
        <p:txBody>
          <a:bodyPr>
            <a:normAutofit/>
          </a:bodyPr>
          <a:lstStyle/>
          <a:p>
            <a:pPr algn="just"/>
            <a:r>
              <a:rPr lang="vi-VN" sz="2800" b="1" dirty="0" smtClean="0"/>
              <a:t>Слобож</a:t>
            </a:r>
            <a:r>
              <a:rPr lang="uk-UA" sz="2800" b="1" dirty="0" smtClean="0"/>
              <a:t>а</a:t>
            </a:r>
            <a:r>
              <a:rPr lang="vi-VN" sz="2800" b="1" dirty="0" smtClean="0"/>
              <a:t>нщина</a:t>
            </a:r>
            <a:r>
              <a:rPr lang="uk-UA" sz="2800" b="1" dirty="0" smtClean="0"/>
              <a:t> </a:t>
            </a:r>
            <a:r>
              <a:rPr lang="vi-VN" sz="2800" dirty="0" smtClean="0"/>
              <a:t>або</a:t>
            </a:r>
            <a:r>
              <a:rPr lang="uk-UA" sz="2800" dirty="0" smtClean="0"/>
              <a:t> </a:t>
            </a:r>
            <a:r>
              <a:rPr lang="vi-VN" sz="2800" b="1" dirty="0" smtClean="0"/>
              <a:t>Слобідськ</a:t>
            </a:r>
            <a:r>
              <a:rPr lang="uk-UA" sz="2800" b="1" dirty="0" smtClean="0"/>
              <a:t>а </a:t>
            </a:r>
            <a:r>
              <a:rPr lang="vi-VN" sz="2800" b="1" dirty="0" smtClean="0"/>
              <a:t>Укра</a:t>
            </a:r>
            <a:r>
              <a:rPr lang="uk-UA" sz="2800" b="1" dirty="0" smtClean="0"/>
              <a:t>ї</a:t>
            </a:r>
            <a:r>
              <a:rPr lang="vi-VN" sz="2800" b="1" dirty="0" smtClean="0"/>
              <a:t>на</a:t>
            </a:r>
            <a:r>
              <a:rPr lang="vi-VN" sz="2800" dirty="0" smtClean="0"/>
              <a:t>   </a:t>
            </a: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31900" y="1320800"/>
            <a:ext cx="4102100" cy="4590422"/>
          </a:xfrm>
        </p:spPr>
        <p:txBody>
          <a:bodyPr>
            <a:normAutofit/>
          </a:bodyPr>
          <a:lstStyle/>
          <a:p>
            <a:pPr algn="just"/>
            <a:r>
              <a:rPr lang="uk-UA" b="1" i="1" dirty="0" smtClean="0"/>
              <a:t>Слобожанщина</a:t>
            </a:r>
            <a:r>
              <a:rPr lang="uk-UA" dirty="0" smtClean="0"/>
              <a:t>  розташована на північному сході України і в суміжних районах включає Харківську, охоплює частково Сумську і східні райони Полтавської області. Освоювалися переважно у 18 ст. переважно переселенцями з Правобережжя, котрі одержували від уряду певні пільги – слободи. До Слобожанщини належить </a:t>
            </a:r>
            <a:r>
              <a:rPr lang="uk-UA" i="1" dirty="0" err="1" smtClean="0"/>
              <a:t>Донщина</a:t>
            </a:r>
            <a:r>
              <a:rPr lang="uk-UA" i="1" dirty="0" smtClean="0"/>
              <a:t> або </a:t>
            </a:r>
            <a:r>
              <a:rPr lang="uk-UA" i="1" dirty="0" err="1" smtClean="0"/>
              <a:t>Подоння</a:t>
            </a:r>
            <a:r>
              <a:rPr lang="uk-UA" i="1" dirty="0" smtClean="0"/>
              <a:t> </a:t>
            </a:r>
            <a:r>
              <a:rPr lang="uk-UA" dirty="0" smtClean="0"/>
              <a:t>(Донецька, Луганська області) </a:t>
            </a:r>
            <a:endParaRPr lang="ru-RU" dirty="0"/>
          </a:p>
        </p:txBody>
      </p:sp>
      <p:pic>
        <p:nvPicPr>
          <p:cNvPr id="5" name="Содержимое 4" descr="Ukraine-Slobozhanshchyn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16600" y="1282700"/>
            <a:ext cx="5688013" cy="50164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5924" y="381000"/>
            <a:ext cx="8911687" cy="889000"/>
          </a:xfrm>
        </p:spPr>
        <p:txBody>
          <a:bodyPr/>
          <a:lstStyle/>
          <a:p>
            <a:r>
              <a:rPr lang="uk-UA" b="1" dirty="0" smtClean="0"/>
              <a:t>Полтавщина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079500"/>
            <a:ext cx="4597400" cy="5270500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/>
              <a:t>Полтавщина</a:t>
            </a:r>
            <a:r>
              <a:rPr lang="uk-UA" dirty="0" smtClean="0"/>
              <a:t> — історичний регіон, що лежить у пониззях та у середній течії річок Сули, Псла та Ворскли з історичним центром у Полтаві. В сучасній Україні його територія входить переважно до Полтавської області і часто поняття "Полтавщини" є її синонімом.</a:t>
            </a:r>
          </a:p>
          <a:p>
            <a:pPr algn="just"/>
            <a:r>
              <a:rPr lang="uk-UA" dirty="0" smtClean="0"/>
              <a:t>З початку 19 до початку 20 століття Полтавщина відіграла значну роль в українському національному відродженні, оскільки була економічно одним із найрозвиненіших регіонів України.</a:t>
            </a:r>
          </a:p>
          <a:p>
            <a:endParaRPr lang="ru-RU" dirty="0"/>
          </a:p>
        </p:txBody>
      </p:sp>
      <p:pic>
        <p:nvPicPr>
          <p:cNvPr id="5" name="Содержимое 4" descr="800px-Poltava_in_Ukraine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35700" y="1066801"/>
            <a:ext cx="5268913" cy="439831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500" y="254000"/>
            <a:ext cx="10274300" cy="8382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Південна Україна (Причорномор'я та Приазов'я)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193800"/>
            <a:ext cx="3657600" cy="5054600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uk-UA" dirty="0" smtClean="0"/>
              <a:t>Історико-етнографічний </a:t>
            </a:r>
            <a:r>
              <a:rPr lang="uk-UA" dirty="0" err="1" smtClean="0"/>
              <a:t>суперрегіон</a:t>
            </a:r>
            <a:r>
              <a:rPr lang="uk-UA" dirty="0" smtClean="0"/>
              <a:t> регіон – </a:t>
            </a:r>
            <a:r>
              <a:rPr lang="uk-UA" b="1" i="1" dirty="0" smtClean="0"/>
              <a:t>Південь України </a:t>
            </a:r>
            <a:r>
              <a:rPr lang="uk-UA" i="1" dirty="0" smtClean="0"/>
              <a:t>охоплює південні регіони України.</a:t>
            </a:r>
            <a:r>
              <a:rPr lang="uk-UA" dirty="0" smtClean="0"/>
              <a:t> </a:t>
            </a:r>
            <a:r>
              <a:rPr lang="uk-UA" dirty="0" smtClean="0"/>
              <a:t>Включає: </a:t>
            </a:r>
            <a:r>
              <a:rPr lang="uk-UA" dirty="0" smtClean="0"/>
              <a:t>Причорномор’я, </a:t>
            </a:r>
            <a:r>
              <a:rPr lang="uk-UA" dirty="0" err="1" smtClean="0"/>
              <a:t>Призов’я</a:t>
            </a:r>
            <a:r>
              <a:rPr lang="uk-UA" dirty="0" smtClean="0"/>
              <a:t>, Крим, Нижня </a:t>
            </a:r>
            <a:r>
              <a:rPr lang="uk-UA" dirty="0" err="1" smtClean="0"/>
              <a:t>Донщина</a:t>
            </a:r>
            <a:r>
              <a:rPr lang="uk-UA" dirty="0" smtClean="0"/>
              <a:t>,  </a:t>
            </a:r>
            <a:r>
              <a:rPr lang="uk-UA" i="1" dirty="0" smtClean="0"/>
              <a:t>Бессарабія, Таврія, </a:t>
            </a:r>
            <a:r>
              <a:rPr lang="uk-UA" i="1" dirty="0" smtClean="0"/>
              <a:t>Нижня </a:t>
            </a:r>
            <a:r>
              <a:rPr lang="uk-UA" i="1" dirty="0" smtClean="0"/>
              <a:t>Наддніпрянщина, </a:t>
            </a:r>
            <a:r>
              <a:rPr lang="uk-UA" i="1" dirty="0" err="1" smtClean="0"/>
              <a:t>Буджак</a:t>
            </a:r>
            <a:r>
              <a:rPr lang="uk-UA" dirty="0" smtClean="0"/>
              <a:t>. Ці самоназви вони отримали в різні часи, але як </a:t>
            </a:r>
            <a:r>
              <a:rPr lang="uk-UA" dirty="0" err="1" smtClean="0"/>
              <a:t>історико-етнографічні</a:t>
            </a:r>
            <a:r>
              <a:rPr lang="uk-UA" dirty="0" smtClean="0"/>
              <a:t> регіони сформувалися порівняно недавно, у 17-18 ст.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Південь України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91100" y="850900"/>
            <a:ext cx="6896100" cy="547369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9359</TotalTime>
  <Words>1098</Words>
  <Application>Microsoft Office PowerPoint</Application>
  <PresentationFormat>Произвольный</PresentationFormat>
  <Paragraphs>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Тема 3. Етнорегіональна  своєрідність України та українців. </vt:lpstr>
      <vt:lpstr>Література до лекції</vt:lpstr>
      <vt:lpstr>1.Типологія історико-етнографічного районування України. </vt:lpstr>
      <vt:lpstr>2. Регіони України</vt:lpstr>
      <vt:lpstr>Поділля</vt:lpstr>
      <vt:lpstr>Полісся</vt:lpstr>
      <vt:lpstr>Слобожанщина або Слобідська Україна    </vt:lpstr>
      <vt:lpstr>Полтавщина</vt:lpstr>
      <vt:lpstr>Південна Україна (Причорномор'я та Приазов'я) </vt:lpstr>
      <vt:lpstr>Південь України: підрегіони (Буджак, Таврія, Крим)</vt:lpstr>
      <vt:lpstr>Південь України: підрегіони</vt:lpstr>
      <vt:lpstr>Волинь охоплює територію на південь від Прип’яті та верхів’їв Західного Бугу (Рівненська, Житомирська області, частина Волинської області) і примикає до Полісся.                                         </vt:lpstr>
      <vt:lpstr>Буковина Північна (назва зустрічається в14-17 ст.; означає „буковий ліс”). історичний регіон на заході України. Сьогодні - Чернівецька область.</vt:lpstr>
      <vt:lpstr>Галичина – історико-етнографічний регіон, що розміщений  на території Львівської області, більшої частина Івано-Франківської, Волинської, а також західної частини Тернопільської області. Деякі дослідники іменують Галичину ще й Прикарпаттям. Цей регіон деколи поділяють на Опілля, Бойківщину, Покуття. </vt:lpstr>
      <vt:lpstr>Закарпáття — історико-етнографічний регіон на заході України. Приблизно збігається з територією сучасної Закарпатської області.</vt:lpstr>
      <vt:lpstr>3.Етнографічні групи населення України</vt:lpstr>
      <vt:lpstr>Лемки</vt:lpstr>
      <vt:lpstr>Бойки</vt:lpstr>
      <vt:lpstr>Гуцули</vt:lpstr>
      <vt:lpstr>Поліщуки, литвини.</vt:lpstr>
      <vt:lpstr>Черкаси, тутейші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Дитина у звичаях і віруваннях українського народу.</dc:title>
  <dc:creator>Вика</dc:creator>
  <cp:lastModifiedBy>Admin</cp:lastModifiedBy>
  <cp:revision>137</cp:revision>
  <dcterms:created xsi:type="dcterms:W3CDTF">2019-11-11T14:41:32Z</dcterms:created>
  <dcterms:modified xsi:type="dcterms:W3CDTF">2022-09-19T15:58:45Z</dcterms:modified>
</cp:coreProperties>
</file>