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1" r:id="rId3"/>
    <p:sldId id="256" r:id="rId4"/>
    <p:sldId id="263" r:id="rId5"/>
    <p:sldId id="264" r:id="rId6"/>
    <p:sldId id="269" r:id="rId7"/>
    <p:sldId id="265" r:id="rId8"/>
    <p:sldId id="27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CDCC01B-FEF7-49B7-AA14-2A0AAD21ADBF}">
          <p14:sldIdLst>
            <p14:sldId id="268"/>
            <p14:sldId id="271"/>
            <p14:sldId id="256"/>
            <p14:sldId id="263"/>
            <p14:sldId id="264"/>
            <p14:sldId id="269"/>
            <p14:sldId id="265"/>
            <p14:sldId id="270"/>
          </p14:sldIdLst>
        </p14:section>
        <p14:section name="Раздел без заголовка" id="{0F5DC981-4884-49B2-BA60-6186C862932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99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1214422"/>
            <a:ext cx="8501122" cy="2071702"/>
          </a:xfrm>
        </p:spPr>
        <p:txBody>
          <a:bodyPr/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+mn-lt"/>
              </a:rPr>
              <a:t>ОСНОВИ УКРАЇНСЬКОГО ТЕРМІНОЗНАВСТВА 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pic>
        <p:nvPicPr>
          <p:cNvPr id="1026" name="Picture 2" descr="http://otipb.at.ua/101/1/termini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4000504"/>
            <a:ext cx="3597750" cy="26479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11" y="404664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Література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77784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uk-UA" dirty="0"/>
              <a:t>. </a:t>
            </a:r>
            <a:r>
              <a:rPr lang="uk-UA" dirty="0" err="1"/>
              <a:t>Д’яков</a:t>
            </a:r>
            <a:r>
              <a:rPr lang="uk-UA" dirty="0"/>
              <a:t> А.С., Кияк Т.Р., </a:t>
            </a:r>
            <a:r>
              <a:rPr lang="uk-UA" dirty="0" err="1"/>
              <a:t>Куделько</a:t>
            </a:r>
            <a:r>
              <a:rPr lang="uk-UA" dirty="0"/>
              <a:t> З.Б. Основи термінотворення: семантичні та соціолінґвістичні аспекти. – К.: Вид. дім “КМ </a:t>
            </a:r>
            <a:r>
              <a:rPr lang="en-US" dirty="0"/>
              <a:t>Academia</a:t>
            </a:r>
            <a:r>
              <a:rPr lang="uk-UA" dirty="0"/>
              <a:t>”, 2000. – 218 с.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2. </a:t>
            </a:r>
            <a:r>
              <a:rPr lang="ru-RU" dirty="0"/>
              <a:t>Карпова В.Л. </a:t>
            </a:r>
            <a:r>
              <a:rPr lang="ru-RU" dirty="0" err="1"/>
              <a:t>Термін</a:t>
            </a:r>
            <a:r>
              <a:rPr lang="ru-RU" dirty="0"/>
              <a:t> і </a:t>
            </a:r>
            <a:r>
              <a:rPr lang="ru-RU" dirty="0" err="1"/>
              <a:t>художнє</a:t>
            </a:r>
            <a:r>
              <a:rPr lang="ru-RU" dirty="0"/>
              <a:t> слово. – К.: Наук. думка, 1967. – 130 с.</a:t>
            </a:r>
          </a:p>
          <a:p>
            <a:pPr marL="109728" indent="0">
              <a:buNone/>
            </a:pPr>
            <a:r>
              <a:rPr lang="uk-UA" dirty="0"/>
              <a:t>3. </a:t>
            </a:r>
            <a:r>
              <a:rPr lang="ru-RU" dirty="0" err="1"/>
              <a:t>Кияк</a:t>
            </a:r>
            <a:r>
              <a:rPr lang="ru-RU" dirty="0"/>
              <a:t> Т.Р. До </a:t>
            </a:r>
            <a:r>
              <a:rPr lang="ru-RU" dirty="0" err="1"/>
              <a:t>питання</a:t>
            </a:r>
            <a:r>
              <a:rPr lang="ru-RU" dirty="0"/>
              <a:t> про “</a:t>
            </a:r>
            <a:r>
              <a:rPr lang="ru-RU" dirty="0" err="1"/>
              <a:t>своє</a:t>
            </a:r>
            <a:r>
              <a:rPr lang="ru-RU" dirty="0"/>
              <a:t>” та “</a:t>
            </a:r>
            <a:r>
              <a:rPr lang="ru-RU" dirty="0" err="1"/>
              <a:t>чуже</a:t>
            </a:r>
            <a:r>
              <a:rPr lang="ru-RU" dirty="0"/>
              <a:t>”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термінології</a:t>
            </a:r>
            <a:r>
              <a:rPr lang="ru-RU" dirty="0"/>
              <a:t> // </a:t>
            </a:r>
            <a:r>
              <a:rPr lang="ru-RU" dirty="0" err="1"/>
              <a:t>Мовознавство</a:t>
            </a:r>
            <a:r>
              <a:rPr lang="ru-RU" dirty="0"/>
              <a:t>. – К., 1994. –  № 1. – С. 22–25. </a:t>
            </a:r>
          </a:p>
          <a:p>
            <a:pPr marL="109728" indent="0">
              <a:buNone/>
            </a:pPr>
            <a:r>
              <a:rPr lang="uk-UA" dirty="0"/>
              <a:t>4. </a:t>
            </a:r>
            <a:r>
              <a:rPr lang="uk-UA" dirty="0" err="1"/>
              <a:t>Комова</a:t>
            </a:r>
            <a:r>
              <a:rPr lang="uk-UA" dirty="0"/>
              <a:t> </a:t>
            </a:r>
            <a:r>
              <a:rPr lang="uk-UA" dirty="0" err="1"/>
              <a:t>М.В.Українська</a:t>
            </a:r>
            <a:r>
              <a:rPr lang="uk-UA" dirty="0"/>
              <a:t> </a:t>
            </a:r>
            <a:r>
              <a:rPr lang="uk-UA" dirty="0" err="1"/>
              <a:t>термінографія</a:t>
            </a:r>
            <a:r>
              <a:rPr lang="uk-UA" dirty="0"/>
              <a:t> (1948–2002): Бібліографічний покажчик. – Львів: Ліга-Прес, 2003. – 112 с.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5. </a:t>
            </a:r>
            <a:r>
              <a:rPr lang="uk-UA" dirty="0" err="1"/>
              <a:t>Кочан</a:t>
            </a:r>
            <a:r>
              <a:rPr lang="uk-UA" dirty="0"/>
              <a:t> І.М. Синонімія у термінології // Мовознавство. – К., 1992. – № 3. – С. 32–34.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6. </a:t>
            </a:r>
            <a:r>
              <a:rPr lang="uk-UA" dirty="0" err="1"/>
              <a:t>Кочан</a:t>
            </a:r>
            <a:r>
              <a:rPr lang="uk-UA" dirty="0"/>
              <a:t> І.М. Теоретичні засади вироблення термінологічних стандартів в українській мові // Мова і культура нації. – Львів, 1991. – С. 40–49.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7. Кочерга О.Д. Деякі міркування про шляхи і манівці розвитку української наукової термінології // Сучасність. – К., 1994. – № 7–8. – С. 173–182.</a:t>
            </a:r>
            <a:endParaRPr lang="ru-RU" dirty="0"/>
          </a:p>
          <a:p>
            <a:pPr marL="109728" indent="0">
              <a:buNone/>
            </a:pPr>
            <a:r>
              <a:rPr lang="uk-UA" dirty="0"/>
              <a:t>8. </a:t>
            </a:r>
            <a:r>
              <a:rPr lang="ru-RU" dirty="0" err="1"/>
              <a:t>Мацюк</a:t>
            </a:r>
            <a:r>
              <a:rPr lang="ru-RU" dirty="0"/>
              <a:t> Г.П.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 </a:t>
            </a:r>
            <a:r>
              <a:rPr lang="ru-RU" dirty="0" err="1"/>
              <a:t>загальновживаних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у </a:t>
            </a:r>
            <a:r>
              <a:rPr lang="ru-RU" dirty="0" err="1"/>
              <a:t>терміносистемах</a:t>
            </a:r>
            <a:r>
              <a:rPr lang="ru-RU" dirty="0"/>
              <a:t> //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мовознавство</a:t>
            </a:r>
            <a:r>
              <a:rPr lang="ru-RU" dirty="0"/>
              <a:t>. – К.: </a:t>
            </a:r>
            <a:r>
              <a:rPr lang="ru-RU" dirty="0" err="1"/>
              <a:t>Вища</a:t>
            </a:r>
            <a:r>
              <a:rPr lang="ru-RU" dirty="0"/>
              <a:t> </a:t>
            </a:r>
            <a:r>
              <a:rPr lang="ru-RU" dirty="0" err="1"/>
              <a:t>шк</a:t>
            </a:r>
            <a:r>
              <a:rPr lang="ru-RU" dirty="0"/>
              <a:t>., 1988. – </a:t>
            </a:r>
            <a:r>
              <a:rPr lang="ru-RU" dirty="0" err="1"/>
              <a:t>Вип</a:t>
            </a:r>
            <a:r>
              <a:rPr lang="ru-RU" dirty="0"/>
              <a:t>. 15. – С. 10–14.</a:t>
            </a:r>
          </a:p>
          <a:p>
            <a:pPr marL="109728" indent="0">
              <a:buNone/>
            </a:pPr>
            <a:r>
              <a:rPr lang="uk-UA" dirty="0"/>
              <a:t>9. </a:t>
            </a:r>
            <a:r>
              <a:rPr lang="ru-RU" dirty="0" err="1"/>
              <a:t>Наконечна</a:t>
            </a:r>
            <a:r>
              <a:rPr lang="ru-RU" dirty="0"/>
              <a:t> Г.В.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науково-технічна</a:t>
            </a:r>
            <a:r>
              <a:rPr lang="ru-RU" dirty="0"/>
              <a:t> </a:t>
            </a:r>
            <a:r>
              <a:rPr lang="ru-RU" dirty="0" err="1"/>
              <a:t>термінологія</a:t>
            </a:r>
            <a:r>
              <a:rPr lang="ru-RU" dirty="0"/>
              <a:t>. </a:t>
            </a:r>
            <a:r>
              <a:rPr lang="ru-RU" dirty="0" err="1"/>
              <a:t>Історія</a:t>
            </a:r>
            <a:r>
              <a:rPr lang="ru-RU" dirty="0"/>
              <a:t> і </a:t>
            </a:r>
            <a:r>
              <a:rPr lang="ru-RU" dirty="0" err="1"/>
              <a:t>сьогодення</a:t>
            </a:r>
            <a:r>
              <a:rPr lang="ru-RU" dirty="0"/>
              <a:t>. – </a:t>
            </a:r>
            <a:r>
              <a:rPr lang="ru-RU" dirty="0" err="1"/>
              <a:t>Львів</a:t>
            </a:r>
            <a:r>
              <a:rPr lang="ru-RU" dirty="0"/>
              <a:t>: </a:t>
            </a:r>
            <a:r>
              <a:rPr lang="ru-RU" dirty="0" err="1"/>
              <a:t>Кальварія</a:t>
            </a:r>
            <a:r>
              <a:rPr lang="ru-RU" dirty="0"/>
              <a:t>, 1999. – 110 с.</a:t>
            </a:r>
          </a:p>
          <a:p>
            <a:pPr marL="109728" indent="0">
              <a:buNone/>
            </a:pPr>
            <a:r>
              <a:rPr lang="uk-UA" dirty="0"/>
              <a:t>10. </a:t>
            </a:r>
            <a:r>
              <a:rPr lang="ru-RU" dirty="0" err="1"/>
              <a:t>Національні</a:t>
            </a:r>
            <a:r>
              <a:rPr lang="ru-RU" dirty="0"/>
              <a:t> та </a:t>
            </a:r>
            <a:r>
              <a:rPr lang="ru-RU" dirty="0" err="1"/>
              <a:t>інтернаціональні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в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терміносистемах</a:t>
            </a:r>
            <a:r>
              <a:rPr lang="ru-RU" dirty="0"/>
              <a:t> / </a:t>
            </a:r>
            <a:r>
              <a:rPr lang="ru-RU" dirty="0" err="1"/>
              <a:t>Відп</a:t>
            </a:r>
            <a:r>
              <a:rPr lang="ru-RU" dirty="0"/>
              <a:t>. ред. Л.О. Симоненко. – К.: Наук. думка, 1993. – 230 с.</a:t>
            </a:r>
          </a:p>
          <a:p>
            <a:pPr marL="109728" indent="0">
              <a:buNone/>
            </a:pPr>
            <a:r>
              <a:rPr lang="uk-UA" dirty="0"/>
              <a:t>11. </a:t>
            </a:r>
            <a:r>
              <a:rPr lang="ru-RU" dirty="0"/>
              <a:t>Панько Т.І., Кочан І.М., </a:t>
            </a:r>
            <a:r>
              <a:rPr lang="ru-RU" dirty="0" err="1"/>
              <a:t>Мацюк</a:t>
            </a:r>
            <a:r>
              <a:rPr lang="ru-RU" dirty="0"/>
              <a:t> Г.П.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термінознавство</a:t>
            </a:r>
            <a:r>
              <a:rPr lang="ru-RU" dirty="0"/>
              <a:t>: </a:t>
            </a:r>
            <a:r>
              <a:rPr lang="ru-RU" dirty="0" err="1"/>
              <a:t>Підручник</a:t>
            </a:r>
            <a:r>
              <a:rPr lang="ru-RU" dirty="0"/>
              <a:t>. – </a:t>
            </a:r>
            <a:r>
              <a:rPr lang="ru-RU" dirty="0" err="1"/>
              <a:t>Львів</a:t>
            </a:r>
            <a:r>
              <a:rPr lang="ru-RU" dirty="0"/>
              <a:t>: </a:t>
            </a:r>
            <a:r>
              <a:rPr lang="ru-RU" dirty="0" err="1"/>
              <a:t>Світ</a:t>
            </a:r>
            <a:r>
              <a:rPr lang="ru-RU" dirty="0"/>
              <a:t>, 1994. – 216 с.</a:t>
            </a:r>
          </a:p>
          <a:p>
            <a:pPr marL="109728" indent="0">
              <a:buNone/>
            </a:pPr>
            <a:r>
              <a:rPr lang="uk-UA" dirty="0"/>
              <a:t>12. </a:t>
            </a:r>
            <a:r>
              <a:rPr lang="ru-RU" dirty="0" err="1"/>
              <a:t>Полюга</a:t>
            </a:r>
            <a:r>
              <a:rPr lang="ru-RU" dirty="0"/>
              <a:t> Л.М. </a:t>
            </a:r>
            <a:r>
              <a:rPr lang="ru-RU" dirty="0" err="1"/>
              <a:t>Здобутки</a:t>
            </a:r>
            <a:r>
              <a:rPr lang="ru-RU" dirty="0"/>
              <a:t> і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термінології</a:t>
            </a:r>
            <a:r>
              <a:rPr lang="ru-RU" dirty="0"/>
              <a:t> та </a:t>
            </a:r>
            <a:r>
              <a:rPr lang="ru-RU" dirty="0" err="1"/>
              <a:t>термінографії</a:t>
            </a:r>
            <a:r>
              <a:rPr lang="ru-RU" dirty="0"/>
              <a:t> за десять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// </a:t>
            </a:r>
            <a:r>
              <a:rPr lang="ru-RU" dirty="0" err="1"/>
              <a:t>Вісн</a:t>
            </a:r>
            <a:r>
              <a:rPr lang="ru-RU" dirty="0"/>
              <a:t>. Нац. ун-ту “</a:t>
            </a:r>
            <a:r>
              <a:rPr lang="ru-RU" dirty="0" err="1"/>
              <a:t>Львівська</a:t>
            </a:r>
            <a:r>
              <a:rPr lang="ru-RU" dirty="0"/>
              <a:t> </a:t>
            </a:r>
            <a:r>
              <a:rPr lang="ru-RU" dirty="0" err="1"/>
              <a:t>політехніка</a:t>
            </a:r>
            <a:r>
              <a:rPr lang="ru-RU" dirty="0"/>
              <a:t>”. – </a:t>
            </a:r>
            <a:r>
              <a:rPr lang="ru-RU" dirty="0" err="1"/>
              <a:t>Львів</a:t>
            </a:r>
            <a:r>
              <a:rPr lang="ru-RU" dirty="0"/>
              <a:t>, 2002. – № 453: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термінології</a:t>
            </a:r>
            <a:r>
              <a:rPr lang="ru-RU" dirty="0"/>
              <a:t>. – С. 21–24.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8562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9854" y="404664"/>
            <a:ext cx="849694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Термін </a:t>
            </a:r>
            <a:r>
              <a:rPr lang="en-US" dirty="0"/>
              <a:t>-</a:t>
            </a:r>
            <a:r>
              <a:rPr lang="uk-UA" dirty="0" smtClean="0"/>
              <a:t> слово </a:t>
            </a:r>
            <a:r>
              <a:rPr lang="uk-UA" dirty="0"/>
              <a:t>або словосполучення</a:t>
            </a:r>
            <a:r>
              <a:rPr lang="en-US" dirty="0"/>
              <a:t>,</a:t>
            </a:r>
            <a:r>
              <a:rPr lang="uk-UA" dirty="0"/>
              <a:t> що </a:t>
            </a:r>
            <a:r>
              <a:rPr lang="uk-UA" dirty="0" smtClean="0"/>
              <a:t>чітко й однозначно визначає наукове або спеціальне поняття</a:t>
            </a:r>
            <a:endParaRPr lang="ru-RU" dirty="0"/>
          </a:p>
        </p:txBody>
      </p:sp>
      <p:cxnSp>
        <p:nvCxnSpPr>
          <p:cNvPr id="9" name="Прямая со стрелкой 8"/>
          <p:cNvCxnSpPr>
            <a:stCxn id="7" idx="2"/>
          </p:cNvCxnSpPr>
          <p:nvPr/>
        </p:nvCxnSpPr>
        <p:spPr>
          <a:xfrm>
            <a:off x="4658326" y="134076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763688" y="1844824"/>
            <a:ext cx="714311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Характерні ознаки терміна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749370" y="2492896"/>
            <a:ext cx="714311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Належність до певної термінологічної системи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714480" y="3000372"/>
            <a:ext cx="714311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Наявність дефініції (визначення)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3571876"/>
            <a:ext cx="714311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Однозначність в межах однієї терміносистеми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714480" y="4071942"/>
            <a:ext cx="714311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Точність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14480" y="4643446"/>
            <a:ext cx="7143110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Стилістична нейтральність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714480" y="5214950"/>
            <a:ext cx="7166030" cy="6429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Відсутність синонімів та омонімів у межах однієї терміносистеми</a:t>
            </a:r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749370" y="6096436"/>
            <a:ext cx="7143110" cy="603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Відсутність експресивності, образності, </a:t>
            </a:r>
            <a:r>
              <a:rPr lang="uk-UA" dirty="0" err="1" smtClean="0"/>
              <a:t>суб</a:t>
            </a:r>
            <a:r>
              <a:rPr lang="en-US" dirty="0" smtClean="0"/>
              <a:t>’</a:t>
            </a:r>
            <a:r>
              <a:rPr lang="uk-UA" dirty="0" err="1" smtClean="0"/>
              <a:t>єктивно-оцінних</a:t>
            </a:r>
            <a:r>
              <a:rPr lang="uk-UA" dirty="0" smtClean="0"/>
              <a:t> відтінків</a:t>
            </a:r>
            <a:endParaRPr lang="ru-RU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187624" y="2060848"/>
            <a:ext cx="0" cy="43374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endCxn id="18" idx="1"/>
          </p:cNvCxnSpPr>
          <p:nvPr/>
        </p:nvCxnSpPr>
        <p:spPr>
          <a:xfrm>
            <a:off x="1187624" y="2636912"/>
            <a:ext cx="5617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1142976" y="3143248"/>
            <a:ext cx="57519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1142976" y="3714752"/>
            <a:ext cx="5617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1152734" y="4215958"/>
            <a:ext cx="5617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1138416" y="4787462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1142976" y="5500702"/>
            <a:ext cx="576064" cy="18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24" idx="1"/>
          </p:cNvCxnSpPr>
          <p:nvPr/>
        </p:nvCxnSpPr>
        <p:spPr>
          <a:xfrm>
            <a:off x="1187624" y="6398296"/>
            <a:ext cx="5617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endCxn id="10" idx="1"/>
          </p:cNvCxnSpPr>
          <p:nvPr/>
        </p:nvCxnSpPr>
        <p:spPr>
          <a:xfrm>
            <a:off x="1187624" y="2060848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4571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260648"/>
            <a:ext cx="8064896" cy="5760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За структурними моделями терміни поділяють: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1196752"/>
            <a:ext cx="806489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Однокомпонентні: </a:t>
            </a:r>
            <a:r>
              <a:rPr lang="uk-UA" i="1" dirty="0" smtClean="0"/>
              <a:t>валюта, бюджет, податок, підприємництво, товарообіг</a:t>
            </a:r>
            <a:endParaRPr lang="ru-RU" i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4401" y="2132856"/>
            <a:ext cx="806489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Двокомпонентні: </a:t>
            </a:r>
            <a:r>
              <a:rPr lang="uk-UA" i="1" dirty="0" smtClean="0"/>
              <a:t>норма вартості, кон‘юнктура ринку, виробничі фонди, обіговий капітал, ринкова інфраструктура</a:t>
            </a:r>
            <a:endParaRPr lang="ru-RU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529" y="3212976"/>
            <a:ext cx="806489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Трикомпонентні: </a:t>
            </a:r>
            <a:r>
              <a:rPr lang="uk-UA" i="1" dirty="0" smtClean="0"/>
              <a:t>вартісна будова капіталу, валютні фонди підприємства</a:t>
            </a:r>
            <a:endParaRPr lang="ru-RU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3529" y="4365104"/>
            <a:ext cx="8064896" cy="72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Багатокомпонентні аналітичні терміни: </a:t>
            </a:r>
            <a:r>
              <a:rPr lang="uk-UA" i="1" dirty="0" smtClean="0"/>
              <a:t>фонд оплати праці підприємства, повна відновна вартість основних фондів</a:t>
            </a:r>
            <a:endParaRPr lang="ru-RU" i="1" dirty="0"/>
          </a:p>
        </p:txBody>
      </p:sp>
      <p:cxnSp>
        <p:nvCxnSpPr>
          <p:cNvPr id="10" name="Прямая соединительная линия 9"/>
          <p:cNvCxnSpPr>
            <a:stCxn id="4" idx="1"/>
          </p:cNvCxnSpPr>
          <p:nvPr/>
        </p:nvCxnSpPr>
        <p:spPr>
          <a:xfrm flipH="1">
            <a:off x="323528" y="548680"/>
            <a:ext cx="3600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23528" y="548680"/>
            <a:ext cx="0" cy="41764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5" idx="1"/>
          </p:cNvCxnSpPr>
          <p:nvPr/>
        </p:nvCxnSpPr>
        <p:spPr>
          <a:xfrm>
            <a:off x="323528" y="1556792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6" idx="1"/>
          </p:cNvCxnSpPr>
          <p:nvPr/>
        </p:nvCxnSpPr>
        <p:spPr>
          <a:xfrm>
            <a:off x="323528" y="2492896"/>
            <a:ext cx="3808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7" idx="1"/>
          </p:cNvCxnSpPr>
          <p:nvPr/>
        </p:nvCxnSpPr>
        <p:spPr>
          <a:xfrm>
            <a:off x="323528" y="3573016"/>
            <a:ext cx="3900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8" idx="1"/>
          </p:cNvCxnSpPr>
          <p:nvPr/>
        </p:nvCxnSpPr>
        <p:spPr>
          <a:xfrm>
            <a:off x="323528" y="4725144"/>
            <a:ext cx="3900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44340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88640"/>
            <a:ext cx="7848872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Способи творення термінів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836712"/>
            <a:ext cx="2816862" cy="25922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600" b="1" dirty="0" smtClean="0"/>
              <a:t>Суфіксальний:</a:t>
            </a:r>
          </a:p>
          <a:p>
            <a:pPr algn="ctr"/>
            <a:r>
              <a:rPr lang="uk-UA" sz="1600" dirty="0" err="1" smtClean="0"/>
              <a:t>-</a:t>
            </a:r>
            <a:r>
              <a:rPr lang="uk-UA" sz="1600" i="1" dirty="0" err="1" smtClean="0"/>
              <a:t>нн</a:t>
            </a:r>
            <a:r>
              <a:rPr lang="uk-UA" sz="1600" i="1" dirty="0" smtClean="0"/>
              <a:t>(я)</a:t>
            </a:r>
            <a:r>
              <a:rPr lang="uk-UA" sz="1600" dirty="0" smtClean="0"/>
              <a:t> – оподаткування</a:t>
            </a:r>
          </a:p>
          <a:p>
            <a:pPr algn="ctr"/>
            <a:r>
              <a:rPr lang="uk-UA" sz="1600" dirty="0" err="1" smtClean="0"/>
              <a:t>-</a:t>
            </a:r>
            <a:r>
              <a:rPr lang="uk-UA" sz="1600" i="1" dirty="0" err="1" smtClean="0"/>
              <a:t>ість</a:t>
            </a:r>
            <a:r>
              <a:rPr lang="uk-UA" sz="1600" i="1" dirty="0" smtClean="0"/>
              <a:t> –</a:t>
            </a:r>
            <a:r>
              <a:rPr lang="uk-UA" sz="1600" dirty="0" smtClean="0"/>
              <a:t> рентабельність</a:t>
            </a:r>
          </a:p>
          <a:p>
            <a:pPr marL="285750" indent="-285750" algn="ctr">
              <a:buFontTx/>
              <a:buChar char="-"/>
            </a:pPr>
            <a:r>
              <a:rPr lang="uk-UA" sz="1600" i="1" dirty="0" smtClean="0"/>
              <a:t>ач </a:t>
            </a:r>
            <a:r>
              <a:rPr lang="uk-UA" sz="1600" dirty="0" smtClean="0"/>
              <a:t>– підсилювач</a:t>
            </a:r>
          </a:p>
          <a:p>
            <a:pPr marL="285750" indent="-285750" algn="ctr">
              <a:buFontTx/>
              <a:buChar char="-"/>
            </a:pPr>
            <a:r>
              <a:rPr lang="uk-UA" sz="1600" i="1" dirty="0" err="1" smtClean="0"/>
              <a:t>ств</a:t>
            </a:r>
            <a:r>
              <a:rPr lang="uk-UA" sz="1600" i="1" dirty="0" smtClean="0"/>
              <a:t>(о)</a:t>
            </a:r>
            <a:r>
              <a:rPr lang="uk-UA" sz="1600" dirty="0" smtClean="0"/>
              <a:t> </a:t>
            </a:r>
            <a:r>
              <a:rPr lang="uk-UA" sz="1600" dirty="0" err="1" smtClean="0"/>
              <a:t>–казначейство</a:t>
            </a:r>
            <a:endParaRPr lang="uk-UA" sz="1600" dirty="0" smtClean="0"/>
          </a:p>
          <a:p>
            <a:pPr algn="ctr"/>
            <a:r>
              <a:rPr lang="uk-UA" sz="1600" dirty="0" err="1"/>
              <a:t>-</a:t>
            </a:r>
            <a:r>
              <a:rPr lang="uk-UA" sz="1600" i="1" dirty="0" err="1" smtClean="0"/>
              <a:t>аці</a:t>
            </a:r>
            <a:r>
              <a:rPr lang="uk-UA" sz="1600" i="1" dirty="0" smtClean="0"/>
              <a:t>(я)</a:t>
            </a:r>
            <a:r>
              <a:rPr lang="uk-UA" sz="1600" dirty="0" smtClean="0"/>
              <a:t> – індексація</a:t>
            </a:r>
          </a:p>
          <a:p>
            <a:pPr algn="ctr"/>
            <a:r>
              <a:rPr lang="uk-UA" sz="1600" dirty="0" smtClean="0"/>
              <a:t>нульовий суфікс - </a:t>
            </a:r>
            <a:r>
              <a:rPr lang="uk-UA" sz="1600" i="1" dirty="0" smtClean="0"/>
              <a:t>обіг</a:t>
            </a:r>
            <a:endParaRPr lang="ru-RU" sz="1600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5008" y="928670"/>
            <a:ext cx="2808312" cy="244827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Префіксальний:</a:t>
            </a:r>
            <a:endParaRPr lang="uk-UA" dirty="0" smtClean="0"/>
          </a:p>
          <a:p>
            <a:pPr algn="ctr"/>
            <a:r>
              <a:rPr lang="uk-UA" i="1" dirty="0" smtClean="0"/>
              <a:t>над</a:t>
            </a:r>
            <a:r>
              <a:rPr lang="uk-UA" dirty="0" smtClean="0"/>
              <a:t> – надприбуток</a:t>
            </a:r>
          </a:p>
          <a:p>
            <a:pPr algn="ctr"/>
            <a:r>
              <a:rPr lang="uk-UA" i="1" dirty="0"/>
              <a:t>п</a:t>
            </a:r>
            <a:r>
              <a:rPr lang="uk-UA" i="1" dirty="0" smtClean="0"/>
              <a:t>ере –</a:t>
            </a:r>
            <a:r>
              <a:rPr lang="uk-UA" dirty="0" smtClean="0"/>
              <a:t> перевиробництво</a:t>
            </a:r>
          </a:p>
          <a:p>
            <a:pPr algn="ctr"/>
            <a:r>
              <a:rPr lang="uk-UA" i="1" dirty="0"/>
              <a:t>н</a:t>
            </a:r>
            <a:r>
              <a:rPr lang="uk-UA" i="1" dirty="0" smtClean="0"/>
              <a:t>е</a:t>
            </a:r>
            <a:r>
              <a:rPr lang="uk-UA" dirty="0" smtClean="0"/>
              <a:t> – </a:t>
            </a:r>
            <a:r>
              <a:rPr lang="uk-UA" dirty="0" err="1" smtClean="0"/>
              <a:t>непружний</a:t>
            </a:r>
            <a:endParaRPr lang="uk-UA" dirty="0" smtClean="0"/>
          </a:p>
          <a:p>
            <a:pPr algn="ctr"/>
            <a:r>
              <a:rPr lang="uk-UA" i="1" dirty="0"/>
              <a:t>п</a:t>
            </a:r>
            <a:r>
              <a:rPr lang="uk-UA" i="1" dirty="0" smtClean="0"/>
              <a:t>роти</a:t>
            </a:r>
            <a:r>
              <a:rPr lang="uk-UA" dirty="0" smtClean="0"/>
              <a:t> – </a:t>
            </a:r>
            <a:r>
              <a:rPr lang="uk-UA" dirty="0" err="1" smtClean="0"/>
              <a:t>протиструм</a:t>
            </a:r>
            <a:endParaRPr lang="uk-UA" dirty="0" smtClean="0"/>
          </a:p>
          <a:p>
            <a:pPr algn="ctr"/>
            <a:r>
              <a:rPr lang="uk-UA" i="1" dirty="0"/>
              <a:t>а</a:t>
            </a:r>
            <a:r>
              <a:rPr lang="uk-UA" i="1" dirty="0" smtClean="0"/>
              <a:t>нти</a:t>
            </a:r>
            <a:r>
              <a:rPr lang="uk-UA" dirty="0" smtClean="0"/>
              <a:t> - </a:t>
            </a:r>
            <a:r>
              <a:rPr lang="uk-UA" dirty="0" err="1" smtClean="0"/>
              <a:t>антидемпінг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4000504"/>
            <a:ext cx="2808312" cy="18722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err="1" smtClean="0"/>
              <a:t>Осново-</a:t>
            </a:r>
            <a:r>
              <a:rPr lang="uk-UA" b="1" dirty="0" smtClean="0"/>
              <a:t> та словоскладання:</a:t>
            </a:r>
          </a:p>
          <a:p>
            <a:pPr algn="ctr"/>
            <a:r>
              <a:rPr lang="uk-UA" i="1" dirty="0" smtClean="0"/>
              <a:t>держава-монополія,</a:t>
            </a:r>
          </a:p>
          <a:p>
            <a:pPr algn="ctr"/>
            <a:r>
              <a:rPr lang="uk-UA" i="1" dirty="0"/>
              <a:t>в</a:t>
            </a:r>
            <a:r>
              <a:rPr lang="uk-UA" i="1" dirty="0" smtClean="0"/>
              <a:t>исокоприбутковий, </a:t>
            </a:r>
          </a:p>
          <a:p>
            <a:pPr algn="ctr"/>
            <a:r>
              <a:rPr lang="uk-UA" i="1" dirty="0"/>
              <a:t>с</a:t>
            </a:r>
            <a:r>
              <a:rPr lang="uk-UA" i="1" dirty="0" smtClean="0"/>
              <a:t>упермаркет, прем‘єр-міністр</a:t>
            </a:r>
            <a:endParaRPr lang="ru-RU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715008" y="3929066"/>
            <a:ext cx="2808312" cy="187220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Абревіація:</a:t>
            </a:r>
          </a:p>
          <a:p>
            <a:pPr algn="ctr"/>
            <a:r>
              <a:rPr lang="uk-UA" i="1" dirty="0"/>
              <a:t>л</a:t>
            </a:r>
            <a:r>
              <a:rPr lang="uk-UA" i="1" dirty="0" smtClean="0"/>
              <a:t>авсан, піар, рація, біоніка</a:t>
            </a:r>
            <a:endParaRPr lang="ru-RU" i="1" dirty="0"/>
          </a:p>
        </p:txBody>
      </p:sp>
      <p:cxnSp>
        <p:nvCxnSpPr>
          <p:cNvPr id="10" name="Прямая со стрелкой 9"/>
          <p:cNvCxnSpPr>
            <a:stCxn id="4" idx="2"/>
            <a:endCxn id="5" idx="3"/>
          </p:cNvCxnSpPr>
          <p:nvPr/>
        </p:nvCxnSpPr>
        <p:spPr>
          <a:xfrm rot="5400000">
            <a:off x="3298133" y="822985"/>
            <a:ext cx="1512168" cy="11075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6" idx="1"/>
          </p:cNvCxnSpPr>
          <p:nvPr/>
        </p:nvCxnSpPr>
        <p:spPr>
          <a:xfrm rot="16200000" flipH="1">
            <a:off x="4395447" y="833245"/>
            <a:ext cx="1532118" cy="1107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7" idx="3"/>
          </p:cNvCxnSpPr>
          <p:nvPr/>
        </p:nvCxnSpPr>
        <p:spPr>
          <a:xfrm rot="5400000">
            <a:off x="1907372" y="2235976"/>
            <a:ext cx="4315920" cy="10853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8" idx="1"/>
          </p:cNvCxnSpPr>
          <p:nvPr/>
        </p:nvCxnSpPr>
        <p:spPr>
          <a:xfrm rot="16200000" flipH="1">
            <a:off x="3039265" y="2189427"/>
            <a:ext cx="4244482" cy="1107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848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85784" y="785794"/>
            <a:ext cx="9286940" cy="578874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У множині термінів кожної галузі вирізняють дві складові частини: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термінологію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терміносистему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		Термінологія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— це така підмножина термінів, яка відображає поняття, що утворилися і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функціонують у кожній галузі стихійно. На відміну від термінології, 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терміносистема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— це опрацьована фахівцями певної галузі та лінгвістами підмножина термінів, яка адекватно й однозначно відображає систему понять цієї галузі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85728"/>
            <a:ext cx="8064896" cy="86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Термінологія</a:t>
            </a:r>
            <a:r>
              <a:rPr lang="uk-UA" dirty="0" smtClean="0"/>
              <a:t> – сукупність</a:t>
            </a:r>
            <a:r>
              <a:rPr lang="en-US" dirty="0" smtClean="0"/>
              <a:t> </a:t>
            </a:r>
            <a:r>
              <a:rPr lang="uk-UA" dirty="0" smtClean="0"/>
              <a:t>термінів з усіх галузей знань (або однієї галузі). Кожна галузь науки, техніки, виробництва, мистецтва має свою термінологію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059832" y="2852936"/>
            <a:ext cx="3024336" cy="17281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b="1" dirty="0" smtClean="0"/>
              <a:t>Термінологічна лексика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2852936"/>
            <a:ext cx="208823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Суспільно-політична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16216" y="5445224"/>
            <a:ext cx="208823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Адміністративно-ділова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1952" y="5445224"/>
            <a:ext cx="208823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Природнича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27884" y="1645568"/>
            <a:ext cx="208823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Гуманітарна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16216" y="2852936"/>
            <a:ext cx="208823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Науково-технічна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3" idx="1"/>
            <a:endCxn id="5" idx="3"/>
          </p:cNvCxnSpPr>
          <p:nvPr/>
        </p:nvCxnSpPr>
        <p:spPr>
          <a:xfrm flipH="1" flipV="1">
            <a:off x="2627784" y="3104964"/>
            <a:ext cx="432048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3" idx="0"/>
            <a:endCxn id="8" idx="2"/>
          </p:cNvCxnSpPr>
          <p:nvPr/>
        </p:nvCxnSpPr>
        <p:spPr>
          <a:xfrm flipV="1">
            <a:off x="4572000" y="2149624"/>
            <a:ext cx="0" cy="7033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3" idx="3"/>
          </p:cNvCxnSpPr>
          <p:nvPr/>
        </p:nvCxnSpPr>
        <p:spPr>
          <a:xfrm flipV="1">
            <a:off x="6084168" y="3104964"/>
            <a:ext cx="432048" cy="612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3" idx="2"/>
            <a:endCxn id="7" idx="3"/>
          </p:cNvCxnSpPr>
          <p:nvPr/>
        </p:nvCxnSpPr>
        <p:spPr>
          <a:xfrm flipH="1">
            <a:off x="2780184" y="4581128"/>
            <a:ext cx="1791816" cy="11161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3" idx="2"/>
            <a:endCxn id="6" idx="1"/>
          </p:cNvCxnSpPr>
          <p:nvPr/>
        </p:nvCxnSpPr>
        <p:spPr>
          <a:xfrm>
            <a:off x="4572000" y="4581128"/>
            <a:ext cx="1944216" cy="11161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928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28604"/>
            <a:ext cx="8929718" cy="62865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Від термінів слід відрізняти 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номенклатурні назви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— своєрідні етикетки предметів, явищ, понять. Якщо в основі терміна лежить загальне поняття, то в основі номенклатурної назви — одиничне.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		До номенклатури входять серійні марки машин, приладів, верстатів, найменування підприємств, установ, організацій, географічні назви та назви рослин, звірів і под.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952</TotalTime>
  <Words>471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Georgia</vt:lpstr>
      <vt:lpstr>Times New Roman</vt:lpstr>
      <vt:lpstr>Trebuchet MS</vt:lpstr>
      <vt:lpstr>Wingdings 2</vt:lpstr>
      <vt:lpstr>Городская</vt:lpstr>
      <vt:lpstr>ОСНОВИ УКРАЇНСЬКОГО ТЕРМІНОЗНАВСТВА </vt:lpstr>
      <vt:lpstr>Література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Термін-слово або словосполучення, що виражаєчіткоокресленепоняття певної галузі науки,</dc:title>
  <dc:creator>admin</dc:creator>
  <cp:lastModifiedBy>admin</cp:lastModifiedBy>
  <cp:revision>44</cp:revision>
  <dcterms:modified xsi:type="dcterms:W3CDTF">2021-12-13T20:06:00Z</dcterms:modified>
</cp:coreProperties>
</file>