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57575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583" y="6193766"/>
            <a:ext cx="2397246" cy="39905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1583" y="6193766"/>
            <a:ext cx="2397246" cy="39905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9352" y="321386"/>
            <a:ext cx="7105294" cy="100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4586" y="1511630"/>
            <a:ext cx="8494826" cy="2880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7575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0408" y="6566389"/>
            <a:ext cx="8623935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biggggidea.com/practices/114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-go-go.com.ua/rabota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9" Type="http://schemas.openxmlformats.org/officeDocument/2006/relationships/image" Target="../media/image39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34" Type="http://schemas.openxmlformats.org/officeDocument/2006/relationships/image" Target="../media/image34.png"/><Relationship Id="rId42" Type="http://schemas.openxmlformats.org/officeDocument/2006/relationships/image" Target="../media/image42.png"/><Relationship Id="rId47" Type="http://schemas.openxmlformats.org/officeDocument/2006/relationships/image" Target="../media/image47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38" Type="http://schemas.openxmlformats.org/officeDocument/2006/relationships/image" Target="../media/image38.png"/><Relationship Id="rId46" Type="http://schemas.openxmlformats.org/officeDocument/2006/relationships/image" Target="../media/image46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41" Type="http://schemas.openxmlformats.org/officeDocument/2006/relationships/image" Target="../media/image4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37" Type="http://schemas.openxmlformats.org/officeDocument/2006/relationships/image" Target="../media/image37.png"/><Relationship Id="rId40" Type="http://schemas.openxmlformats.org/officeDocument/2006/relationships/image" Target="../media/image40.jpg"/><Relationship Id="rId45" Type="http://schemas.openxmlformats.org/officeDocument/2006/relationships/image" Target="../media/image45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36" Type="http://schemas.openxmlformats.org/officeDocument/2006/relationships/image" Target="../media/image36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4" Type="http://schemas.openxmlformats.org/officeDocument/2006/relationships/image" Target="../media/image44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43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750872" y="2209800"/>
            <a:ext cx="6411595" cy="899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25"/>
              </a:spcBef>
            </a:pPr>
            <a:r>
              <a:rPr sz="2900" i="0" spc="-5" dirty="0">
                <a:solidFill>
                  <a:srgbClr val="C00000"/>
                </a:solidFill>
                <a:latin typeface="Tahoma"/>
                <a:cs typeface="Tahoma"/>
              </a:rPr>
              <a:t>ТЕМА </a:t>
            </a:r>
            <a:r>
              <a:rPr lang="ru-RU" sz="2900" i="0" dirty="0" smtClean="0">
                <a:solidFill>
                  <a:srgbClr val="C00000"/>
                </a:solidFill>
                <a:latin typeface="Tahoma"/>
                <a:cs typeface="Tahoma"/>
              </a:rPr>
              <a:t>6</a:t>
            </a:r>
            <a:r>
              <a:rPr sz="2900" i="0" dirty="0" smtClean="0">
                <a:solidFill>
                  <a:srgbClr val="C00000"/>
                </a:solidFill>
                <a:latin typeface="Tahoma"/>
                <a:cs typeface="Tahoma"/>
              </a:rPr>
              <a:t>. </a:t>
            </a:r>
            <a:r>
              <a:rPr sz="2900" i="0" spc="-5" dirty="0">
                <a:solidFill>
                  <a:srgbClr val="C00000"/>
                </a:solidFill>
                <a:latin typeface="Tahoma"/>
                <a:cs typeface="Tahoma"/>
              </a:rPr>
              <a:t>РОЗВИТОК </a:t>
            </a:r>
            <a:r>
              <a:rPr sz="2900" i="0" dirty="0">
                <a:solidFill>
                  <a:srgbClr val="C00000"/>
                </a:solidFill>
                <a:latin typeface="Tahoma"/>
                <a:cs typeface="Tahoma"/>
              </a:rPr>
              <a:t>ТРУДОВИХ </a:t>
            </a:r>
            <a:r>
              <a:rPr sz="2900" i="0" spc="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900" i="0" dirty="0" smtClean="0">
                <a:solidFill>
                  <a:srgbClr val="C00000"/>
                </a:solidFill>
                <a:latin typeface="Tahoma"/>
                <a:cs typeface="Tahoma"/>
              </a:rPr>
              <a:t>РЕСУРСІВ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8372" y="3488893"/>
            <a:ext cx="7364095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600" b="1" i="1" spc="-5" smtClean="0">
                <a:solidFill>
                  <a:srgbClr val="CC0066"/>
                </a:solidFill>
                <a:latin typeface="Calibri"/>
                <a:cs typeface="Calibri"/>
              </a:rPr>
              <a:t>6.3</a:t>
            </a:r>
            <a:r>
              <a:rPr sz="2600" b="1" i="1" spc="-5" smtClean="0">
                <a:solidFill>
                  <a:srgbClr val="CC0066"/>
                </a:solidFill>
                <a:latin typeface="Calibri"/>
                <a:cs typeface="Calibri"/>
              </a:rPr>
              <a:t>.</a:t>
            </a:r>
            <a:r>
              <a:rPr sz="2600" b="1" i="1" spc="-10" smtClean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600" b="1" i="1" spc="-10" dirty="0">
                <a:solidFill>
                  <a:srgbClr val="CC0066"/>
                </a:solidFill>
                <a:latin typeface="Calibri"/>
                <a:cs typeface="Calibri"/>
              </a:rPr>
              <a:t>Інновації</a:t>
            </a:r>
            <a:r>
              <a:rPr sz="2600" b="1" i="1" spc="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600" b="1" i="1" spc="-5" dirty="0">
                <a:solidFill>
                  <a:srgbClr val="CC0066"/>
                </a:solidFill>
                <a:latin typeface="Calibri"/>
                <a:cs typeface="Calibri"/>
              </a:rPr>
              <a:t>в </a:t>
            </a:r>
            <a:r>
              <a:rPr sz="2600" b="1" i="1" spc="-10" dirty="0">
                <a:solidFill>
                  <a:srgbClr val="CC0066"/>
                </a:solidFill>
                <a:latin typeface="Calibri"/>
                <a:cs typeface="Calibri"/>
              </a:rPr>
              <a:t>управлінні</a:t>
            </a:r>
            <a:r>
              <a:rPr sz="2600" b="1" i="1" spc="2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600" b="1" i="1" spc="-10" dirty="0" err="1">
                <a:solidFill>
                  <a:srgbClr val="CC0066"/>
                </a:solidFill>
                <a:latin typeface="Calibri"/>
                <a:cs typeface="Calibri"/>
              </a:rPr>
              <a:t>трудовими</a:t>
            </a:r>
            <a:r>
              <a:rPr sz="2600" b="1" i="1" spc="5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600" b="1" i="1" spc="-10" dirty="0" err="1" smtClean="0">
                <a:solidFill>
                  <a:srgbClr val="CC0066"/>
                </a:solidFill>
                <a:latin typeface="Calibri"/>
                <a:cs typeface="Calibri"/>
              </a:rPr>
              <a:t>ресурсами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628012"/>
            <a:ext cx="8471535" cy="436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Стажування</a:t>
            </a:r>
            <a:r>
              <a:rPr sz="1600" b="1" i="1" spc="2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під</a:t>
            </a:r>
            <a:r>
              <a:rPr sz="1600" b="1" i="1" spc="22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час</a:t>
            </a:r>
            <a:r>
              <a:rPr sz="1600" b="1" i="1" spc="19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20" dirty="0">
                <a:solidFill>
                  <a:srgbClr val="575757"/>
                </a:solidFill>
                <a:latin typeface="Arial"/>
                <a:cs typeface="Arial"/>
              </a:rPr>
              <a:t>навчання</a:t>
            </a:r>
            <a:r>
              <a:rPr sz="1600" b="1" i="1" spc="2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–</a:t>
            </a:r>
            <a:r>
              <a:rPr sz="1600" b="1" i="1" spc="22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575757"/>
                </a:solidFill>
                <a:latin typeface="Arial"/>
                <a:cs typeface="Arial"/>
              </a:rPr>
              <a:t>набуття</a:t>
            </a:r>
            <a:r>
              <a:rPr sz="1600" b="1" i="1" spc="22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досвіду</a:t>
            </a:r>
            <a:r>
              <a:rPr sz="1600" b="1" i="1" spc="2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1600" b="1" i="1" spc="21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стажу</a:t>
            </a:r>
            <a:r>
              <a:rPr sz="1600" b="1" i="1" spc="20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роботи</a:t>
            </a:r>
            <a:r>
              <a:rPr sz="1600" b="1" i="1" spc="229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для</a:t>
            </a:r>
            <a:r>
              <a:rPr sz="1600" b="1" i="1" spc="19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молодих </a:t>
            </a:r>
            <a:r>
              <a:rPr sz="1600" b="1" i="1" spc="-43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фахівців</a:t>
            </a:r>
            <a:endParaRPr sz="1600">
              <a:latin typeface="Arial"/>
              <a:cs typeface="Arial"/>
            </a:endParaRPr>
          </a:p>
          <a:p>
            <a:pPr marL="12700" marR="6350" indent="895985" algn="just">
              <a:lnSpc>
                <a:spcPct val="100000"/>
              </a:lnSpc>
              <a:spcBef>
                <a:spcPts val="385"/>
              </a:spcBef>
            </a:pP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Новим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законом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передбачено,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студенти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 останніх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курсів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 професійно- 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технічних </a:t>
            </a:r>
            <a:r>
              <a:rPr sz="1600" b="1" spc="-20" dirty="0">
                <a:solidFill>
                  <a:srgbClr val="575757"/>
                </a:solidFill>
                <a:latin typeface="Arial"/>
                <a:cs typeface="Arial"/>
              </a:rPr>
              <a:t>та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вищих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навчальних 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закладів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мають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право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у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вільний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навчання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проходити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стажування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у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роботодавців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професією,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якою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здобувається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освіта,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строком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шести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місяців.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b="1" i="1" spc="-5" dirty="0">
                <a:solidFill>
                  <a:srgbClr val="575757"/>
                </a:solidFill>
                <a:latin typeface="Arial"/>
                <a:cs typeface="Arial"/>
              </a:rPr>
              <a:t>Державна</a:t>
            </a:r>
            <a:r>
              <a:rPr sz="1600" b="1" i="1" spc="-1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5" dirty="0">
                <a:solidFill>
                  <a:srgbClr val="575757"/>
                </a:solidFill>
                <a:latin typeface="Arial"/>
                <a:cs typeface="Arial"/>
              </a:rPr>
              <a:t>підтримка</a:t>
            </a:r>
            <a:r>
              <a:rPr sz="1600" b="1" i="1" spc="-7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молодих</a:t>
            </a:r>
            <a:r>
              <a:rPr sz="1600" b="1" i="1" spc="-3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працівників</a:t>
            </a:r>
            <a:r>
              <a:rPr sz="1600" b="1" i="1" spc="-1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575757"/>
                </a:solidFill>
                <a:latin typeface="Arial"/>
                <a:cs typeface="Arial"/>
              </a:rPr>
              <a:t>для</a:t>
            </a:r>
            <a:r>
              <a:rPr sz="1600" b="1" i="1" spc="5" dirty="0">
                <a:solidFill>
                  <a:srgbClr val="575757"/>
                </a:solidFill>
                <a:latin typeface="Arial"/>
                <a:cs typeface="Arial"/>
              </a:rPr>
              <a:t> сільської</a:t>
            </a:r>
            <a:r>
              <a:rPr sz="1600" b="1" i="1" spc="-5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i="1" spc="-15" dirty="0">
                <a:solidFill>
                  <a:srgbClr val="575757"/>
                </a:solidFill>
                <a:latin typeface="Arial"/>
                <a:cs typeface="Arial"/>
              </a:rPr>
              <a:t>місцевості</a:t>
            </a:r>
            <a:endParaRPr sz="1600">
              <a:latin typeface="Arial"/>
              <a:cs typeface="Arial"/>
            </a:endParaRPr>
          </a:p>
          <a:p>
            <a:pPr marL="12700" marR="5080" indent="895985" algn="just">
              <a:lnSpc>
                <a:spcPct val="100000"/>
              </a:lnSpc>
              <a:spcBef>
                <a:spcPts val="385"/>
              </a:spcBef>
            </a:pP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Закон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передбачає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державну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підтримку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молодих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працівників,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вирішили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поїхати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працювати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сільську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місцевість. </a:t>
            </a:r>
            <a:r>
              <a:rPr sz="16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роботи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відповідною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професією (спеціальністю)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селах 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селищах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молодому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працівнику,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який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уклав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трудовий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договір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строк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менш </a:t>
            </a:r>
            <a:r>
              <a:rPr sz="16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три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роки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підприємствами, установами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організаціями,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розташованими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таких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населених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пунктах,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надаються </a:t>
            </a:r>
            <a:r>
              <a:rPr sz="1600" b="1" spc="-20" dirty="0">
                <a:solidFill>
                  <a:srgbClr val="575757"/>
                </a:solidFill>
                <a:latin typeface="Arial"/>
                <a:cs typeface="Arial"/>
              </a:rPr>
              <a:t>житло на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строк його </a:t>
            </a:r>
            <a:r>
              <a:rPr sz="1600" b="1" spc="-15" dirty="0">
                <a:solidFill>
                  <a:srgbClr val="575757"/>
                </a:solidFill>
                <a:latin typeface="Arial"/>
                <a:cs typeface="Arial"/>
              </a:rPr>
              <a:t>роботи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одноразова адресна допомога </a:t>
            </a:r>
            <a:r>
              <a:rPr sz="1600" b="1" spc="5" dirty="0">
                <a:solidFill>
                  <a:srgbClr val="575757"/>
                </a:solidFill>
                <a:latin typeface="Arial"/>
                <a:cs typeface="Arial"/>
              </a:rPr>
              <a:t>в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десятикратному розмірі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мінімальної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заробітної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плати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рахунок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коштів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Державного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бюджету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України.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Якщо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ж</a:t>
            </a:r>
            <a:r>
              <a:rPr sz="16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молодий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пропрацює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такому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населеному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пункті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менш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ніж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десять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років,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житло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передається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йому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власність.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10</a:t>
            </a:fld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618869"/>
            <a:ext cx="8471535" cy="3977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305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Ваучери на навчання —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як засіб підвищення конкурентоспроможності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на ринку </a:t>
            </a:r>
            <a:r>
              <a:rPr sz="1800" b="1" i="1" spc="-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праці</a:t>
            </a:r>
            <a:r>
              <a:rPr sz="1800" b="1" i="1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1800" b="1" i="1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громадян</a:t>
            </a:r>
            <a:r>
              <a:rPr sz="1800" b="1" i="1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категорії</a:t>
            </a:r>
            <a:r>
              <a:rPr sz="1800" b="1" i="1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«45+»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Особи,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старші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 від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45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років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,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із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страховим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стажем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не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менше</a:t>
            </a:r>
            <a:r>
              <a:rPr sz="1800" spc="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ніж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15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років</a:t>
            </a:r>
            <a:r>
              <a:rPr sz="1800" spc="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мають 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право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до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досягнення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пенсійного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віку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b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одноразове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отримання</a:t>
            </a:r>
            <a:r>
              <a:rPr sz="1800" b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ваучера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для </a:t>
            </a:r>
            <a:r>
              <a:rPr sz="1800" spc="-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підтримання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їх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конкурентоспроможності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шляхом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перепідготовки,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спеціалізації,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підвищення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кваліфікації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 професіями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 спеціальностями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для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пріоритетних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видів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економічної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діяльності.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Вартість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такого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 ваучера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встановлюється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в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межах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вартості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навчання,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але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не вище ніж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10 прожиткових мінімумів для працездатних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осіб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.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Оплата </a:t>
            </a:r>
            <a:r>
              <a:rPr sz="1800" spc="-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ваучера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здійснюється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за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рахунок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коштів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Фонду загальнообов’язкового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державного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соціального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страхування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України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випадок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безробіття.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Особа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може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самостійно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обирати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професію чи спеціальність для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перепідготовки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або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підвищення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кваліфікації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переліку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професій,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затвердженого Кабінетом Міністрів України,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а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також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навчальний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заклад,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якому</a:t>
            </a:r>
            <a:r>
              <a:rPr sz="18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вона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бажає здійснювати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навчання.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618869"/>
            <a:ext cx="8472805" cy="370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Стимулювання</a:t>
            </a:r>
            <a:r>
              <a:rPr sz="1800" b="1" i="1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самозайнятості</a:t>
            </a:r>
            <a:r>
              <a:rPr sz="1800" b="1" i="1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населення</a:t>
            </a:r>
            <a:r>
              <a:rPr sz="1800" b="1" i="1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1800" b="1" i="1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підприємницької</a:t>
            </a:r>
            <a:r>
              <a:rPr sz="1800" b="1" i="1" spc="-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ініціативи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libri"/>
              <a:cs typeface="Calibri"/>
            </a:endParaRPr>
          </a:p>
          <a:p>
            <a:pPr marL="12700" marR="5080" indent="895985" algn="just">
              <a:lnSpc>
                <a:spcPct val="100000"/>
              </a:lnSpc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Н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адання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безоплатних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індивідуальних та групових </a:t>
            </a:r>
            <a:r>
              <a:rPr sz="1800" b="1" spc="-15" dirty="0">
                <a:solidFill>
                  <a:srgbClr val="3A3A3A"/>
                </a:solidFill>
                <a:latin typeface="Calibri"/>
                <a:cs typeface="Calibri"/>
              </a:rPr>
              <a:t>консультацій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з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питань 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організації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провадження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 підприємницької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діяльності</a:t>
            </a:r>
            <a:r>
              <a:rPr sz="18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із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залученням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громадських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засадах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працівників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органів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державної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влади.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Надання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таких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консультацій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організовується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фізичних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осіб,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які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мають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намір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започаткувати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підприємницьку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діяльність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або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вже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здійснюють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таку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діяльність.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Консультації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надаватимуться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представниками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компетентних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органів,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а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також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органів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місцевого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самоврядування, об’єднань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роботодавців,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профспілок, асоціацій підприємців,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банків,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бізнес-центрів,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бізнес-інкубаторів,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фондів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підтримки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малого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підприємництва,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лізингових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компаній,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консультативних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центрів,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інших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підприємств,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установ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організацій, які за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напрямами діяльності сприяють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розвитку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 підтримці малого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і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середнього</a:t>
            </a:r>
            <a:r>
              <a:rPr sz="1800" spc="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підприємництва.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618869"/>
            <a:ext cx="8472170" cy="3486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Організація</a:t>
            </a:r>
            <a:r>
              <a:rPr sz="1800" b="1" i="1" spc="-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A3A3A"/>
                </a:solidFill>
                <a:latin typeface="Calibri"/>
                <a:cs typeface="Calibri"/>
              </a:rPr>
              <a:t>громадських</a:t>
            </a:r>
            <a:r>
              <a:rPr sz="1800" b="1" i="1" spc="-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i="1" spc="-5" dirty="0">
                <a:solidFill>
                  <a:srgbClr val="3A3A3A"/>
                </a:solidFill>
                <a:latin typeface="Calibri"/>
                <a:cs typeface="Calibri"/>
              </a:rPr>
              <a:t>робіт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libri"/>
              <a:cs typeface="Calibri"/>
            </a:endParaRPr>
          </a:p>
          <a:p>
            <a:pPr marL="12700" marR="6985" indent="895985" algn="just">
              <a:lnSpc>
                <a:spcPct val="100000"/>
              </a:lnSpc>
            </a:pPr>
            <a:r>
              <a:rPr sz="1800" b="1" spc="-20" dirty="0">
                <a:solidFill>
                  <a:srgbClr val="3A3A3A"/>
                </a:solidFill>
                <a:latin typeface="Calibri"/>
                <a:cs typeface="Calibri"/>
              </a:rPr>
              <a:t>Громадські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роботи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є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суспільно корисними, такими,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що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організовуються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для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додаткового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стимулювання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мотивації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до</a:t>
            </a:r>
            <a:r>
              <a:rPr sz="1800" spc="37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праці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матеріальної підтримки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безробітних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інших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категорій</a:t>
            </a:r>
            <a:r>
              <a:rPr sz="1800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осіб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виконуються</a:t>
            </a:r>
            <a:r>
              <a:rPr sz="18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ними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добровільних</a:t>
            </a:r>
            <a:r>
              <a:rPr sz="18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засадах.</a:t>
            </a:r>
            <a:endParaRPr sz="1800">
              <a:latin typeface="Calibri"/>
              <a:cs typeface="Calibri"/>
            </a:endParaRPr>
          </a:p>
          <a:p>
            <a:pPr marL="12700" marR="5080" indent="895985" algn="just">
              <a:lnSpc>
                <a:spcPct val="100200"/>
              </a:lnSpc>
              <a:spcBef>
                <a:spcPts val="430"/>
              </a:spcBef>
            </a:pP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Фінансування таких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робіт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для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зареєстрованих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безробітних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працівників на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підприємстві,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які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перебувають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у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простої, здійснюватиметься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рахунок коштів Фонду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загальнообов’язкового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державного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соціального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страхування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України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випадок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безробіття</a:t>
            </a:r>
            <a:r>
              <a:rPr sz="1800" spc="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spc="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місцевих</a:t>
            </a:r>
            <a:r>
              <a:rPr sz="1800" spc="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бюджетів</a:t>
            </a:r>
            <a:r>
              <a:rPr sz="1800" spc="78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пропорційно</a:t>
            </a:r>
            <a:r>
              <a:rPr sz="1800" spc="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рівними  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частинами.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Calibri"/>
                <a:cs typeface="Calibri"/>
              </a:rPr>
              <a:t>Такі </a:t>
            </a:r>
            <a:r>
              <a:rPr sz="18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виплати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спрямовуються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заробітну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плату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осіб,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що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беруть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участь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у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громадських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роботах,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оплату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їхнього проїзду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до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місця тимчасової роботи та інші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витрати,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необхідні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для</a:t>
            </a:r>
            <a:r>
              <a:rPr sz="18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проведення</a:t>
            </a:r>
            <a:r>
              <a:rPr sz="1800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таких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робіт.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5680" y="595706"/>
            <a:ext cx="79495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2800" dirty="0" err="1" smtClean="0"/>
              <a:t>Інновації</a:t>
            </a:r>
            <a:r>
              <a:rPr sz="2800" spc="-25" dirty="0" smtClean="0"/>
              <a:t> </a:t>
            </a:r>
            <a:r>
              <a:rPr sz="2800" spc="5" dirty="0"/>
              <a:t>в</a:t>
            </a:r>
            <a:r>
              <a:rPr sz="2800" spc="-5" dirty="0"/>
              <a:t> </a:t>
            </a:r>
            <a:r>
              <a:rPr sz="2800" dirty="0"/>
              <a:t>управлінні</a:t>
            </a:r>
            <a:r>
              <a:rPr sz="2800" spc="-70" dirty="0"/>
              <a:t> </a:t>
            </a:r>
            <a:r>
              <a:rPr sz="2800" dirty="0"/>
              <a:t>трудовими</a:t>
            </a:r>
            <a:r>
              <a:rPr sz="2800" spc="-50" dirty="0"/>
              <a:t> </a:t>
            </a:r>
            <a:r>
              <a:rPr sz="2800" spc="-5" dirty="0"/>
              <a:t>ресурсами</a:t>
            </a:r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624965"/>
            <a:ext cx="8473440" cy="3172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604">
              <a:lnSpc>
                <a:spcPct val="100000"/>
              </a:lnSpc>
              <a:spcBef>
                <a:spcPts val="100"/>
              </a:spcBef>
              <a:tabLst>
                <a:tab pos="2213610" algn="l"/>
                <a:tab pos="6122670" algn="l"/>
                <a:tab pos="8037195" algn="l"/>
              </a:tabLst>
            </a:pPr>
            <a:r>
              <a:rPr sz="2400" b="1" spc="-30" dirty="0">
                <a:solidFill>
                  <a:srgbClr val="575757"/>
                </a:solidFill>
                <a:latin typeface="Arial"/>
                <a:cs typeface="Arial"/>
              </a:rPr>
              <a:t>Ф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ор</a:t>
            </a:r>
            <a:r>
              <a:rPr sz="2400" b="1" spc="-25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2400" b="1" spc="-40" dirty="0">
                <a:solidFill>
                  <a:srgbClr val="575757"/>
                </a:solidFill>
                <a:latin typeface="Arial"/>
                <a:cs typeface="Arial"/>
              </a:rPr>
              <a:t>у</a:t>
            </a:r>
            <a:r>
              <a:rPr sz="2400" b="1" spc="-35" dirty="0">
                <a:solidFill>
                  <a:srgbClr val="575757"/>
                </a:solidFill>
                <a:latin typeface="Arial"/>
                <a:cs typeface="Arial"/>
              </a:rPr>
              <a:t>в</a:t>
            </a:r>
            <a:r>
              <a:rPr sz="2400" b="1" spc="30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я	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с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ц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2400" b="1" spc="35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л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ь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-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пр</a:t>
            </a:r>
            <a:r>
              <a:rPr sz="2400" b="1" spc="10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400" b="1" spc="-60" dirty="0">
                <a:solidFill>
                  <a:srgbClr val="575757"/>
                </a:solidFill>
                <a:latin typeface="Arial"/>
                <a:cs typeface="Arial"/>
              </a:rPr>
              <a:t>ф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е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с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ій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и</a:t>
            </a:r>
            <a:r>
              <a:rPr sz="2400" b="1" dirty="0">
                <a:solidFill>
                  <a:srgbClr val="575757"/>
                </a:solidFill>
                <a:latin typeface="Arial"/>
                <a:cs typeface="Arial"/>
              </a:rPr>
              <a:t>х	об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’</a:t>
            </a:r>
            <a:r>
              <a:rPr sz="2400" b="1" spc="-5" dirty="0">
                <a:solidFill>
                  <a:srgbClr val="575757"/>
                </a:solidFill>
                <a:latin typeface="Arial"/>
                <a:cs typeface="Arial"/>
              </a:rPr>
              <a:t>є</a:t>
            </a:r>
            <a:r>
              <a:rPr sz="2400" b="1" spc="-20" dirty="0">
                <a:solidFill>
                  <a:srgbClr val="575757"/>
                </a:solidFill>
                <a:latin typeface="Arial"/>
                <a:cs typeface="Arial"/>
              </a:rPr>
              <a:t>д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spc="5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400" b="1" spc="-5" dirty="0">
                <a:solidFill>
                  <a:srgbClr val="575757"/>
                </a:solidFill>
                <a:latin typeface="Arial"/>
                <a:cs typeface="Arial"/>
              </a:rPr>
              <a:t>ь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,	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 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працюють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2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місцевому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рівні,</a:t>
            </a:r>
            <a:r>
              <a:rPr sz="2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це:</a:t>
            </a:r>
            <a:endParaRPr sz="2400">
              <a:latin typeface="Microsoft Sans Serif"/>
              <a:cs typeface="Microsoft Sans Serif"/>
            </a:endParaRPr>
          </a:p>
          <a:p>
            <a:pPr marL="12700" marR="762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72745" algn="l"/>
              </a:tabLst>
            </a:pPr>
            <a:r>
              <a:rPr sz="2400" spc="-90" dirty="0">
                <a:solidFill>
                  <a:srgbClr val="575757"/>
                </a:solidFill>
                <a:latin typeface="Microsoft Sans Serif"/>
                <a:cs typeface="Microsoft Sans Serif"/>
              </a:rPr>
              <a:t>НДО</a:t>
            </a:r>
            <a:r>
              <a:rPr sz="2400" spc="1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(Недержавні</a:t>
            </a:r>
            <a:r>
              <a:rPr sz="2400" spc="1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некомерційні</a:t>
            </a:r>
            <a:r>
              <a:rPr sz="2400" spc="1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організації),</a:t>
            </a:r>
            <a:r>
              <a:rPr sz="2400" spc="1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400" spc="1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надають </a:t>
            </a:r>
            <a:r>
              <a:rPr sz="2400" spc="-6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послуги</a:t>
            </a:r>
            <a:r>
              <a:rPr sz="2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сфері</a:t>
            </a:r>
            <a:r>
              <a:rPr sz="2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освіти,</a:t>
            </a:r>
            <a:r>
              <a:rPr sz="2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культури,</a:t>
            </a:r>
            <a:r>
              <a:rPr sz="2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медицини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спорту;</a:t>
            </a:r>
            <a:endParaRPr sz="24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394335" algn="l"/>
                <a:tab pos="4393565" algn="l"/>
                <a:tab pos="6491605" algn="l"/>
              </a:tabLst>
            </a:pP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Об'єднання</a:t>
            </a:r>
            <a:r>
              <a:rPr sz="2400" spc="3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2400" spc="3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інтересами,	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400" spc="3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працюють	при</a:t>
            </a:r>
            <a:r>
              <a:rPr sz="2400" spc="2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районних </a:t>
            </a:r>
            <a:r>
              <a:rPr sz="2400" spc="-6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бібліотеках</a:t>
            </a:r>
            <a:r>
              <a:rPr sz="2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будинках</a:t>
            </a:r>
            <a:r>
              <a:rPr sz="2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культури,</a:t>
            </a:r>
            <a:r>
              <a:rPr sz="24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тощо;</a:t>
            </a:r>
            <a:endParaRPr sz="2400">
              <a:latin typeface="Microsoft Sans Serif"/>
              <a:cs typeface="Microsoft Sans Serif"/>
            </a:endParaRPr>
          </a:p>
          <a:p>
            <a:pPr marL="701675" indent="-68961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701675" algn="l"/>
                <a:tab pos="702310" algn="l"/>
                <a:tab pos="2411730" algn="l"/>
                <a:tab pos="4025265" algn="l"/>
                <a:tab pos="4525010" algn="l"/>
                <a:tab pos="6146800" algn="l"/>
              </a:tabLst>
            </a:pP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Сусідські	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громади	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	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комітети	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територіального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громадського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19375" marR="5080" indent="-2607310">
              <a:lnSpc>
                <a:spcPct val="100000"/>
              </a:lnSpc>
              <a:spcBef>
                <a:spcPts val="95"/>
              </a:spcBef>
            </a:pPr>
            <a:r>
              <a:rPr spc="-5" dirty="0" err="1" smtClean="0"/>
              <a:t>Інновації</a:t>
            </a:r>
            <a:r>
              <a:rPr spc="-15" dirty="0" smtClean="0"/>
              <a:t> </a:t>
            </a:r>
            <a:r>
              <a:rPr spc="-5" dirty="0"/>
              <a:t>в</a:t>
            </a:r>
            <a:r>
              <a:rPr spc="15" dirty="0"/>
              <a:t> </a:t>
            </a:r>
            <a:r>
              <a:rPr spc="-10" dirty="0"/>
              <a:t>управлінні трудовими </a:t>
            </a:r>
            <a:r>
              <a:rPr spc="-705" dirty="0"/>
              <a:t> </a:t>
            </a:r>
            <a:r>
              <a:rPr spc="-5" dirty="0"/>
              <a:t>ресурсами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545398"/>
            <a:ext cx="8472805" cy="437197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783590">
              <a:lnSpc>
                <a:spcPct val="100000"/>
              </a:lnSpc>
              <a:spcBef>
                <a:spcPts val="795"/>
              </a:spcBef>
            </a:pPr>
            <a:r>
              <a:rPr sz="1800" b="1" spc="-10" dirty="0">
                <a:solidFill>
                  <a:srgbClr val="575757"/>
                </a:solidFill>
                <a:latin typeface="Arial"/>
                <a:cs typeface="Arial"/>
              </a:rPr>
              <a:t>Проекти</a:t>
            </a:r>
            <a:r>
              <a:rPr sz="1800" b="1" spc="5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75757"/>
                </a:solidFill>
                <a:latin typeface="Arial"/>
                <a:cs typeface="Arial"/>
              </a:rPr>
              <a:t>стимулювання</a:t>
            </a:r>
            <a:r>
              <a:rPr sz="1800" b="1" spc="10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575757"/>
                </a:solidFill>
                <a:latin typeface="Arial"/>
                <a:cs typeface="Arial"/>
              </a:rPr>
              <a:t>індивідуальної</a:t>
            </a:r>
            <a:r>
              <a:rPr sz="1800" b="1" spc="8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575757"/>
                </a:solidFill>
                <a:latin typeface="Arial"/>
                <a:cs typeface="Arial"/>
              </a:rPr>
              <a:t>активності</a:t>
            </a:r>
            <a:r>
              <a:rPr sz="1800" b="1" spc="10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575757"/>
                </a:solidFill>
                <a:latin typeface="Arial"/>
                <a:cs typeface="Arial"/>
              </a:rPr>
              <a:t>громадян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635"/>
              </a:spcBef>
            </a:pP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Розробка</a:t>
            </a:r>
            <a:r>
              <a:rPr sz="1600" spc="3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3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реалізація</a:t>
            </a:r>
            <a:r>
              <a:rPr sz="1600" spc="3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суспільно</a:t>
            </a:r>
            <a:r>
              <a:rPr sz="1600" spc="3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значущих</a:t>
            </a:r>
            <a:r>
              <a:rPr sz="1600" spc="3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проектів</a:t>
            </a:r>
            <a:r>
              <a:rPr sz="1600" spc="3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600" spc="3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обов'язковою</a:t>
            </a:r>
            <a:r>
              <a:rPr sz="1600" spc="3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умовою</a:t>
            </a:r>
            <a:r>
              <a:rPr sz="1600" spc="3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</a:t>
            </a:r>
            <a:endParaRPr sz="16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жителів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на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локальному рівні</a:t>
            </a:r>
            <a:endParaRPr sz="16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385"/>
              </a:spcBef>
            </a:pP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Проекти залучення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: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надання грантів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6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НДО</a:t>
            </a:r>
            <a:r>
              <a:rPr sz="16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проекти,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 передбачають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пряме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вивчення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думок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жителів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громадян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проекти.</a:t>
            </a:r>
            <a:endParaRPr sz="16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spcBef>
                <a:spcPts val="385"/>
              </a:spcBef>
            </a:pP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Кооперативні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проекти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: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стимулювання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кооперації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окремих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індивідів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вирішення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актуальних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них</a:t>
            </a:r>
            <a:r>
              <a:rPr sz="16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проблем,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реалізацію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об'єднуючих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ідей.</a:t>
            </a:r>
            <a:endParaRPr sz="16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385"/>
              </a:spcBef>
            </a:pP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Індивідуальні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проекти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: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стимулювання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індивідуальної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активності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громадян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щодо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реалізації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своїх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ідей,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спрямованої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на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формування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співтовариств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включення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</a:t>
            </a:r>
            <a:r>
              <a:rPr sz="16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інформаційне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поле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НДО.</a:t>
            </a:r>
            <a:endParaRPr sz="16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spcBef>
                <a:spcPts val="385"/>
              </a:spcBef>
            </a:pPr>
            <a:r>
              <a:rPr sz="1600" b="1" spc="-15" dirty="0">
                <a:solidFill>
                  <a:srgbClr val="575757"/>
                </a:solidFill>
                <a:latin typeface="Arial"/>
                <a:cs typeface="Arial"/>
              </a:rPr>
              <a:t>Стимулювання 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обміну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досвідом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: надання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грантів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учасників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низових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об'єднань,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активістів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НДО,</a:t>
            </a:r>
            <a:r>
              <a:rPr sz="1600" spc="3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</a:t>
            </a:r>
            <a:r>
              <a:rPr sz="1600" spc="3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передбачають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короткострокові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поїздки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обміну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досвідом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отримання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знань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сфері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громадянської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освіти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Microsoft Sans Serif"/>
              <a:cs typeface="Microsoft Sans Serif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Підтримка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нетрадиційних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інноваційних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підвищення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соціальної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активності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(публічні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лекції,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дискусії,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диспути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тощо)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щодо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економічного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456499"/>
            <a:ext cx="8470265" cy="304482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 indent="-342265" algn="just">
              <a:lnSpc>
                <a:spcPct val="100000"/>
              </a:lnSpc>
              <a:spcBef>
                <a:spcPts val="535"/>
              </a:spcBef>
              <a:buClr>
                <a:srgbClr val="648B91"/>
              </a:buClr>
              <a:buFont typeface="Microsoft Sans Serif"/>
              <a:buChar char="•"/>
              <a:tabLst>
                <a:tab pos="354965" algn="l"/>
              </a:tabLst>
            </a:pPr>
            <a:r>
              <a:rPr sz="1800" b="1" spc="-10" dirty="0">
                <a:solidFill>
                  <a:srgbClr val="575757"/>
                </a:solidFill>
                <a:latin typeface="Arial"/>
                <a:cs typeface="Arial"/>
              </a:rPr>
              <a:t>HRM</a:t>
            </a:r>
            <a:r>
              <a:rPr sz="1800" b="1" dirty="0">
                <a:solidFill>
                  <a:srgbClr val="575757"/>
                </a:solidFill>
                <a:latin typeface="Arial"/>
                <a:cs typeface="Arial"/>
              </a:rPr>
              <a:t> -</a:t>
            </a:r>
            <a:r>
              <a:rPr sz="1800" b="1" spc="-1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575757"/>
                </a:solidFill>
                <a:latin typeface="Arial"/>
                <a:cs typeface="Arial"/>
              </a:rPr>
              <a:t>управління</a:t>
            </a:r>
            <a:r>
              <a:rPr sz="1800" b="1" spc="5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75757"/>
                </a:solidFill>
                <a:latin typeface="Arial"/>
                <a:cs typeface="Arial"/>
              </a:rPr>
              <a:t>персоналом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HRM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(human</a:t>
            </a:r>
            <a:r>
              <a:rPr sz="18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resources</a:t>
            </a:r>
            <a:r>
              <a:rPr sz="18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management,</a:t>
            </a:r>
            <a:r>
              <a:rPr sz="18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управління</a:t>
            </a:r>
            <a:r>
              <a:rPr sz="18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персоналом,</a:t>
            </a:r>
            <a:r>
              <a:rPr sz="18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HR-менеджмент)</a:t>
            </a:r>
            <a:endParaRPr sz="1800">
              <a:latin typeface="Microsoft Sans Serif"/>
              <a:cs typeface="Microsoft Sans Serif"/>
            </a:endParaRPr>
          </a:p>
          <a:p>
            <a:pPr marL="12700" marR="8255" algn="just">
              <a:lnSpc>
                <a:spcPct val="100000"/>
              </a:lnSpc>
            </a:pP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-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область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знань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практичної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діяльності,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спрямована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800" spc="45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</a:t>
            </a:r>
            <a:r>
              <a:rPr sz="1800" spc="4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організацію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кваліфікованого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персоналу,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здатного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виконувати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покладені</a:t>
            </a:r>
            <a:r>
              <a:rPr sz="1800" spc="4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нього</a:t>
            </a:r>
            <a:r>
              <a:rPr sz="18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обов'язки,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оптимальне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його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використання.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1003300" algn="l"/>
                <a:tab pos="2000250" algn="l"/>
                <a:tab pos="3308350" algn="l"/>
                <a:tab pos="4808220" algn="l"/>
                <a:tab pos="5238750" algn="l"/>
                <a:tab pos="6872605" algn="l"/>
                <a:tab pos="7253605" algn="l"/>
              </a:tabLst>
            </a:pPr>
            <a:r>
              <a:rPr sz="1800" i="1" spc="-5" dirty="0">
                <a:solidFill>
                  <a:srgbClr val="575757"/>
                </a:solidFill>
                <a:latin typeface="Arial"/>
                <a:cs typeface="Arial"/>
              </a:rPr>
              <a:t>Основні	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методи	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управління	</a:t>
            </a:r>
            <a:r>
              <a:rPr sz="1800" i="1" spc="-5" dirty="0">
                <a:solidFill>
                  <a:srgbClr val="575757"/>
                </a:solidFill>
                <a:latin typeface="Arial"/>
                <a:cs typeface="Arial"/>
              </a:rPr>
              <a:t>персоналом,	які	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реалізуються	за	</a:t>
            </a:r>
            <a:r>
              <a:rPr sz="1800" i="1" spc="-5" dirty="0">
                <a:solidFill>
                  <a:srgbClr val="575757"/>
                </a:solidFill>
                <a:latin typeface="Arial"/>
                <a:cs typeface="Arial"/>
              </a:rPr>
              <a:t>допомогою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HRM-системи:</a:t>
            </a:r>
            <a:endParaRPr sz="1800">
              <a:latin typeface="Arial"/>
              <a:cs typeface="Arial"/>
            </a:endParaRPr>
          </a:p>
          <a:p>
            <a:pPr marL="354330" indent="-342265" algn="just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Char char="•"/>
              <a:tabLst>
                <a:tab pos="354965" algn="l"/>
              </a:tabLst>
            </a:pP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Економічні:</a:t>
            </a:r>
            <a:r>
              <a:rPr sz="1800" spc="630" dirty="0">
                <a:solidFill>
                  <a:srgbClr val="575757"/>
                </a:solidFill>
                <a:latin typeface="Microsoft Sans Serif"/>
                <a:cs typeface="Microsoft Sans Serif"/>
              </a:rPr>
              <a:t> 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матеріальне</a:t>
            </a:r>
            <a:r>
              <a:rPr sz="1800" spc="635" dirty="0">
                <a:solidFill>
                  <a:srgbClr val="575757"/>
                </a:solidFill>
                <a:latin typeface="Microsoft Sans Serif"/>
                <a:cs typeface="Microsoft Sans Serif"/>
              </a:rPr>
              <a:t> 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стимулювання</a:t>
            </a:r>
            <a:r>
              <a:rPr sz="1800" spc="6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6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6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6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санкції,</a:t>
            </a:r>
            <a:r>
              <a:rPr sz="1800" spc="6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6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фінансування</a:t>
            </a:r>
            <a:r>
              <a:rPr sz="1800" spc="630" dirty="0">
                <a:solidFill>
                  <a:srgbClr val="575757"/>
                </a:solidFill>
                <a:latin typeface="Microsoft Sans Serif"/>
                <a:cs typeface="Microsoft Sans Serif"/>
              </a:rPr>
              <a:t> 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endParaRPr sz="1800">
              <a:latin typeface="Microsoft Sans Serif"/>
              <a:cs typeface="Microsoft Sans Serif"/>
            </a:endParaRPr>
          </a:p>
          <a:p>
            <a:pPr marL="354330">
              <a:lnSpc>
                <a:spcPct val="100000"/>
              </a:lnSpc>
            </a:pP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кредитування,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зарплата,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собівартість,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прибуток,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ціна.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7878" y="4530979"/>
            <a:ext cx="4789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2265">
              <a:lnSpc>
                <a:spcPct val="100000"/>
              </a:lnSpc>
              <a:spcBef>
                <a:spcPts val="10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  <a:tab pos="3719829" algn="l"/>
              </a:tabLst>
            </a:pP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Організаційно-розпорядчі:	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підтримка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9559" y="4805298"/>
            <a:ext cx="4966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95525" algn="l"/>
                <a:tab pos="4170679" algn="l"/>
              </a:tabLst>
            </a:pP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ь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ті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,	</a:t>
            </a:r>
            <a:r>
              <a:rPr sz="180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нн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я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ів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5950" y="4530979"/>
            <a:ext cx="1324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8895" algn="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дисципліни,</a:t>
            </a:r>
            <a:endParaRPr sz="18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</a:pP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примусу,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46009" y="4530979"/>
            <a:ext cx="13703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-90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нн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я 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</a:t>
            </a:r>
            <a:r>
              <a:rPr sz="18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ив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-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878" y="5024158"/>
            <a:ext cx="8469630" cy="95948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535"/>
              </a:spcBef>
            </a:pP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документальне</a:t>
            </a:r>
            <a:r>
              <a:rPr sz="18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закріплення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функцій.</a:t>
            </a:r>
            <a:endParaRPr sz="1800">
              <a:latin typeface="Microsoft Sans Serif"/>
              <a:cs typeface="Microsoft Sans Serif"/>
            </a:endParaRPr>
          </a:p>
          <a:p>
            <a:pPr marL="35433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  <a:tab pos="3155950" algn="l"/>
                <a:tab pos="4549140" algn="l"/>
                <a:tab pos="5854700" algn="l"/>
                <a:tab pos="7393940" algn="l"/>
              </a:tabLst>
            </a:pP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Соціально-психологічні:	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мотивація,	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моральне	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заохочення,	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соціальне</a:t>
            </a:r>
            <a:endParaRPr sz="1800">
              <a:latin typeface="Microsoft Sans Serif"/>
              <a:cs typeface="Microsoft Sans Serif"/>
            </a:endParaRPr>
          </a:p>
          <a:p>
            <a:pPr marL="354330">
              <a:lnSpc>
                <a:spcPct val="100000"/>
              </a:lnSpc>
            </a:pP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планування.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100"/>
              </a:spcBef>
              <a:tabLst>
                <a:tab pos="831850" algn="l"/>
                <a:tab pos="1072515" algn="l"/>
                <a:tab pos="2566670" algn="l"/>
                <a:tab pos="3630929" algn="l"/>
                <a:tab pos="4807585" algn="l"/>
                <a:tab pos="5709920" algn="l"/>
                <a:tab pos="7018020" algn="l"/>
              </a:tabLst>
            </a:pPr>
            <a:r>
              <a:rPr spc="-25" dirty="0"/>
              <a:t>Згідно	</a:t>
            </a:r>
            <a:r>
              <a:rPr spc="-75" dirty="0"/>
              <a:t>з	</a:t>
            </a:r>
            <a:r>
              <a:rPr spc="-15" dirty="0"/>
              <a:t>матеріалами	</a:t>
            </a:r>
            <a:r>
              <a:rPr dirty="0"/>
              <a:t>Forrester	</a:t>
            </a:r>
            <a:r>
              <a:rPr spc="-5" dirty="0"/>
              <a:t>Research,	</a:t>
            </a:r>
            <a:r>
              <a:rPr spc="-10" dirty="0"/>
              <a:t>сучасні	</a:t>
            </a:r>
            <a:r>
              <a:rPr spc="-15" dirty="0"/>
              <a:t>інтегровані	HRM-системи</a:t>
            </a:r>
          </a:p>
          <a:p>
            <a:pPr marL="3556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містять</a:t>
            </a:r>
            <a:r>
              <a:rPr spc="5" dirty="0"/>
              <a:t> </a:t>
            </a:r>
            <a:r>
              <a:rPr spc="-5" dirty="0"/>
              <a:t>шість</a:t>
            </a:r>
            <a:r>
              <a:rPr spc="30" dirty="0"/>
              <a:t> </a:t>
            </a:r>
            <a:r>
              <a:rPr spc="-5" dirty="0"/>
              <a:t>основних</a:t>
            </a:r>
            <a:r>
              <a:rPr spc="20" dirty="0"/>
              <a:t> </a:t>
            </a:r>
            <a:r>
              <a:rPr spc="-15" dirty="0"/>
              <a:t>функціональних</a:t>
            </a:r>
            <a:r>
              <a:rPr spc="45" dirty="0"/>
              <a:t> </a:t>
            </a:r>
            <a:r>
              <a:rPr spc="-20" dirty="0"/>
              <a:t>блоків,</a:t>
            </a:r>
            <a:r>
              <a:rPr spc="-30" dirty="0"/>
              <a:t> </a:t>
            </a:r>
            <a:r>
              <a:rPr spc="-40" dirty="0"/>
              <a:t>які</a:t>
            </a:r>
            <a:r>
              <a:rPr spc="10" dirty="0"/>
              <a:t> </a:t>
            </a:r>
            <a:r>
              <a:rPr spc="-10" dirty="0"/>
              <a:t>відповідають</a:t>
            </a:r>
            <a:r>
              <a:rPr spc="20" dirty="0"/>
              <a:t> </a:t>
            </a:r>
            <a:r>
              <a:rPr spc="-30" dirty="0"/>
              <a:t>за:</a:t>
            </a:r>
          </a:p>
          <a:p>
            <a:pPr marL="22860">
              <a:lnSpc>
                <a:spcPct val="100000"/>
              </a:lnSpc>
              <a:spcBef>
                <a:spcPts val="25"/>
              </a:spcBef>
            </a:pPr>
            <a:endParaRPr sz="2650"/>
          </a:p>
          <a:p>
            <a:pPr marL="377190" indent="-342265">
              <a:lnSpc>
                <a:spcPct val="100000"/>
              </a:lnSpc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30" dirty="0"/>
              <a:t>розрахунок</a:t>
            </a:r>
            <a:r>
              <a:rPr spc="50" dirty="0"/>
              <a:t> </a:t>
            </a:r>
            <a:r>
              <a:rPr spc="-5" dirty="0"/>
              <a:t>заробітної</a:t>
            </a:r>
            <a:r>
              <a:rPr spc="10" dirty="0"/>
              <a:t> </a:t>
            </a:r>
            <a:r>
              <a:rPr spc="-10" dirty="0"/>
              <a:t>плати,</a:t>
            </a:r>
          </a:p>
          <a:p>
            <a:pPr marL="37719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35" dirty="0"/>
              <a:t>облік </a:t>
            </a:r>
            <a:r>
              <a:rPr spc="-15" dirty="0"/>
              <a:t>співробітників,</a:t>
            </a:r>
          </a:p>
          <a:p>
            <a:pPr marL="377190" indent="-342265">
              <a:lnSpc>
                <a:spcPct val="100000"/>
              </a:lnSpc>
              <a:spcBef>
                <a:spcPts val="430"/>
              </a:spcBef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45" dirty="0"/>
              <a:t>рекрутинг,</a:t>
            </a:r>
          </a:p>
          <a:p>
            <a:pPr marL="37719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10" dirty="0"/>
              <a:t>управління</a:t>
            </a:r>
            <a:r>
              <a:rPr dirty="0"/>
              <a:t> </a:t>
            </a:r>
            <a:r>
              <a:rPr spc="-10" dirty="0"/>
              <a:t>талантами,</a:t>
            </a:r>
          </a:p>
          <a:p>
            <a:pPr marL="37719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10" dirty="0"/>
              <a:t>управління</a:t>
            </a:r>
            <a:r>
              <a:rPr spc="30" dirty="0"/>
              <a:t> </a:t>
            </a:r>
            <a:r>
              <a:rPr spc="-10" dirty="0"/>
              <a:t>ефективністю</a:t>
            </a:r>
            <a:r>
              <a:rPr dirty="0"/>
              <a:t> </a:t>
            </a:r>
            <a:r>
              <a:rPr spc="-15" dirty="0"/>
              <a:t>і</a:t>
            </a:r>
            <a:r>
              <a:rPr spc="5" dirty="0"/>
              <a:t> </a:t>
            </a:r>
            <a:r>
              <a:rPr spc="-20" dirty="0"/>
              <a:t>навчанням,</a:t>
            </a:r>
          </a:p>
          <a:p>
            <a:pPr marL="377190" indent="-342265">
              <a:lnSpc>
                <a:spcPct val="100000"/>
              </a:lnSpc>
              <a:spcBef>
                <a:spcPts val="430"/>
              </a:spcBef>
              <a:buClr>
                <a:srgbClr val="648B91"/>
              </a:buClr>
              <a:buChar char="•"/>
              <a:tabLst>
                <a:tab pos="377190" algn="l"/>
                <a:tab pos="378460" algn="l"/>
              </a:tabLst>
            </a:pPr>
            <a:r>
              <a:rPr spc="-25" dirty="0"/>
              <a:t>взаємодія</a:t>
            </a:r>
            <a:r>
              <a:rPr spc="5" dirty="0"/>
              <a:t> </a:t>
            </a:r>
            <a:r>
              <a:rPr spc="-15" dirty="0"/>
              <a:t>користувачів</a:t>
            </a:r>
            <a:r>
              <a:rPr spc="5" dirty="0"/>
              <a:t> </a:t>
            </a:r>
            <a:r>
              <a:rPr spc="-75" dirty="0"/>
              <a:t>з</a:t>
            </a:r>
            <a:r>
              <a:rPr spc="5" dirty="0"/>
              <a:t> </a:t>
            </a:r>
            <a:r>
              <a:rPr spc="-5" dirty="0"/>
              <a:t>системою.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878" y="1502486"/>
            <a:ext cx="8433435" cy="370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272727"/>
                </a:solidFill>
                <a:latin typeface="Calibri"/>
                <a:cs typeface="Calibri"/>
              </a:rPr>
              <a:t>Основні</a:t>
            </a:r>
            <a:r>
              <a:rPr sz="1800" i="1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272727"/>
                </a:solidFill>
                <a:latin typeface="Calibri"/>
                <a:cs typeface="Calibri"/>
              </a:rPr>
              <a:t>завдання,</a:t>
            </a:r>
            <a:r>
              <a:rPr sz="1800" i="1" spc="-4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272727"/>
                </a:solidFill>
                <a:latin typeface="Calibri"/>
                <a:cs typeface="Calibri"/>
              </a:rPr>
              <a:t>які </a:t>
            </a:r>
            <a:r>
              <a:rPr sz="1800" i="1" spc="-5" dirty="0">
                <a:solidFill>
                  <a:srgbClr val="272727"/>
                </a:solidFill>
                <a:latin typeface="Calibri"/>
                <a:cs typeface="Calibri"/>
              </a:rPr>
              <a:t>вирішуються</a:t>
            </a:r>
            <a:r>
              <a:rPr sz="1800" i="1" spc="-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272727"/>
                </a:solidFill>
                <a:latin typeface="Calibri"/>
                <a:cs typeface="Calibri"/>
              </a:rPr>
              <a:t>HRM-системою: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Комплектація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штату</a:t>
            </a:r>
            <a:r>
              <a:rPr sz="1800" spc="-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підприємства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відповідно</a:t>
            </a:r>
            <a:r>
              <a:rPr sz="1800" spc="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до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стратегії</a:t>
            </a:r>
            <a:r>
              <a:rPr sz="1800" spc="5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його розвитку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в</a:t>
            </a:r>
            <a:r>
              <a:rPr sz="1800" spc="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коротко-</a:t>
            </a:r>
            <a:endParaRPr sz="18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,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середньо-</a:t>
            </a:r>
            <a:r>
              <a:rPr sz="1800" spc="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та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довгостроковій</a:t>
            </a:r>
            <a:r>
              <a:rPr sz="1800" spc="-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перспективах.</a:t>
            </a:r>
            <a:endParaRPr sz="180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spcBef>
                <a:spcPts val="430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Залучення,</a:t>
            </a:r>
            <a:r>
              <a:rPr sz="1800" spc="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утримання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та</a:t>
            </a:r>
            <a:r>
              <a:rPr sz="1800" spc="4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мотивація</a:t>
            </a:r>
            <a:r>
              <a:rPr sz="1800" spc="-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найбільш</a:t>
            </a:r>
            <a:r>
              <a:rPr sz="1800" spc="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кваліфікованого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персоналу.</a:t>
            </a:r>
            <a:endParaRPr sz="1800">
              <a:latin typeface="Calibri"/>
              <a:cs typeface="Calibri"/>
            </a:endParaRPr>
          </a:p>
          <a:p>
            <a:pPr marL="354330" marR="46355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Створення</a:t>
            </a:r>
            <a:r>
              <a:rPr sz="1800" spc="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системи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підготовки керівного</a:t>
            </a:r>
            <a:r>
              <a:rPr sz="1800" spc="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резерву,</a:t>
            </a:r>
            <a:r>
              <a:rPr sz="1800" spc="5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забезпечення</a:t>
            </a:r>
            <a:r>
              <a:rPr sz="1800" spc="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наступництва </a:t>
            </a:r>
            <a:r>
              <a:rPr sz="1800" spc="-39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керівництва</a:t>
            </a:r>
            <a:r>
              <a:rPr sz="1800" spc="2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і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зниження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ризику</a:t>
            </a:r>
            <a:r>
              <a:rPr sz="1800" spc="-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кадрових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втрат.</a:t>
            </a:r>
            <a:endParaRPr sz="180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spcBef>
                <a:spcPts val="430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Орієнтація</a:t>
            </a:r>
            <a:r>
              <a:rPr sz="1800" spc="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служби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управління</a:t>
            </a:r>
            <a:r>
              <a:rPr sz="1800" spc="3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персоналом</a:t>
            </a:r>
            <a:r>
              <a:rPr sz="1800" spc="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на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досягнення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виробничих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результатів.</a:t>
            </a:r>
            <a:endParaRPr sz="180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Забезпечення</a:t>
            </a:r>
            <a:r>
              <a:rPr sz="1800" spc="3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розвитку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і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навчання</a:t>
            </a:r>
            <a:r>
              <a:rPr sz="1800" spc="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персоналу</a:t>
            </a:r>
            <a:r>
              <a:rPr sz="1800" spc="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відповідно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до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цілей</a:t>
            </a:r>
            <a:r>
              <a:rPr sz="1800" spc="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діяльності</a:t>
            </a:r>
            <a:endParaRPr sz="18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підприємства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і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його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підрозділів;</a:t>
            </a:r>
            <a:endParaRPr sz="180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spcBef>
                <a:spcPts val="434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</a:tabLst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Реалізація</a:t>
            </a:r>
            <a:r>
              <a:rPr sz="1800" spc="-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оптимальної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та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з</a:t>
            </a:r>
            <a:r>
              <a:rPr sz="1800" spc="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низькими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витратами</a:t>
            </a:r>
            <a:r>
              <a:rPr sz="1800" spc="-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функції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обліку</a:t>
            </a:r>
            <a:r>
              <a:rPr sz="1800" spc="-20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72727"/>
                </a:solidFill>
                <a:latin typeface="Calibri"/>
                <a:cs typeface="Calibri"/>
              </a:rPr>
              <a:t>в</a:t>
            </a: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 сфері</a:t>
            </a:r>
            <a:r>
              <a:rPr sz="1800" spc="15" dirty="0">
                <a:solidFill>
                  <a:srgbClr val="27272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72727"/>
                </a:solidFill>
                <a:latin typeface="Calibri"/>
                <a:cs typeface="Calibri"/>
              </a:rPr>
              <a:t>управління</a:t>
            </a:r>
            <a:endParaRPr sz="18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</a:pPr>
            <a:r>
              <a:rPr sz="1800" spc="-5" dirty="0">
                <a:solidFill>
                  <a:srgbClr val="272727"/>
                </a:solidFill>
                <a:latin typeface="Calibri"/>
                <a:cs typeface="Calibri"/>
              </a:rPr>
              <a:t>персоналом.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82879" y="1529651"/>
            <a:ext cx="8237220" cy="418465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R="234315" algn="ctr">
              <a:lnSpc>
                <a:spcPct val="100000"/>
              </a:lnSpc>
              <a:spcBef>
                <a:spcPts val="835"/>
              </a:spcBef>
            </a:pPr>
            <a:r>
              <a:rPr sz="2800" b="1" dirty="0">
                <a:solidFill>
                  <a:srgbClr val="575757"/>
                </a:solidFill>
                <a:latin typeface="Arial"/>
                <a:cs typeface="Arial"/>
              </a:rPr>
              <a:t>Кейс</a:t>
            </a:r>
            <a:r>
              <a:rPr sz="2800" b="1" spc="-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800" b="1" spc="5" dirty="0">
                <a:solidFill>
                  <a:srgbClr val="575757"/>
                </a:solidFill>
                <a:latin typeface="Arial"/>
                <a:cs typeface="Arial"/>
              </a:rPr>
              <a:t>(приклад</a:t>
            </a:r>
            <a:r>
              <a:rPr sz="2800" b="1" spc="-5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575757"/>
                </a:solidFill>
                <a:latin typeface="Arial"/>
                <a:cs typeface="Arial"/>
              </a:rPr>
              <a:t>у </a:t>
            </a:r>
            <a:r>
              <a:rPr sz="2800" b="1" spc="-25" dirty="0">
                <a:solidFill>
                  <a:srgbClr val="575757"/>
                </a:solidFill>
                <a:latin typeface="Arial"/>
                <a:cs typeface="Arial"/>
              </a:rPr>
              <a:t>додатку)</a:t>
            </a:r>
            <a:endParaRPr sz="2800">
              <a:latin typeface="Arial"/>
              <a:cs typeface="Arial"/>
            </a:endParaRPr>
          </a:p>
          <a:p>
            <a:pPr marR="238125" algn="ctr">
              <a:lnSpc>
                <a:spcPct val="100000"/>
              </a:lnSpc>
              <a:spcBef>
                <a:spcPts val="509"/>
              </a:spcBef>
            </a:pP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Позич</a:t>
            </a:r>
            <a:r>
              <a:rPr sz="2000" b="1" spc="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ідеї</a:t>
            </a:r>
            <a:r>
              <a:rPr sz="2000" b="1" spc="1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у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Нью-Йорка. 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Чого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 не</a:t>
            </a:r>
            <a:r>
              <a:rPr sz="2000" b="1" spc="1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вистачає</a:t>
            </a:r>
            <a:r>
              <a:rPr sz="2000" b="1" spc="4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українським</a:t>
            </a:r>
            <a:r>
              <a:rPr sz="2000" b="1" spc="5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містам?</a:t>
            </a:r>
            <a:endParaRPr sz="2000">
              <a:latin typeface="Arial"/>
              <a:cs typeface="Arial"/>
            </a:endParaRPr>
          </a:p>
          <a:p>
            <a:pPr marR="234315" algn="ctr">
              <a:lnSpc>
                <a:spcPct val="100000"/>
              </a:lnSpc>
              <a:spcBef>
                <a:spcPts val="5"/>
              </a:spcBef>
            </a:pP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Формування</a:t>
            </a:r>
            <a:r>
              <a:rPr sz="2000" b="1" spc="4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креативного</a:t>
            </a:r>
            <a:r>
              <a:rPr sz="2000" b="1" spc="2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середовища.</a:t>
            </a:r>
            <a:r>
              <a:rPr sz="2000" b="1" spc="10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200" u="sng" spc="-5" dirty="0">
                <a:solidFill>
                  <a:srgbClr val="648B91"/>
                </a:solidFill>
                <a:uFill>
                  <a:solidFill>
                    <a:srgbClr val="648B91"/>
                  </a:solidFill>
                </a:uFill>
                <a:latin typeface="Microsoft Sans Serif"/>
                <a:cs typeface="Microsoft Sans Serif"/>
                <a:hlinkClick r:id="rId2"/>
              </a:rPr>
              <a:t>http://biggggidea.com/practices/1149</a:t>
            </a:r>
            <a:endParaRPr sz="1200">
              <a:latin typeface="Microsoft Sans Serif"/>
              <a:cs typeface="Microsoft Sans Serif"/>
            </a:endParaRPr>
          </a:p>
          <a:p>
            <a:pPr marL="502920" marR="6985" indent="-287020" algn="just">
              <a:lnSpc>
                <a:spcPct val="100000"/>
              </a:lnSpc>
              <a:spcBef>
                <a:spcPts val="400"/>
              </a:spcBef>
              <a:buClr>
                <a:srgbClr val="46BBC2"/>
              </a:buClr>
              <a:buFont typeface="Microsoft Sans Serif"/>
              <a:buChar char="–"/>
              <a:tabLst>
                <a:tab pos="503555" algn="l"/>
              </a:tabLst>
            </a:pP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Креативні (творчі)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 міста (села)</a:t>
            </a:r>
            <a:r>
              <a:rPr sz="16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розвивають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свою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м’яку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інфраструктуру: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вони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намагаються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приваблювати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висококваліфіковану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гнучку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робочу</a:t>
            </a:r>
            <a:r>
              <a:rPr sz="1600" spc="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силу,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мислителів,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творці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та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виконавців.</a:t>
            </a:r>
            <a:endParaRPr sz="1600">
              <a:latin typeface="Microsoft Sans Serif"/>
              <a:cs typeface="Microsoft Sans Serif"/>
            </a:endParaRPr>
          </a:p>
          <a:p>
            <a:pPr marL="502920" indent="-287020" algn="just">
              <a:lnSpc>
                <a:spcPct val="100000"/>
              </a:lnSpc>
              <a:spcBef>
                <a:spcPts val="385"/>
              </a:spcBef>
              <a:buClr>
                <a:srgbClr val="46BBC2"/>
              </a:buClr>
              <a:buChar char="–"/>
              <a:tabLst>
                <a:tab pos="503555" algn="l"/>
              </a:tabLst>
            </a:pP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Креативним</a:t>
            </a:r>
            <a:r>
              <a:rPr sz="16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може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бути</a:t>
            </a:r>
            <a:r>
              <a:rPr sz="16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лише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генерація</a:t>
            </a:r>
            <a:r>
              <a:rPr sz="16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6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застосування</a:t>
            </a:r>
            <a:r>
              <a:rPr sz="16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ідей,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але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</a:t>
            </a:r>
            <a:endParaRPr sz="1600">
              <a:latin typeface="Microsoft Sans Serif"/>
              <a:cs typeface="Microsoft Sans Serif"/>
            </a:endParaRPr>
          </a:p>
          <a:p>
            <a:pPr marL="502920" algn="just">
              <a:lnSpc>
                <a:spcPct val="100000"/>
              </a:lnSpc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можливості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їх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появи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через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стимулювання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розвитку</a:t>
            </a:r>
            <a:r>
              <a:rPr sz="1600" b="1" spc="4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575757"/>
                </a:solidFill>
                <a:latin typeface="Arial"/>
                <a:cs typeface="Arial"/>
              </a:rPr>
              <a:t>людських</a:t>
            </a:r>
            <a:r>
              <a:rPr sz="1600" b="1" spc="-5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575757"/>
                </a:solidFill>
                <a:latin typeface="Arial"/>
                <a:cs typeface="Arial"/>
              </a:rPr>
              <a:t>ресурсів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  <a:p>
            <a:pPr marL="502920" marR="5080" indent="-287020" algn="just">
              <a:lnSpc>
                <a:spcPct val="100000"/>
              </a:lnSpc>
              <a:spcBef>
                <a:spcPts val="385"/>
              </a:spcBef>
              <a:buClr>
                <a:srgbClr val="46BBC2"/>
              </a:buClr>
              <a:buChar char="–"/>
              <a:tabLst>
                <a:tab pos="503555" algn="l"/>
              </a:tabLst>
            </a:pP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Креативне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місто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таким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чином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живить,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приваблює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і</a:t>
            </a:r>
            <a:r>
              <a:rPr sz="1600" spc="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підтримує</a:t>
            </a:r>
            <a:r>
              <a:rPr sz="1600" spc="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0" dirty="0">
                <a:solidFill>
                  <a:srgbClr val="575757"/>
                </a:solidFill>
                <a:latin typeface="Arial"/>
                <a:cs typeface="Arial"/>
              </a:rPr>
              <a:t>таланти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sz="1600" spc="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внаслідок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цього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може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мобілізувати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ідеї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творчі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організації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вирішення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проблем.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Антропогенне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середовище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425" dirty="0">
                <a:solidFill>
                  <a:srgbClr val="575757"/>
                </a:solidFill>
                <a:latin typeface="Microsoft Sans Serif"/>
                <a:cs typeface="Microsoft Sans Serif"/>
              </a:rPr>
              <a:t>–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його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налаштування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600" spc="40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використання</a:t>
            </a:r>
            <a:r>
              <a:rPr sz="1600" spc="3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425" dirty="0">
                <a:solidFill>
                  <a:srgbClr val="575757"/>
                </a:solidFill>
                <a:latin typeface="Microsoft Sans Serif"/>
                <a:cs typeface="Microsoft Sans Serif"/>
              </a:rPr>
              <a:t>– </a:t>
            </a:r>
            <a:r>
              <a:rPr sz="1600" spc="-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має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вирішальне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значення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привабливого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міського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середовища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>
              <a:latin typeface="Microsoft Sans Serif"/>
              <a:cs typeface="Microsoft Sans Serif"/>
            </a:endParaRPr>
          </a:p>
          <a:p>
            <a:pPr marL="197485" algn="ctr">
              <a:lnSpc>
                <a:spcPct val="100000"/>
              </a:lnSpc>
            </a:pPr>
            <a:r>
              <a:rPr sz="2000" b="1" spc="-25" dirty="0">
                <a:solidFill>
                  <a:srgbClr val="870038"/>
                </a:solidFill>
                <a:latin typeface="Arial"/>
                <a:cs typeface="Arial"/>
              </a:rPr>
              <a:t>Застосовуйте</a:t>
            </a:r>
            <a:r>
              <a:rPr sz="2000" b="1" spc="85" dirty="0">
                <a:solidFill>
                  <a:srgbClr val="870038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870038"/>
                </a:solidFill>
                <a:latin typeface="Arial"/>
                <a:cs typeface="Arial"/>
              </a:rPr>
              <a:t>креативні</a:t>
            </a:r>
            <a:r>
              <a:rPr sz="2000" b="1" spc="15" dirty="0">
                <a:solidFill>
                  <a:srgbClr val="870038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870038"/>
                </a:solidFill>
                <a:latin typeface="Arial"/>
                <a:cs typeface="Arial"/>
              </a:rPr>
              <a:t>підходи</a:t>
            </a:r>
            <a:r>
              <a:rPr sz="2000" b="1" spc="15" dirty="0">
                <a:solidFill>
                  <a:srgbClr val="870038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870038"/>
                </a:solidFill>
                <a:latin typeface="Arial"/>
                <a:cs typeface="Arial"/>
              </a:rPr>
              <a:t>до</a:t>
            </a:r>
            <a:r>
              <a:rPr sz="2000" b="1" spc="5" dirty="0">
                <a:solidFill>
                  <a:srgbClr val="870038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870038"/>
                </a:solidFill>
                <a:latin typeface="Arial"/>
                <a:cs typeface="Arial"/>
              </a:rPr>
              <a:t>розвитку!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5680" y="595706"/>
            <a:ext cx="79495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2800" dirty="0" err="1" smtClean="0"/>
              <a:t>Інновації</a:t>
            </a:r>
            <a:r>
              <a:rPr sz="2800" spc="-25" dirty="0" smtClean="0"/>
              <a:t> </a:t>
            </a:r>
            <a:r>
              <a:rPr sz="2800" spc="5" dirty="0"/>
              <a:t>в</a:t>
            </a:r>
            <a:r>
              <a:rPr sz="2800" spc="-5" dirty="0"/>
              <a:t> </a:t>
            </a:r>
            <a:r>
              <a:rPr sz="2800" dirty="0"/>
              <a:t>управлінні</a:t>
            </a:r>
            <a:r>
              <a:rPr sz="2800" spc="-70" dirty="0"/>
              <a:t> </a:t>
            </a:r>
            <a:r>
              <a:rPr sz="2800" dirty="0"/>
              <a:t>трудовими</a:t>
            </a:r>
            <a:r>
              <a:rPr sz="2800" spc="-50" dirty="0"/>
              <a:t> </a:t>
            </a:r>
            <a:r>
              <a:rPr sz="2800" spc="-5" dirty="0"/>
              <a:t>ресурсами</a:t>
            </a:r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9590" y="1380396"/>
            <a:ext cx="8487410" cy="2734945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200" b="1" spc="5" dirty="0">
                <a:solidFill>
                  <a:srgbClr val="3A3A3A"/>
                </a:solidFill>
                <a:latin typeface="Arial"/>
                <a:cs typeface="Arial"/>
              </a:rPr>
              <a:t>Зміст</a:t>
            </a:r>
            <a:endParaRPr sz="2200">
              <a:latin typeface="Arial"/>
              <a:cs typeface="Arial"/>
            </a:endParaRPr>
          </a:p>
          <a:p>
            <a:pPr marL="12700" marR="264795">
              <a:lnSpc>
                <a:spcPct val="100000"/>
              </a:lnSpc>
              <a:spcBef>
                <a:spcPts val="1095"/>
              </a:spcBef>
            </a:pPr>
            <a:r>
              <a:rPr sz="2400" b="1" spc="-5" dirty="0">
                <a:solidFill>
                  <a:srgbClr val="3A3A3A"/>
                </a:solidFill>
                <a:latin typeface="Calibri"/>
                <a:cs typeface="Calibri"/>
              </a:rPr>
              <a:t>Інтерактивна</a:t>
            </a:r>
            <a:r>
              <a:rPr sz="2400" b="1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3A3A3A"/>
                </a:solidFill>
                <a:latin typeface="Calibri"/>
                <a:cs typeface="Calibri"/>
              </a:rPr>
              <a:t>презентація:</a:t>
            </a:r>
            <a:r>
              <a:rPr sz="2400" b="1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A3A3A"/>
                </a:solidFill>
                <a:latin typeface="Calibri"/>
                <a:cs typeface="Calibri"/>
              </a:rPr>
              <a:t>«Інноваційні</a:t>
            </a:r>
            <a:r>
              <a:rPr sz="2400" b="1" spc="-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3A3A3A"/>
                </a:solidFill>
                <a:latin typeface="Calibri"/>
                <a:cs typeface="Calibri"/>
              </a:rPr>
              <a:t>інструменти</a:t>
            </a:r>
            <a:r>
              <a:rPr sz="2400" b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3A3A3A"/>
                </a:solidFill>
                <a:latin typeface="Calibri"/>
                <a:cs typeface="Calibri"/>
              </a:rPr>
              <a:t>розвитку </a:t>
            </a:r>
            <a:r>
              <a:rPr sz="2400" b="1" spc="-5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3A3A3A"/>
                </a:solidFill>
                <a:latin typeface="Calibri"/>
                <a:cs typeface="Calibri"/>
              </a:rPr>
              <a:t>трудових</a:t>
            </a:r>
            <a:r>
              <a:rPr sz="2400" b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3A3A3A"/>
                </a:solidFill>
                <a:latin typeface="Calibri"/>
                <a:cs typeface="Calibri"/>
              </a:rPr>
              <a:t>ресурсів»</a:t>
            </a:r>
            <a:r>
              <a:rPr sz="2400" b="1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Електронне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управління</a:t>
            </a:r>
            <a:r>
              <a:rPr sz="1600"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3A3A3A"/>
                </a:solidFill>
                <a:latin typeface="Calibri"/>
                <a:cs typeface="Calibri"/>
              </a:rPr>
              <a:t>людськими</a:t>
            </a:r>
            <a:r>
              <a:rPr sz="16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ресурсами.</a:t>
            </a:r>
            <a:endParaRPr sz="16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20"/>
              </a:spcBef>
              <a:buSzPct val="93750"/>
              <a:buFont typeface="Microsoft Sans Serif"/>
              <a:buChar char="•"/>
              <a:tabLst>
                <a:tab pos="85090" algn="l"/>
              </a:tabLst>
            </a:pP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Соціальне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включення.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Перпективи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3A3A3A"/>
                </a:solidFill>
                <a:latin typeface="Calibri"/>
                <a:cs typeface="Calibri"/>
              </a:rPr>
              <a:t>молоді.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Відкритий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набір.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Запровадження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системи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 управління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персоналом,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спрямованої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6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A3A3A"/>
                </a:solidFill>
                <a:latin typeface="Calibri"/>
                <a:cs typeface="Calibri"/>
              </a:rPr>
              <a:t>результат.</a:t>
            </a:r>
            <a:r>
              <a:rPr sz="16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Стимулювання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 індивідуальної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активності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громадян.</a:t>
            </a:r>
            <a:r>
              <a:rPr sz="16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Кооперативні</a:t>
            </a:r>
            <a:r>
              <a:rPr sz="16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проекти.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Формування</a:t>
            </a:r>
            <a:r>
              <a:rPr sz="1600" spc="-6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соціально-професійних</a:t>
            </a:r>
            <a:r>
              <a:rPr sz="16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об’єднань.</a:t>
            </a:r>
            <a:endParaRPr sz="1600">
              <a:latin typeface="Calibri"/>
              <a:cs typeface="Calibri"/>
            </a:endParaRPr>
          </a:p>
          <a:p>
            <a:pPr marL="84455" indent="-72390" algn="just">
              <a:lnSpc>
                <a:spcPct val="100000"/>
              </a:lnSpc>
              <a:spcBef>
                <a:spcPts val="409"/>
              </a:spcBef>
              <a:buSzPct val="93750"/>
              <a:buFont typeface="Microsoft Sans Serif"/>
              <a:buChar char="•"/>
              <a:tabLst>
                <a:tab pos="85090" algn="l"/>
              </a:tabLst>
            </a:pP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Підтримка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місцевих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ініціатив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та</a:t>
            </a:r>
            <a:r>
              <a:rPr sz="16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креативних</a:t>
            </a:r>
            <a:r>
              <a:rPr sz="16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ідей.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Формування</a:t>
            </a:r>
            <a:r>
              <a:rPr sz="16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креативного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середовища.</a:t>
            </a:r>
            <a:endParaRPr sz="1600">
              <a:latin typeface="Calibri"/>
              <a:cs typeface="Calibri"/>
            </a:endParaRPr>
          </a:p>
          <a:p>
            <a:pPr marL="823594" lvl="1" indent="-452120">
              <a:lnSpc>
                <a:spcPct val="100000"/>
              </a:lnSpc>
              <a:spcBef>
                <a:spcPts val="385"/>
              </a:spcBef>
              <a:buFont typeface="Microsoft Sans Serif"/>
              <a:buChar char="•"/>
              <a:tabLst>
                <a:tab pos="823594" algn="l"/>
                <a:tab pos="824230" algn="l"/>
              </a:tabLst>
            </a:pPr>
            <a:r>
              <a:rPr sz="1600" u="sng" dirty="0">
                <a:solidFill>
                  <a:srgbClr val="648B91"/>
                </a:solidFill>
                <a:uFill>
                  <a:solidFill>
                    <a:srgbClr val="648B91"/>
                  </a:solidFill>
                </a:uFill>
                <a:latin typeface="Times New Roman"/>
                <a:cs typeface="Times New Roman"/>
                <a:hlinkClick r:id="rId2"/>
              </a:rPr>
              <a:t>http://i-go-go.com.ua/rabota/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2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590" y="4402507"/>
            <a:ext cx="7437120" cy="98361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Дискусія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«Як</a:t>
            </a:r>
            <a:r>
              <a:rPr sz="1800" spc="3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створити</a:t>
            </a:r>
            <a:r>
              <a:rPr sz="1800" spc="30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умови</a:t>
            </a:r>
            <a:r>
              <a:rPr sz="1800" spc="3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1800" spc="3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впровадження</a:t>
            </a:r>
            <a:r>
              <a:rPr sz="1800" spc="3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інноваційних</a:t>
            </a:r>
            <a:r>
              <a:rPr sz="1800" spc="3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форм</a:t>
            </a:r>
            <a:r>
              <a:rPr sz="1800" spc="30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підготовки</a:t>
            </a:r>
            <a:r>
              <a:rPr sz="1800" spc="3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20" dirty="0">
                <a:solidFill>
                  <a:srgbClr val="3A3A3A"/>
                </a:solidFill>
                <a:latin typeface="Calibri"/>
                <a:cs typeface="Calibri"/>
              </a:rPr>
              <a:t>трудових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ресурсів</a:t>
            </a:r>
            <a:r>
              <a:rPr sz="180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території?».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24545" y="4811395"/>
            <a:ext cx="894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розвитку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8254" y="581913"/>
            <a:ext cx="79470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800" spc="-5" dirty="0" smtClean="0"/>
              <a:t>6.3</a:t>
            </a:r>
            <a:r>
              <a:rPr sz="2800" spc="-5" dirty="0" smtClean="0"/>
              <a:t>.</a:t>
            </a:r>
            <a:r>
              <a:rPr sz="2800" spc="20" dirty="0" smtClean="0"/>
              <a:t> </a:t>
            </a:r>
            <a:r>
              <a:rPr sz="2800" dirty="0"/>
              <a:t>Інновації</a:t>
            </a:r>
            <a:r>
              <a:rPr sz="2800" spc="-25" dirty="0"/>
              <a:t> </a:t>
            </a:r>
            <a:r>
              <a:rPr sz="2800" dirty="0"/>
              <a:t>в управлінні</a:t>
            </a:r>
            <a:r>
              <a:rPr sz="2800" spc="-75" dirty="0"/>
              <a:t> </a:t>
            </a:r>
            <a:r>
              <a:rPr sz="2800" dirty="0"/>
              <a:t>трудовими</a:t>
            </a:r>
            <a:r>
              <a:rPr sz="2800" spc="-55" dirty="0"/>
              <a:t> </a:t>
            </a:r>
            <a:r>
              <a:rPr sz="2800" spc="-5" dirty="0"/>
              <a:t>ресурсами</a:t>
            </a:r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878" y="1872487"/>
            <a:ext cx="111887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Дискусія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7878" y="2262581"/>
            <a:ext cx="840422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«Як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 створити</a:t>
            </a:r>
            <a:r>
              <a:rPr sz="3600" b="0" i="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-10" dirty="0">
                <a:solidFill>
                  <a:srgbClr val="3A3A3A"/>
                </a:solidFill>
                <a:latin typeface="Calibri"/>
                <a:cs typeface="Calibri"/>
              </a:rPr>
              <a:t>умови</a:t>
            </a:r>
            <a:r>
              <a:rPr sz="3600" b="0" i="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3600" b="0" i="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впровадження</a:t>
            </a:r>
            <a:endParaRPr sz="3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6653530" algn="l"/>
              </a:tabLst>
            </a:pPr>
            <a:r>
              <a:rPr sz="3600" b="0" i="0" spc="-1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нновац</a:t>
            </a:r>
            <a:r>
              <a:rPr sz="3600" b="0" i="0" spc="-1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йних</a:t>
            </a:r>
            <a:r>
              <a:rPr sz="3600" b="0" i="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5" dirty="0">
                <a:solidFill>
                  <a:srgbClr val="3A3A3A"/>
                </a:solidFill>
                <a:latin typeface="Calibri"/>
                <a:cs typeface="Calibri"/>
              </a:rPr>
              <a:t>ф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ор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м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під</a:t>
            </a:r>
            <a:r>
              <a:rPr sz="3600" b="0" i="0" spc="-45" dirty="0">
                <a:solidFill>
                  <a:srgbClr val="3A3A3A"/>
                </a:solidFill>
                <a:latin typeface="Calibri"/>
                <a:cs typeface="Calibri"/>
              </a:rPr>
              <a:t>г</a:t>
            </a:r>
            <a:r>
              <a:rPr sz="3600" b="0" i="0" spc="-2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3600" b="0" i="0" spc="-55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ов</a:t>
            </a:r>
            <a:r>
              <a:rPr sz="3600" b="0" i="0" spc="10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3600" b="0" i="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а	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розвит</a:t>
            </a:r>
            <a:r>
              <a:rPr sz="3600" b="0" i="0" spc="10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у  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3600" b="0" i="0" spc="-20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3600" b="0" i="0" spc="-140" dirty="0">
                <a:solidFill>
                  <a:srgbClr val="3A3A3A"/>
                </a:solidFill>
                <a:latin typeface="Calibri"/>
                <a:cs typeface="Calibri"/>
              </a:rPr>
              <a:t>у</a:t>
            </a:r>
            <a:r>
              <a:rPr sz="3600" b="0" i="0" spc="-15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ови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х</a:t>
            </a:r>
            <a:r>
              <a:rPr sz="3600" b="0" i="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3600" b="0" i="0" spc="10" dirty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сурс</a:t>
            </a:r>
            <a:r>
              <a:rPr sz="3600" b="0" i="0" spc="-2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3600" b="0" i="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3600" b="0" i="0" spc="-30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3600" b="0" i="0" spc="15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3600" b="0" i="0" spc="-50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орі</a:t>
            </a:r>
            <a:r>
              <a:rPr sz="3600" b="0" i="0" dirty="0">
                <a:solidFill>
                  <a:srgbClr val="3A3A3A"/>
                </a:solidFill>
                <a:latin typeface="Calibri"/>
                <a:cs typeface="Calibri"/>
              </a:rPr>
              <a:t>ї</a:t>
            </a:r>
            <a:r>
              <a:rPr sz="3600" b="0" i="0" spc="5" dirty="0">
                <a:solidFill>
                  <a:srgbClr val="3A3A3A"/>
                </a:solidFill>
                <a:latin typeface="Calibri"/>
                <a:cs typeface="Calibri"/>
              </a:rPr>
              <a:t> ?</a:t>
            </a:r>
            <a:r>
              <a:rPr sz="3600" b="0" i="0" spc="-5" dirty="0">
                <a:solidFill>
                  <a:srgbClr val="3A3A3A"/>
                </a:solidFill>
                <a:latin typeface="Calibri"/>
                <a:cs typeface="Calibri"/>
              </a:rPr>
              <a:t>».</a:t>
            </a:r>
            <a:r>
              <a:rPr sz="1600" b="0" i="0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Інновації</a:t>
            </a:r>
            <a:r>
              <a:rPr sz="2800" b="1" i="1" spc="-4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в</a:t>
            </a:r>
            <a:r>
              <a:rPr sz="2800" b="1" i="1" spc="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управлінні</a:t>
            </a:r>
            <a:r>
              <a:rPr sz="2800" b="1" i="1" spc="-3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CC0066"/>
                </a:solidFill>
                <a:latin typeface="Calibri"/>
                <a:cs typeface="Calibri"/>
              </a:rPr>
              <a:t>трудовими</a:t>
            </a:r>
            <a:r>
              <a:rPr sz="2800" b="1" i="1" spc="-7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CC0066"/>
                </a:solidFill>
                <a:latin typeface="Calibri"/>
                <a:cs typeface="Calibri"/>
              </a:rPr>
              <a:t>ресурсами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878" y="1701164"/>
            <a:ext cx="518223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Поняття</a:t>
            </a:r>
            <a:r>
              <a:rPr sz="2000" b="1" spc="6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2000" b="1" spc="-3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суть</a:t>
            </a:r>
            <a:r>
              <a:rPr sz="2000" b="1" spc="6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електронного</a:t>
            </a:r>
            <a:r>
              <a:rPr sz="2000" b="1" spc="6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урядування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3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878" y="2002612"/>
            <a:ext cx="60839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42795" algn="l"/>
                <a:tab pos="4034154" algn="l"/>
              </a:tabLst>
            </a:pP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Електронне	урядування	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/e-governance/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59956" y="2002612"/>
            <a:ext cx="20574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6725" algn="l"/>
                <a:tab pos="1161415" algn="l"/>
              </a:tabLst>
            </a:pP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-	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ц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сіб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9559" y="2295905"/>
            <a:ext cx="5171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34235" algn="l"/>
                <a:tab pos="4307840" algn="l"/>
              </a:tabLst>
            </a:pP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</a:t>
            </a:r>
            <a:r>
              <a:rPr sz="2400" spc="-10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ні</a:t>
            </a:r>
            <a:r>
              <a:rPr sz="2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2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ц</a:t>
            </a:r>
            <a:r>
              <a:rPr sz="2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ї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2400" spc="-12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чої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3444" y="2295905"/>
            <a:ext cx="330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18578" y="2295905"/>
            <a:ext cx="1398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9559" y="2588209"/>
            <a:ext cx="62903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13990" algn="l"/>
                <a:tab pos="3371850" algn="l"/>
                <a:tab pos="5287010" algn="l"/>
              </a:tabLst>
            </a:pP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я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я	</a:t>
            </a:r>
            <a:r>
              <a:rPr sz="24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пом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10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ю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сис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2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02754" y="2588209"/>
            <a:ext cx="15119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локальних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9559" y="2881376"/>
            <a:ext cx="8125459" cy="15621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675"/>
              </a:spcBef>
            </a:pP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інформаційних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мереж</a:t>
            </a: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сегментів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глобальної 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інформаційної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мережі,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яка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забезпечує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функціонування </a:t>
            </a:r>
            <a:r>
              <a:rPr sz="2400" spc="-6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певних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служб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режимі</a:t>
            </a:r>
            <a:r>
              <a:rPr sz="2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реального</a:t>
            </a:r>
            <a:r>
              <a:rPr sz="2400" spc="6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часу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та</a:t>
            </a:r>
            <a:r>
              <a:rPr sz="2400" spc="6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робить </a:t>
            </a:r>
            <a:r>
              <a:rPr sz="2400" spc="-6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максимально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простим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 доступним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щоденне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спілкування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громадянина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0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2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офіційними</a:t>
            </a:r>
            <a:r>
              <a:rPr sz="2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установами.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12025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65445" algn="l"/>
              </a:tabLst>
            </a:pPr>
            <a:r>
              <a:rPr sz="2800" dirty="0"/>
              <a:t>Інновації</a:t>
            </a:r>
            <a:r>
              <a:rPr sz="2800" spc="-30" dirty="0"/>
              <a:t> </a:t>
            </a:r>
            <a:r>
              <a:rPr sz="2800" spc="5" dirty="0"/>
              <a:t>в </a:t>
            </a:r>
            <a:r>
              <a:rPr sz="2800" dirty="0"/>
              <a:t>управлінні</a:t>
            </a:r>
            <a:r>
              <a:rPr sz="2800" spc="-35" dirty="0"/>
              <a:t> </a:t>
            </a:r>
            <a:r>
              <a:rPr sz="2800" dirty="0"/>
              <a:t>трудовими	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483108" y="6696456"/>
            <a:ext cx="8193405" cy="91440"/>
            <a:chOff x="483108" y="6696456"/>
            <a:chExt cx="8193405" cy="91440"/>
          </a:xfrm>
        </p:grpSpPr>
        <p:sp>
          <p:nvSpPr>
            <p:cNvPr id="4" name="object 4"/>
            <p:cNvSpPr/>
            <p:nvPr/>
          </p:nvSpPr>
          <p:spPr>
            <a:xfrm>
              <a:off x="483108" y="6710172"/>
              <a:ext cx="8193405" cy="0"/>
            </a:xfrm>
            <a:custGeom>
              <a:avLst/>
              <a:gdLst/>
              <a:ahLst/>
              <a:cxnLst/>
              <a:rect l="l" t="t" r="r" b="b"/>
              <a:pathLst>
                <a:path w="8193405">
                  <a:moveTo>
                    <a:pt x="0" y="0"/>
                  </a:moveTo>
                  <a:lnTo>
                    <a:pt x="8193024" y="0"/>
                  </a:lnTo>
                </a:path>
              </a:pathLst>
            </a:custGeom>
            <a:ln w="27432">
              <a:solidFill>
                <a:srgbClr val="8600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3108" y="6774180"/>
              <a:ext cx="8193405" cy="0"/>
            </a:xfrm>
            <a:custGeom>
              <a:avLst/>
              <a:gdLst/>
              <a:ahLst/>
              <a:cxnLst/>
              <a:rect l="l" t="t" r="r" b="b"/>
              <a:pathLst>
                <a:path w="8193405">
                  <a:moveTo>
                    <a:pt x="0" y="0"/>
                  </a:moveTo>
                  <a:lnTo>
                    <a:pt x="8193024" y="0"/>
                  </a:lnTo>
                </a:path>
              </a:pathLst>
            </a:custGeom>
            <a:ln w="27432">
              <a:solidFill>
                <a:srgbClr val="6FCA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516294" y="506900"/>
            <a:ext cx="6156960" cy="1015365"/>
            <a:chOff x="1516294" y="506900"/>
            <a:chExt cx="6156960" cy="101536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6294" y="506900"/>
              <a:ext cx="6156394" cy="30088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84575" y="728472"/>
              <a:ext cx="2999994" cy="793241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266" rIns="0" bIns="0" rtlCol="0">
            <a:spAutoFit/>
          </a:bodyPr>
          <a:lstStyle/>
          <a:p>
            <a:pPr marL="2289810" marR="5080" indent="-1820545">
              <a:lnSpc>
                <a:spcPct val="100000"/>
              </a:lnSpc>
              <a:spcBef>
                <a:spcPts val="110"/>
              </a:spcBef>
            </a:pPr>
            <a:r>
              <a:rPr sz="2800" i="0" dirty="0">
                <a:solidFill>
                  <a:srgbClr val="860038"/>
                </a:solidFill>
                <a:latin typeface="Tahoma"/>
                <a:cs typeface="Tahoma"/>
              </a:rPr>
              <a:t>ПОНЯТТЯ</a:t>
            </a:r>
            <a:r>
              <a:rPr sz="2800" i="0" spc="-90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800" i="0" spc="5" dirty="0">
                <a:solidFill>
                  <a:srgbClr val="860038"/>
                </a:solidFill>
                <a:latin typeface="Tahoma"/>
                <a:cs typeface="Tahoma"/>
              </a:rPr>
              <a:t>І</a:t>
            </a:r>
            <a:r>
              <a:rPr sz="2800" i="0" spc="-10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800" i="0" dirty="0">
                <a:solidFill>
                  <a:srgbClr val="860038"/>
                </a:solidFill>
                <a:latin typeface="Tahoma"/>
                <a:cs typeface="Tahoma"/>
              </a:rPr>
              <a:t>СУТЬ</a:t>
            </a:r>
            <a:r>
              <a:rPr sz="2800" i="0" spc="-35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800" i="0" dirty="0">
                <a:solidFill>
                  <a:srgbClr val="860038"/>
                </a:solidFill>
                <a:latin typeface="Tahoma"/>
                <a:cs typeface="Tahoma"/>
              </a:rPr>
              <a:t>ЕЛЕКТРОННОГО </a:t>
            </a:r>
            <a:r>
              <a:rPr sz="2800" i="0" spc="-805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800" i="0" dirty="0">
                <a:solidFill>
                  <a:srgbClr val="860038"/>
                </a:solidFill>
                <a:latin typeface="Tahoma"/>
                <a:cs typeface="Tahoma"/>
              </a:rPr>
              <a:t>УРЯДУВАННЯ</a:t>
            </a:r>
            <a:endParaRPr sz="280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041584" y="3739832"/>
            <a:ext cx="1646555" cy="614045"/>
            <a:chOff x="4041584" y="3739832"/>
            <a:chExt cx="1646555" cy="614045"/>
          </a:xfrm>
        </p:grpSpPr>
        <p:sp>
          <p:nvSpPr>
            <p:cNvPr id="12" name="object 12"/>
            <p:cNvSpPr/>
            <p:nvPr/>
          </p:nvSpPr>
          <p:spPr>
            <a:xfrm>
              <a:off x="4050791" y="3749040"/>
              <a:ext cx="1628139" cy="570230"/>
            </a:xfrm>
            <a:custGeom>
              <a:avLst/>
              <a:gdLst/>
              <a:ahLst/>
              <a:cxnLst/>
              <a:rect l="l" t="t" r="r" b="b"/>
              <a:pathLst>
                <a:path w="1628139" h="570229">
                  <a:moveTo>
                    <a:pt x="0" y="569975"/>
                  </a:moveTo>
                  <a:lnTo>
                    <a:pt x="1627632" y="569975"/>
                  </a:lnTo>
                  <a:lnTo>
                    <a:pt x="1627632" y="0"/>
                  </a:lnTo>
                  <a:lnTo>
                    <a:pt x="0" y="0"/>
                  </a:lnTo>
                  <a:lnTo>
                    <a:pt x="0" y="569975"/>
                  </a:lnTo>
                  <a:close/>
                </a:path>
              </a:pathLst>
            </a:custGeom>
            <a:ln w="1828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24951" y="3825062"/>
              <a:ext cx="1090797" cy="13224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50079" y="3904500"/>
              <a:ext cx="872489" cy="29640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94631" y="4056900"/>
              <a:ext cx="1149858" cy="296405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306315" y="3780866"/>
            <a:ext cx="1117600" cy="484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</a:pP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Єдина</a:t>
            </a:r>
            <a:r>
              <a:rPr sz="10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електронна</a:t>
            </a:r>
            <a:endParaRPr sz="10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база</a:t>
            </a:r>
            <a:r>
              <a:rPr sz="1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даних</a:t>
            </a:r>
            <a:endParaRPr sz="10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м</a:t>
            </a:r>
            <a:r>
              <a:rPr sz="1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е</a:t>
            </a:r>
            <a:r>
              <a:rPr sz="10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ш</a:t>
            </a:r>
            <a:r>
              <a:rPr sz="1000" spc="-70" dirty="0">
                <a:solidFill>
                  <a:srgbClr val="3A3A3A"/>
                </a:solidFill>
                <a:latin typeface="Microsoft Sans Serif"/>
                <a:cs typeface="Microsoft Sans Serif"/>
              </a:rPr>
              <a:t>к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нц</a:t>
            </a:r>
            <a:r>
              <a:rPr sz="10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0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м</a:t>
            </a:r>
            <a:r>
              <a:rPr sz="10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</a:t>
            </a: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041584" y="4395152"/>
            <a:ext cx="1652905" cy="610870"/>
            <a:chOff x="4041584" y="4395152"/>
            <a:chExt cx="1652905" cy="610870"/>
          </a:xfrm>
        </p:grpSpPr>
        <p:sp>
          <p:nvSpPr>
            <p:cNvPr id="18" name="object 18"/>
            <p:cNvSpPr/>
            <p:nvPr/>
          </p:nvSpPr>
          <p:spPr>
            <a:xfrm>
              <a:off x="4050791" y="4404360"/>
              <a:ext cx="1628139" cy="567055"/>
            </a:xfrm>
            <a:custGeom>
              <a:avLst/>
              <a:gdLst/>
              <a:ahLst/>
              <a:cxnLst/>
              <a:rect l="l" t="t" r="r" b="b"/>
              <a:pathLst>
                <a:path w="1628139" h="567054">
                  <a:moveTo>
                    <a:pt x="0" y="566927"/>
                  </a:moveTo>
                  <a:lnTo>
                    <a:pt x="1627632" y="566927"/>
                  </a:lnTo>
                  <a:lnTo>
                    <a:pt x="1627632" y="0"/>
                  </a:lnTo>
                  <a:lnTo>
                    <a:pt x="0" y="0"/>
                  </a:lnTo>
                  <a:lnTo>
                    <a:pt x="0" y="566927"/>
                  </a:lnTo>
                  <a:close/>
                </a:path>
              </a:pathLst>
            </a:custGeom>
            <a:ln w="18288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81271" y="4407395"/>
              <a:ext cx="1613153" cy="29338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93463" y="4559795"/>
              <a:ext cx="1582674" cy="29338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39183" y="4712195"/>
              <a:ext cx="1460753" cy="293382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4153661" y="4435602"/>
            <a:ext cx="1423035" cy="48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765" marR="5080" indent="-12700" algn="just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Єдина</a:t>
            </a:r>
            <a:r>
              <a:rPr sz="10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електронна</a:t>
            </a:r>
            <a:r>
              <a:rPr sz="10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база </a:t>
            </a:r>
            <a:r>
              <a:rPr sz="1000" spc="-25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даних підприємств </a:t>
            </a: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всіх </a:t>
            </a:r>
            <a:r>
              <a:rPr sz="1000" spc="-25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форм</a:t>
            </a:r>
            <a:r>
              <a:rPr sz="10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власності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міста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041584" y="5050472"/>
            <a:ext cx="1646555" cy="458470"/>
            <a:chOff x="4041584" y="5050472"/>
            <a:chExt cx="1646555" cy="458470"/>
          </a:xfrm>
        </p:grpSpPr>
        <p:sp>
          <p:nvSpPr>
            <p:cNvPr id="24" name="object 24"/>
            <p:cNvSpPr/>
            <p:nvPr/>
          </p:nvSpPr>
          <p:spPr>
            <a:xfrm>
              <a:off x="4050791" y="5059679"/>
              <a:ext cx="1628139" cy="417830"/>
            </a:xfrm>
            <a:custGeom>
              <a:avLst/>
              <a:gdLst/>
              <a:ahLst/>
              <a:cxnLst/>
              <a:rect l="l" t="t" r="r" b="b"/>
              <a:pathLst>
                <a:path w="1628139" h="417829">
                  <a:moveTo>
                    <a:pt x="0" y="417576"/>
                  </a:moveTo>
                  <a:lnTo>
                    <a:pt x="1627632" y="417576"/>
                  </a:lnTo>
                  <a:lnTo>
                    <a:pt x="1627632" y="0"/>
                  </a:lnTo>
                  <a:lnTo>
                    <a:pt x="0" y="0"/>
                  </a:lnTo>
                  <a:lnTo>
                    <a:pt x="0" y="417576"/>
                  </a:lnTo>
                  <a:close/>
                </a:path>
              </a:pathLst>
            </a:custGeom>
            <a:ln w="18288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420928" y="5139446"/>
              <a:ext cx="903416" cy="13089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279391" y="5215115"/>
              <a:ext cx="1216914" cy="293382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4351782" y="5091810"/>
            <a:ext cx="1031875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572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3A3A3A"/>
                </a:solidFill>
                <a:latin typeface="Microsoft Sans Serif"/>
                <a:cs typeface="Microsoft Sans Serif"/>
              </a:rPr>
              <a:t>Інші 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електронні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бази</a:t>
            </a:r>
            <a:r>
              <a:rPr sz="1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даних</a:t>
            </a:r>
            <a:r>
              <a:rPr sz="1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міста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267265" y="2941129"/>
            <a:ext cx="3197860" cy="2859405"/>
            <a:chOff x="3267265" y="2941129"/>
            <a:chExt cx="3197860" cy="2859405"/>
          </a:xfrm>
        </p:grpSpPr>
        <p:sp>
          <p:nvSpPr>
            <p:cNvPr id="29" name="object 29"/>
            <p:cNvSpPr/>
            <p:nvPr/>
          </p:nvSpPr>
          <p:spPr>
            <a:xfrm>
              <a:off x="3272028" y="2950972"/>
              <a:ext cx="3188335" cy="2844800"/>
            </a:xfrm>
            <a:custGeom>
              <a:avLst/>
              <a:gdLst/>
              <a:ahLst/>
              <a:cxnLst/>
              <a:rect l="l" t="t" r="r" b="b"/>
              <a:pathLst>
                <a:path w="3188335" h="2844800">
                  <a:moveTo>
                    <a:pt x="1842977" y="2832100"/>
                  </a:moveTo>
                  <a:lnTo>
                    <a:pt x="1345230" y="2832100"/>
                  </a:lnTo>
                  <a:lnTo>
                    <a:pt x="1394124" y="2844800"/>
                  </a:lnTo>
                  <a:lnTo>
                    <a:pt x="1794083" y="2844800"/>
                  </a:lnTo>
                  <a:lnTo>
                    <a:pt x="1842977" y="2832100"/>
                  </a:lnTo>
                  <a:close/>
                </a:path>
                <a:path w="3188335" h="2844800">
                  <a:moveTo>
                    <a:pt x="2033450" y="50800"/>
                  </a:moveTo>
                  <a:lnTo>
                    <a:pt x="1154757" y="50800"/>
                  </a:lnTo>
                  <a:lnTo>
                    <a:pt x="1062908" y="76200"/>
                  </a:lnTo>
                  <a:lnTo>
                    <a:pt x="1017913" y="101600"/>
                  </a:lnTo>
                  <a:lnTo>
                    <a:pt x="929896" y="127000"/>
                  </a:lnTo>
                  <a:lnTo>
                    <a:pt x="886921" y="152400"/>
                  </a:lnTo>
                  <a:lnTo>
                    <a:pt x="844667" y="165100"/>
                  </a:lnTo>
                  <a:lnTo>
                    <a:pt x="803156" y="190500"/>
                  </a:lnTo>
                  <a:lnTo>
                    <a:pt x="762412" y="215900"/>
                  </a:lnTo>
                  <a:lnTo>
                    <a:pt x="722458" y="228600"/>
                  </a:lnTo>
                  <a:lnTo>
                    <a:pt x="683318" y="254000"/>
                  </a:lnTo>
                  <a:lnTo>
                    <a:pt x="645014" y="279400"/>
                  </a:lnTo>
                  <a:lnTo>
                    <a:pt x="607571" y="304800"/>
                  </a:lnTo>
                  <a:lnTo>
                    <a:pt x="571011" y="330200"/>
                  </a:lnTo>
                  <a:lnTo>
                    <a:pt x="535359" y="355600"/>
                  </a:lnTo>
                  <a:lnTo>
                    <a:pt x="500636" y="393700"/>
                  </a:lnTo>
                  <a:lnTo>
                    <a:pt x="466867" y="419100"/>
                  </a:lnTo>
                  <a:lnTo>
                    <a:pt x="434075" y="444500"/>
                  </a:lnTo>
                  <a:lnTo>
                    <a:pt x="402283" y="482600"/>
                  </a:lnTo>
                  <a:lnTo>
                    <a:pt x="371515" y="508000"/>
                  </a:lnTo>
                  <a:lnTo>
                    <a:pt x="341794" y="546100"/>
                  </a:lnTo>
                  <a:lnTo>
                    <a:pt x="313142" y="584200"/>
                  </a:lnTo>
                  <a:lnTo>
                    <a:pt x="285585" y="609600"/>
                  </a:lnTo>
                  <a:lnTo>
                    <a:pt x="259144" y="647700"/>
                  </a:lnTo>
                  <a:lnTo>
                    <a:pt x="233843" y="685800"/>
                  </a:lnTo>
                  <a:lnTo>
                    <a:pt x="209706" y="723900"/>
                  </a:lnTo>
                  <a:lnTo>
                    <a:pt x="186756" y="762000"/>
                  </a:lnTo>
                  <a:lnTo>
                    <a:pt x="165016" y="800100"/>
                  </a:lnTo>
                  <a:lnTo>
                    <a:pt x="144509" y="838200"/>
                  </a:lnTo>
                  <a:lnTo>
                    <a:pt x="125259" y="876300"/>
                  </a:lnTo>
                  <a:lnTo>
                    <a:pt x="107290" y="914400"/>
                  </a:lnTo>
                  <a:lnTo>
                    <a:pt x="90623" y="952500"/>
                  </a:lnTo>
                  <a:lnTo>
                    <a:pt x="75284" y="990600"/>
                  </a:lnTo>
                  <a:lnTo>
                    <a:pt x="61295" y="1028700"/>
                  </a:lnTo>
                  <a:lnTo>
                    <a:pt x="48679" y="1079500"/>
                  </a:lnTo>
                  <a:lnTo>
                    <a:pt x="37461" y="1117600"/>
                  </a:lnTo>
                  <a:lnTo>
                    <a:pt x="27662" y="1155700"/>
                  </a:lnTo>
                  <a:lnTo>
                    <a:pt x="19307" y="1206500"/>
                  </a:lnTo>
                  <a:lnTo>
                    <a:pt x="12418" y="1244600"/>
                  </a:lnTo>
                  <a:lnTo>
                    <a:pt x="7020" y="1295400"/>
                  </a:lnTo>
                  <a:lnTo>
                    <a:pt x="3135" y="1333500"/>
                  </a:lnTo>
                  <a:lnTo>
                    <a:pt x="787" y="1384300"/>
                  </a:lnTo>
                  <a:lnTo>
                    <a:pt x="0" y="1422400"/>
                  </a:lnTo>
                  <a:lnTo>
                    <a:pt x="787" y="1473200"/>
                  </a:lnTo>
                  <a:lnTo>
                    <a:pt x="3135" y="1511300"/>
                  </a:lnTo>
                  <a:lnTo>
                    <a:pt x="7020" y="1562100"/>
                  </a:lnTo>
                  <a:lnTo>
                    <a:pt x="12418" y="1600200"/>
                  </a:lnTo>
                  <a:lnTo>
                    <a:pt x="19307" y="1651000"/>
                  </a:lnTo>
                  <a:lnTo>
                    <a:pt x="27662" y="1689100"/>
                  </a:lnTo>
                  <a:lnTo>
                    <a:pt x="37461" y="1739900"/>
                  </a:lnTo>
                  <a:lnTo>
                    <a:pt x="48679" y="1778000"/>
                  </a:lnTo>
                  <a:lnTo>
                    <a:pt x="61295" y="1816100"/>
                  </a:lnTo>
                  <a:lnTo>
                    <a:pt x="75284" y="1854200"/>
                  </a:lnTo>
                  <a:lnTo>
                    <a:pt x="90623" y="1905000"/>
                  </a:lnTo>
                  <a:lnTo>
                    <a:pt x="107290" y="1943100"/>
                  </a:lnTo>
                  <a:lnTo>
                    <a:pt x="125259" y="1981200"/>
                  </a:lnTo>
                  <a:lnTo>
                    <a:pt x="144509" y="2019300"/>
                  </a:lnTo>
                  <a:lnTo>
                    <a:pt x="165016" y="2057400"/>
                  </a:lnTo>
                  <a:lnTo>
                    <a:pt x="186756" y="2095500"/>
                  </a:lnTo>
                  <a:lnTo>
                    <a:pt x="209706" y="2133600"/>
                  </a:lnTo>
                  <a:lnTo>
                    <a:pt x="233843" y="2171700"/>
                  </a:lnTo>
                  <a:lnTo>
                    <a:pt x="259144" y="2209800"/>
                  </a:lnTo>
                  <a:lnTo>
                    <a:pt x="285585" y="2235200"/>
                  </a:lnTo>
                  <a:lnTo>
                    <a:pt x="313142" y="2273300"/>
                  </a:lnTo>
                  <a:lnTo>
                    <a:pt x="341794" y="2311400"/>
                  </a:lnTo>
                  <a:lnTo>
                    <a:pt x="371515" y="2336800"/>
                  </a:lnTo>
                  <a:lnTo>
                    <a:pt x="402283" y="2374900"/>
                  </a:lnTo>
                  <a:lnTo>
                    <a:pt x="434075" y="2400300"/>
                  </a:lnTo>
                  <a:lnTo>
                    <a:pt x="466867" y="2438400"/>
                  </a:lnTo>
                  <a:lnTo>
                    <a:pt x="500636" y="2463800"/>
                  </a:lnTo>
                  <a:lnTo>
                    <a:pt x="535359" y="2489200"/>
                  </a:lnTo>
                  <a:lnTo>
                    <a:pt x="571011" y="2514600"/>
                  </a:lnTo>
                  <a:lnTo>
                    <a:pt x="607571" y="2540000"/>
                  </a:lnTo>
                  <a:lnTo>
                    <a:pt x="645014" y="2565400"/>
                  </a:lnTo>
                  <a:lnTo>
                    <a:pt x="683318" y="2590800"/>
                  </a:lnTo>
                  <a:lnTo>
                    <a:pt x="722458" y="2616200"/>
                  </a:lnTo>
                  <a:lnTo>
                    <a:pt x="762412" y="2641600"/>
                  </a:lnTo>
                  <a:lnTo>
                    <a:pt x="803156" y="2667000"/>
                  </a:lnTo>
                  <a:lnTo>
                    <a:pt x="844667" y="2679700"/>
                  </a:lnTo>
                  <a:lnTo>
                    <a:pt x="886921" y="2705100"/>
                  </a:lnTo>
                  <a:lnTo>
                    <a:pt x="929896" y="2717800"/>
                  </a:lnTo>
                  <a:lnTo>
                    <a:pt x="973568" y="2743200"/>
                  </a:lnTo>
                  <a:lnTo>
                    <a:pt x="1062908" y="2768600"/>
                  </a:lnTo>
                  <a:lnTo>
                    <a:pt x="1296823" y="2832100"/>
                  </a:lnTo>
                  <a:lnTo>
                    <a:pt x="1891384" y="2832100"/>
                  </a:lnTo>
                  <a:lnTo>
                    <a:pt x="2033450" y="2794000"/>
                  </a:lnTo>
                  <a:lnTo>
                    <a:pt x="1542724" y="2794000"/>
                  </a:lnTo>
                  <a:lnTo>
                    <a:pt x="1491770" y="2781300"/>
                  </a:lnTo>
                  <a:lnTo>
                    <a:pt x="1391244" y="2781300"/>
                  </a:lnTo>
                  <a:lnTo>
                    <a:pt x="1341725" y="2768600"/>
                  </a:lnTo>
                  <a:lnTo>
                    <a:pt x="1292738" y="2768600"/>
                  </a:lnTo>
                  <a:lnTo>
                    <a:pt x="1056716" y="2705100"/>
                  </a:lnTo>
                  <a:lnTo>
                    <a:pt x="1011481" y="2692400"/>
                  </a:lnTo>
                  <a:lnTo>
                    <a:pt x="966965" y="2667000"/>
                  </a:lnTo>
                  <a:lnTo>
                    <a:pt x="923194" y="2654300"/>
                  </a:lnTo>
                  <a:lnTo>
                    <a:pt x="880196" y="2628900"/>
                  </a:lnTo>
                  <a:lnTo>
                    <a:pt x="837996" y="2616200"/>
                  </a:lnTo>
                  <a:lnTo>
                    <a:pt x="796622" y="2590800"/>
                  </a:lnTo>
                  <a:lnTo>
                    <a:pt x="756101" y="2565400"/>
                  </a:lnTo>
                  <a:lnTo>
                    <a:pt x="716459" y="2540000"/>
                  </a:lnTo>
                  <a:lnTo>
                    <a:pt x="677722" y="2514600"/>
                  </a:lnTo>
                  <a:lnTo>
                    <a:pt x="639918" y="2489200"/>
                  </a:lnTo>
                  <a:lnTo>
                    <a:pt x="603074" y="2463800"/>
                  </a:lnTo>
                  <a:lnTo>
                    <a:pt x="567215" y="2438400"/>
                  </a:lnTo>
                  <a:lnTo>
                    <a:pt x="532369" y="2400300"/>
                  </a:lnTo>
                  <a:lnTo>
                    <a:pt x="498562" y="2374900"/>
                  </a:lnTo>
                  <a:lnTo>
                    <a:pt x="465821" y="2349500"/>
                  </a:lnTo>
                  <a:lnTo>
                    <a:pt x="434173" y="2311400"/>
                  </a:lnTo>
                  <a:lnTo>
                    <a:pt x="403645" y="2273300"/>
                  </a:lnTo>
                  <a:lnTo>
                    <a:pt x="374262" y="2247900"/>
                  </a:lnTo>
                  <a:lnTo>
                    <a:pt x="346053" y="2209800"/>
                  </a:lnTo>
                  <a:lnTo>
                    <a:pt x="319043" y="2171700"/>
                  </a:lnTo>
                  <a:lnTo>
                    <a:pt x="293260" y="2133600"/>
                  </a:lnTo>
                  <a:lnTo>
                    <a:pt x="268730" y="2108200"/>
                  </a:lnTo>
                  <a:lnTo>
                    <a:pt x="245479" y="2070100"/>
                  </a:lnTo>
                  <a:lnTo>
                    <a:pt x="223535" y="2032000"/>
                  </a:lnTo>
                  <a:lnTo>
                    <a:pt x="202924" y="1981200"/>
                  </a:lnTo>
                  <a:lnTo>
                    <a:pt x="183673" y="1943100"/>
                  </a:lnTo>
                  <a:lnTo>
                    <a:pt x="165808" y="1905000"/>
                  </a:lnTo>
                  <a:lnTo>
                    <a:pt x="149357" y="1866900"/>
                  </a:lnTo>
                  <a:lnTo>
                    <a:pt x="134346" y="1828800"/>
                  </a:lnTo>
                  <a:lnTo>
                    <a:pt x="120801" y="1778000"/>
                  </a:lnTo>
                  <a:lnTo>
                    <a:pt x="108750" y="1739900"/>
                  </a:lnTo>
                  <a:lnTo>
                    <a:pt x="98219" y="1701800"/>
                  </a:lnTo>
                  <a:lnTo>
                    <a:pt x="89235" y="1651000"/>
                  </a:lnTo>
                  <a:lnTo>
                    <a:pt x="81825" y="1612900"/>
                  </a:lnTo>
                  <a:lnTo>
                    <a:pt x="76014" y="1562100"/>
                  </a:lnTo>
                  <a:lnTo>
                    <a:pt x="71831" y="1524000"/>
                  </a:lnTo>
                  <a:lnTo>
                    <a:pt x="69302" y="1473200"/>
                  </a:lnTo>
                  <a:lnTo>
                    <a:pt x="68452" y="1422400"/>
                  </a:lnTo>
                  <a:lnTo>
                    <a:pt x="69302" y="1384300"/>
                  </a:lnTo>
                  <a:lnTo>
                    <a:pt x="71831" y="1333500"/>
                  </a:lnTo>
                  <a:lnTo>
                    <a:pt x="76014" y="1295400"/>
                  </a:lnTo>
                  <a:lnTo>
                    <a:pt x="81825" y="1244600"/>
                  </a:lnTo>
                  <a:lnTo>
                    <a:pt x="89235" y="1206500"/>
                  </a:lnTo>
                  <a:lnTo>
                    <a:pt x="98219" y="1155700"/>
                  </a:lnTo>
                  <a:lnTo>
                    <a:pt x="108750" y="1117600"/>
                  </a:lnTo>
                  <a:lnTo>
                    <a:pt x="120801" y="1066800"/>
                  </a:lnTo>
                  <a:lnTo>
                    <a:pt x="134346" y="1028700"/>
                  </a:lnTo>
                  <a:lnTo>
                    <a:pt x="149357" y="990600"/>
                  </a:lnTo>
                  <a:lnTo>
                    <a:pt x="165808" y="939800"/>
                  </a:lnTo>
                  <a:lnTo>
                    <a:pt x="183673" y="901700"/>
                  </a:lnTo>
                  <a:lnTo>
                    <a:pt x="202924" y="863600"/>
                  </a:lnTo>
                  <a:lnTo>
                    <a:pt x="223535" y="825500"/>
                  </a:lnTo>
                  <a:lnTo>
                    <a:pt x="245479" y="787400"/>
                  </a:lnTo>
                  <a:lnTo>
                    <a:pt x="268730" y="749300"/>
                  </a:lnTo>
                  <a:lnTo>
                    <a:pt x="293260" y="711200"/>
                  </a:lnTo>
                  <a:lnTo>
                    <a:pt x="319043" y="673100"/>
                  </a:lnTo>
                  <a:lnTo>
                    <a:pt x="346053" y="647700"/>
                  </a:lnTo>
                  <a:lnTo>
                    <a:pt x="374262" y="609600"/>
                  </a:lnTo>
                  <a:lnTo>
                    <a:pt x="403645" y="571500"/>
                  </a:lnTo>
                  <a:lnTo>
                    <a:pt x="434173" y="546100"/>
                  </a:lnTo>
                  <a:lnTo>
                    <a:pt x="465821" y="508000"/>
                  </a:lnTo>
                  <a:lnTo>
                    <a:pt x="498562" y="482600"/>
                  </a:lnTo>
                  <a:lnTo>
                    <a:pt x="532369" y="444500"/>
                  </a:lnTo>
                  <a:lnTo>
                    <a:pt x="567215" y="419100"/>
                  </a:lnTo>
                  <a:lnTo>
                    <a:pt x="603074" y="393700"/>
                  </a:lnTo>
                  <a:lnTo>
                    <a:pt x="639918" y="368300"/>
                  </a:lnTo>
                  <a:lnTo>
                    <a:pt x="677722" y="330200"/>
                  </a:lnTo>
                  <a:lnTo>
                    <a:pt x="716459" y="304800"/>
                  </a:lnTo>
                  <a:lnTo>
                    <a:pt x="756101" y="292100"/>
                  </a:lnTo>
                  <a:lnTo>
                    <a:pt x="796622" y="266700"/>
                  </a:lnTo>
                  <a:lnTo>
                    <a:pt x="837996" y="241300"/>
                  </a:lnTo>
                  <a:lnTo>
                    <a:pt x="880196" y="215900"/>
                  </a:lnTo>
                  <a:lnTo>
                    <a:pt x="923194" y="203200"/>
                  </a:lnTo>
                  <a:lnTo>
                    <a:pt x="966965" y="177800"/>
                  </a:lnTo>
                  <a:lnTo>
                    <a:pt x="1196466" y="114300"/>
                  </a:lnTo>
                  <a:lnTo>
                    <a:pt x="1341725" y="76200"/>
                  </a:lnTo>
                  <a:lnTo>
                    <a:pt x="1391244" y="76200"/>
                  </a:lnTo>
                  <a:lnTo>
                    <a:pt x="1441268" y="63500"/>
                  </a:lnTo>
                  <a:lnTo>
                    <a:pt x="2079676" y="63500"/>
                  </a:lnTo>
                  <a:lnTo>
                    <a:pt x="2033450" y="50800"/>
                  </a:lnTo>
                  <a:close/>
                </a:path>
                <a:path w="3188335" h="2844800">
                  <a:moveTo>
                    <a:pt x="2079676" y="63500"/>
                  </a:moveTo>
                  <a:lnTo>
                    <a:pt x="1746939" y="63500"/>
                  </a:lnTo>
                  <a:lnTo>
                    <a:pt x="1796963" y="76200"/>
                  </a:lnTo>
                  <a:lnTo>
                    <a:pt x="1846482" y="76200"/>
                  </a:lnTo>
                  <a:lnTo>
                    <a:pt x="1991741" y="114300"/>
                  </a:lnTo>
                  <a:lnTo>
                    <a:pt x="2221242" y="177800"/>
                  </a:lnTo>
                  <a:lnTo>
                    <a:pt x="2265013" y="203200"/>
                  </a:lnTo>
                  <a:lnTo>
                    <a:pt x="2308011" y="215900"/>
                  </a:lnTo>
                  <a:lnTo>
                    <a:pt x="2350211" y="241300"/>
                  </a:lnTo>
                  <a:lnTo>
                    <a:pt x="2391585" y="266700"/>
                  </a:lnTo>
                  <a:lnTo>
                    <a:pt x="2432106" y="292100"/>
                  </a:lnTo>
                  <a:lnTo>
                    <a:pt x="2471748" y="304800"/>
                  </a:lnTo>
                  <a:lnTo>
                    <a:pt x="2510485" y="330200"/>
                  </a:lnTo>
                  <a:lnTo>
                    <a:pt x="2548289" y="368300"/>
                  </a:lnTo>
                  <a:lnTo>
                    <a:pt x="2585133" y="393700"/>
                  </a:lnTo>
                  <a:lnTo>
                    <a:pt x="2620992" y="419100"/>
                  </a:lnTo>
                  <a:lnTo>
                    <a:pt x="2655838" y="444500"/>
                  </a:lnTo>
                  <a:lnTo>
                    <a:pt x="2689645" y="482600"/>
                  </a:lnTo>
                  <a:lnTo>
                    <a:pt x="2722386" y="508000"/>
                  </a:lnTo>
                  <a:lnTo>
                    <a:pt x="2754034" y="546100"/>
                  </a:lnTo>
                  <a:lnTo>
                    <a:pt x="2784562" y="571500"/>
                  </a:lnTo>
                  <a:lnTo>
                    <a:pt x="2813945" y="609600"/>
                  </a:lnTo>
                  <a:lnTo>
                    <a:pt x="2842154" y="647700"/>
                  </a:lnTo>
                  <a:lnTo>
                    <a:pt x="2869164" y="673100"/>
                  </a:lnTo>
                  <a:lnTo>
                    <a:pt x="2894947" y="711200"/>
                  </a:lnTo>
                  <a:lnTo>
                    <a:pt x="2919477" y="749300"/>
                  </a:lnTo>
                  <a:lnTo>
                    <a:pt x="2942728" y="787400"/>
                  </a:lnTo>
                  <a:lnTo>
                    <a:pt x="2964672" y="825500"/>
                  </a:lnTo>
                  <a:lnTo>
                    <a:pt x="2985283" y="863600"/>
                  </a:lnTo>
                  <a:lnTo>
                    <a:pt x="3004534" y="901700"/>
                  </a:lnTo>
                  <a:lnTo>
                    <a:pt x="3022399" y="939800"/>
                  </a:lnTo>
                  <a:lnTo>
                    <a:pt x="3038850" y="990600"/>
                  </a:lnTo>
                  <a:lnTo>
                    <a:pt x="3053861" y="1028700"/>
                  </a:lnTo>
                  <a:lnTo>
                    <a:pt x="3067406" y="1066800"/>
                  </a:lnTo>
                  <a:lnTo>
                    <a:pt x="3079457" y="1117600"/>
                  </a:lnTo>
                  <a:lnTo>
                    <a:pt x="3089988" y="1155700"/>
                  </a:lnTo>
                  <a:lnTo>
                    <a:pt x="3098972" y="1206500"/>
                  </a:lnTo>
                  <a:lnTo>
                    <a:pt x="3106382" y="1244600"/>
                  </a:lnTo>
                  <a:lnTo>
                    <a:pt x="3112193" y="1295400"/>
                  </a:lnTo>
                  <a:lnTo>
                    <a:pt x="3116376" y="1333500"/>
                  </a:lnTo>
                  <a:lnTo>
                    <a:pt x="3118905" y="1384300"/>
                  </a:lnTo>
                  <a:lnTo>
                    <a:pt x="3119755" y="1422400"/>
                  </a:lnTo>
                  <a:lnTo>
                    <a:pt x="3118905" y="1473200"/>
                  </a:lnTo>
                  <a:lnTo>
                    <a:pt x="3116376" y="1524000"/>
                  </a:lnTo>
                  <a:lnTo>
                    <a:pt x="3112193" y="1562100"/>
                  </a:lnTo>
                  <a:lnTo>
                    <a:pt x="3106382" y="1612900"/>
                  </a:lnTo>
                  <a:lnTo>
                    <a:pt x="3098972" y="1651000"/>
                  </a:lnTo>
                  <a:lnTo>
                    <a:pt x="3089988" y="1701800"/>
                  </a:lnTo>
                  <a:lnTo>
                    <a:pt x="3079457" y="1739900"/>
                  </a:lnTo>
                  <a:lnTo>
                    <a:pt x="3067406" y="1778000"/>
                  </a:lnTo>
                  <a:lnTo>
                    <a:pt x="3053861" y="1828800"/>
                  </a:lnTo>
                  <a:lnTo>
                    <a:pt x="3038850" y="1866900"/>
                  </a:lnTo>
                  <a:lnTo>
                    <a:pt x="3022399" y="1905000"/>
                  </a:lnTo>
                  <a:lnTo>
                    <a:pt x="3004534" y="1943100"/>
                  </a:lnTo>
                  <a:lnTo>
                    <a:pt x="2985283" y="1981200"/>
                  </a:lnTo>
                  <a:lnTo>
                    <a:pt x="2964672" y="2032000"/>
                  </a:lnTo>
                  <a:lnTo>
                    <a:pt x="2942728" y="2070100"/>
                  </a:lnTo>
                  <a:lnTo>
                    <a:pt x="2919477" y="2108200"/>
                  </a:lnTo>
                  <a:lnTo>
                    <a:pt x="2894947" y="2133600"/>
                  </a:lnTo>
                  <a:lnTo>
                    <a:pt x="2869164" y="2171700"/>
                  </a:lnTo>
                  <a:lnTo>
                    <a:pt x="2842154" y="2209800"/>
                  </a:lnTo>
                  <a:lnTo>
                    <a:pt x="2813945" y="2247900"/>
                  </a:lnTo>
                  <a:lnTo>
                    <a:pt x="2784562" y="2273300"/>
                  </a:lnTo>
                  <a:lnTo>
                    <a:pt x="2754034" y="2311400"/>
                  </a:lnTo>
                  <a:lnTo>
                    <a:pt x="2722386" y="2349500"/>
                  </a:lnTo>
                  <a:lnTo>
                    <a:pt x="2689645" y="2374900"/>
                  </a:lnTo>
                  <a:lnTo>
                    <a:pt x="2655838" y="2400300"/>
                  </a:lnTo>
                  <a:lnTo>
                    <a:pt x="2620992" y="2438400"/>
                  </a:lnTo>
                  <a:lnTo>
                    <a:pt x="2585133" y="2463800"/>
                  </a:lnTo>
                  <a:lnTo>
                    <a:pt x="2548289" y="2489200"/>
                  </a:lnTo>
                  <a:lnTo>
                    <a:pt x="2510485" y="2514600"/>
                  </a:lnTo>
                  <a:lnTo>
                    <a:pt x="2471748" y="2540000"/>
                  </a:lnTo>
                  <a:lnTo>
                    <a:pt x="2432106" y="2565400"/>
                  </a:lnTo>
                  <a:lnTo>
                    <a:pt x="2391585" y="2590800"/>
                  </a:lnTo>
                  <a:lnTo>
                    <a:pt x="2350211" y="2616200"/>
                  </a:lnTo>
                  <a:lnTo>
                    <a:pt x="2308011" y="2628900"/>
                  </a:lnTo>
                  <a:lnTo>
                    <a:pt x="2265013" y="2654300"/>
                  </a:lnTo>
                  <a:lnTo>
                    <a:pt x="2221242" y="2667000"/>
                  </a:lnTo>
                  <a:lnTo>
                    <a:pt x="2176726" y="2692400"/>
                  </a:lnTo>
                  <a:lnTo>
                    <a:pt x="2131491" y="2705100"/>
                  </a:lnTo>
                  <a:lnTo>
                    <a:pt x="1895469" y="2768600"/>
                  </a:lnTo>
                  <a:lnTo>
                    <a:pt x="1846482" y="2768600"/>
                  </a:lnTo>
                  <a:lnTo>
                    <a:pt x="1796963" y="2781300"/>
                  </a:lnTo>
                  <a:lnTo>
                    <a:pt x="1696437" y="2781300"/>
                  </a:lnTo>
                  <a:lnTo>
                    <a:pt x="1645483" y="2794000"/>
                  </a:lnTo>
                  <a:lnTo>
                    <a:pt x="2033450" y="2794000"/>
                  </a:lnTo>
                  <a:lnTo>
                    <a:pt x="2214639" y="2743200"/>
                  </a:lnTo>
                  <a:lnTo>
                    <a:pt x="2258311" y="2717800"/>
                  </a:lnTo>
                  <a:lnTo>
                    <a:pt x="2301286" y="2705100"/>
                  </a:lnTo>
                  <a:lnTo>
                    <a:pt x="2343540" y="2679700"/>
                  </a:lnTo>
                  <a:lnTo>
                    <a:pt x="2385051" y="2667000"/>
                  </a:lnTo>
                  <a:lnTo>
                    <a:pt x="2425795" y="2641600"/>
                  </a:lnTo>
                  <a:lnTo>
                    <a:pt x="2465749" y="2616200"/>
                  </a:lnTo>
                  <a:lnTo>
                    <a:pt x="2504889" y="2590800"/>
                  </a:lnTo>
                  <a:lnTo>
                    <a:pt x="2543193" y="2565400"/>
                  </a:lnTo>
                  <a:lnTo>
                    <a:pt x="2580636" y="2540000"/>
                  </a:lnTo>
                  <a:lnTo>
                    <a:pt x="2617196" y="2514600"/>
                  </a:lnTo>
                  <a:lnTo>
                    <a:pt x="2652848" y="2489200"/>
                  </a:lnTo>
                  <a:lnTo>
                    <a:pt x="2687571" y="2463800"/>
                  </a:lnTo>
                  <a:lnTo>
                    <a:pt x="2721340" y="2438400"/>
                  </a:lnTo>
                  <a:lnTo>
                    <a:pt x="2754132" y="2400300"/>
                  </a:lnTo>
                  <a:lnTo>
                    <a:pt x="2785924" y="2374900"/>
                  </a:lnTo>
                  <a:lnTo>
                    <a:pt x="2816692" y="2336800"/>
                  </a:lnTo>
                  <a:lnTo>
                    <a:pt x="2846413" y="2311400"/>
                  </a:lnTo>
                  <a:lnTo>
                    <a:pt x="2875065" y="2273300"/>
                  </a:lnTo>
                  <a:lnTo>
                    <a:pt x="2902622" y="2235200"/>
                  </a:lnTo>
                  <a:lnTo>
                    <a:pt x="2929063" y="2209800"/>
                  </a:lnTo>
                  <a:lnTo>
                    <a:pt x="2954364" y="2171700"/>
                  </a:lnTo>
                  <a:lnTo>
                    <a:pt x="2978501" y="2133600"/>
                  </a:lnTo>
                  <a:lnTo>
                    <a:pt x="3001451" y="2095500"/>
                  </a:lnTo>
                  <a:lnTo>
                    <a:pt x="3023191" y="2057400"/>
                  </a:lnTo>
                  <a:lnTo>
                    <a:pt x="3043698" y="2019300"/>
                  </a:lnTo>
                  <a:lnTo>
                    <a:pt x="3062948" y="1981200"/>
                  </a:lnTo>
                  <a:lnTo>
                    <a:pt x="3080917" y="1943100"/>
                  </a:lnTo>
                  <a:lnTo>
                    <a:pt x="3097584" y="1905000"/>
                  </a:lnTo>
                  <a:lnTo>
                    <a:pt x="3112923" y="1854200"/>
                  </a:lnTo>
                  <a:lnTo>
                    <a:pt x="3126912" y="1816100"/>
                  </a:lnTo>
                  <a:lnTo>
                    <a:pt x="3139528" y="1778000"/>
                  </a:lnTo>
                  <a:lnTo>
                    <a:pt x="3150746" y="1739900"/>
                  </a:lnTo>
                  <a:lnTo>
                    <a:pt x="3160545" y="1689100"/>
                  </a:lnTo>
                  <a:lnTo>
                    <a:pt x="3168900" y="1651000"/>
                  </a:lnTo>
                  <a:lnTo>
                    <a:pt x="3175789" y="1600200"/>
                  </a:lnTo>
                  <a:lnTo>
                    <a:pt x="3181187" y="1562100"/>
                  </a:lnTo>
                  <a:lnTo>
                    <a:pt x="3185072" y="1511300"/>
                  </a:lnTo>
                  <a:lnTo>
                    <a:pt x="3187420" y="1473200"/>
                  </a:lnTo>
                  <a:lnTo>
                    <a:pt x="3188208" y="1422400"/>
                  </a:lnTo>
                  <a:lnTo>
                    <a:pt x="3187420" y="1384300"/>
                  </a:lnTo>
                  <a:lnTo>
                    <a:pt x="3185072" y="1333500"/>
                  </a:lnTo>
                  <a:lnTo>
                    <a:pt x="3181187" y="1295400"/>
                  </a:lnTo>
                  <a:lnTo>
                    <a:pt x="3175789" y="1244600"/>
                  </a:lnTo>
                  <a:lnTo>
                    <a:pt x="3168900" y="1206500"/>
                  </a:lnTo>
                  <a:lnTo>
                    <a:pt x="3160545" y="1155700"/>
                  </a:lnTo>
                  <a:lnTo>
                    <a:pt x="3150746" y="1117600"/>
                  </a:lnTo>
                  <a:lnTo>
                    <a:pt x="3139528" y="1079500"/>
                  </a:lnTo>
                  <a:lnTo>
                    <a:pt x="3126912" y="1028700"/>
                  </a:lnTo>
                  <a:lnTo>
                    <a:pt x="3112923" y="990600"/>
                  </a:lnTo>
                  <a:lnTo>
                    <a:pt x="3097584" y="952500"/>
                  </a:lnTo>
                  <a:lnTo>
                    <a:pt x="3080917" y="914400"/>
                  </a:lnTo>
                  <a:lnTo>
                    <a:pt x="3062948" y="876300"/>
                  </a:lnTo>
                  <a:lnTo>
                    <a:pt x="3043698" y="838200"/>
                  </a:lnTo>
                  <a:lnTo>
                    <a:pt x="3023191" y="800100"/>
                  </a:lnTo>
                  <a:lnTo>
                    <a:pt x="3001451" y="762000"/>
                  </a:lnTo>
                  <a:lnTo>
                    <a:pt x="2978501" y="723900"/>
                  </a:lnTo>
                  <a:lnTo>
                    <a:pt x="2954364" y="685800"/>
                  </a:lnTo>
                  <a:lnTo>
                    <a:pt x="2929063" y="647700"/>
                  </a:lnTo>
                  <a:lnTo>
                    <a:pt x="2902622" y="609600"/>
                  </a:lnTo>
                  <a:lnTo>
                    <a:pt x="2875065" y="584200"/>
                  </a:lnTo>
                  <a:lnTo>
                    <a:pt x="2846413" y="546100"/>
                  </a:lnTo>
                  <a:lnTo>
                    <a:pt x="2816692" y="508000"/>
                  </a:lnTo>
                  <a:lnTo>
                    <a:pt x="2785924" y="482600"/>
                  </a:lnTo>
                  <a:lnTo>
                    <a:pt x="2754132" y="444500"/>
                  </a:lnTo>
                  <a:lnTo>
                    <a:pt x="2721340" y="419100"/>
                  </a:lnTo>
                  <a:lnTo>
                    <a:pt x="2687571" y="393700"/>
                  </a:lnTo>
                  <a:lnTo>
                    <a:pt x="2652848" y="355600"/>
                  </a:lnTo>
                  <a:lnTo>
                    <a:pt x="2617196" y="330200"/>
                  </a:lnTo>
                  <a:lnTo>
                    <a:pt x="2580636" y="304800"/>
                  </a:lnTo>
                  <a:lnTo>
                    <a:pt x="2543193" y="279400"/>
                  </a:lnTo>
                  <a:lnTo>
                    <a:pt x="2504889" y="254000"/>
                  </a:lnTo>
                  <a:lnTo>
                    <a:pt x="2465749" y="228600"/>
                  </a:lnTo>
                  <a:lnTo>
                    <a:pt x="2425795" y="215900"/>
                  </a:lnTo>
                  <a:lnTo>
                    <a:pt x="2385051" y="190500"/>
                  </a:lnTo>
                  <a:lnTo>
                    <a:pt x="2343540" y="165100"/>
                  </a:lnTo>
                  <a:lnTo>
                    <a:pt x="2301286" y="152400"/>
                  </a:lnTo>
                  <a:lnTo>
                    <a:pt x="2258311" y="127000"/>
                  </a:lnTo>
                  <a:lnTo>
                    <a:pt x="2170294" y="101600"/>
                  </a:lnTo>
                  <a:lnTo>
                    <a:pt x="2125299" y="76200"/>
                  </a:lnTo>
                  <a:lnTo>
                    <a:pt x="2079676" y="63500"/>
                  </a:lnTo>
                  <a:close/>
                </a:path>
                <a:path w="3188335" h="2844800">
                  <a:moveTo>
                    <a:pt x="1842977" y="12700"/>
                  </a:moveTo>
                  <a:lnTo>
                    <a:pt x="1345230" y="12700"/>
                  </a:lnTo>
                  <a:lnTo>
                    <a:pt x="1201563" y="50800"/>
                  </a:lnTo>
                  <a:lnTo>
                    <a:pt x="1986644" y="50800"/>
                  </a:lnTo>
                  <a:lnTo>
                    <a:pt x="1842977" y="12700"/>
                  </a:lnTo>
                  <a:close/>
                </a:path>
                <a:path w="3188335" h="2844800">
                  <a:moveTo>
                    <a:pt x="1694927" y="0"/>
                  </a:moveTo>
                  <a:lnTo>
                    <a:pt x="1493280" y="0"/>
                  </a:lnTo>
                  <a:lnTo>
                    <a:pt x="1443482" y="12700"/>
                  </a:lnTo>
                  <a:lnTo>
                    <a:pt x="1744725" y="12700"/>
                  </a:lnTo>
                  <a:lnTo>
                    <a:pt x="169492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272028" y="2945892"/>
              <a:ext cx="3188335" cy="2849880"/>
            </a:xfrm>
            <a:custGeom>
              <a:avLst/>
              <a:gdLst/>
              <a:ahLst/>
              <a:cxnLst/>
              <a:rect l="l" t="t" r="r" b="b"/>
              <a:pathLst>
                <a:path w="3188335" h="2849879">
                  <a:moveTo>
                    <a:pt x="0" y="1424940"/>
                  </a:moveTo>
                  <a:lnTo>
                    <a:pt x="787" y="1379703"/>
                  </a:lnTo>
                  <a:lnTo>
                    <a:pt x="3135" y="1334819"/>
                  </a:lnTo>
                  <a:lnTo>
                    <a:pt x="7020" y="1290307"/>
                  </a:lnTo>
                  <a:lnTo>
                    <a:pt x="12418" y="1246189"/>
                  </a:lnTo>
                  <a:lnTo>
                    <a:pt x="19307" y="1202485"/>
                  </a:lnTo>
                  <a:lnTo>
                    <a:pt x="27662" y="1159216"/>
                  </a:lnTo>
                  <a:lnTo>
                    <a:pt x="37461" y="1116403"/>
                  </a:lnTo>
                  <a:lnTo>
                    <a:pt x="48679" y="1074067"/>
                  </a:lnTo>
                  <a:lnTo>
                    <a:pt x="61295" y="1032228"/>
                  </a:lnTo>
                  <a:lnTo>
                    <a:pt x="75284" y="990909"/>
                  </a:lnTo>
                  <a:lnTo>
                    <a:pt x="90623" y="950128"/>
                  </a:lnTo>
                  <a:lnTo>
                    <a:pt x="107290" y="909908"/>
                  </a:lnTo>
                  <a:lnTo>
                    <a:pt x="125259" y="870269"/>
                  </a:lnTo>
                  <a:lnTo>
                    <a:pt x="144509" y="831232"/>
                  </a:lnTo>
                  <a:lnTo>
                    <a:pt x="165016" y="792818"/>
                  </a:lnTo>
                  <a:lnTo>
                    <a:pt x="186756" y="755048"/>
                  </a:lnTo>
                  <a:lnTo>
                    <a:pt x="209706" y="717942"/>
                  </a:lnTo>
                  <a:lnTo>
                    <a:pt x="233843" y="681521"/>
                  </a:lnTo>
                  <a:lnTo>
                    <a:pt x="259144" y="645807"/>
                  </a:lnTo>
                  <a:lnTo>
                    <a:pt x="285585" y="610820"/>
                  </a:lnTo>
                  <a:lnTo>
                    <a:pt x="313142" y="576581"/>
                  </a:lnTo>
                  <a:lnTo>
                    <a:pt x="341794" y="543111"/>
                  </a:lnTo>
                  <a:lnTo>
                    <a:pt x="371515" y="510431"/>
                  </a:lnTo>
                  <a:lnTo>
                    <a:pt x="402283" y="478562"/>
                  </a:lnTo>
                  <a:lnTo>
                    <a:pt x="434075" y="447523"/>
                  </a:lnTo>
                  <a:lnTo>
                    <a:pt x="466867" y="417337"/>
                  </a:lnTo>
                  <a:lnTo>
                    <a:pt x="500636" y="388025"/>
                  </a:lnTo>
                  <a:lnTo>
                    <a:pt x="535359" y="359606"/>
                  </a:lnTo>
                  <a:lnTo>
                    <a:pt x="571011" y="332102"/>
                  </a:lnTo>
                  <a:lnTo>
                    <a:pt x="607571" y="305534"/>
                  </a:lnTo>
                  <a:lnTo>
                    <a:pt x="645014" y="279923"/>
                  </a:lnTo>
                  <a:lnTo>
                    <a:pt x="683318" y="255289"/>
                  </a:lnTo>
                  <a:lnTo>
                    <a:pt x="722458" y="231653"/>
                  </a:lnTo>
                  <a:lnTo>
                    <a:pt x="762412" y="209036"/>
                  </a:lnTo>
                  <a:lnTo>
                    <a:pt x="803156" y="187460"/>
                  </a:lnTo>
                  <a:lnTo>
                    <a:pt x="844667" y="166944"/>
                  </a:lnTo>
                  <a:lnTo>
                    <a:pt x="886921" y="147511"/>
                  </a:lnTo>
                  <a:lnTo>
                    <a:pt x="929896" y="129180"/>
                  </a:lnTo>
                  <a:lnTo>
                    <a:pt x="973568" y="111972"/>
                  </a:lnTo>
                  <a:lnTo>
                    <a:pt x="1017913" y="95908"/>
                  </a:lnTo>
                  <a:lnTo>
                    <a:pt x="1062908" y="81010"/>
                  </a:lnTo>
                  <a:lnTo>
                    <a:pt x="1108531" y="67298"/>
                  </a:lnTo>
                  <a:lnTo>
                    <a:pt x="1154757" y="54793"/>
                  </a:lnTo>
                  <a:lnTo>
                    <a:pt x="1201563" y="43516"/>
                  </a:lnTo>
                  <a:lnTo>
                    <a:pt x="1248926" y="33487"/>
                  </a:lnTo>
                  <a:lnTo>
                    <a:pt x="1296823" y="24728"/>
                  </a:lnTo>
                  <a:lnTo>
                    <a:pt x="1345230" y="17259"/>
                  </a:lnTo>
                  <a:lnTo>
                    <a:pt x="1394124" y="11101"/>
                  </a:lnTo>
                  <a:lnTo>
                    <a:pt x="1443482" y="6275"/>
                  </a:lnTo>
                  <a:lnTo>
                    <a:pt x="1493280" y="2803"/>
                  </a:lnTo>
                  <a:lnTo>
                    <a:pt x="1543495" y="704"/>
                  </a:lnTo>
                  <a:lnTo>
                    <a:pt x="1594104" y="0"/>
                  </a:lnTo>
                  <a:lnTo>
                    <a:pt x="1644712" y="704"/>
                  </a:lnTo>
                  <a:lnTo>
                    <a:pt x="1694927" y="2803"/>
                  </a:lnTo>
                  <a:lnTo>
                    <a:pt x="1744725" y="6275"/>
                  </a:lnTo>
                  <a:lnTo>
                    <a:pt x="1794083" y="11101"/>
                  </a:lnTo>
                  <a:lnTo>
                    <a:pt x="1842977" y="17259"/>
                  </a:lnTo>
                  <a:lnTo>
                    <a:pt x="1891384" y="24728"/>
                  </a:lnTo>
                  <a:lnTo>
                    <a:pt x="1939281" y="33487"/>
                  </a:lnTo>
                  <a:lnTo>
                    <a:pt x="1986644" y="43516"/>
                  </a:lnTo>
                  <a:lnTo>
                    <a:pt x="2033450" y="54793"/>
                  </a:lnTo>
                  <a:lnTo>
                    <a:pt x="2079676" y="67298"/>
                  </a:lnTo>
                  <a:lnTo>
                    <a:pt x="2125299" y="81010"/>
                  </a:lnTo>
                  <a:lnTo>
                    <a:pt x="2170294" y="95908"/>
                  </a:lnTo>
                  <a:lnTo>
                    <a:pt x="2214639" y="111972"/>
                  </a:lnTo>
                  <a:lnTo>
                    <a:pt x="2258311" y="129180"/>
                  </a:lnTo>
                  <a:lnTo>
                    <a:pt x="2301286" y="147511"/>
                  </a:lnTo>
                  <a:lnTo>
                    <a:pt x="2343540" y="166944"/>
                  </a:lnTo>
                  <a:lnTo>
                    <a:pt x="2385051" y="187460"/>
                  </a:lnTo>
                  <a:lnTo>
                    <a:pt x="2425795" y="209036"/>
                  </a:lnTo>
                  <a:lnTo>
                    <a:pt x="2465749" y="231653"/>
                  </a:lnTo>
                  <a:lnTo>
                    <a:pt x="2504889" y="255289"/>
                  </a:lnTo>
                  <a:lnTo>
                    <a:pt x="2543193" y="279923"/>
                  </a:lnTo>
                  <a:lnTo>
                    <a:pt x="2580636" y="305534"/>
                  </a:lnTo>
                  <a:lnTo>
                    <a:pt x="2617196" y="332102"/>
                  </a:lnTo>
                  <a:lnTo>
                    <a:pt x="2652848" y="359606"/>
                  </a:lnTo>
                  <a:lnTo>
                    <a:pt x="2687571" y="388025"/>
                  </a:lnTo>
                  <a:lnTo>
                    <a:pt x="2721340" y="417337"/>
                  </a:lnTo>
                  <a:lnTo>
                    <a:pt x="2754132" y="447523"/>
                  </a:lnTo>
                  <a:lnTo>
                    <a:pt x="2785924" y="478562"/>
                  </a:lnTo>
                  <a:lnTo>
                    <a:pt x="2816692" y="510431"/>
                  </a:lnTo>
                  <a:lnTo>
                    <a:pt x="2846413" y="543111"/>
                  </a:lnTo>
                  <a:lnTo>
                    <a:pt x="2875065" y="576581"/>
                  </a:lnTo>
                  <a:lnTo>
                    <a:pt x="2902622" y="610820"/>
                  </a:lnTo>
                  <a:lnTo>
                    <a:pt x="2929063" y="645807"/>
                  </a:lnTo>
                  <a:lnTo>
                    <a:pt x="2954364" y="681521"/>
                  </a:lnTo>
                  <a:lnTo>
                    <a:pt x="2978501" y="717942"/>
                  </a:lnTo>
                  <a:lnTo>
                    <a:pt x="3001451" y="755048"/>
                  </a:lnTo>
                  <a:lnTo>
                    <a:pt x="3023191" y="792818"/>
                  </a:lnTo>
                  <a:lnTo>
                    <a:pt x="3043698" y="831232"/>
                  </a:lnTo>
                  <a:lnTo>
                    <a:pt x="3062948" y="870269"/>
                  </a:lnTo>
                  <a:lnTo>
                    <a:pt x="3080917" y="909908"/>
                  </a:lnTo>
                  <a:lnTo>
                    <a:pt x="3097584" y="950128"/>
                  </a:lnTo>
                  <a:lnTo>
                    <a:pt x="3112923" y="990909"/>
                  </a:lnTo>
                  <a:lnTo>
                    <a:pt x="3126912" y="1032228"/>
                  </a:lnTo>
                  <a:lnTo>
                    <a:pt x="3139528" y="1074067"/>
                  </a:lnTo>
                  <a:lnTo>
                    <a:pt x="3150746" y="1116403"/>
                  </a:lnTo>
                  <a:lnTo>
                    <a:pt x="3160545" y="1159216"/>
                  </a:lnTo>
                  <a:lnTo>
                    <a:pt x="3168900" y="1202485"/>
                  </a:lnTo>
                  <a:lnTo>
                    <a:pt x="3175789" y="1246189"/>
                  </a:lnTo>
                  <a:lnTo>
                    <a:pt x="3181187" y="1290307"/>
                  </a:lnTo>
                  <a:lnTo>
                    <a:pt x="3185072" y="1334819"/>
                  </a:lnTo>
                  <a:lnTo>
                    <a:pt x="3187420" y="1379703"/>
                  </a:lnTo>
                  <a:lnTo>
                    <a:pt x="3188208" y="1424940"/>
                  </a:lnTo>
                  <a:lnTo>
                    <a:pt x="3187420" y="1470176"/>
                  </a:lnTo>
                  <a:lnTo>
                    <a:pt x="3185072" y="1515060"/>
                  </a:lnTo>
                  <a:lnTo>
                    <a:pt x="3181187" y="1559572"/>
                  </a:lnTo>
                  <a:lnTo>
                    <a:pt x="3175789" y="1603690"/>
                  </a:lnTo>
                  <a:lnTo>
                    <a:pt x="3168900" y="1647394"/>
                  </a:lnTo>
                  <a:lnTo>
                    <a:pt x="3160545" y="1690663"/>
                  </a:lnTo>
                  <a:lnTo>
                    <a:pt x="3150746" y="1733476"/>
                  </a:lnTo>
                  <a:lnTo>
                    <a:pt x="3139528" y="1775812"/>
                  </a:lnTo>
                  <a:lnTo>
                    <a:pt x="3126912" y="1817651"/>
                  </a:lnTo>
                  <a:lnTo>
                    <a:pt x="3112923" y="1858970"/>
                  </a:lnTo>
                  <a:lnTo>
                    <a:pt x="3097584" y="1899751"/>
                  </a:lnTo>
                  <a:lnTo>
                    <a:pt x="3080917" y="1939971"/>
                  </a:lnTo>
                  <a:lnTo>
                    <a:pt x="3062948" y="1979610"/>
                  </a:lnTo>
                  <a:lnTo>
                    <a:pt x="3043698" y="2018647"/>
                  </a:lnTo>
                  <a:lnTo>
                    <a:pt x="3023191" y="2057061"/>
                  </a:lnTo>
                  <a:lnTo>
                    <a:pt x="3001451" y="2094831"/>
                  </a:lnTo>
                  <a:lnTo>
                    <a:pt x="2978501" y="2131937"/>
                  </a:lnTo>
                  <a:lnTo>
                    <a:pt x="2954364" y="2168358"/>
                  </a:lnTo>
                  <a:lnTo>
                    <a:pt x="2929063" y="2204072"/>
                  </a:lnTo>
                  <a:lnTo>
                    <a:pt x="2902622" y="2239059"/>
                  </a:lnTo>
                  <a:lnTo>
                    <a:pt x="2875065" y="2273298"/>
                  </a:lnTo>
                  <a:lnTo>
                    <a:pt x="2846413" y="2306768"/>
                  </a:lnTo>
                  <a:lnTo>
                    <a:pt x="2816692" y="2339448"/>
                  </a:lnTo>
                  <a:lnTo>
                    <a:pt x="2785924" y="2371317"/>
                  </a:lnTo>
                  <a:lnTo>
                    <a:pt x="2754132" y="2402356"/>
                  </a:lnTo>
                  <a:lnTo>
                    <a:pt x="2721340" y="2432542"/>
                  </a:lnTo>
                  <a:lnTo>
                    <a:pt x="2687571" y="2461854"/>
                  </a:lnTo>
                  <a:lnTo>
                    <a:pt x="2652848" y="2490273"/>
                  </a:lnTo>
                  <a:lnTo>
                    <a:pt x="2617196" y="2517777"/>
                  </a:lnTo>
                  <a:lnTo>
                    <a:pt x="2580636" y="2544345"/>
                  </a:lnTo>
                  <a:lnTo>
                    <a:pt x="2543193" y="2569956"/>
                  </a:lnTo>
                  <a:lnTo>
                    <a:pt x="2504889" y="2594590"/>
                  </a:lnTo>
                  <a:lnTo>
                    <a:pt x="2465749" y="2618226"/>
                  </a:lnTo>
                  <a:lnTo>
                    <a:pt x="2425795" y="2640843"/>
                  </a:lnTo>
                  <a:lnTo>
                    <a:pt x="2385051" y="2662419"/>
                  </a:lnTo>
                  <a:lnTo>
                    <a:pt x="2343540" y="2682935"/>
                  </a:lnTo>
                  <a:lnTo>
                    <a:pt x="2301286" y="2702368"/>
                  </a:lnTo>
                  <a:lnTo>
                    <a:pt x="2258311" y="2720699"/>
                  </a:lnTo>
                  <a:lnTo>
                    <a:pt x="2214639" y="2737907"/>
                  </a:lnTo>
                  <a:lnTo>
                    <a:pt x="2170294" y="2753971"/>
                  </a:lnTo>
                  <a:lnTo>
                    <a:pt x="2125299" y="2768869"/>
                  </a:lnTo>
                  <a:lnTo>
                    <a:pt x="2079676" y="2782581"/>
                  </a:lnTo>
                  <a:lnTo>
                    <a:pt x="2033450" y="2795086"/>
                  </a:lnTo>
                  <a:lnTo>
                    <a:pt x="1986644" y="2806363"/>
                  </a:lnTo>
                  <a:lnTo>
                    <a:pt x="1939281" y="2816392"/>
                  </a:lnTo>
                  <a:lnTo>
                    <a:pt x="1891384" y="2825151"/>
                  </a:lnTo>
                  <a:lnTo>
                    <a:pt x="1842977" y="2832620"/>
                  </a:lnTo>
                  <a:lnTo>
                    <a:pt x="1794083" y="2838778"/>
                  </a:lnTo>
                  <a:lnTo>
                    <a:pt x="1744725" y="2843604"/>
                  </a:lnTo>
                  <a:lnTo>
                    <a:pt x="1694927" y="2847076"/>
                  </a:lnTo>
                  <a:lnTo>
                    <a:pt x="1644712" y="2849175"/>
                  </a:lnTo>
                  <a:lnTo>
                    <a:pt x="1594104" y="2849880"/>
                  </a:lnTo>
                  <a:lnTo>
                    <a:pt x="1543495" y="2849175"/>
                  </a:lnTo>
                  <a:lnTo>
                    <a:pt x="1493280" y="2847076"/>
                  </a:lnTo>
                  <a:lnTo>
                    <a:pt x="1443482" y="2843604"/>
                  </a:lnTo>
                  <a:lnTo>
                    <a:pt x="1394124" y="2838778"/>
                  </a:lnTo>
                  <a:lnTo>
                    <a:pt x="1345230" y="2832620"/>
                  </a:lnTo>
                  <a:lnTo>
                    <a:pt x="1296823" y="2825151"/>
                  </a:lnTo>
                  <a:lnTo>
                    <a:pt x="1248926" y="2816392"/>
                  </a:lnTo>
                  <a:lnTo>
                    <a:pt x="1201563" y="2806363"/>
                  </a:lnTo>
                  <a:lnTo>
                    <a:pt x="1154757" y="2795086"/>
                  </a:lnTo>
                  <a:lnTo>
                    <a:pt x="1108531" y="2782581"/>
                  </a:lnTo>
                  <a:lnTo>
                    <a:pt x="1062908" y="2768869"/>
                  </a:lnTo>
                  <a:lnTo>
                    <a:pt x="1017913" y="2753971"/>
                  </a:lnTo>
                  <a:lnTo>
                    <a:pt x="973568" y="2737907"/>
                  </a:lnTo>
                  <a:lnTo>
                    <a:pt x="929896" y="2720699"/>
                  </a:lnTo>
                  <a:lnTo>
                    <a:pt x="886921" y="2702368"/>
                  </a:lnTo>
                  <a:lnTo>
                    <a:pt x="844667" y="2682935"/>
                  </a:lnTo>
                  <a:lnTo>
                    <a:pt x="803156" y="2662419"/>
                  </a:lnTo>
                  <a:lnTo>
                    <a:pt x="762412" y="2640843"/>
                  </a:lnTo>
                  <a:lnTo>
                    <a:pt x="722458" y="2618226"/>
                  </a:lnTo>
                  <a:lnTo>
                    <a:pt x="683318" y="2594590"/>
                  </a:lnTo>
                  <a:lnTo>
                    <a:pt x="645014" y="2569956"/>
                  </a:lnTo>
                  <a:lnTo>
                    <a:pt x="607571" y="2544345"/>
                  </a:lnTo>
                  <a:lnTo>
                    <a:pt x="571011" y="2517777"/>
                  </a:lnTo>
                  <a:lnTo>
                    <a:pt x="535359" y="2490273"/>
                  </a:lnTo>
                  <a:lnTo>
                    <a:pt x="500636" y="2461854"/>
                  </a:lnTo>
                  <a:lnTo>
                    <a:pt x="466867" y="2432542"/>
                  </a:lnTo>
                  <a:lnTo>
                    <a:pt x="434075" y="2402356"/>
                  </a:lnTo>
                  <a:lnTo>
                    <a:pt x="402283" y="2371317"/>
                  </a:lnTo>
                  <a:lnTo>
                    <a:pt x="371515" y="2339448"/>
                  </a:lnTo>
                  <a:lnTo>
                    <a:pt x="341794" y="2306768"/>
                  </a:lnTo>
                  <a:lnTo>
                    <a:pt x="313142" y="2273298"/>
                  </a:lnTo>
                  <a:lnTo>
                    <a:pt x="285585" y="2239059"/>
                  </a:lnTo>
                  <a:lnTo>
                    <a:pt x="259144" y="2204072"/>
                  </a:lnTo>
                  <a:lnTo>
                    <a:pt x="233843" y="2168358"/>
                  </a:lnTo>
                  <a:lnTo>
                    <a:pt x="209706" y="2131937"/>
                  </a:lnTo>
                  <a:lnTo>
                    <a:pt x="186756" y="2094831"/>
                  </a:lnTo>
                  <a:lnTo>
                    <a:pt x="165016" y="2057061"/>
                  </a:lnTo>
                  <a:lnTo>
                    <a:pt x="144509" y="2018647"/>
                  </a:lnTo>
                  <a:lnTo>
                    <a:pt x="125259" y="1979610"/>
                  </a:lnTo>
                  <a:lnTo>
                    <a:pt x="107290" y="1939971"/>
                  </a:lnTo>
                  <a:lnTo>
                    <a:pt x="90623" y="1899751"/>
                  </a:lnTo>
                  <a:lnTo>
                    <a:pt x="75284" y="1858970"/>
                  </a:lnTo>
                  <a:lnTo>
                    <a:pt x="61295" y="1817651"/>
                  </a:lnTo>
                  <a:lnTo>
                    <a:pt x="48679" y="1775812"/>
                  </a:lnTo>
                  <a:lnTo>
                    <a:pt x="37461" y="1733476"/>
                  </a:lnTo>
                  <a:lnTo>
                    <a:pt x="27662" y="1690663"/>
                  </a:lnTo>
                  <a:lnTo>
                    <a:pt x="19307" y="1647394"/>
                  </a:lnTo>
                  <a:lnTo>
                    <a:pt x="12418" y="1603690"/>
                  </a:lnTo>
                  <a:lnTo>
                    <a:pt x="7020" y="1559572"/>
                  </a:lnTo>
                  <a:lnTo>
                    <a:pt x="3135" y="1515060"/>
                  </a:lnTo>
                  <a:lnTo>
                    <a:pt x="787" y="1470176"/>
                  </a:lnTo>
                  <a:lnTo>
                    <a:pt x="0" y="1424940"/>
                  </a:lnTo>
                  <a:close/>
                </a:path>
                <a:path w="3188335" h="2849879">
                  <a:moveTo>
                    <a:pt x="68452" y="1424940"/>
                  </a:moveTo>
                  <a:lnTo>
                    <a:pt x="69302" y="1470866"/>
                  </a:lnTo>
                  <a:lnTo>
                    <a:pt x="71831" y="1516413"/>
                  </a:lnTo>
                  <a:lnTo>
                    <a:pt x="76014" y="1561556"/>
                  </a:lnTo>
                  <a:lnTo>
                    <a:pt x="81825" y="1606271"/>
                  </a:lnTo>
                  <a:lnTo>
                    <a:pt x="89235" y="1650535"/>
                  </a:lnTo>
                  <a:lnTo>
                    <a:pt x="98219" y="1694323"/>
                  </a:lnTo>
                  <a:lnTo>
                    <a:pt x="108750" y="1737612"/>
                  </a:lnTo>
                  <a:lnTo>
                    <a:pt x="120801" y="1780378"/>
                  </a:lnTo>
                  <a:lnTo>
                    <a:pt x="134346" y="1822596"/>
                  </a:lnTo>
                  <a:lnTo>
                    <a:pt x="149357" y="1864244"/>
                  </a:lnTo>
                  <a:lnTo>
                    <a:pt x="165808" y="1905297"/>
                  </a:lnTo>
                  <a:lnTo>
                    <a:pt x="183673" y="1945731"/>
                  </a:lnTo>
                  <a:lnTo>
                    <a:pt x="202924" y="1985522"/>
                  </a:lnTo>
                  <a:lnTo>
                    <a:pt x="223535" y="2024648"/>
                  </a:lnTo>
                  <a:lnTo>
                    <a:pt x="245479" y="2063082"/>
                  </a:lnTo>
                  <a:lnTo>
                    <a:pt x="268730" y="2100803"/>
                  </a:lnTo>
                  <a:lnTo>
                    <a:pt x="293260" y="2137785"/>
                  </a:lnTo>
                  <a:lnTo>
                    <a:pt x="319043" y="2174006"/>
                  </a:lnTo>
                  <a:lnTo>
                    <a:pt x="346053" y="2209441"/>
                  </a:lnTo>
                  <a:lnTo>
                    <a:pt x="374262" y="2244066"/>
                  </a:lnTo>
                  <a:lnTo>
                    <a:pt x="403645" y="2277857"/>
                  </a:lnTo>
                  <a:lnTo>
                    <a:pt x="434173" y="2310792"/>
                  </a:lnTo>
                  <a:lnTo>
                    <a:pt x="465821" y="2342844"/>
                  </a:lnTo>
                  <a:lnTo>
                    <a:pt x="498562" y="2373992"/>
                  </a:lnTo>
                  <a:lnTo>
                    <a:pt x="532369" y="2404210"/>
                  </a:lnTo>
                  <a:lnTo>
                    <a:pt x="567215" y="2433476"/>
                  </a:lnTo>
                  <a:lnTo>
                    <a:pt x="603074" y="2461765"/>
                  </a:lnTo>
                  <a:lnTo>
                    <a:pt x="639918" y="2489053"/>
                  </a:lnTo>
                  <a:lnTo>
                    <a:pt x="677722" y="2515316"/>
                  </a:lnTo>
                  <a:lnTo>
                    <a:pt x="716459" y="2540532"/>
                  </a:lnTo>
                  <a:lnTo>
                    <a:pt x="756101" y="2564674"/>
                  </a:lnTo>
                  <a:lnTo>
                    <a:pt x="796622" y="2587721"/>
                  </a:lnTo>
                  <a:lnTo>
                    <a:pt x="837996" y="2609648"/>
                  </a:lnTo>
                  <a:lnTo>
                    <a:pt x="880196" y="2630430"/>
                  </a:lnTo>
                  <a:lnTo>
                    <a:pt x="923194" y="2650045"/>
                  </a:lnTo>
                  <a:lnTo>
                    <a:pt x="966965" y="2668468"/>
                  </a:lnTo>
                  <a:lnTo>
                    <a:pt x="1011481" y="2685676"/>
                  </a:lnTo>
                  <a:lnTo>
                    <a:pt x="1056716" y="2701644"/>
                  </a:lnTo>
                  <a:lnTo>
                    <a:pt x="1102643" y="2716349"/>
                  </a:lnTo>
                  <a:lnTo>
                    <a:pt x="1149235" y="2729767"/>
                  </a:lnTo>
                  <a:lnTo>
                    <a:pt x="1196466" y="2741874"/>
                  </a:lnTo>
                  <a:lnTo>
                    <a:pt x="1244310" y="2752646"/>
                  </a:lnTo>
                  <a:lnTo>
                    <a:pt x="1292738" y="2762059"/>
                  </a:lnTo>
                  <a:lnTo>
                    <a:pt x="1341725" y="2770089"/>
                  </a:lnTo>
                  <a:lnTo>
                    <a:pt x="1391244" y="2776713"/>
                  </a:lnTo>
                  <a:lnTo>
                    <a:pt x="1441268" y="2781906"/>
                  </a:lnTo>
                  <a:lnTo>
                    <a:pt x="1491770" y="2785646"/>
                  </a:lnTo>
                  <a:lnTo>
                    <a:pt x="1542724" y="2787907"/>
                  </a:lnTo>
                  <a:lnTo>
                    <a:pt x="1594104" y="2788666"/>
                  </a:lnTo>
                  <a:lnTo>
                    <a:pt x="1645483" y="2787907"/>
                  </a:lnTo>
                  <a:lnTo>
                    <a:pt x="1696437" y="2785646"/>
                  </a:lnTo>
                  <a:lnTo>
                    <a:pt x="1746939" y="2781906"/>
                  </a:lnTo>
                  <a:lnTo>
                    <a:pt x="1796963" y="2776713"/>
                  </a:lnTo>
                  <a:lnTo>
                    <a:pt x="1846482" y="2770089"/>
                  </a:lnTo>
                  <a:lnTo>
                    <a:pt x="1895469" y="2762059"/>
                  </a:lnTo>
                  <a:lnTo>
                    <a:pt x="1943897" y="2752646"/>
                  </a:lnTo>
                  <a:lnTo>
                    <a:pt x="1991741" y="2741874"/>
                  </a:lnTo>
                  <a:lnTo>
                    <a:pt x="2038972" y="2729767"/>
                  </a:lnTo>
                  <a:lnTo>
                    <a:pt x="2085564" y="2716349"/>
                  </a:lnTo>
                  <a:lnTo>
                    <a:pt x="2131491" y="2701644"/>
                  </a:lnTo>
                  <a:lnTo>
                    <a:pt x="2176726" y="2685676"/>
                  </a:lnTo>
                  <a:lnTo>
                    <a:pt x="2221242" y="2668468"/>
                  </a:lnTo>
                  <a:lnTo>
                    <a:pt x="2265013" y="2650045"/>
                  </a:lnTo>
                  <a:lnTo>
                    <a:pt x="2308011" y="2630430"/>
                  </a:lnTo>
                  <a:lnTo>
                    <a:pt x="2350211" y="2609648"/>
                  </a:lnTo>
                  <a:lnTo>
                    <a:pt x="2391585" y="2587721"/>
                  </a:lnTo>
                  <a:lnTo>
                    <a:pt x="2432106" y="2564674"/>
                  </a:lnTo>
                  <a:lnTo>
                    <a:pt x="2471748" y="2540532"/>
                  </a:lnTo>
                  <a:lnTo>
                    <a:pt x="2510485" y="2515316"/>
                  </a:lnTo>
                  <a:lnTo>
                    <a:pt x="2548289" y="2489053"/>
                  </a:lnTo>
                  <a:lnTo>
                    <a:pt x="2585133" y="2461765"/>
                  </a:lnTo>
                  <a:lnTo>
                    <a:pt x="2620992" y="2433476"/>
                  </a:lnTo>
                  <a:lnTo>
                    <a:pt x="2655838" y="2404210"/>
                  </a:lnTo>
                  <a:lnTo>
                    <a:pt x="2689645" y="2373992"/>
                  </a:lnTo>
                  <a:lnTo>
                    <a:pt x="2722386" y="2342844"/>
                  </a:lnTo>
                  <a:lnTo>
                    <a:pt x="2754034" y="2310792"/>
                  </a:lnTo>
                  <a:lnTo>
                    <a:pt x="2784562" y="2277857"/>
                  </a:lnTo>
                  <a:lnTo>
                    <a:pt x="2813945" y="2244066"/>
                  </a:lnTo>
                  <a:lnTo>
                    <a:pt x="2842154" y="2209441"/>
                  </a:lnTo>
                  <a:lnTo>
                    <a:pt x="2869164" y="2174006"/>
                  </a:lnTo>
                  <a:lnTo>
                    <a:pt x="2894947" y="2137785"/>
                  </a:lnTo>
                  <a:lnTo>
                    <a:pt x="2919477" y="2100803"/>
                  </a:lnTo>
                  <a:lnTo>
                    <a:pt x="2942728" y="2063082"/>
                  </a:lnTo>
                  <a:lnTo>
                    <a:pt x="2964672" y="2024648"/>
                  </a:lnTo>
                  <a:lnTo>
                    <a:pt x="2985283" y="1985522"/>
                  </a:lnTo>
                  <a:lnTo>
                    <a:pt x="3004534" y="1945731"/>
                  </a:lnTo>
                  <a:lnTo>
                    <a:pt x="3022399" y="1905297"/>
                  </a:lnTo>
                  <a:lnTo>
                    <a:pt x="3038850" y="1864244"/>
                  </a:lnTo>
                  <a:lnTo>
                    <a:pt x="3053861" y="1822596"/>
                  </a:lnTo>
                  <a:lnTo>
                    <a:pt x="3067406" y="1780378"/>
                  </a:lnTo>
                  <a:lnTo>
                    <a:pt x="3079457" y="1737612"/>
                  </a:lnTo>
                  <a:lnTo>
                    <a:pt x="3089988" y="1694323"/>
                  </a:lnTo>
                  <a:lnTo>
                    <a:pt x="3098972" y="1650535"/>
                  </a:lnTo>
                  <a:lnTo>
                    <a:pt x="3106382" y="1606271"/>
                  </a:lnTo>
                  <a:lnTo>
                    <a:pt x="3112193" y="1561556"/>
                  </a:lnTo>
                  <a:lnTo>
                    <a:pt x="3116376" y="1516413"/>
                  </a:lnTo>
                  <a:lnTo>
                    <a:pt x="3118905" y="1470866"/>
                  </a:lnTo>
                  <a:lnTo>
                    <a:pt x="3119755" y="1424940"/>
                  </a:lnTo>
                  <a:lnTo>
                    <a:pt x="3118905" y="1379013"/>
                  </a:lnTo>
                  <a:lnTo>
                    <a:pt x="3116376" y="1333466"/>
                  </a:lnTo>
                  <a:lnTo>
                    <a:pt x="3112193" y="1288323"/>
                  </a:lnTo>
                  <a:lnTo>
                    <a:pt x="3106382" y="1243608"/>
                  </a:lnTo>
                  <a:lnTo>
                    <a:pt x="3098972" y="1199344"/>
                  </a:lnTo>
                  <a:lnTo>
                    <a:pt x="3089988" y="1155556"/>
                  </a:lnTo>
                  <a:lnTo>
                    <a:pt x="3079457" y="1112267"/>
                  </a:lnTo>
                  <a:lnTo>
                    <a:pt x="3067406" y="1069501"/>
                  </a:lnTo>
                  <a:lnTo>
                    <a:pt x="3053861" y="1027283"/>
                  </a:lnTo>
                  <a:lnTo>
                    <a:pt x="3038850" y="985635"/>
                  </a:lnTo>
                  <a:lnTo>
                    <a:pt x="3022399" y="944582"/>
                  </a:lnTo>
                  <a:lnTo>
                    <a:pt x="3004534" y="904148"/>
                  </a:lnTo>
                  <a:lnTo>
                    <a:pt x="2985283" y="864357"/>
                  </a:lnTo>
                  <a:lnTo>
                    <a:pt x="2964672" y="825231"/>
                  </a:lnTo>
                  <a:lnTo>
                    <a:pt x="2942728" y="786797"/>
                  </a:lnTo>
                  <a:lnTo>
                    <a:pt x="2919477" y="749076"/>
                  </a:lnTo>
                  <a:lnTo>
                    <a:pt x="2894947" y="712094"/>
                  </a:lnTo>
                  <a:lnTo>
                    <a:pt x="2869164" y="675873"/>
                  </a:lnTo>
                  <a:lnTo>
                    <a:pt x="2842154" y="640438"/>
                  </a:lnTo>
                  <a:lnTo>
                    <a:pt x="2813945" y="605813"/>
                  </a:lnTo>
                  <a:lnTo>
                    <a:pt x="2784562" y="572022"/>
                  </a:lnTo>
                  <a:lnTo>
                    <a:pt x="2754034" y="539087"/>
                  </a:lnTo>
                  <a:lnTo>
                    <a:pt x="2722386" y="507035"/>
                  </a:lnTo>
                  <a:lnTo>
                    <a:pt x="2689645" y="475887"/>
                  </a:lnTo>
                  <a:lnTo>
                    <a:pt x="2655838" y="445669"/>
                  </a:lnTo>
                  <a:lnTo>
                    <a:pt x="2620992" y="416403"/>
                  </a:lnTo>
                  <a:lnTo>
                    <a:pt x="2585133" y="388114"/>
                  </a:lnTo>
                  <a:lnTo>
                    <a:pt x="2548289" y="360826"/>
                  </a:lnTo>
                  <a:lnTo>
                    <a:pt x="2510485" y="334563"/>
                  </a:lnTo>
                  <a:lnTo>
                    <a:pt x="2471748" y="309347"/>
                  </a:lnTo>
                  <a:lnTo>
                    <a:pt x="2432106" y="285205"/>
                  </a:lnTo>
                  <a:lnTo>
                    <a:pt x="2391585" y="262158"/>
                  </a:lnTo>
                  <a:lnTo>
                    <a:pt x="2350211" y="240231"/>
                  </a:lnTo>
                  <a:lnTo>
                    <a:pt x="2308011" y="219449"/>
                  </a:lnTo>
                  <a:lnTo>
                    <a:pt x="2265013" y="199834"/>
                  </a:lnTo>
                  <a:lnTo>
                    <a:pt x="2221242" y="181411"/>
                  </a:lnTo>
                  <a:lnTo>
                    <a:pt x="2176726" y="164203"/>
                  </a:lnTo>
                  <a:lnTo>
                    <a:pt x="2131491" y="148235"/>
                  </a:lnTo>
                  <a:lnTo>
                    <a:pt x="2085564" y="133530"/>
                  </a:lnTo>
                  <a:lnTo>
                    <a:pt x="2038972" y="120112"/>
                  </a:lnTo>
                  <a:lnTo>
                    <a:pt x="1991741" y="108005"/>
                  </a:lnTo>
                  <a:lnTo>
                    <a:pt x="1943897" y="97233"/>
                  </a:lnTo>
                  <a:lnTo>
                    <a:pt x="1895469" y="87820"/>
                  </a:lnTo>
                  <a:lnTo>
                    <a:pt x="1846482" y="79790"/>
                  </a:lnTo>
                  <a:lnTo>
                    <a:pt x="1796963" y="73166"/>
                  </a:lnTo>
                  <a:lnTo>
                    <a:pt x="1746939" y="67973"/>
                  </a:lnTo>
                  <a:lnTo>
                    <a:pt x="1696437" y="64233"/>
                  </a:lnTo>
                  <a:lnTo>
                    <a:pt x="1645483" y="61972"/>
                  </a:lnTo>
                  <a:lnTo>
                    <a:pt x="1594104" y="61213"/>
                  </a:lnTo>
                  <a:lnTo>
                    <a:pt x="1542724" y="61972"/>
                  </a:lnTo>
                  <a:lnTo>
                    <a:pt x="1491770" y="64233"/>
                  </a:lnTo>
                  <a:lnTo>
                    <a:pt x="1441268" y="67973"/>
                  </a:lnTo>
                  <a:lnTo>
                    <a:pt x="1391244" y="73166"/>
                  </a:lnTo>
                  <a:lnTo>
                    <a:pt x="1341725" y="79790"/>
                  </a:lnTo>
                  <a:lnTo>
                    <a:pt x="1292738" y="87820"/>
                  </a:lnTo>
                  <a:lnTo>
                    <a:pt x="1244310" y="97233"/>
                  </a:lnTo>
                  <a:lnTo>
                    <a:pt x="1196466" y="108005"/>
                  </a:lnTo>
                  <a:lnTo>
                    <a:pt x="1149235" y="120112"/>
                  </a:lnTo>
                  <a:lnTo>
                    <a:pt x="1102643" y="133530"/>
                  </a:lnTo>
                  <a:lnTo>
                    <a:pt x="1056716" y="148235"/>
                  </a:lnTo>
                  <a:lnTo>
                    <a:pt x="1011481" y="164203"/>
                  </a:lnTo>
                  <a:lnTo>
                    <a:pt x="966965" y="181411"/>
                  </a:lnTo>
                  <a:lnTo>
                    <a:pt x="923194" y="199834"/>
                  </a:lnTo>
                  <a:lnTo>
                    <a:pt x="880196" y="219449"/>
                  </a:lnTo>
                  <a:lnTo>
                    <a:pt x="837996" y="240231"/>
                  </a:lnTo>
                  <a:lnTo>
                    <a:pt x="796622" y="262158"/>
                  </a:lnTo>
                  <a:lnTo>
                    <a:pt x="756101" y="285205"/>
                  </a:lnTo>
                  <a:lnTo>
                    <a:pt x="716459" y="309347"/>
                  </a:lnTo>
                  <a:lnTo>
                    <a:pt x="677722" y="334563"/>
                  </a:lnTo>
                  <a:lnTo>
                    <a:pt x="639918" y="360826"/>
                  </a:lnTo>
                  <a:lnTo>
                    <a:pt x="603074" y="388114"/>
                  </a:lnTo>
                  <a:lnTo>
                    <a:pt x="567215" y="416403"/>
                  </a:lnTo>
                  <a:lnTo>
                    <a:pt x="532369" y="445669"/>
                  </a:lnTo>
                  <a:lnTo>
                    <a:pt x="498562" y="475887"/>
                  </a:lnTo>
                  <a:lnTo>
                    <a:pt x="465821" y="507035"/>
                  </a:lnTo>
                  <a:lnTo>
                    <a:pt x="434173" y="539087"/>
                  </a:lnTo>
                  <a:lnTo>
                    <a:pt x="403645" y="572022"/>
                  </a:lnTo>
                  <a:lnTo>
                    <a:pt x="374262" y="605813"/>
                  </a:lnTo>
                  <a:lnTo>
                    <a:pt x="346053" y="640438"/>
                  </a:lnTo>
                  <a:lnTo>
                    <a:pt x="319043" y="675873"/>
                  </a:lnTo>
                  <a:lnTo>
                    <a:pt x="293260" y="712094"/>
                  </a:lnTo>
                  <a:lnTo>
                    <a:pt x="268730" y="749076"/>
                  </a:lnTo>
                  <a:lnTo>
                    <a:pt x="245479" y="786797"/>
                  </a:lnTo>
                  <a:lnTo>
                    <a:pt x="223535" y="825231"/>
                  </a:lnTo>
                  <a:lnTo>
                    <a:pt x="202924" y="864357"/>
                  </a:lnTo>
                  <a:lnTo>
                    <a:pt x="183673" y="904148"/>
                  </a:lnTo>
                  <a:lnTo>
                    <a:pt x="165808" y="944582"/>
                  </a:lnTo>
                  <a:lnTo>
                    <a:pt x="149357" y="985635"/>
                  </a:lnTo>
                  <a:lnTo>
                    <a:pt x="134346" y="1027283"/>
                  </a:lnTo>
                  <a:lnTo>
                    <a:pt x="120801" y="1069501"/>
                  </a:lnTo>
                  <a:lnTo>
                    <a:pt x="108750" y="1112267"/>
                  </a:lnTo>
                  <a:lnTo>
                    <a:pt x="98219" y="1155556"/>
                  </a:lnTo>
                  <a:lnTo>
                    <a:pt x="89235" y="1199344"/>
                  </a:lnTo>
                  <a:lnTo>
                    <a:pt x="81825" y="1243608"/>
                  </a:lnTo>
                  <a:lnTo>
                    <a:pt x="76014" y="1288323"/>
                  </a:lnTo>
                  <a:lnTo>
                    <a:pt x="71831" y="1333466"/>
                  </a:lnTo>
                  <a:lnTo>
                    <a:pt x="69302" y="1379013"/>
                  </a:lnTo>
                  <a:lnTo>
                    <a:pt x="68452" y="142494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835146" y="3346450"/>
            <a:ext cx="20618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16535">
              <a:lnSpc>
                <a:spcPct val="100000"/>
              </a:lnSpc>
              <a:spcBef>
                <a:spcPts val="105"/>
              </a:spcBef>
            </a:pPr>
            <a:r>
              <a:rPr sz="1000" spc="-5" dirty="0">
                <a:solidFill>
                  <a:srgbClr val="000080"/>
                </a:solidFill>
                <a:latin typeface="Microsoft Sans Serif"/>
                <a:cs typeface="Microsoft Sans Serif"/>
              </a:rPr>
              <a:t>Центр Сертифікації </a:t>
            </a:r>
            <a:r>
              <a:rPr sz="1000" spc="-10" dirty="0">
                <a:solidFill>
                  <a:srgbClr val="000080"/>
                </a:solidFill>
                <a:latin typeface="Microsoft Sans Serif"/>
                <a:cs typeface="Microsoft Sans Serif"/>
              </a:rPr>
              <a:t>Ключів </a:t>
            </a:r>
            <a:r>
              <a:rPr sz="1000" spc="-5" dirty="0">
                <a:solidFill>
                  <a:srgbClr val="000080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000080"/>
                </a:solidFill>
                <a:latin typeface="Microsoft Sans Serif"/>
                <a:cs typeface="Microsoft Sans Serif"/>
              </a:rPr>
              <a:t>(електронного</a:t>
            </a:r>
            <a:r>
              <a:rPr sz="1000" spc="-35" dirty="0">
                <a:solidFill>
                  <a:srgbClr val="000080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000080"/>
                </a:solidFill>
                <a:latin typeface="Microsoft Sans Serif"/>
                <a:cs typeface="Microsoft Sans Serif"/>
              </a:rPr>
              <a:t>цифрового</a:t>
            </a:r>
            <a:r>
              <a:rPr sz="1000" spc="-35" dirty="0">
                <a:solidFill>
                  <a:srgbClr val="000080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0080"/>
                </a:solidFill>
                <a:latin typeface="Microsoft Sans Serif"/>
                <a:cs typeface="Microsoft Sans Serif"/>
              </a:rPr>
              <a:t>підпису)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785873" y="3733787"/>
            <a:ext cx="1473200" cy="1098550"/>
            <a:chOff x="1785873" y="3733787"/>
            <a:chExt cx="1473200" cy="1098550"/>
          </a:xfrm>
        </p:grpSpPr>
        <p:sp>
          <p:nvSpPr>
            <p:cNvPr id="33" name="object 33"/>
            <p:cNvSpPr/>
            <p:nvPr/>
          </p:nvSpPr>
          <p:spPr>
            <a:xfrm>
              <a:off x="1792223" y="3782567"/>
              <a:ext cx="1460500" cy="1005840"/>
            </a:xfrm>
            <a:custGeom>
              <a:avLst/>
              <a:gdLst/>
              <a:ahLst/>
              <a:cxnLst/>
              <a:rect l="l" t="t" r="r" b="b"/>
              <a:pathLst>
                <a:path w="1460500" h="1005839">
                  <a:moveTo>
                    <a:pt x="0" y="502919"/>
                  </a:moveTo>
                  <a:lnTo>
                    <a:pt x="153543" y="251459"/>
                  </a:lnTo>
                  <a:lnTo>
                    <a:pt x="153543" y="377062"/>
                  </a:lnTo>
                  <a:lnTo>
                    <a:pt x="239902" y="377062"/>
                  </a:lnTo>
                  <a:lnTo>
                    <a:pt x="239902" y="0"/>
                  </a:lnTo>
                  <a:lnTo>
                    <a:pt x="1220089" y="0"/>
                  </a:lnTo>
                  <a:lnTo>
                    <a:pt x="1220089" y="377062"/>
                  </a:lnTo>
                  <a:lnTo>
                    <a:pt x="1306449" y="377062"/>
                  </a:lnTo>
                  <a:lnTo>
                    <a:pt x="1306449" y="251459"/>
                  </a:lnTo>
                  <a:lnTo>
                    <a:pt x="1459991" y="502919"/>
                  </a:lnTo>
                  <a:lnTo>
                    <a:pt x="1306449" y="754379"/>
                  </a:lnTo>
                  <a:lnTo>
                    <a:pt x="1306449" y="628776"/>
                  </a:lnTo>
                  <a:lnTo>
                    <a:pt x="1220089" y="628776"/>
                  </a:lnTo>
                  <a:lnTo>
                    <a:pt x="1220089" y="1005839"/>
                  </a:lnTo>
                  <a:lnTo>
                    <a:pt x="239902" y="1005839"/>
                  </a:lnTo>
                  <a:lnTo>
                    <a:pt x="239902" y="628776"/>
                  </a:lnTo>
                  <a:lnTo>
                    <a:pt x="153543" y="628776"/>
                  </a:lnTo>
                  <a:lnTo>
                    <a:pt x="153543" y="754379"/>
                  </a:lnTo>
                  <a:lnTo>
                    <a:pt x="0" y="502919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097023" y="3733787"/>
              <a:ext cx="893826" cy="275094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228087" y="3870947"/>
              <a:ext cx="598169" cy="275094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225039" y="4008107"/>
              <a:ext cx="659130" cy="27509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081783" y="4145267"/>
              <a:ext cx="915162" cy="275094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990343" y="4282427"/>
              <a:ext cx="1107186" cy="275094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023871" y="4419587"/>
              <a:ext cx="1043177" cy="275094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005583" y="4556747"/>
              <a:ext cx="1040130" cy="275094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2056638" y="3764407"/>
            <a:ext cx="930910" cy="9880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9380" marR="113030" algn="ctr">
              <a:lnSpc>
                <a:spcPct val="100000"/>
              </a:lnSpc>
              <a:spcBef>
                <a:spcPts val="110"/>
              </a:spcBef>
            </a:pPr>
            <a:r>
              <a:rPr sz="900" b="1" i="1" spc="-15" dirty="0">
                <a:solidFill>
                  <a:srgbClr val="FF0000"/>
                </a:solidFill>
                <a:latin typeface="Arial"/>
                <a:cs typeface="Arial"/>
              </a:rPr>
              <a:t>І</a:t>
            </a: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ф</a:t>
            </a:r>
            <a:r>
              <a:rPr sz="900" b="1" i="1" spc="-25" dirty="0">
                <a:solidFill>
                  <a:srgbClr val="FF0000"/>
                </a:solidFill>
                <a:latin typeface="Arial"/>
                <a:cs typeface="Arial"/>
              </a:rPr>
              <a:t>ор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ма</a:t>
            </a:r>
            <a:r>
              <a:rPr sz="900" b="1" i="1" spc="15" dirty="0">
                <a:solidFill>
                  <a:srgbClr val="FF0000"/>
                </a:solidFill>
                <a:latin typeface="Arial"/>
                <a:cs typeface="Arial"/>
              </a:rPr>
              <a:t>ц</a:t>
            </a:r>
            <a:r>
              <a:rPr sz="900" b="1" i="1" spc="-15" dirty="0">
                <a:solidFill>
                  <a:srgbClr val="FF0000"/>
                </a:solidFill>
                <a:latin typeface="Arial"/>
                <a:cs typeface="Arial"/>
              </a:rPr>
              <a:t>і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,  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запити</a:t>
            </a:r>
            <a:endParaRPr sz="900" dirty="0">
              <a:latin typeface="Arial"/>
              <a:cs typeface="Arial"/>
            </a:endParaRPr>
          </a:p>
          <a:p>
            <a:pPr marL="12065" marR="5080" indent="27940" algn="ctr">
              <a:lnSpc>
                <a:spcPct val="100000"/>
              </a:lnSpc>
            </a:pP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в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межах </a:t>
            </a: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компетенції </a:t>
            </a: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10" dirty="0">
                <a:solidFill>
                  <a:srgbClr val="FF0000"/>
                </a:solidFill>
                <a:latin typeface="Arial"/>
                <a:cs typeface="Arial"/>
              </a:rPr>
              <a:t>кожного органу </a:t>
            </a:r>
            <a:r>
              <a:rPr sz="900" b="1" i="1" spc="-2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влади </a:t>
            </a: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та </a:t>
            </a:r>
            <a:r>
              <a:rPr sz="900" b="1" i="1" spc="-15" dirty="0">
                <a:solidFill>
                  <a:srgbClr val="FF0000"/>
                </a:solidFill>
                <a:latin typeface="Arial"/>
                <a:cs typeface="Arial"/>
              </a:rPr>
              <a:t>його </a:t>
            </a:r>
            <a:r>
              <a:rPr sz="900" b="1" i="1" spc="-10" dirty="0">
                <a:solidFill>
                  <a:srgbClr val="FF0000"/>
                </a:solidFill>
                <a:latin typeface="Arial"/>
                <a:cs typeface="Arial"/>
              </a:rPr>
              <a:t> посадових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10" dirty="0">
                <a:solidFill>
                  <a:srgbClr val="FF0000"/>
                </a:solidFill>
                <a:latin typeface="Arial"/>
                <a:cs typeface="Arial"/>
              </a:rPr>
              <a:t>осіб</a:t>
            </a:r>
            <a:endParaRPr sz="900" dirty="0">
              <a:latin typeface="Arial"/>
              <a:cs typeface="Aria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7010145" y="5507482"/>
            <a:ext cx="1028065" cy="662305"/>
            <a:chOff x="7010145" y="5507482"/>
            <a:chExt cx="1028065" cy="662305"/>
          </a:xfrm>
        </p:grpSpPr>
        <p:sp>
          <p:nvSpPr>
            <p:cNvPr id="43" name="object 43"/>
            <p:cNvSpPr/>
            <p:nvPr/>
          </p:nvSpPr>
          <p:spPr>
            <a:xfrm>
              <a:off x="7016495" y="5513832"/>
              <a:ext cx="1015365" cy="649605"/>
            </a:xfrm>
            <a:custGeom>
              <a:avLst/>
              <a:gdLst/>
              <a:ahLst/>
              <a:cxnLst/>
              <a:rect l="l" t="t" r="r" b="b"/>
              <a:pathLst>
                <a:path w="1015365" h="649604">
                  <a:moveTo>
                    <a:pt x="0" y="324612"/>
                  </a:moveTo>
                  <a:lnTo>
                    <a:pt x="148335" y="0"/>
                  </a:lnTo>
                  <a:lnTo>
                    <a:pt x="148335" y="144272"/>
                  </a:lnTo>
                  <a:lnTo>
                    <a:pt x="1014983" y="144272"/>
                  </a:lnTo>
                  <a:lnTo>
                    <a:pt x="1014983" y="504952"/>
                  </a:lnTo>
                  <a:lnTo>
                    <a:pt x="148335" y="504952"/>
                  </a:lnTo>
                  <a:lnTo>
                    <a:pt x="148335" y="649224"/>
                  </a:lnTo>
                  <a:lnTo>
                    <a:pt x="0" y="32461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138415" y="5657088"/>
              <a:ext cx="893826" cy="272034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269479" y="5794248"/>
              <a:ext cx="598157" cy="272034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7206742" y="5687059"/>
            <a:ext cx="71628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</a:pP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Інформація,</a:t>
            </a:r>
            <a:endParaRPr sz="900">
              <a:latin typeface="Arial"/>
              <a:cs typeface="Arial"/>
            </a:endParaRPr>
          </a:p>
          <a:p>
            <a:pPr marL="5080" algn="ctr">
              <a:lnSpc>
                <a:spcPct val="100000"/>
              </a:lnSpc>
            </a:pP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запити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7010145" y="3489705"/>
            <a:ext cx="1028065" cy="662305"/>
            <a:chOff x="7010145" y="3489705"/>
            <a:chExt cx="1028065" cy="662305"/>
          </a:xfrm>
        </p:grpSpPr>
        <p:sp>
          <p:nvSpPr>
            <p:cNvPr id="48" name="object 48"/>
            <p:cNvSpPr/>
            <p:nvPr/>
          </p:nvSpPr>
          <p:spPr>
            <a:xfrm>
              <a:off x="7016495" y="3496055"/>
              <a:ext cx="1015365" cy="649605"/>
            </a:xfrm>
            <a:custGeom>
              <a:avLst/>
              <a:gdLst/>
              <a:ahLst/>
              <a:cxnLst/>
              <a:rect l="l" t="t" r="r" b="b"/>
              <a:pathLst>
                <a:path w="1015365" h="649604">
                  <a:moveTo>
                    <a:pt x="0" y="324612"/>
                  </a:moveTo>
                  <a:lnTo>
                    <a:pt x="149351" y="0"/>
                  </a:lnTo>
                  <a:lnTo>
                    <a:pt x="149351" y="135890"/>
                  </a:lnTo>
                  <a:lnTo>
                    <a:pt x="1014983" y="135890"/>
                  </a:lnTo>
                  <a:lnTo>
                    <a:pt x="1014983" y="513334"/>
                  </a:lnTo>
                  <a:lnTo>
                    <a:pt x="149351" y="513334"/>
                  </a:lnTo>
                  <a:lnTo>
                    <a:pt x="149351" y="649224"/>
                  </a:lnTo>
                  <a:lnTo>
                    <a:pt x="0" y="32461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141463" y="3633215"/>
              <a:ext cx="893826" cy="272034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272527" y="3770375"/>
              <a:ext cx="598157" cy="272034"/>
            </a:xfrm>
            <a:prstGeom prst="rect">
              <a:avLst/>
            </a:prstGeom>
          </p:spPr>
        </p:pic>
      </p:grpSp>
      <p:sp>
        <p:nvSpPr>
          <p:cNvPr id="51" name="object 51"/>
          <p:cNvSpPr txBox="1"/>
          <p:nvPr/>
        </p:nvSpPr>
        <p:spPr>
          <a:xfrm>
            <a:off x="7210425" y="3661409"/>
            <a:ext cx="71628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43510" marR="5080" indent="-131445">
              <a:lnSpc>
                <a:spcPct val="100000"/>
              </a:lnSpc>
              <a:spcBef>
                <a:spcPts val="110"/>
              </a:spcBef>
            </a:pPr>
            <a:r>
              <a:rPr sz="900" b="1" i="1" spc="-15" dirty="0">
                <a:solidFill>
                  <a:srgbClr val="FF0000"/>
                </a:solidFill>
                <a:latin typeface="Arial"/>
                <a:cs typeface="Arial"/>
              </a:rPr>
              <a:t>І</a:t>
            </a:r>
            <a:r>
              <a:rPr sz="900" b="1" i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ф</a:t>
            </a:r>
            <a:r>
              <a:rPr sz="900" b="1" i="1" spc="-25" dirty="0">
                <a:solidFill>
                  <a:srgbClr val="FF0000"/>
                </a:solidFill>
                <a:latin typeface="Arial"/>
                <a:cs typeface="Arial"/>
              </a:rPr>
              <a:t>ор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ма</a:t>
            </a:r>
            <a:r>
              <a:rPr sz="900" b="1" i="1" spc="15" dirty="0">
                <a:solidFill>
                  <a:srgbClr val="FF0000"/>
                </a:solidFill>
                <a:latin typeface="Arial"/>
                <a:cs typeface="Arial"/>
              </a:rPr>
              <a:t>ц</a:t>
            </a:r>
            <a:r>
              <a:rPr sz="900" b="1" i="1" spc="-15" dirty="0">
                <a:solidFill>
                  <a:srgbClr val="FF0000"/>
                </a:solidFill>
                <a:latin typeface="Arial"/>
                <a:cs typeface="Arial"/>
              </a:rPr>
              <a:t>і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,  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запити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6976871" y="4571746"/>
            <a:ext cx="1061085" cy="948690"/>
            <a:chOff x="6976871" y="4571746"/>
            <a:chExt cx="1061085" cy="948690"/>
          </a:xfrm>
        </p:grpSpPr>
        <p:sp>
          <p:nvSpPr>
            <p:cNvPr id="53" name="object 53"/>
            <p:cNvSpPr/>
            <p:nvPr/>
          </p:nvSpPr>
          <p:spPr>
            <a:xfrm>
              <a:off x="7016495" y="4578096"/>
              <a:ext cx="1015365" cy="935990"/>
            </a:xfrm>
            <a:custGeom>
              <a:avLst/>
              <a:gdLst/>
              <a:ahLst/>
              <a:cxnLst/>
              <a:rect l="l" t="t" r="r" b="b"/>
              <a:pathLst>
                <a:path w="1015365" h="935989">
                  <a:moveTo>
                    <a:pt x="0" y="233933"/>
                  </a:moveTo>
                  <a:lnTo>
                    <a:pt x="761237" y="233933"/>
                  </a:lnTo>
                  <a:lnTo>
                    <a:pt x="761237" y="0"/>
                  </a:lnTo>
                  <a:lnTo>
                    <a:pt x="1014983" y="467867"/>
                  </a:lnTo>
                  <a:lnTo>
                    <a:pt x="761237" y="935735"/>
                  </a:lnTo>
                  <a:lnTo>
                    <a:pt x="761237" y="701801"/>
                  </a:lnTo>
                  <a:lnTo>
                    <a:pt x="0" y="701801"/>
                  </a:lnTo>
                  <a:lnTo>
                    <a:pt x="0" y="23393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7116869" y="4848359"/>
              <a:ext cx="688610" cy="121763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147559" y="4913363"/>
              <a:ext cx="668274" cy="275094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976871" y="5050523"/>
              <a:ext cx="976122" cy="275094"/>
            </a:xfrm>
            <a:prstGeom prst="rect">
              <a:avLst/>
            </a:prstGeom>
          </p:spPr>
        </p:pic>
      </p:grpSp>
      <p:sp>
        <p:nvSpPr>
          <p:cNvPr id="57" name="object 57"/>
          <p:cNvSpPr txBox="1"/>
          <p:nvPr/>
        </p:nvSpPr>
        <p:spPr>
          <a:xfrm>
            <a:off x="7044308" y="4806822"/>
            <a:ext cx="836930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-5080" algn="ctr">
              <a:lnSpc>
                <a:spcPct val="100000"/>
              </a:lnSpc>
              <a:spcBef>
                <a:spcPts val="110"/>
              </a:spcBef>
            </a:pP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Інформація,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послуги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10" dirty="0">
                <a:solidFill>
                  <a:srgbClr val="FF0000"/>
                </a:solidFill>
                <a:latin typeface="Arial"/>
                <a:cs typeface="Arial"/>
              </a:rPr>
              <a:t>органів</a:t>
            </a:r>
            <a:r>
              <a:rPr sz="900" b="1" i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влади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6976871" y="2557017"/>
            <a:ext cx="1061085" cy="875665"/>
            <a:chOff x="6976871" y="2557017"/>
            <a:chExt cx="1061085" cy="875665"/>
          </a:xfrm>
        </p:grpSpPr>
        <p:sp>
          <p:nvSpPr>
            <p:cNvPr id="59" name="object 59"/>
            <p:cNvSpPr/>
            <p:nvPr/>
          </p:nvSpPr>
          <p:spPr>
            <a:xfrm>
              <a:off x="7016495" y="2563367"/>
              <a:ext cx="1015365" cy="862965"/>
            </a:xfrm>
            <a:custGeom>
              <a:avLst/>
              <a:gdLst/>
              <a:ahLst/>
              <a:cxnLst/>
              <a:rect l="l" t="t" r="r" b="b"/>
              <a:pathLst>
                <a:path w="1015365" h="862964">
                  <a:moveTo>
                    <a:pt x="0" y="215646"/>
                  </a:moveTo>
                  <a:lnTo>
                    <a:pt x="761746" y="215646"/>
                  </a:lnTo>
                  <a:lnTo>
                    <a:pt x="761746" y="0"/>
                  </a:lnTo>
                  <a:lnTo>
                    <a:pt x="1014983" y="431292"/>
                  </a:lnTo>
                  <a:lnTo>
                    <a:pt x="761746" y="862584"/>
                  </a:lnTo>
                  <a:lnTo>
                    <a:pt x="761746" y="646938"/>
                  </a:lnTo>
                  <a:lnTo>
                    <a:pt x="0" y="646938"/>
                  </a:lnTo>
                  <a:lnTo>
                    <a:pt x="0" y="215646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116869" y="2815742"/>
              <a:ext cx="688610" cy="117881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147559" y="2880359"/>
              <a:ext cx="668274" cy="272034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976871" y="3017519"/>
              <a:ext cx="976122" cy="272034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>
            <a:off x="7044308" y="2771902"/>
            <a:ext cx="836930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-5080" algn="ctr">
              <a:lnSpc>
                <a:spcPct val="100000"/>
              </a:lnSpc>
              <a:spcBef>
                <a:spcPts val="110"/>
              </a:spcBef>
            </a:pP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Інформація,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FF0000"/>
                </a:solidFill>
                <a:latin typeface="Arial"/>
                <a:cs typeface="Arial"/>
              </a:rPr>
              <a:t>послуги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spc="-10" dirty="0">
                <a:solidFill>
                  <a:srgbClr val="FF0000"/>
                </a:solidFill>
                <a:latin typeface="Arial"/>
                <a:cs typeface="Arial"/>
              </a:rPr>
              <a:t>органів</a:t>
            </a:r>
            <a:r>
              <a:rPr sz="900" b="1" i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FF0000"/>
                </a:solidFill>
                <a:latin typeface="Arial"/>
                <a:cs typeface="Arial"/>
              </a:rPr>
              <a:t>влади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801433" y="5260860"/>
            <a:ext cx="1439545" cy="601345"/>
            <a:chOff x="801433" y="5260860"/>
            <a:chExt cx="1439545" cy="601345"/>
          </a:xfrm>
        </p:grpSpPr>
        <p:sp>
          <p:nvSpPr>
            <p:cNvPr id="65" name="object 65"/>
            <p:cNvSpPr/>
            <p:nvPr/>
          </p:nvSpPr>
          <p:spPr>
            <a:xfrm>
              <a:off x="806195" y="5280659"/>
              <a:ext cx="1430020" cy="518159"/>
            </a:xfrm>
            <a:custGeom>
              <a:avLst/>
              <a:gdLst/>
              <a:ahLst/>
              <a:cxnLst/>
              <a:rect l="l" t="t" r="r" b="b"/>
              <a:pathLst>
                <a:path w="1430020" h="518160">
                  <a:moveTo>
                    <a:pt x="0" y="86359"/>
                  </a:moveTo>
                  <a:lnTo>
                    <a:pt x="6787" y="52720"/>
                  </a:lnTo>
                  <a:lnTo>
                    <a:pt x="25296" y="25272"/>
                  </a:lnTo>
                  <a:lnTo>
                    <a:pt x="52747" y="6778"/>
                  </a:lnTo>
                  <a:lnTo>
                    <a:pt x="86360" y="0"/>
                  </a:lnTo>
                  <a:lnTo>
                    <a:pt x="1343152" y="0"/>
                  </a:lnTo>
                  <a:lnTo>
                    <a:pt x="1376791" y="6778"/>
                  </a:lnTo>
                  <a:lnTo>
                    <a:pt x="1404239" y="25272"/>
                  </a:lnTo>
                  <a:lnTo>
                    <a:pt x="1422733" y="52720"/>
                  </a:lnTo>
                  <a:lnTo>
                    <a:pt x="1429512" y="86359"/>
                  </a:lnTo>
                  <a:lnTo>
                    <a:pt x="1429512" y="431799"/>
                  </a:lnTo>
                  <a:lnTo>
                    <a:pt x="1422733" y="465412"/>
                  </a:lnTo>
                  <a:lnTo>
                    <a:pt x="1404239" y="492863"/>
                  </a:lnTo>
                  <a:lnTo>
                    <a:pt x="1376791" y="511372"/>
                  </a:lnTo>
                  <a:lnTo>
                    <a:pt x="1343152" y="518159"/>
                  </a:lnTo>
                  <a:lnTo>
                    <a:pt x="86360" y="518159"/>
                  </a:lnTo>
                  <a:lnTo>
                    <a:pt x="52747" y="511372"/>
                  </a:lnTo>
                  <a:lnTo>
                    <a:pt x="25296" y="492863"/>
                  </a:lnTo>
                  <a:lnTo>
                    <a:pt x="6787" y="465412"/>
                  </a:lnTo>
                  <a:lnTo>
                    <a:pt x="0" y="431799"/>
                  </a:lnTo>
                  <a:lnTo>
                    <a:pt x="0" y="8635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947927" y="5260860"/>
              <a:ext cx="1180337" cy="296405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100327" y="5413247"/>
              <a:ext cx="872490" cy="296405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237487" y="5565647"/>
              <a:ext cx="573786" cy="296405"/>
            </a:xfrm>
            <a:prstGeom prst="rect">
              <a:avLst/>
            </a:prstGeom>
          </p:spPr>
        </p:pic>
      </p:grpSp>
      <p:sp>
        <p:nvSpPr>
          <p:cNvPr id="69" name="object 69"/>
          <p:cNvSpPr txBox="1"/>
          <p:nvPr/>
        </p:nvSpPr>
        <p:spPr>
          <a:xfrm>
            <a:off x="1020572" y="5291709"/>
            <a:ext cx="993775" cy="48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Р</a:t>
            </a:r>
            <a:r>
              <a:rPr sz="1000" b="1" spc="-10" dirty="0">
                <a:solidFill>
                  <a:srgbClr val="333399"/>
                </a:solidFill>
                <a:latin typeface="Arial"/>
                <a:cs typeface="Arial"/>
              </a:rPr>
              <a:t>а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й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о</a:t>
            </a:r>
            <a:r>
              <a:rPr sz="1000" b="1" spc="-10" dirty="0">
                <a:solidFill>
                  <a:srgbClr val="333399"/>
                </a:solidFill>
                <a:latin typeface="Arial"/>
                <a:cs typeface="Arial"/>
              </a:rPr>
              <a:t>нн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і</a:t>
            </a:r>
            <a:r>
              <a:rPr sz="1000" b="1" spc="-5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ор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г</a:t>
            </a:r>
            <a:r>
              <a:rPr sz="1000" b="1" spc="-10" dirty="0">
                <a:solidFill>
                  <a:srgbClr val="333399"/>
                </a:solidFill>
                <a:latin typeface="Arial"/>
                <a:cs typeface="Arial"/>
              </a:rPr>
              <a:t>ан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и  державної 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влади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292417" y="3712273"/>
            <a:ext cx="2193925" cy="1569085"/>
            <a:chOff x="292417" y="3712273"/>
            <a:chExt cx="2193925" cy="1569085"/>
          </a:xfrm>
        </p:grpSpPr>
        <p:sp>
          <p:nvSpPr>
            <p:cNvPr id="71" name="object 71"/>
            <p:cNvSpPr/>
            <p:nvPr/>
          </p:nvSpPr>
          <p:spPr>
            <a:xfrm>
              <a:off x="2142997" y="4834635"/>
              <a:ext cx="337185" cy="440055"/>
            </a:xfrm>
            <a:custGeom>
              <a:avLst/>
              <a:gdLst/>
              <a:ahLst/>
              <a:cxnLst/>
              <a:rect l="l" t="t" r="r" b="b"/>
              <a:pathLst>
                <a:path w="337185" h="440054">
                  <a:moveTo>
                    <a:pt x="292353" y="0"/>
                  </a:moveTo>
                  <a:lnTo>
                    <a:pt x="148716" y="35051"/>
                  </a:lnTo>
                  <a:lnTo>
                    <a:pt x="195706" y="61468"/>
                  </a:lnTo>
                  <a:lnTo>
                    <a:pt x="46989" y="325374"/>
                  </a:lnTo>
                  <a:lnTo>
                    <a:pt x="0" y="298957"/>
                  </a:lnTo>
                  <a:lnTo>
                    <a:pt x="44450" y="439927"/>
                  </a:lnTo>
                  <a:lnTo>
                    <a:pt x="188087" y="404875"/>
                  </a:lnTo>
                  <a:lnTo>
                    <a:pt x="141096" y="378459"/>
                  </a:lnTo>
                  <a:lnTo>
                    <a:pt x="289813" y="114553"/>
                  </a:lnTo>
                  <a:lnTo>
                    <a:pt x="336803" y="140969"/>
                  </a:lnTo>
                  <a:lnTo>
                    <a:pt x="292353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142997" y="4834635"/>
              <a:ext cx="337185" cy="440055"/>
            </a:xfrm>
            <a:custGeom>
              <a:avLst/>
              <a:gdLst/>
              <a:ahLst/>
              <a:cxnLst/>
              <a:rect l="l" t="t" r="r" b="b"/>
              <a:pathLst>
                <a:path w="337185" h="440054">
                  <a:moveTo>
                    <a:pt x="148716" y="35051"/>
                  </a:moveTo>
                  <a:lnTo>
                    <a:pt x="292353" y="0"/>
                  </a:lnTo>
                  <a:lnTo>
                    <a:pt x="336803" y="140969"/>
                  </a:lnTo>
                  <a:lnTo>
                    <a:pt x="289813" y="114553"/>
                  </a:lnTo>
                  <a:lnTo>
                    <a:pt x="141096" y="378459"/>
                  </a:lnTo>
                  <a:lnTo>
                    <a:pt x="188087" y="404875"/>
                  </a:lnTo>
                  <a:lnTo>
                    <a:pt x="44450" y="439927"/>
                  </a:lnTo>
                  <a:lnTo>
                    <a:pt x="0" y="298957"/>
                  </a:lnTo>
                  <a:lnTo>
                    <a:pt x="46989" y="325374"/>
                  </a:lnTo>
                  <a:lnTo>
                    <a:pt x="195706" y="61468"/>
                  </a:lnTo>
                  <a:lnTo>
                    <a:pt x="148716" y="35051"/>
                  </a:lnTo>
                  <a:close/>
                </a:path>
              </a:pathLst>
            </a:custGeom>
            <a:ln w="12700">
              <a:solidFill>
                <a:srgbClr val="3A3A3A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97179" y="3717035"/>
              <a:ext cx="1454150" cy="1191895"/>
            </a:xfrm>
            <a:custGeom>
              <a:avLst/>
              <a:gdLst/>
              <a:ahLst/>
              <a:cxnLst/>
              <a:rect l="l" t="t" r="r" b="b"/>
              <a:pathLst>
                <a:path w="1454150" h="1191895">
                  <a:moveTo>
                    <a:pt x="0" y="198627"/>
                  </a:moveTo>
                  <a:lnTo>
                    <a:pt x="5245" y="153075"/>
                  </a:lnTo>
                  <a:lnTo>
                    <a:pt x="20188" y="111263"/>
                  </a:lnTo>
                  <a:lnTo>
                    <a:pt x="43635" y="74384"/>
                  </a:lnTo>
                  <a:lnTo>
                    <a:pt x="74394" y="43627"/>
                  </a:lnTo>
                  <a:lnTo>
                    <a:pt x="111274" y="20183"/>
                  </a:lnTo>
                  <a:lnTo>
                    <a:pt x="153083" y="5244"/>
                  </a:lnTo>
                  <a:lnTo>
                    <a:pt x="198628" y="0"/>
                  </a:lnTo>
                  <a:lnTo>
                    <a:pt x="1255268" y="0"/>
                  </a:lnTo>
                  <a:lnTo>
                    <a:pt x="1300820" y="5244"/>
                  </a:lnTo>
                  <a:lnTo>
                    <a:pt x="1342632" y="20183"/>
                  </a:lnTo>
                  <a:lnTo>
                    <a:pt x="1379511" y="43627"/>
                  </a:lnTo>
                  <a:lnTo>
                    <a:pt x="1410268" y="74384"/>
                  </a:lnTo>
                  <a:lnTo>
                    <a:pt x="1433712" y="111263"/>
                  </a:lnTo>
                  <a:lnTo>
                    <a:pt x="1448651" y="153075"/>
                  </a:lnTo>
                  <a:lnTo>
                    <a:pt x="1453895" y="198627"/>
                  </a:lnTo>
                  <a:lnTo>
                    <a:pt x="1453895" y="993139"/>
                  </a:lnTo>
                  <a:lnTo>
                    <a:pt x="1448651" y="1038692"/>
                  </a:lnTo>
                  <a:lnTo>
                    <a:pt x="1433712" y="1080504"/>
                  </a:lnTo>
                  <a:lnTo>
                    <a:pt x="1410268" y="1117383"/>
                  </a:lnTo>
                  <a:lnTo>
                    <a:pt x="1379511" y="1148140"/>
                  </a:lnTo>
                  <a:lnTo>
                    <a:pt x="1342632" y="1171584"/>
                  </a:lnTo>
                  <a:lnTo>
                    <a:pt x="1300820" y="1186523"/>
                  </a:lnTo>
                  <a:lnTo>
                    <a:pt x="1255268" y="1191768"/>
                  </a:lnTo>
                  <a:lnTo>
                    <a:pt x="198628" y="1191768"/>
                  </a:lnTo>
                  <a:lnTo>
                    <a:pt x="153083" y="1186523"/>
                  </a:lnTo>
                  <a:lnTo>
                    <a:pt x="111274" y="1171584"/>
                  </a:lnTo>
                  <a:lnTo>
                    <a:pt x="74394" y="1148140"/>
                  </a:lnTo>
                  <a:lnTo>
                    <a:pt x="43635" y="1117383"/>
                  </a:lnTo>
                  <a:lnTo>
                    <a:pt x="20188" y="1080504"/>
                  </a:lnTo>
                  <a:lnTo>
                    <a:pt x="5245" y="1038692"/>
                  </a:lnTo>
                  <a:lnTo>
                    <a:pt x="0" y="993139"/>
                  </a:lnTo>
                  <a:lnTo>
                    <a:pt x="0" y="198627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874079" y="3802956"/>
              <a:ext cx="308527" cy="126380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73607" y="3883139"/>
              <a:ext cx="744474" cy="293382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09015" y="4035539"/>
              <a:ext cx="1073658" cy="293382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609600" y="4187939"/>
              <a:ext cx="875538" cy="293382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97407" y="4340339"/>
              <a:ext cx="866394" cy="293382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298703" y="4492739"/>
              <a:ext cx="1503426" cy="293382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737615" y="4645139"/>
              <a:ext cx="585978" cy="293382"/>
            </a:xfrm>
            <a:prstGeom prst="rect">
              <a:avLst/>
            </a:prstGeom>
          </p:spPr>
        </p:pic>
      </p:grpSp>
      <p:grpSp>
        <p:nvGrpSpPr>
          <p:cNvPr id="81" name="object 81"/>
          <p:cNvGrpSpPr/>
          <p:nvPr/>
        </p:nvGrpSpPr>
        <p:grpSpPr>
          <a:xfrm>
            <a:off x="6516623" y="2404872"/>
            <a:ext cx="2167255" cy="3910965"/>
            <a:chOff x="6516623" y="2404872"/>
            <a:chExt cx="2167255" cy="3910965"/>
          </a:xfrm>
        </p:grpSpPr>
        <p:pic>
          <p:nvPicPr>
            <p:cNvPr id="82" name="object 82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516623" y="2404872"/>
              <a:ext cx="493775" cy="3910583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8034527" y="4370832"/>
              <a:ext cx="649224" cy="1941576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8034527" y="2404872"/>
              <a:ext cx="649224" cy="1853183"/>
            </a:xfrm>
            <a:prstGeom prst="rect">
              <a:avLst/>
            </a:prstGeom>
          </p:spPr>
        </p:pic>
      </p:grpSp>
      <p:sp>
        <p:nvSpPr>
          <p:cNvPr id="85" name="object 85"/>
          <p:cNvSpPr txBox="1"/>
          <p:nvPr/>
        </p:nvSpPr>
        <p:spPr>
          <a:xfrm>
            <a:off x="369519" y="3758946"/>
            <a:ext cx="1306195" cy="109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7350" marR="379095" indent="1905" algn="ctr">
              <a:lnSpc>
                <a:spcPct val="100000"/>
              </a:lnSpc>
              <a:spcBef>
                <a:spcPts val="105"/>
              </a:spcBef>
            </a:pP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МЕР, 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О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РГ</a:t>
            </a:r>
            <a:r>
              <a:rPr sz="1000" b="1" spc="-30" dirty="0">
                <a:solidFill>
                  <a:srgbClr val="333399"/>
                </a:solidFill>
                <a:latin typeface="Arial"/>
                <a:cs typeface="Arial"/>
              </a:rPr>
              <a:t>А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Н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И</a:t>
            </a:r>
            <a:endParaRPr sz="1000">
              <a:latin typeface="Arial"/>
              <a:cs typeface="Arial"/>
            </a:endParaRPr>
          </a:p>
          <a:p>
            <a:pPr marL="222885" marR="213360" algn="ctr">
              <a:lnSpc>
                <a:spcPct val="100000"/>
              </a:lnSpc>
            </a:pP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ВИ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КО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Н</a:t>
            </a:r>
            <a:r>
              <a:rPr sz="1000" b="1" spc="-30" dirty="0">
                <a:solidFill>
                  <a:srgbClr val="333399"/>
                </a:solidFill>
                <a:latin typeface="Arial"/>
                <a:cs typeface="Arial"/>
              </a:rPr>
              <a:t>А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В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ЧО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Ї  </a:t>
            </a:r>
            <a:r>
              <a:rPr sz="1000" b="1" spc="-10" dirty="0">
                <a:solidFill>
                  <a:srgbClr val="333399"/>
                </a:solidFill>
                <a:latin typeface="Arial"/>
                <a:cs typeface="Arial"/>
              </a:rPr>
              <a:t>ВЛАДИ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333399"/>
                </a:solidFill>
                <a:latin typeface="Arial"/>
                <a:cs typeface="Arial"/>
              </a:rPr>
              <a:t>ТА </a:t>
            </a:r>
            <a:r>
              <a:rPr sz="1000" b="1" spc="2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МІСЕВОГО</a:t>
            </a:r>
            <a:endParaRPr sz="10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С</a:t>
            </a:r>
            <a:r>
              <a:rPr sz="1000" b="1" spc="-30" dirty="0">
                <a:solidFill>
                  <a:srgbClr val="333399"/>
                </a:solidFill>
                <a:latin typeface="Arial"/>
                <a:cs typeface="Arial"/>
              </a:rPr>
              <a:t>А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М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О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В</a:t>
            </a:r>
            <a:r>
              <a:rPr sz="1000" b="1" spc="5" dirty="0">
                <a:solidFill>
                  <a:srgbClr val="333399"/>
                </a:solidFill>
                <a:latin typeface="Arial"/>
                <a:cs typeface="Arial"/>
              </a:rPr>
              <a:t>Р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ЯДУ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В</a:t>
            </a:r>
            <a:r>
              <a:rPr sz="1000" b="1" spc="-30" dirty="0">
                <a:solidFill>
                  <a:srgbClr val="333399"/>
                </a:solidFill>
                <a:latin typeface="Arial"/>
                <a:cs typeface="Arial"/>
              </a:rPr>
              <a:t>А</a:t>
            </a:r>
            <a:r>
              <a:rPr sz="1000" b="1" spc="-5" dirty="0">
                <a:solidFill>
                  <a:srgbClr val="333399"/>
                </a:solidFill>
                <a:latin typeface="Arial"/>
                <a:cs typeface="Arial"/>
              </a:rPr>
              <a:t>НН</a:t>
            </a:r>
            <a:r>
              <a:rPr sz="1000" b="1" dirty="0">
                <a:solidFill>
                  <a:srgbClr val="333399"/>
                </a:solidFill>
                <a:latin typeface="Arial"/>
                <a:cs typeface="Arial"/>
              </a:rPr>
              <a:t>Я  </a:t>
            </a:r>
            <a:r>
              <a:rPr sz="1000" b="1" spc="10" dirty="0">
                <a:solidFill>
                  <a:srgbClr val="333399"/>
                </a:solidFill>
                <a:latin typeface="Arial"/>
                <a:cs typeface="Arial"/>
              </a:rPr>
              <a:t>МІСТА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697991" y="2450592"/>
            <a:ext cx="1089025" cy="2828925"/>
            <a:chOff x="697991" y="2450592"/>
            <a:chExt cx="1089025" cy="2828925"/>
          </a:xfrm>
        </p:grpSpPr>
        <p:sp>
          <p:nvSpPr>
            <p:cNvPr id="87" name="object 87"/>
            <p:cNvSpPr/>
            <p:nvPr/>
          </p:nvSpPr>
          <p:spPr>
            <a:xfrm>
              <a:off x="1127759" y="3343656"/>
              <a:ext cx="177165" cy="372110"/>
            </a:xfrm>
            <a:custGeom>
              <a:avLst/>
              <a:gdLst/>
              <a:ahLst/>
              <a:cxnLst/>
              <a:rect l="l" t="t" r="r" b="b"/>
              <a:pathLst>
                <a:path w="177165" h="372110">
                  <a:moveTo>
                    <a:pt x="88392" y="0"/>
                  </a:moveTo>
                  <a:lnTo>
                    <a:pt x="0" y="73914"/>
                  </a:lnTo>
                  <a:lnTo>
                    <a:pt x="44196" y="73914"/>
                  </a:lnTo>
                  <a:lnTo>
                    <a:pt x="44196" y="297942"/>
                  </a:lnTo>
                  <a:lnTo>
                    <a:pt x="0" y="297942"/>
                  </a:lnTo>
                  <a:lnTo>
                    <a:pt x="88392" y="371856"/>
                  </a:lnTo>
                  <a:lnTo>
                    <a:pt x="176784" y="297942"/>
                  </a:lnTo>
                  <a:lnTo>
                    <a:pt x="132587" y="297942"/>
                  </a:lnTo>
                  <a:lnTo>
                    <a:pt x="132587" y="73914"/>
                  </a:lnTo>
                  <a:lnTo>
                    <a:pt x="176784" y="73914"/>
                  </a:lnTo>
                  <a:lnTo>
                    <a:pt x="88392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127759" y="3343656"/>
              <a:ext cx="177165" cy="372110"/>
            </a:xfrm>
            <a:custGeom>
              <a:avLst/>
              <a:gdLst/>
              <a:ahLst/>
              <a:cxnLst/>
              <a:rect l="l" t="t" r="r" b="b"/>
              <a:pathLst>
                <a:path w="177165" h="372110">
                  <a:moveTo>
                    <a:pt x="0" y="73914"/>
                  </a:moveTo>
                  <a:lnTo>
                    <a:pt x="88392" y="0"/>
                  </a:lnTo>
                  <a:lnTo>
                    <a:pt x="176784" y="73914"/>
                  </a:lnTo>
                  <a:lnTo>
                    <a:pt x="132587" y="73914"/>
                  </a:lnTo>
                  <a:lnTo>
                    <a:pt x="132587" y="297942"/>
                  </a:lnTo>
                  <a:lnTo>
                    <a:pt x="176784" y="297942"/>
                  </a:lnTo>
                  <a:lnTo>
                    <a:pt x="88392" y="371856"/>
                  </a:lnTo>
                  <a:lnTo>
                    <a:pt x="0" y="297942"/>
                  </a:lnTo>
                  <a:lnTo>
                    <a:pt x="44196" y="297942"/>
                  </a:lnTo>
                  <a:lnTo>
                    <a:pt x="44196" y="73914"/>
                  </a:lnTo>
                  <a:lnTo>
                    <a:pt x="0" y="73914"/>
                  </a:lnTo>
                  <a:close/>
                </a:path>
              </a:pathLst>
            </a:custGeom>
            <a:ln w="12192">
              <a:solidFill>
                <a:srgbClr val="3A3A3A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1149095" y="4937760"/>
              <a:ext cx="155575" cy="335280"/>
            </a:xfrm>
            <a:custGeom>
              <a:avLst/>
              <a:gdLst/>
              <a:ahLst/>
              <a:cxnLst/>
              <a:rect l="l" t="t" r="r" b="b"/>
              <a:pathLst>
                <a:path w="155575" h="335279">
                  <a:moveTo>
                    <a:pt x="77723" y="0"/>
                  </a:moveTo>
                  <a:lnTo>
                    <a:pt x="0" y="66293"/>
                  </a:lnTo>
                  <a:lnTo>
                    <a:pt x="38862" y="66293"/>
                  </a:lnTo>
                  <a:lnTo>
                    <a:pt x="38862" y="268985"/>
                  </a:lnTo>
                  <a:lnTo>
                    <a:pt x="0" y="268985"/>
                  </a:lnTo>
                  <a:lnTo>
                    <a:pt x="77723" y="335279"/>
                  </a:lnTo>
                  <a:lnTo>
                    <a:pt x="155447" y="268985"/>
                  </a:lnTo>
                  <a:lnTo>
                    <a:pt x="116585" y="268985"/>
                  </a:lnTo>
                  <a:lnTo>
                    <a:pt x="116585" y="66293"/>
                  </a:lnTo>
                  <a:lnTo>
                    <a:pt x="155447" y="66293"/>
                  </a:lnTo>
                  <a:lnTo>
                    <a:pt x="77723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1149095" y="4937760"/>
              <a:ext cx="155575" cy="335280"/>
            </a:xfrm>
            <a:custGeom>
              <a:avLst/>
              <a:gdLst/>
              <a:ahLst/>
              <a:cxnLst/>
              <a:rect l="l" t="t" r="r" b="b"/>
              <a:pathLst>
                <a:path w="155575" h="335279">
                  <a:moveTo>
                    <a:pt x="0" y="66293"/>
                  </a:moveTo>
                  <a:lnTo>
                    <a:pt x="77723" y="0"/>
                  </a:lnTo>
                  <a:lnTo>
                    <a:pt x="155447" y="66293"/>
                  </a:lnTo>
                  <a:lnTo>
                    <a:pt x="116585" y="66293"/>
                  </a:lnTo>
                  <a:lnTo>
                    <a:pt x="116585" y="268985"/>
                  </a:lnTo>
                  <a:lnTo>
                    <a:pt x="155447" y="268985"/>
                  </a:lnTo>
                  <a:lnTo>
                    <a:pt x="77723" y="335279"/>
                  </a:lnTo>
                  <a:lnTo>
                    <a:pt x="0" y="268985"/>
                  </a:lnTo>
                  <a:lnTo>
                    <a:pt x="38862" y="268985"/>
                  </a:lnTo>
                  <a:lnTo>
                    <a:pt x="38862" y="66293"/>
                  </a:lnTo>
                  <a:lnTo>
                    <a:pt x="0" y="66293"/>
                  </a:lnTo>
                  <a:close/>
                </a:path>
              </a:pathLst>
            </a:custGeom>
            <a:ln w="12192">
              <a:solidFill>
                <a:srgbClr val="3A3A3A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702563" y="2455164"/>
              <a:ext cx="1061085" cy="853440"/>
            </a:xfrm>
            <a:custGeom>
              <a:avLst/>
              <a:gdLst/>
              <a:ahLst/>
              <a:cxnLst/>
              <a:rect l="l" t="t" r="r" b="b"/>
              <a:pathLst>
                <a:path w="1061085" h="853439">
                  <a:moveTo>
                    <a:pt x="0" y="142239"/>
                  </a:moveTo>
                  <a:lnTo>
                    <a:pt x="7250" y="97259"/>
                  </a:lnTo>
                  <a:lnTo>
                    <a:pt x="27442" y="58210"/>
                  </a:lnTo>
                  <a:lnTo>
                    <a:pt x="58232" y="27427"/>
                  </a:lnTo>
                  <a:lnTo>
                    <a:pt x="97279" y="7246"/>
                  </a:lnTo>
                  <a:lnTo>
                    <a:pt x="142239" y="0"/>
                  </a:lnTo>
                  <a:lnTo>
                    <a:pt x="918463" y="0"/>
                  </a:lnTo>
                  <a:lnTo>
                    <a:pt x="963444" y="7246"/>
                  </a:lnTo>
                  <a:lnTo>
                    <a:pt x="1002493" y="27427"/>
                  </a:lnTo>
                  <a:lnTo>
                    <a:pt x="1033276" y="58210"/>
                  </a:lnTo>
                  <a:lnTo>
                    <a:pt x="1053457" y="97259"/>
                  </a:lnTo>
                  <a:lnTo>
                    <a:pt x="1060704" y="142239"/>
                  </a:lnTo>
                  <a:lnTo>
                    <a:pt x="1060704" y="711200"/>
                  </a:lnTo>
                  <a:lnTo>
                    <a:pt x="1053457" y="756180"/>
                  </a:lnTo>
                  <a:lnTo>
                    <a:pt x="1033276" y="795229"/>
                  </a:lnTo>
                  <a:lnTo>
                    <a:pt x="1002493" y="826012"/>
                  </a:lnTo>
                  <a:lnTo>
                    <a:pt x="963444" y="846193"/>
                  </a:lnTo>
                  <a:lnTo>
                    <a:pt x="918463" y="853439"/>
                  </a:lnTo>
                  <a:lnTo>
                    <a:pt x="142239" y="853439"/>
                  </a:lnTo>
                  <a:lnTo>
                    <a:pt x="97279" y="846193"/>
                  </a:lnTo>
                  <a:lnTo>
                    <a:pt x="58232" y="826012"/>
                  </a:lnTo>
                  <a:lnTo>
                    <a:pt x="27442" y="795229"/>
                  </a:lnTo>
                  <a:lnTo>
                    <a:pt x="7250" y="756180"/>
                  </a:lnTo>
                  <a:lnTo>
                    <a:pt x="0" y="711200"/>
                  </a:lnTo>
                  <a:lnTo>
                    <a:pt x="0" y="14223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871727" y="2453627"/>
              <a:ext cx="759714" cy="293382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835151" y="2606027"/>
              <a:ext cx="829818" cy="293382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713231" y="2758427"/>
              <a:ext cx="1046226" cy="293382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716279" y="2910827"/>
              <a:ext cx="1070609" cy="293382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905255" y="3063227"/>
              <a:ext cx="659130" cy="293382"/>
            </a:xfrm>
            <a:prstGeom prst="rect">
              <a:avLst/>
            </a:prstGeom>
          </p:spPr>
        </p:pic>
      </p:grpSp>
      <p:sp>
        <p:nvSpPr>
          <p:cNvPr id="97" name="object 97"/>
          <p:cNvSpPr txBox="1"/>
          <p:nvPr/>
        </p:nvSpPr>
        <p:spPr>
          <a:xfrm>
            <a:off x="786180" y="2481452"/>
            <a:ext cx="892175" cy="78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Обласна 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державна 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а</a:t>
            </a:r>
            <a:r>
              <a:rPr sz="1000" b="1" spc="10" dirty="0">
                <a:solidFill>
                  <a:srgbClr val="000080"/>
                </a:solidFill>
                <a:latin typeface="Arial"/>
                <a:cs typeface="Arial"/>
              </a:rPr>
              <a:t>д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мі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н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і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с</a:t>
            </a:r>
            <a:r>
              <a:rPr sz="1000" b="1" spc="-15" dirty="0">
                <a:solidFill>
                  <a:srgbClr val="000080"/>
                </a:solidFill>
                <a:latin typeface="Arial"/>
                <a:cs typeface="Arial"/>
              </a:rPr>
              <a:t>т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р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а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ц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і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я  </a:t>
            </a:r>
            <a:r>
              <a:rPr sz="1000" b="1" spc="5" dirty="0">
                <a:solidFill>
                  <a:srgbClr val="000080"/>
                </a:solidFill>
                <a:latin typeface="Arial"/>
                <a:cs typeface="Arial"/>
              </a:rPr>
              <a:t>ор</a:t>
            </a:r>
            <a:r>
              <a:rPr sz="1000" b="1" spc="10" dirty="0">
                <a:solidFill>
                  <a:srgbClr val="000080"/>
                </a:solidFill>
                <a:latin typeface="Arial"/>
                <a:cs typeface="Arial"/>
              </a:rPr>
              <a:t>г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ан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и</a:t>
            </a:r>
            <a:r>
              <a:rPr sz="1000" b="1" spc="-6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в</a:t>
            </a:r>
            <a:r>
              <a:rPr sz="1000" b="1" spc="10" dirty="0">
                <a:solidFill>
                  <a:srgbClr val="000080"/>
                </a:solidFill>
                <a:latin typeface="Arial"/>
                <a:cs typeface="Arial"/>
              </a:rPr>
              <a:t>л</a:t>
            </a:r>
            <a:r>
              <a:rPr sz="1000" b="1" spc="-10" dirty="0">
                <a:solidFill>
                  <a:srgbClr val="000080"/>
                </a:solidFill>
                <a:latin typeface="Arial"/>
                <a:cs typeface="Arial"/>
              </a:rPr>
              <a:t>а</a:t>
            </a:r>
            <a:r>
              <a:rPr sz="1000" b="1" spc="10" dirty="0">
                <a:solidFill>
                  <a:srgbClr val="000080"/>
                </a:solidFill>
                <a:latin typeface="Arial"/>
                <a:cs typeface="Arial"/>
              </a:rPr>
              <a:t>д</a:t>
            </a:r>
            <a:r>
              <a:rPr sz="1000" b="1" dirty="0">
                <a:solidFill>
                  <a:srgbClr val="000080"/>
                </a:solidFill>
                <a:latin typeface="Arial"/>
                <a:cs typeface="Arial"/>
              </a:rPr>
              <a:t>и  області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98" name="object 98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293793" y="1871278"/>
            <a:ext cx="6648610" cy="228257"/>
          </a:xfrm>
          <a:prstGeom prst="rect">
            <a:avLst/>
          </a:prstGeom>
        </p:spPr>
      </p:pic>
      <p:sp>
        <p:nvSpPr>
          <p:cNvPr id="99" name="object 99"/>
          <p:cNvSpPr txBox="1"/>
          <p:nvPr/>
        </p:nvSpPr>
        <p:spPr>
          <a:xfrm>
            <a:off x="1276858" y="1799082"/>
            <a:ext cx="6656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ЗАГАЛЬНА</a:t>
            </a:r>
            <a:r>
              <a:rPr sz="1800" b="1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ahoma"/>
                <a:cs typeface="Tahoma"/>
              </a:rPr>
              <a:t>СХЕМА</a:t>
            </a:r>
            <a:r>
              <a:rPr sz="1800" b="1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ahoma"/>
                <a:cs typeface="Tahoma"/>
              </a:rPr>
              <a:t>ЕЛЕКТРОННОГО</a:t>
            </a:r>
            <a:r>
              <a:rPr sz="18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УРЯДУВАННЯ</a:t>
            </a:r>
            <a:r>
              <a:rPr sz="18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МІСТА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51459" y="546515"/>
            <a:ext cx="8642350" cy="905510"/>
            <a:chOff x="251459" y="546515"/>
            <a:chExt cx="8642350" cy="905510"/>
          </a:xfrm>
        </p:grpSpPr>
        <p:sp>
          <p:nvSpPr>
            <p:cNvPr id="4" name="object 4"/>
            <p:cNvSpPr/>
            <p:nvPr/>
          </p:nvSpPr>
          <p:spPr>
            <a:xfrm>
              <a:off x="251459" y="1415796"/>
              <a:ext cx="8642350" cy="0"/>
            </a:xfrm>
            <a:custGeom>
              <a:avLst/>
              <a:gdLst/>
              <a:ahLst/>
              <a:cxnLst/>
              <a:rect l="l" t="t" r="r" b="b"/>
              <a:pathLst>
                <a:path w="8642350">
                  <a:moveTo>
                    <a:pt x="0" y="0"/>
                  </a:moveTo>
                  <a:lnTo>
                    <a:pt x="8642350" y="0"/>
                  </a:lnTo>
                </a:path>
              </a:pathLst>
            </a:custGeom>
            <a:ln w="15240">
              <a:solidFill>
                <a:srgbClr val="860038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9727" y="546515"/>
              <a:ext cx="7998856" cy="31445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6120" y="740663"/>
              <a:ext cx="2670810" cy="710946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56056" y="452449"/>
            <a:ext cx="802894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93695" marR="5080" indent="-2881630">
              <a:lnSpc>
                <a:spcPct val="100000"/>
              </a:lnSpc>
              <a:spcBef>
                <a:spcPts val="95"/>
              </a:spcBef>
            </a:pPr>
            <a:r>
              <a:rPr sz="2500" i="0" spc="-10" dirty="0">
                <a:solidFill>
                  <a:srgbClr val="860038"/>
                </a:solidFill>
                <a:latin typeface="Tahoma"/>
                <a:cs typeface="Tahoma"/>
              </a:rPr>
              <a:t>РЕЗУЛЬТАТИ ЗАПРОВАДЖЕННЯ</a:t>
            </a:r>
            <a:r>
              <a:rPr sz="2500" i="0" spc="85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500" i="0" spc="-10" dirty="0">
                <a:solidFill>
                  <a:srgbClr val="860038"/>
                </a:solidFill>
                <a:latin typeface="Tahoma"/>
                <a:cs typeface="Tahoma"/>
              </a:rPr>
              <a:t>ЕЛЕКТРОННОГО </a:t>
            </a:r>
            <a:r>
              <a:rPr sz="2500" i="0" spc="-720" dirty="0">
                <a:solidFill>
                  <a:srgbClr val="860038"/>
                </a:solidFill>
                <a:latin typeface="Tahoma"/>
                <a:cs typeface="Tahoma"/>
              </a:rPr>
              <a:t> </a:t>
            </a:r>
            <a:r>
              <a:rPr sz="2500" i="0" spc="-10" dirty="0">
                <a:solidFill>
                  <a:srgbClr val="860038"/>
                </a:solidFill>
                <a:latin typeface="Tahoma"/>
                <a:cs typeface="Tahoma"/>
              </a:rPr>
              <a:t>УРЯДУВАННЯ</a:t>
            </a:r>
            <a:endParaRPr sz="25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5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878" y="1344244"/>
            <a:ext cx="8468360" cy="439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14170">
              <a:lnSpc>
                <a:spcPts val="2035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Для</a:t>
            </a:r>
            <a:r>
              <a:rPr sz="1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органів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виконавчої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влади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та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місцевого</a:t>
            </a:r>
            <a:r>
              <a:rPr sz="1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самоврядування</a:t>
            </a:r>
            <a:endParaRPr sz="1800">
              <a:latin typeface="Calibri"/>
              <a:cs typeface="Calibri"/>
            </a:endParaRPr>
          </a:p>
          <a:p>
            <a:pPr marL="354330" marR="5715" indent="-342265">
              <a:lnSpc>
                <a:spcPts val="1340"/>
              </a:lnSpc>
              <a:spcBef>
                <a:spcPts val="204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</a:tabLst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удосконалення</a:t>
            </a:r>
            <a:r>
              <a:rPr sz="14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системи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управління,</a:t>
            </a:r>
            <a:r>
              <a:rPr sz="14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оптимізація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структури</a:t>
            </a:r>
            <a:r>
              <a:rPr sz="14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державного</a:t>
            </a:r>
            <a:r>
              <a:rPr sz="1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апарату,</a:t>
            </a:r>
            <a:r>
              <a:rPr sz="1400" spc="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значне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зниження </a:t>
            </a:r>
            <a:r>
              <a:rPr sz="1400" spc="-3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фінансових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матеріальних</a:t>
            </a:r>
            <a:r>
              <a:rPr sz="14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витрат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його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утримання;</a:t>
            </a:r>
            <a:endParaRPr sz="1400">
              <a:latin typeface="Microsoft Sans Serif"/>
              <a:cs typeface="Microsoft Sans Serif"/>
            </a:endParaRPr>
          </a:p>
          <a:p>
            <a:pPr marL="354330" indent="-342265">
              <a:lnSpc>
                <a:spcPts val="1510"/>
              </a:lnSpc>
              <a:spcBef>
                <a:spcPts val="665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  <a:tab pos="1085850" algn="l"/>
                <a:tab pos="2137410" algn="l"/>
                <a:tab pos="2878455" algn="l"/>
                <a:tab pos="4253865" algn="l"/>
                <a:tab pos="5088890" algn="l"/>
                <a:tab pos="5269230" algn="l"/>
                <a:tab pos="6671309" algn="l"/>
                <a:tab pos="7095490" algn="l"/>
                <a:tab pos="7677150" algn="l"/>
              </a:tabLst>
            </a:pP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є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х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щ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ф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ц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х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сів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оо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ж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сім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рг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endParaRPr sz="1400">
              <a:latin typeface="Microsoft Sans Serif"/>
              <a:cs typeface="Microsoft Sans Serif"/>
            </a:endParaRPr>
          </a:p>
          <a:p>
            <a:pPr marL="354330">
              <a:lnSpc>
                <a:spcPts val="1510"/>
              </a:lnSpc>
            </a:pP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виконавчої</a:t>
            </a:r>
            <a:r>
              <a:rPr sz="1400" spc="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влади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самоврядування;</a:t>
            </a:r>
            <a:endParaRPr sz="1400">
              <a:latin typeface="Microsoft Sans Serif"/>
              <a:cs typeface="Microsoft Sans Serif"/>
            </a:endParaRPr>
          </a:p>
          <a:p>
            <a:pPr marL="354330" marR="5080" indent="-342265">
              <a:lnSpc>
                <a:spcPts val="1340"/>
              </a:lnSpc>
              <a:spcBef>
                <a:spcPts val="100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</a:tabLst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введення</a:t>
            </a:r>
            <a:r>
              <a:rPr sz="1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системи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постійного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контролю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ситуацією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розвитком</a:t>
            </a:r>
            <a:r>
              <a:rPr sz="1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цілому</a:t>
            </a:r>
            <a:r>
              <a:rPr sz="1400" spc="3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окремих </a:t>
            </a:r>
            <a:r>
              <a:rPr sz="1400" spc="-3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районів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всіма</a:t>
            </a:r>
            <a:r>
              <a:rPr sz="1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параметрами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життєдіяльності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міста,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регіону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або</a:t>
            </a:r>
            <a:r>
              <a:rPr sz="1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місцевості;</a:t>
            </a:r>
            <a:endParaRPr sz="1400">
              <a:latin typeface="Microsoft Sans Serif"/>
              <a:cs typeface="Microsoft Sans Serif"/>
            </a:endParaRPr>
          </a:p>
          <a:p>
            <a:pPr marL="354330" indent="-342265">
              <a:lnSpc>
                <a:spcPct val="100000"/>
              </a:lnSpc>
              <a:spcBef>
                <a:spcPts val="69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</a:tabLst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підвищення</a:t>
            </a:r>
            <a:r>
              <a:rPr sz="1400" spc="114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інвестиційної</a:t>
            </a:r>
            <a:r>
              <a:rPr sz="1400" spc="1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привабливості</a:t>
            </a:r>
            <a:r>
              <a:rPr sz="1400" spc="1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конкурентоспроможності</a:t>
            </a:r>
            <a:r>
              <a:rPr sz="1400" spc="1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міста;</a:t>
            </a:r>
            <a:endParaRPr sz="1400">
              <a:latin typeface="Microsoft Sans Serif"/>
              <a:cs typeface="Microsoft Sans Serif"/>
            </a:endParaRPr>
          </a:p>
          <a:p>
            <a:pPr marL="354330" marR="5715" indent="-342265" algn="just">
              <a:lnSpc>
                <a:spcPct val="80100"/>
              </a:lnSpc>
              <a:spcBef>
                <a:spcPts val="985"/>
              </a:spcBef>
              <a:buClr>
                <a:srgbClr val="648B91"/>
              </a:buClr>
              <a:buChar char="•"/>
              <a:tabLst>
                <a:tab pos="354965" algn="l"/>
              </a:tabLst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введення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дієвої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системи внутрішнього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контролю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роботою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органів виконавчої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влади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самоврядування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окремих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посадових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осіб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боку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керівництва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органів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виконавчої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влади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4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</a:t>
            </a:r>
            <a:r>
              <a:rPr sz="1400" spc="1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</a:t>
            </a:r>
            <a:r>
              <a:rPr sz="1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підрозділів;</a:t>
            </a:r>
            <a:endParaRPr sz="1400">
              <a:latin typeface="Microsoft Sans Serif"/>
              <a:cs typeface="Microsoft Sans Serif"/>
            </a:endParaRPr>
          </a:p>
          <a:p>
            <a:pPr marL="354330" marR="5080" indent="-342265">
              <a:lnSpc>
                <a:spcPts val="1340"/>
              </a:lnSpc>
              <a:spcBef>
                <a:spcPts val="100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</a:tabLst>
            </a:pP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доступ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державних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службовців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режимі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реального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часу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необхідної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інформації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межах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 </a:t>
            </a:r>
            <a:r>
              <a:rPr sz="1400" spc="-3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компетенції,</a:t>
            </a:r>
            <a:r>
              <a:rPr sz="1400" spc="1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можливість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підвищувати</a:t>
            </a:r>
            <a:r>
              <a:rPr sz="1400" spc="1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кваліфікацію</a:t>
            </a:r>
            <a:r>
              <a:rPr sz="14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без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відриву</a:t>
            </a:r>
            <a:r>
              <a:rPr sz="1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</a:t>
            </a:r>
            <a:r>
              <a:rPr sz="1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місця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роботи;</a:t>
            </a:r>
            <a:endParaRPr sz="1400">
              <a:latin typeface="Microsoft Sans Serif"/>
              <a:cs typeface="Microsoft Sans Serif"/>
            </a:endParaRPr>
          </a:p>
          <a:p>
            <a:pPr marL="354330" marR="5715" indent="-342265">
              <a:lnSpc>
                <a:spcPts val="1340"/>
              </a:lnSpc>
              <a:spcBef>
                <a:spcPts val="102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  <a:tab pos="1460500" algn="l"/>
                <a:tab pos="2881630" algn="l"/>
                <a:tab pos="3765550" algn="l"/>
                <a:tab pos="4134485" algn="l"/>
                <a:tab pos="4866005" algn="l"/>
                <a:tab pos="5647055" algn="l"/>
                <a:tab pos="6735445" algn="l"/>
                <a:tab pos="7421245" algn="l"/>
                <a:tab pos="7649845" algn="l"/>
              </a:tabLst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'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є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я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ц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х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уг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он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ч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ї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ад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ц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вог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 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</a:t>
            </a:r>
            <a:r>
              <a:rPr sz="1400" spc="1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зміцнення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4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інформаційного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простору;</a:t>
            </a:r>
            <a:endParaRPr sz="1400">
              <a:latin typeface="Microsoft Sans Serif"/>
              <a:cs typeface="Microsoft Sans Serif"/>
            </a:endParaRPr>
          </a:p>
          <a:p>
            <a:pPr marL="354330" indent="-342265">
              <a:lnSpc>
                <a:spcPts val="1515"/>
              </a:lnSpc>
              <a:spcBef>
                <a:spcPts val="66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</a:tabLst>
            </a:pP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зміцнення</a:t>
            </a:r>
            <a:r>
              <a:rPr sz="1400" spc="1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довіри</a:t>
            </a:r>
            <a:r>
              <a:rPr sz="14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4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органів</a:t>
            </a:r>
            <a:r>
              <a:rPr sz="1400" spc="1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виконавчої</a:t>
            </a:r>
            <a:r>
              <a:rPr sz="1400" spc="1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влади</a:t>
            </a:r>
            <a:r>
              <a:rPr sz="14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1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400" spc="1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</a:t>
            </a:r>
            <a:r>
              <a:rPr sz="14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</a:t>
            </a:r>
            <a:r>
              <a:rPr sz="1400" spc="1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1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400" spc="1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держави</a:t>
            </a:r>
            <a:r>
              <a:rPr sz="1400" spc="1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endParaRPr sz="1400">
              <a:latin typeface="Microsoft Sans Serif"/>
              <a:cs typeface="Microsoft Sans Serif"/>
            </a:endParaRPr>
          </a:p>
          <a:p>
            <a:pPr marL="354330">
              <a:lnSpc>
                <a:spcPts val="1515"/>
              </a:lnSpc>
            </a:pP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цілому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боку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мешканців</a:t>
            </a:r>
            <a:r>
              <a:rPr sz="14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суб’єктів</a:t>
            </a:r>
            <a:r>
              <a:rPr sz="14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підприємницької</a:t>
            </a:r>
            <a:r>
              <a:rPr sz="1400" spc="114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діяльності;</a:t>
            </a:r>
            <a:endParaRPr sz="1400">
              <a:latin typeface="Microsoft Sans Serif"/>
              <a:cs typeface="Microsoft Sans Serif"/>
            </a:endParaRPr>
          </a:p>
          <a:p>
            <a:pPr marL="354330" marR="7620" indent="-342265">
              <a:lnSpc>
                <a:spcPts val="1340"/>
              </a:lnSpc>
              <a:spcBef>
                <a:spcPts val="1000"/>
              </a:spcBef>
              <a:buClr>
                <a:srgbClr val="648B91"/>
              </a:buClr>
              <a:buChar char="•"/>
              <a:tabLst>
                <a:tab pos="353695" algn="l"/>
                <a:tab pos="354965" algn="l"/>
                <a:tab pos="960755" algn="l"/>
                <a:tab pos="1985010" algn="l"/>
                <a:tab pos="2933065" algn="l"/>
                <a:tab pos="3101340" algn="l"/>
                <a:tab pos="4543425" algn="l"/>
                <a:tab pos="4753610" algn="l"/>
                <a:tab pos="5915660" algn="l"/>
                <a:tab pos="6817995" algn="l"/>
                <a:tab pos="7863840" algn="l"/>
                <a:tab pos="8412480" algn="l"/>
              </a:tabLst>
            </a:pP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ь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ш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ф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40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ти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є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я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иц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ер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ж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ми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ж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х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05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їн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 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міжнародних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неурядових</a:t>
            </a:r>
            <a:r>
              <a:rPr sz="1400" spc="1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організацій.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92504" y="595706"/>
            <a:ext cx="7042784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-5" dirty="0"/>
              <a:t> </a:t>
            </a:r>
            <a:r>
              <a:rPr sz="2800" dirty="0"/>
              <a:t>управлінні</a:t>
            </a:r>
            <a:r>
              <a:rPr sz="2800" spc="-50" dirty="0"/>
              <a:t> </a:t>
            </a:r>
            <a:r>
              <a:rPr sz="2800" dirty="0"/>
              <a:t>трудовими</a:t>
            </a:r>
            <a:r>
              <a:rPr sz="2800" spc="-30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  <p:sp>
        <p:nvSpPr>
          <p:cNvPr id="9" name="object 9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6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878" y="1566212"/>
            <a:ext cx="8465820" cy="295211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330" indent="-342265" algn="just">
              <a:lnSpc>
                <a:spcPct val="100000"/>
              </a:lnSpc>
              <a:spcBef>
                <a:spcPts val="575"/>
              </a:spcBef>
              <a:buClr>
                <a:srgbClr val="648B91"/>
              </a:buClr>
              <a:buFont typeface="Microsoft Sans Serif"/>
              <a:buChar char="•"/>
              <a:tabLst>
                <a:tab pos="354965" algn="l"/>
              </a:tabLst>
            </a:pPr>
            <a:r>
              <a:rPr sz="2000" b="1" i="1" spc="-5" dirty="0">
                <a:solidFill>
                  <a:srgbClr val="575757"/>
                </a:solidFill>
                <a:latin typeface="Arial"/>
                <a:cs typeface="Arial"/>
              </a:rPr>
              <a:t>Соціальне</a:t>
            </a:r>
            <a:r>
              <a:rPr sz="2000" b="1" i="1" spc="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i="1" spc="-20" dirty="0">
                <a:solidFill>
                  <a:srgbClr val="575757"/>
                </a:solidFill>
                <a:latin typeface="Arial"/>
                <a:cs typeface="Arial"/>
              </a:rPr>
              <a:t>включення</a:t>
            </a:r>
            <a:endParaRPr sz="2000">
              <a:latin typeface="Arial"/>
              <a:cs typeface="Arial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480"/>
              </a:spcBef>
              <a:buClr>
                <a:srgbClr val="648B91"/>
              </a:buClr>
              <a:buChar char="•"/>
              <a:tabLst>
                <a:tab pos="354965" algn="l"/>
              </a:tabLst>
            </a:pP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науковій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літературі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можна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зустріти різні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терміни, що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позначають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осіб,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чи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групи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осіб, </a:t>
            </a:r>
            <a:r>
              <a:rPr sz="20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</a:t>
            </a:r>
            <a:r>
              <a:rPr sz="20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виключені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із</a:t>
            </a:r>
            <a:r>
              <a:rPr sz="20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процесів,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відбуваються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громаді,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або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загалом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суспільстві.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визначенням,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використовується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офіційних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документах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Європейського </a:t>
            </a:r>
            <a:r>
              <a:rPr sz="20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Союзу,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соціальним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виключенням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мається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увазі,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першу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чергу, </a:t>
            </a:r>
            <a:r>
              <a:rPr sz="20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неможливість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особи,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або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групи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осіб,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жити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000" spc="5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той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спосіб, </a:t>
            </a:r>
            <a:r>
              <a:rPr sz="20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яким </a:t>
            </a:r>
            <a:r>
              <a:rPr sz="20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існує</a:t>
            </a:r>
            <a:r>
              <a:rPr sz="2000" spc="1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переважна</a:t>
            </a:r>
            <a:r>
              <a:rPr sz="20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більшість</a:t>
            </a:r>
            <a:r>
              <a:rPr sz="20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членів</a:t>
            </a:r>
            <a:r>
              <a:rPr sz="20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певного</a:t>
            </a:r>
            <a:r>
              <a:rPr sz="20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суспільства.</a:t>
            </a:r>
            <a:endParaRPr sz="2000">
              <a:latin typeface="Microsoft Sans Serif"/>
              <a:cs typeface="Microsoft Sans Serif"/>
            </a:endParaRPr>
          </a:p>
          <a:p>
            <a:pPr marL="354330" indent="-342265" algn="just">
              <a:lnSpc>
                <a:spcPct val="100000"/>
              </a:lnSpc>
              <a:spcBef>
                <a:spcPts val="490"/>
              </a:spcBef>
              <a:buClr>
                <a:srgbClr val="648B91"/>
              </a:buClr>
              <a:buChar char="•"/>
              <a:tabLst>
                <a:tab pos="354965" algn="l"/>
              </a:tabLst>
            </a:pPr>
            <a:r>
              <a:rPr sz="2000" spc="-9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2000" spc="770" dirty="0">
                <a:solidFill>
                  <a:srgbClr val="575757"/>
                </a:solidFill>
                <a:latin typeface="Microsoft Sans Serif"/>
                <a:cs typeface="Microsoft Sans Serif"/>
              </a:rPr>
              <a:t> 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таких</a:t>
            </a:r>
            <a:r>
              <a:rPr sz="2000" spc="7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7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груп</a:t>
            </a:r>
            <a:r>
              <a:rPr sz="2000" spc="7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7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можна</a:t>
            </a:r>
            <a:r>
              <a:rPr sz="2000" spc="775" dirty="0">
                <a:solidFill>
                  <a:srgbClr val="575757"/>
                </a:solidFill>
                <a:latin typeface="Microsoft Sans Serif"/>
                <a:cs typeface="Microsoft Sans Serif"/>
              </a:rPr>
              <a:t> 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віднести</a:t>
            </a:r>
            <a:r>
              <a:rPr sz="2000" spc="7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7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людей</a:t>
            </a:r>
            <a:r>
              <a:rPr sz="2000" b="1" spc="750" dirty="0">
                <a:solidFill>
                  <a:srgbClr val="575757"/>
                </a:solidFill>
                <a:latin typeface="Arial"/>
                <a:cs typeface="Arial"/>
              </a:rPr>
              <a:t> 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з</a:t>
            </a:r>
            <a:r>
              <a:rPr sz="2000" b="1" spc="76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76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обмеженими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559" y="4494402"/>
            <a:ext cx="198501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45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2000" b="1" spc="-25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000" b="1" spc="15" dirty="0">
                <a:solidFill>
                  <a:srgbClr val="575757"/>
                </a:solidFill>
                <a:latin typeface="Arial"/>
                <a:cs typeface="Arial"/>
              </a:rPr>
              <a:t>ж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ли</a:t>
            </a:r>
            <a:r>
              <a:rPr sz="2000" b="1" spc="-35" dirty="0">
                <a:solidFill>
                  <a:srgbClr val="575757"/>
                </a:solidFill>
                <a:latin typeface="Arial"/>
                <a:cs typeface="Arial"/>
              </a:rPr>
              <a:t>в</a:t>
            </a:r>
            <a:r>
              <a:rPr sz="2000" b="1" spc="-25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с</a:t>
            </a:r>
            <a:r>
              <a:rPr sz="2000" b="1" spc="-30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ям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и,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залежності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04845" y="4494402"/>
            <a:ext cx="610806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  <a:tabLst>
                <a:tab pos="349885" algn="l"/>
                <a:tab pos="2136775" algn="l"/>
                <a:tab pos="3371850" algn="l"/>
                <a:tab pos="3722370" algn="l"/>
                <a:tab pos="4954270" algn="l"/>
              </a:tabLst>
            </a:pP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з	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розумовими	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вадами,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з	різними	видами</a:t>
            </a:r>
            <a:endParaRPr sz="2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tabLst>
                <a:tab pos="2237740" algn="l"/>
                <a:tab pos="4475480" algn="l"/>
              </a:tabLst>
            </a:pP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(алкогольна,	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наркотична),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безробітних,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9559" y="5104257"/>
            <a:ext cx="812419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  <a:tabLst>
                <a:tab pos="1985010" algn="l"/>
                <a:tab pos="2426970" algn="l"/>
                <a:tab pos="2695575" algn="l"/>
                <a:tab pos="3896360" algn="l"/>
                <a:tab pos="4893945" algn="l"/>
                <a:tab pos="5902960" algn="l"/>
                <a:tab pos="7274559" algn="l"/>
              </a:tabLst>
            </a:pP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е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п</a:t>
            </a:r>
            <a:r>
              <a:rPr sz="2000" b="1" spc="10" dirty="0">
                <a:solidFill>
                  <a:srgbClr val="575757"/>
                </a:solidFill>
                <a:latin typeface="Arial"/>
                <a:cs typeface="Arial"/>
              </a:rPr>
              <a:t>и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сь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е</a:t>
            </a:r>
            <a:r>
              <a:rPr sz="2000" b="1" spc="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них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ч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з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ни</a:t>
            </a:r>
            <a:r>
              <a:rPr sz="2000" b="1" spc="5" dirty="0">
                <a:solidFill>
                  <a:srgbClr val="575757"/>
                </a:solidFill>
                <a:latin typeface="Arial"/>
                <a:cs typeface="Arial"/>
              </a:rPr>
              <a:t>з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ь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к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им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рів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000" b="1" spc="-35" dirty="0">
                <a:solidFill>
                  <a:srgbClr val="575757"/>
                </a:solidFill>
                <a:latin typeface="Arial"/>
                <a:cs typeface="Arial"/>
              </a:rPr>
              <a:t>е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25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св</a:t>
            </a:r>
            <a:r>
              <a:rPr sz="2000" b="1" spc="10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2000" b="1" spc="-25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и,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2000" b="1" spc="15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г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р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2000" b="1" spc="-15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2000" b="1" spc="-25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ів,</a:t>
            </a:r>
            <a:r>
              <a:rPr sz="2000" b="1" dirty="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л</a:t>
            </a:r>
            <a:r>
              <a:rPr sz="2000" b="1" spc="-30" dirty="0">
                <a:solidFill>
                  <a:srgbClr val="575757"/>
                </a:solidFill>
                <a:latin typeface="Arial"/>
                <a:cs typeface="Arial"/>
              </a:rPr>
              <a:t>ю</a:t>
            </a:r>
            <a:r>
              <a:rPr sz="2000" b="1" spc="20" dirty="0">
                <a:solidFill>
                  <a:srgbClr val="575757"/>
                </a:solidFill>
                <a:latin typeface="Arial"/>
                <a:cs typeface="Arial"/>
              </a:rPr>
              <a:t>д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ей  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похилого</a:t>
            </a:r>
            <a:r>
              <a:rPr sz="2000" b="1" spc="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575757"/>
                </a:solidFill>
                <a:latin typeface="Arial"/>
                <a:cs typeface="Arial"/>
              </a:rPr>
              <a:t>віку</a:t>
            </a: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тощо.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  <p:sp>
        <p:nvSpPr>
          <p:cNvPr id="6" name="object 6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7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878" y="1587169"/>
            <a:ext cx="8468360" cy="43802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1400" b="1" i="1" spc="-10" dirty="0">
                <a:solidFill>
                  <a:srgbClr val="575757"/>
                </a:solidFill>
                <a:latin typeface="Arial"/>
                <a:cs typeface="Arial"/>
              </a:rPr>
              <a:t>Соціальне</a:t>
            </a:r>
            <a:r>
              <a:rPr sz="1400" b="1" i="1" spc="2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400" b="1" i="1" spc="-20" dirty="0">
                <a:solidFill>
                  <a:srgbClr val="575757"/>
                </a:solidFill>
                <a:latin typeface="Arial"/>
                <a:cs typeface="Arial"/>
              </a:rPr>
              <a:t>включення</a:t>
            </a:r>
            <a:endParaRPr sz="14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335"/>
              </a:spcBef>
            </a:pP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Канадські</a:t>
            </a:r>
            <a:r>
              <a:rPr sz="1400" spc="1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американські</a:t>
            </a:r>
            <a:r>
              <a:rPr sz="1400" spc="1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дослідники</a:t>
            </a:r>
            <a:r>
              <a:rPr sz="1400" spc="1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визначили</a:t>
            </a:r>
            <a:r>
              <a:rPr sz="1400" spc="6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ряд</a:t>
            </a:r>
            <a:r>
              <a:rPr sz="1400" spc="1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передумов,</a:t>
            </a:r>
            <a:r>
              <a:rPr sz="1400" spc="1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необхідних</a:t>
            </a:r>
            <a:r>
              <a:rPr sz="1400" spc="1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400" spc="1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успішної</a:t>
            </a:r>
            <a:r>
              <a:rPr sz="1400" spc="1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практики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соціального</a:t>
            </a:r>
            <a:r>
              <a:rPr sz="1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включення</a:t>
            </a:r>
            <a:r>
              <a:rPr sz="1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рівні</a:t>
            </a:r>
            <a:r>
              <a:rPr sz="1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громади.</a:t>
            </a:r>
            <a:endParaRPr sz="1400">
              <a:latin typeface="Microsoft Sans Serif"/>
              <a:cs typeface="Microsoft Sans Serif"/>
            </a:endParaRPr>
          </a:p>
          <a:p>
            <a:pPr marL="12700" marR="7620" indent="895985" algn="just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1193165" algn="l"/>
              </a:tabLst>
            </a:pP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Наявність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певного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ступеня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соціальної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згуртованості</a:t>
            </a:r>
            <a:r>
              <a:rPr sz="1400" spc="3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серед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місцевого</a:t>
            </a:r>
            <a:r>
              <a:rPr sz="1400" spc="3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населення.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Ініціативи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із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соціального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дають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змогу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досягти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результатів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лише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там,</a:t>
            </a:r>
            <a:r>
              <a:rPr sz="1400" spc="3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відчуття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приналежності</a:t>
            </a:r>
            <a:r>
              <a:rPr sz="1400" spc="1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місцевої</a:t>
            </a:r>
            <a:r>
              <a:rPr sz="1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громади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поділяють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майже</a:t>
            </a:r>
            <a:r>
              <a:rPr sz="1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усі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її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мешканці.</a:t>
            </a:r>
            <a:endParaRPr sz="1400">
              <a:latin typeface="Microsoft Sans Serif"/>
              <a:cs typeface="Microsoft Sans Serif"/>
            </a:endParaRPr>
          </a:p>
          <a:p>
            <a:pPr marL="12700" marR="7620" indent="895985" algn="just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1186815" algn="l"/>
              </a:tabLst>
            </a:pP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Наявність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високого</a:t>
            </a:r>
            <a:r>
              <a:rPr sz="1400" spc="3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рівня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активності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участі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роботі</a:t>
            </a:r>
            <a:r>
              <a:rPr sz="1400" spc="3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добровільної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організації.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Присутність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активних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членів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добровільної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організації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сприяє</a:t>
            </a:r>
            <a:r>
              <a:rPr sz="1400" spc="3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започаткуванню</a:t>
            </a:r>
            <a:r>
              <a:rPr sz="1400" spc="3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ініціатив</a:t>
            </a:r>
            <a:r>
              <a:rPr sz="1400" spc="3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соціальному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залученню та місцевому 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розвитку.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Здатність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добровільних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організацій визначати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нові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потреби</a:t>
            </a:r>
            <a:r>
              <a:rPr sz="14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відповідні</a:t>
            </a:r>
            <a:r>
              <a:rPr sz="14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стратегії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є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однією</a:t>
            </a:r>
            <a:r>
              <a:rPr sz="1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вирішальних</a:t>
            </a:r>
            <a:r>
              <a:rPr sz="1400" spc="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складових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успіху.</a:t>
            </a:r>
            <a:endParaRPr sz="1400">
              <a:latin typeface="Microsoft Sans Serif"/>
              <a:cs typeface="Microsoft Sans Serif"/>
            </a:endParaRPr>
          </a:p>
          <a:p>
            <a:pPr marL="12700" marR="6985" indent="895985" algn="just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1129030" algn="l"/>
              </a:tabLst>
            </a:pP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Наявність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простору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підприємництва.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Окрім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існування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добровільних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організацій та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участі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їхній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роботі,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формуванню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й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ініціатив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із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соціального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використанням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економічних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заходів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значною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мірою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сприяють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підприємницька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організаційна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культура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(вміння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поєднувати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цілі економічної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життєздатності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соціальні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вимоги, здійснювати ефективне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послідовне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управління</a:t>
            </a:r>
            <a:r>
              <a:rPr sz="1400" spc="1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стратегічне</a:t>
            </a:r>
            <a:r>
              <a:rPr sz="14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планування).</a:t>
            </a:r>
            <a:endParaRPr sz="1400">
              <a:latin typeface="Microsoft Sans Serif"/>
              <a:cs typeface="Microsoft Sans Serif"/>
            </a:endParaRPr>
          </a:p>
          <a:p>
            <a:pPr marL="12700" marR="6985" indent="895985" algn="just">
              <a:lnSpc>
                <a:spcPct val="100000"/>
              </a:lnSpc>
              <a:spcBef>
                <a:spcPts val="345"/>
              </a:spcBef>
              <a:buAutoNum type="arabicPeriod"/>
              <a:tabLst>
                <a:tab pos="1113790" algn="l"/>
              </a:tabLst>
            </a:pP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Наявність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місцевих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інституцій, </a:t>
            </a:r>
            <a:r>
              <a:rPr sz="1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віддають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перевагу </a:t>
            </a:r>
            <a:r>
              <a:rPr sz="1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підходу,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базованому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принципах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територіального</a:t>
            </a:r>
            <a:r>
              <a:rPr sz="14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партнерства.</a:t>
            </a:r>
            <a:endParaRPr sz="1400">
              <a:latin typeface="Microsoft Sans Serif"/>
              <a:cs typeface="Microsoft Sans Serif"/>
            </a:endParaRPr>
          </a:p>
          <a:p>
            <a:pPr marL="12700" marR="5080" indent="895985" algn="just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1125855" algn="l"/>
              </a:tabLst>
            </a:pP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Наявність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відкритих </a:t>
            </a:r>
            <a:r>
              <a:rPr sz="1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експерименту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органів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влади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національного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рівня: ініціативи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 </a:t>
            </a:r>
            <a:r>
              <a:rPr sz="1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сфері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соціального</a:t>
            </a:r>
            <a:r>
              <a:rPr sz="14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залучення</a:t>
            </a:r>
            <a:r>
              <a:rPr sz="1400" spc="1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завжди</a:t>
            </a:r>
            <a:r>
              <a:rPr sz="1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потребують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фінансової</a:t>
            </a:r>
            <a:r>
              <a:rPr sz="14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допомоги</a:t>
            </a:r>
            <a:r>
              <a:rPr sz="1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4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боку</a:t>
            </a:r>
            <a:r>
              <a:rPr sz="1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держави.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9590" y="1618869"/>
            <a:ext cx="8484235" cy="29514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7685" algn="just">
              <a:lnSpc>
                <a:spcPct val="100000"/>
              </a:lnSpc>
              <a:spcBef>
                <a:spcPts val="90"/>
              </a:spcBef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Неформальне</a:t>
            </a:r>
            <a:r>
              <a:rPr sz="2000" b="1" i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професійне</a:t>
            </a:r>
            <a:r>
              <a:rPr sz="2000" b="1" i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навчання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–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це</a:t>
            </a:r>
            <a:r>
              <a:rPr sz="2000" b="1" i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набуття особою</a:t>
            </a:r>
            <a:endParaRPr sz="2000">
              <a:latin typeface="Calibri"/>
              <a:cs typeface="Calibri"/>
            </a:endParaRPr>
          </a:p>
          <a:p>
            <a:pPr marL="12700" marR="129539" algn="just">
              <a:lnSpc>
                <a:spcPct val="100000"/>
              </a:lnSpc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професійних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знань, умінь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і навичок, не регламентоване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місцем набуття, </a:t>
            </a:r>
            <a:r>
              <a:rPr sz="2000" b="1" i="1" spc="-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строком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2000" b="1" i="1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формою</a:t>
            </a:r>
            <a:r>
              <a:rPr sz="2000" b="1" i="1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навчання.</a:t>
            </a: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484"/>
              </a:spcBef>
            </a:pP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Підтвердження </a:t>
            </a: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результатів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неформального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навчання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передбачає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врахування 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всіх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вимог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роботодавців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3A3A3A"/>
                </a:solidFill>
                <a:latin typeface="Calibri"/>
                <a:cs typeface="Calibri"/>
              </a:rPr>
              <a:t>до</a:t>
            </a: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компетентності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працівників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відповідних 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робітничими</a:t>
            </a:r>
            <a:r>
              <a:rPr sz="2000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професій.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Сьогодні</a:t>
            </a:r>
            <a:r>
              <a:rPr sz="2000" spc="8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2000" spc="434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ринку</a:t>
            </a:r>
            <a:r>
              <a:rPr sz="200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праці</a:t>
            </a:r>
            <a:r>
              <a:rPr sz="2000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56</a:t>
            </a:r>
            <a:r>
              <a:rPr sz="2000" spc="4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%</a:t>
            </a:r>
            <a:r>
              <a:rPr sz="2000" spc="434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вакансій</a:t>
            </a:r>
            <a:r>
              <a:rPr sz="200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–</a:t>
            </a:r>
            <a:r>
              <a:rPr sz="200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робітничі</a:t>
            </a:r>
            <a:r>
              <a:rPr sz="2000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професії.</a:t>
            </a:r>
            <a:r>
              <a:rPr sz="200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Разом</a:t>
            </a:r>
            <a:r>
              <a:rPr sz="2000" spc="665" dirty="0">
                <a:solidFill>
                  <a:srgbClr val="3A3A3A"/>
                </a:solidFill>
                <a:latin typeface="Calibri"/>
                <a:cs typeface="Calibri"/>
              </a:rPr>
              <a:t> 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з 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тим</a:t>
            </a:r>
            <a:r>
              <a:rPr sz="200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серед</a:t>
            </a:r>
            <a:r>
              <a:rPr sz="20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безробітних</a:t>
            </a:r>
            <a:r>
              <a:rPr sz="2000" spc="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-</a:t>
            </a:r>
            <a:r>
              <a:rPr sz="20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28</a:t>
            </a:r>
            <a:r>
              <a:rPr sz="20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%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не</a:t>
            </a:r>
            <a:r>
              <a:rPr sz="200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мають</a:t>
            </a:r>
            <a:r>
              <a:rPr sz="200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документів</a:t>
            </a:r>
            <a:r>
              <a:rPr sz="2000" spc="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про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 професійну</a:t>
            </a:r>
            <a:r>
              <a:rPr sz="200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освіту.</a:t>
            </a:r>
            <a:endParaRPr sz="2000">
              <a:latin typeface="Calibri"/>
              <a:cs typeface="Calibri"/>
            </a:endParaRPr>
          </a:p>
          <a:p>
            <a:pPr marL="585470" algn="just">
              <a:lnSpc>
                <a:spcPct val="100000"/>
              </a:lnSpc>
              <a:spcBef>
                <a:spcPts val="480"/>
              </a:spcBef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Як</a:t>
            </a:r>
            <a:r>
              <a:rPr sz="2000" b="1" i="1" spc="455" dirty="0">
                <a:solidFill>
                  <a:srgbClr val="3A3A3A"/>
                </a:solidFill>
                <a:latin typeface="Calibri"/>
                <a:cs typeface="Calibri"/>
              </a:rPr>
              <a:t> 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показує</a:t>
            </a:r>
            <a:r>
              <a:rPr sz="2000" b="1" i="1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4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досвід</a:t>
            </a:r>
            <a:r>
              <a:rPr sz="2000" b="1" i="1" spc="470" dirty="0">
                <a:solidFill>
                  <a:srgbClr val="3A3A3A"/>
                </a:solidFill>
                <a:latin typeface="Calibri"/>
                <a:cs typeface="Calibri"/>
              </a:rPr>
              <a:t> 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європейських</a:t>
            </a:r>
            <a:r>
              <a:rPr sz="2000" b="1" i="1" spc="4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4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країн,</a:t>
            </a:r>
            <a:r>
              <a:rPr sz="2000" b="1" i="1" spc="450" dirty="0">
                <a:solidFill>
                  <a:srgbClr val="3A3A3A"/>
                </a:solidFill>
                <a:latin typeface="Calibri"/>
                <a:cs typeface="Calibri"/>
              </a:rPr>
              <a:t> 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визнання</a:t>
            </a:r>
            <a:r>
              <a:rPr sz="2000" b="1" i="1" spc="4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4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результатів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8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37450" y="4546219"/>
            <a:ext cx="128079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90"/>
              </a:spcBef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соц</a:t>
            </a:r>
            <a:r>
              <a:rPr sz="2000" b="1" i="1" spc="-15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а</a:t>
            </a:r>
            <a:r>
              <a:rPr sz="2000" b="1" i="1" spc="5" dirty="0">
                <a:solidFill>
                  <a:srgbClr val="3A3A3A"/>
                </a:solidFill>
                <a:latin typeface="Calibri"/>
                <a:cs typeface="Calibri"/>
              </a:rPr>
              <a:t>л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ьн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й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640715" algn="l"/>
                <a:tab pos="866140" algn="l"/>
              </a:tabLst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а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b="1" i="1" spc="-20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000" b="1" i="1" spc="25" dirty="0">
                <a:solidFill>
                  <a:srgbClr val="3A3A3A"/>
                </a:solidFill>
                <a:latin typeface="Calibri"/>
                <a:cs typeface="Calibri"/>
              </a:rPr>
              <a:t>л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590" y="4546219"/>
            <a:ext cx="7075805" cy="939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неформального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професійного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навчання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має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позитивний </a:t>
            </a:r>
            <a:r>
              <a:rPr sz="2000" b="1" i="1" spc="-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ефект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як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працівників,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які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підвищують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свій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статус,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підприємств,</a:t>
            </a:r>
            <a:r>
              <a:rPr sz="2000" b="1" i="1" spc="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виробництва,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економічного</a:t>
            </a:r>
            <a:r>
              <a:rPr sz="2000" b="1" i="1"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розвитку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країни.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95680" y="595706"/>
            <a:ext cx="79495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2800" dirty="0" err="1" smtClean="0"/>
              <a:t>Інновації</a:t>
            </a:r>
            <a:r>
              <a:rPr sz="2800" spc="-25" dirty="0" smtClean="0"/>
              <a:t> </a:t>
            </a:r>
            <a:r>
              <a:rPr sz="2800" spc="5" dirty="0"/>
              <a:t>в</a:t>
            </a:r>
            <a:r>
              <a:rPr sz="2800" spc="-5" dirty="0"/>
              <a:t> </a:t>
            </a:r>
            <a:r>
              <a:rPr sz="2800" dirty="0"/>
              <a:t>управлінні</a:t>
            </a:r>
            <a:r>
              <a:rPr sz="2800" spc="-70" dirty="0"/>
              <a:t> </a:t>
            </a:r>
            <a:r>
              <a:rPr sz="2800" dirty="0"/>
              <a:t>трудовими</a:t>
            </a:r>
            <a:r>
              <a:rPr sz="2800" spc="-50" dirty="0"/>
              <a:t> </a:t>
            </a:r>
            <a:r>
              <a:rPr sz="2800" spc="-5" dirty="0"/>
              <a:t>ресурсами</a:t>
            </a:r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878" y="1618869"/>
            <a:ext cx="8468360" cy="19761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715" indent="895985" algn="just">
              <a:lnSpc>
                <a:spcPct val="100000"/>
              </a:lnSpc>
              <a:spcBef>
                <a:spcPts val="90"/>
              </a:spcBef>
            </a:pPr>
            <a:r>
              <a:rPr sz="2000" b="1" spc="-25" dirty="0">
                <a:solidFill>
                  <a:srgbClr val="3A3A3A"/>
                </a:solidFill>
                <a:latin typeface="Calibri"/>
                <a:cs typeface="Calibri"/>
              </a:rPr>
              <a:t>Результати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неформального професійного </a:t>
            </a:r>
            <a:r>
              <a:rPr sz="2000" b="1" spc="-5" dirty="0">
                <a:solidFill>
                  <a:srgbClr val="3A3A3A"/>
                </a:solidFill>
                <a:latin typeface="Calibri"/>
                <a:cs typeface="Calibri"/>
              </a:rPr>
              <a:t>навчання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за робітничими </a:t>
            </a:r>
            <a:r>
              <a:rPr sz="2000" b="1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професіями</a:t>
            </a:r>
            <a:r>
              <a:rPr sz="2000" b="1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дозволяють:</a:t>
            </a:r>
            <a:endParaRPr sz="2000">
              <a:latin typeface="Calibri"/>
              <a:cs typeface="Calibri"/>
            </a:endParaRPr>
          </a:p>
          <a:p>
            <a:pPr marL="12700" marR="5080" indent="124460" algn="just">
              <a:lnSpc>
                <a:spcPct val="100000"/>
              </a:lnSpc>
              <a:spcBef>
                <a:spcPts val="484"/>
              </a:spcBef>
            </a:pP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визнати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рівень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робітничої</a:t>
            </a:r>
            <a:r>
              <a:rPr sz="20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кваліфікації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людини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незалежно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від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способу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її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отримання,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забезпечити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конкурентоспроможність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і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розширити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можливості </a:t>
            </a:r>
            <a:r>
              <a:rPr sz="2000" spc="-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працевлаштування;</a:t>
            </a:r>
            <a:r>
              <a:rPr sz="2000" spc="114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скоротити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 терміни</a:t>
            </a:r>
            <a:r>
              <a:rPr sz="2000" spc="6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професійного</a:t>
            </a:r>
            <a:r>
              <a:rPr sz="200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навчання.</a:t>
            </a:r>
            <a:endParaRPr sz="2000">
              <a:latin typeface="Calibri"/>
              <a:cs typeface="Calibri"/>
            </a:endParaRPr>
          </a:p>
          <a:p>
            <a:pPr marL="908685" algn="just">
              <a:lnSpc>
                <a:spcPct val="100000"/>
              </a:lnSpc>
              <a:spcBef>
                <a:spcPts val="480"/>
              </a:spcBef>
            </a:pPr>
            <a:r>
              <a:rPr sz="2000" spc="-25" dirty="0">
                <a:solidFill>
                  <a:srgbClr val="3A3A3A"/>
                </a:solidFill>
                <a:latin typeface="Calibri"/>
                <a:cs typeface="Calibri"/>
              </a:rPr>
              <a:t>Результати</a:t>
            </a:r>
            <a:r>
              <a:rPr sz="2000" spc="459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неформального</a:t>
            </a:r>
            <a:r>
              <a:rPr sz="2000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професійного</a:t>
            </a:r>
            <a:r>
              <a:rPr sz="2000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навчання</a:t>
            </a:r>
            <a:r>
              <a:rPr sz="2000" spc="4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за</a:t>
            </a:r>
            <a:r>
              <a:rPr sz="2000" spc="4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робітничими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9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878" y="3570477"/>
            <a:ext cx="846772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  <a:tabLst>
                <a:tab pos="1600835" algn="l"/>
                <a:tab pos="3775075" algn="l"/>
                <a:tab pos="5424170" algn="l"/>
                <a:tab pos="7037070" algn="l"/>
                <a:tab pos="8055609" algn="l"/>
              </a:tabLst>
            </a:pP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фес</a:t>
            </a:r>
            <a:r>
              <a:rPr sz="2000" spc="5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ям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</a:t>
            </a:r>
            <a:r>
              <a:rPr sz="2000" spc="5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000" spc="-40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000" spc="2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2000" spc="-45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жу</a:t>
            </a:r>
            <a:r>
              <a:rPr sz="2000" spc="-30" dirty="0">
                <a:solidFill>
                  <a:srgbClr val="3A3A3A"/>
                </a:solidFill>
                <a:latin typeface="Calibri"/>
                <a:cs typeface="Calibri"/>
              </a:rPr>
              <a:t>ю</a:t>
            </a:r>
            <a:r>
              <a:rPr sz="2000" spc="10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ься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spc="-40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000" spc="5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у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м</a:t>
            </a:r>
            <a:r>
              <a:rPr sz="2000" spc="5" dirty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н</a:t>
            </a:r>
            <a:r>
              <a:rPr sz="2000" spc="-35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ом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spc="-40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2000" spc="-40" dirty="0">
                <a:solidFill>
                  <a:srgbClr val="3A3A3A"/>
                </a:solidFill>
                <a:latin typeface="Calibri"/>
                <a:cs typeface="Calibri"/>
              </a:rPr>
              <a:t>ж</a:t>
            </a:r>
            <a:r>
              <a:rPr sz="2000" spc="20" dirty="0">
                <a:solidFill>
                  <a:srgbClr val="3A3A3A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вно</a:t>
            </a: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г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з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аз</a:t>
            </a:r>
            <a:r>
              <a:rPr sz="2000" spc="-15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а</a:t>
            </a:r>
            <a:r>
              <a:rPr sz="200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про  присвоєння	(підвищення)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6307" y="3875277"/>
            <a:ext cx="363029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478915" algn="l"/>
                <a:tab pos="3064510" algn="l"/>
              </a:tabLst>
            </a:pP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робітничої	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кваліфікації	</a:t>
            </a: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за</a:t>
            </a:r>
            <a:endParaRPr sz="2000">
              <a:latin typeface="Calibri"/>
              <a:cs typeface="Calibri"/>
            </a:endParaRPr>
          </a:p>
          <a:p>
            <a:pPr marL="1747520">
              <a:lnSpc>
                <a:spcPct val="100000"/>
              </a:lnSpc>
              <a:tabLst>
                <a:tab pos="2540000" algn="l"/>
              </a:tabLst>
            </a:pP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який	видається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33233" y="3875277"/>
            <a:ext cx="148209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90"/>
              </a:spcBef>
            </a:pP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результатами</a:t>
            </a:r>
            <a:endParaRPr sz="20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суб’єктами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878" y="4179773"/>
            <a:ext cx="48564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12314" algn="l"/>
                <a:tab pos="3768725" algn="l"/>
              </a:tabLst>
            </a:pPr>
            <a:r>
              <a:rPr sz="2000" spc="-10" dirty="0">
                <a:solidFill>
                  <a:srgbClr val="3A3A3A"/>
                </a:solidFill>
                <a:latin typeface="Calibri"/>
                <a:cs typeface="Calibri"/>
              </a:rPr>
              <a:t>неформального	</a:t>
            </a:r>
            <a:r>
              <a:rPr sz="2000" spc="-5" dirty="0">
                <a:solidFill>
                  <a:srgbClr val="3A3A3A"/>
                </a:solidFill>
                <a:latin typeface="Calibri"/>
                <a:cs typeface="Calibri"/>
              </a:rPr>
              <a:t>професійного	навчання,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solidFill>
                  <a:srgbClr val="3A3A3A"/>
                </a:solidFill>
                <a:latin typeface="Calibri"/>
                <a:cs typeface="Calibri"/>
              </a:rPr>
              <a:t>підтвердження.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52880" y="595706"/>
            <a:ext cx="70370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Інновації</a:t>
            </a:r>
            <a:r>
              <a:rPr sz="2800" spc="-45" dirty="0"/>
              <a:t> </a:t>
            </a:r>
            <a:r>
              <a:rPr sz="2800" spc="5" dirty="0"/>
              <a:t>в</a:t>
            </a:r>
            <a:r>
              <a:rPr sz="2800" spc="15" dirty="0"/>
              <a:t> </a:t>
            </a:r>
            <a:r>
              <a:rPr sz="2800" dirty="0"/>
              <a:t>управлінні</a:t>
            </a:r>
            <a:r>
              <a:rPr sz="2800" spc="-30" dirty="0"/>
              <a:t> </a:t>
            </a:r>
            <a:r>
              <a:rPr sz="2800" spc="-5" dirty="0"/>
              <a:t>трудовими</a:t>
            </a:r>
            <a:r>
              <a:rPr sz="2800" spc="-75" dirty="0"/>
              <a:t> </a:t>
            </a:r>
            <a:r>
              <a:rPr sz="2800" spc="-5" dirty="0"/>
              <a:t>ресурсами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1668</Words>
  <Application>Microsoft Office PowerPoint</Application>
  <PresentationFormat>Экран (4:3)</PresentationFormat>
  <Paragraphs>197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ТЕМА 6. РОЗВИТОК ТРУДОВИХ  РЕСУРСІВ</vt:lpstr>
      <vt:lpstr>6.3. Інновації в управлінні трудовими ресурсами</vt:lpstr>
      <vt:lpstr>Інновації в управлінні трудовими ресурсами</vt:lpstr>
      <vt:lpstr>ПОНЯТТЯ І СУТЬ ЕЛЕКТРОННОГО  УРЯДУВАННЯ</vt:lpstr>
      <vt:lpstr>РЕЗУЛЬТАТИ ЗАПРОВАДЖЕННЯ ЕЛЕКТРОННОГО  УРЯДУВАННЯ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ресурсами</vt:lpstr>
      <vt:lpstr>Презентация PowerPoint</vt:lpstr>
      <vt:lpstr>Презентация PowerPoint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 ресурсами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ресурсами</vt:lpstr>
      <vt:lpstr>Інновації в управлінні трудовими ресурсами</vt:lpstr>
      <vt:lpstr>«Як створити умови для впровадження інноваційних форм підготовки та розвитку  трудових ресурсів на території ?»..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2</cp:revision>
  <dcterms:created xsi:type="dcterms:W3CDTF">2022-01-26T10:51:10Z</dcterms:created>
  <dcterms:modified xsi:type="dcterms:W3CDTF">2022-01-26T10:55:41Z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2019-06-19T00:00:00Z</vt:filetime>
  </property>
  <property fmtid="{D5CDD505-2E9C-101B-9397-08002B2CF9AE}" pid="3" name="Creator">
    <vt:lpwstr>Microsoft® PowerPoint® для Office 365</vt:lpwstr>
  </property>
  <property fmtid="{D5CDD505-2E9C-101B-9397-08002B2CF9AE}" pid="4" name="LastSaved">
    <vt:filetime>2022-01-26T00:00:00Z</vt:filetime>
  </property>
</Properties>
</file>