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3" r:id="rId6"/>
    <p:sldId id="265" r:id="rId7"/>
    <p:sldId id="269" r:id="rId8"/>
    <p:sldId id="276" r:id="rId9"/>
    <p:sldId id="277" r:id="rId10"/>
    <p:sldId id="282" r:id="rId11"/>
    <p:sldId id="279" r:id="rId12"/>
    <p:sldId id="283" r:id="rId13"/>
    <p:sldId id="280" r:id="rId14"/>
    <p:sldId id="284" r:id="rId15"/>
  </p:sldIdLst>
  <p:sldSz cx="9144000" cy="6858000" type="screen4x3"/>
  <p:notesSz cx="6950075" cy="9236075"/>
  <p:embeddedFontLst>
    <p:embeddedFont>
      <p:font typeface="Galilee" pitchFamily="34" charset="0"/>
      <p:regular r:id="rId18"/>
    </p:embeddedFont>
    <p:embeddedFont>
      <p:font typeface="GreekS" pitchFamily="2" charset="0"/>
      <p:regular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8" autoAdjust="0"/>
    <p:restoredTop sz="94660"/>
  </p:normalViewPr>
  <p:slideViewPr>
    <p:cSldViewPr>
      <p:cViewPr>
        <p:scale>
          <a:sx n="75" d="100"/>
          <a:sy n="75" d="100"/>
        </p:scale>
        <p:origin x="773" y="10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0FB5E510-E3D9-47F1-969A-A5AE54EEF4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ru-RU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BA186695-79CF-4FF3-B0DB-FBDE7F626E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AB1C40F-464B-43AE-BF7C-61C036274F6A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Antibodies &amp; Antigens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212D5-1E83-472E-8D6B-D992D8AF6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Antibodies &amp; Antigens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7D9F1-0761-4674-A3E3-06E23E38E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Antibodies &amp; Antigens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AB731-858A-4C39-82E3-AB1C2CF9B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Antibodies &amp; Antigens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11EAB-4454-4C39-B0A6-E63EAB5A3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Antibodies &amp; Antigens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5824-2642-4EC5-B5A4-E6FCA76E6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Antibodies &amp; Antigens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8F739-3C55-433F-9971-950F188A6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Antibodies &amp; Antigens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D981A-4B7D-4652-B278-B9F057016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Antibodies &amp; Antigens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DB40-2E8E-4AB1-9BA5-FBB8677A8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Antibodies &amp; Antigens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F9234-DB01-480D-A109-52659FD3D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Antibodies &amp; Antigens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28371-C353-4671-AB25-DAE1D4DA1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Antibodies &amp; Antigens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5A5C6-DE7E-4C0D-B88E-5AEC00A41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Antibodies &amp; Antigens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4C53C85-AAB9-4768-B70D-F93E6A7C8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rietta.edu/~spilatrs/MnQuiry/Home/MnQHome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rietta.edu/~spilatrs/biol430/Immunology/ImmunoFrames.html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etta.edu/~spilatrs/Jmol/Immunology/ModelPaneFull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Antibodies &amp; Antigens</a:t>
            </a:r>
          </a:p>
        </p:txBody>
      </p:sp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405E92-B770-4D96-8A58-540814919690}" type="slidenum">
              <a:rPr lang="en-US"/>
              <a:pPr/>
              <a:t>1</a:t>
            </a:fld>
            <a:endParaRPr lang="en-US"/>
          </a:p>
        </p:txBody>
      </p:sp>
      <p:pic>
        <p:nvPicPr>
          <p:cNvPr id="2052" name="Picture 11" descr="antibody jm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33400"/>
            <a:ext cx="4572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3298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Antibodies </a:t>
            </a:r>
          </a:p>
          <a:p>
            <a:r>
              <a:rPr lang="en-US" sz="2400" b="1">
                <a:solidFill>
                  <a:schemeClr val="accent2"/>
                </a:solidFill>
              </a:rPr>
              <a:t>Also chap 5 pp 96-98 </a:t>
            </a: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457200" y="2819400"/>
            <a:ext cx="24066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b="1">
                <a:solidFill>
                  <a:schemeClr val="accent2"/>
                </a:solidFill>
              </a:rPr>
              <a:t>Self-Test Questions:</a:t>
            </a:r>
          </a:p>
          <a:p>
            <a:pPr>
              <a:tabLst>
                <a:tab pos="1146175" algn="l"/>
              </a:tabLst>
            </a:pPr>
            <a:r>
              <a:rPr lang="en-US" sz="1400" b="1"/>
              <a:t>Chap 4: all</a:t>
            </a:r>
          </a:p>
          <a:p>
            <a:pPr>
              <a:tabLst>
                <a:tab pos="1146175" algn="l"/>
              </a:tabLst>
            </a:pPr>
            <a:r>
              <a:rPr lang="en-US" sz="1400" b="1"/>
              <a:t>Chap 5: D all</a:t>
            </a:r>
          </a:p>
        </p:txBody>
      </p:sp>
      <p:sp>
        <p:nvSpPr>
          <p:cNvPr id="2055" name="AutoShape 12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2057400" y="4953000"/>
            <a:ext cx="1447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MolnQuiry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Antibodies &amp; Antigens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46D01B-78C1-4F37-AC0C-194EE9D449E5}" type="slidenum">
              <a:rPr lang="en-US"/>
              <a:pPr/>
              <a:t>10</a:t>
            </a:fld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609600"/>
            <a:ext cx="7239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8000"/>
                </a:solidFill>
              </a:rPr>
              <a:t>VDJ recombination is mediated </a:t>
            </a:r>
          </a:p>
          <a:p>
            <a:r>
              <a:rPr lang="en-US" sz="2400" b="1">
                <a:solidFill>
                  <a:srgbClr val="008000"/>
                </a:solidFill>
              </a:rPr>
              <a:t>by ‘RAG’ enzymes</a:t>
            </a:r>
          </a:p>
          <a:p>
            <a:r>
              <a:rPr lang="en-US"/>
              <a:t>	-- Recombination Activating Genes </a:t>
            </a:r>
          </a:p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Recombination Signal Sequences</a:t>
            </a:r>
          </a:p>
          <a:p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1274" name="Picture 10" descr="RSS signal seque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03525"/>
            <a:ext cx="4038600" cy="2586038"/>
          </a:xfrm>
          <a:prstGeom prst="rect">
            <a:avLst/>
          </a:prstGeom>
          <a:noFill/>
        </p:spPr>
      </p:pic>
      <p:pic>
        <p:nvPicPr>
          <p:cNvPr id="11276" name="Picture 12" descr="RAG activ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38" y="533400"/>
            <a:ext cx="3478212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Antibodies &amp; Antigens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3252B0-377B-4CAD-9429-E545BCB47D8E}" type="slidenum">
              <a:rPr lang="en-US"/>
              <a:pPr/>
              <a:t>11</a:t>
            </a:fld>
            <a:endParaRPr lang="en-US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066088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000" b="1">
                <a:solidFill>
                  <a:schemeClr val="accent2"/>
                </a:solidFill>
              </a:rPr>
              <a:t>What are other mechanisms for generating AG-binding diversity?</a:t>
            </a:r>
          </a:p>
          <a:p>
            <a:pPr>
              <a:tabLst>
                <a:tab pos="457200" algn="l"/>
              </a:tabLst>
            </a:pPr>
            <a:endParaRPr lang="en-US">
              <a:solidFill>
                <a:schemeClr val="accent2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1600"/>
              <a:t>1. </a:t>
            </a:r>
            <a:r>
              <a:rPr lang="en-US" sz="1600" b="1">
                <a:solidFill>
                  <a:srgbClr val="008000"/>
                </a:solidFill>
              </a:rPr>
              <a:t>Junctional Diversity</a:t>
            </a:r>
            <a:endParaRPr lang="en-US" sz="1600">
              <a:solidFill>
                <a:srgbClr val="008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1600"/>
              <a:t>	</a:t>
            </a:r>
            <a:r>
              <a:rPr lang="en-US" sz="1600" b="1"/>
              <a:t>P- and N- nucleotide additions</a:t>
            </a:r>
          </a:p>
          <a:p>
            <a:pPr>
              <a:tabLst>
                <a:tab pos="457200" algn="l"/>
              </a:tabLst>
            </a:pPr>
            <a:r>
              <a:rPr lang="en-US" sz="1400" b="1"/>
              <a:t>	B</a:t>
            </a:r>
            <a:r>
              <a:rPr lang="en-US" sz="1600" b="1"/>
              <a:t>ase deletions</a:t>
            </a:r>
          </a:p>
          <a:p>
            <a:pPr>
              <a:tabLst>
                <a:tab pos="457200" algn="l"/>
              </a:tabLst>
            </a:pPr>
            <a:r>
              <a:rPr lang="en-US" sz="1600"/>
              <a:t>2. </a:t>
            </a:r>
            <a:r>
              <a:rPr lang="en-US" sz="1600" b="1">
                <a:solidFill>
                  <a:srgbClr val="008000"/>
                </a:solidFill>
              </a:rPr>
              <a:t>Heavy and light chain combination</a:t>
            </a:r>
          </a:p>
          <a:p>
            <a:pPr>
              <a:tabLst>
                <a:tab pos="457200" algn="l"/>
              </a:tabLst>
            </a:pPr>
            <a:r>
              <a:rPr lang="en-US" sz="1600"/>
              <a:t>And later on… </a:t>
            </a:r>
          </a:p>
          <a:p>
            <a:pPr>
              <a:tabLst>
                <a:tab pos="457200" algn="l"/>
              </a:tabLst>
            </a:pPr>
            <a:r>
              <a:rPr lang="en-US" sz="1600"/>
              <a:t>3. </a:t>
            </a:r>
            <a:r>
              <a:rPr lang="en-US" sz="1600" b="1">
                <a:solidFill>
                  <a:srgbClr val="008000"/>
                </a:solidFill>
              </a:rPr>
              <a:t>Somatic Hypermutation</a:t>
            </a:r>
          </a:p>
          <a:p>
            <a:pPr>
              <a:tabLst>
                <a:tab pos="457200" algn="l"/>
              </a:tabLst>
            </a:pPr>
            <a:r>
              <a:rPr lang="en-US" sz="1600"/>
              <a:t>	(“affinity maturation”)</a:t>
            </a:r>
          </a:p>
          <a:p>
            <a:pPr>
              <a:tabLst>
                <a:tab pos="457200" algn="l"/>
              </a:tabLst>
            </a:pPr>
            <a:endParaRPr lang="en-US" sz="1600"/>
          </a:p>
        </p:txBody>
      </p:sp>
      <p:pic>
        <p:nvPicPr>
          <p:cNvPr id="12293" name="Picture 5" descr="N &amp; P addi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194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no junct d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447800"/>
            <a:ext cx="34671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expl junct 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876800"/>
            <a:ext cx="6505575" cy="1258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Antibodies &amp; Antigens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F3E16F-6AB4-46A6-9B3B-2270B221CE21}" type="slidenum">
              <a:rPr lang="en-US"/>
              <a:pPr/>
              <a:t>12</a:t>
            </a:fld>
            <a:endParaRPr lang="en-US"/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534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What happens if a rearranged gene </a:t>
            </a:r>
          </a:p>
          <a:p>
            <a:r>
              <a:rPr lang="en-US" sz="2400" b="1">
                <a:solidFill>
                  <a:schemeClr val="accent2"/>
                </a:solidFill>
              </a:rPr>
              <a:t>construct is nonfunctional?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533400" y="5715000"/>
            <a:ext cx="3352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Figures from Goldsby et al, Immunology Ed 5; Fig 5-9 and 5.11</a:t>
            </a:r>
          </a:p>
        </p:txBody>
      </p:sp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2822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3657600" y="1600200"/>
            <a:ext cx="519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Allelic exclusion</a:t>
            </a:r>
            <a:r>
              <a:rPr lang="en-US" sz="1400"/>
              <a:t> -- prevents rearrangements of other alleles</a:t>
            </a:r>
          </a:p>
        </p:txBody>
      </p:sp>
      <p:pic>
        <p:nvPicPr>
          <p:cNvPr id="13324" name="Picture 12" descr="allelic exclu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57400"/>
            <a:ext cx="5257800" cy="3454400"/>
          </a:xfrm>
          <a:prstGeom prst="rect">
            <a:avLst/>
          </a:prstGeom>
          <a:noFill/>
        </p:spPr>
      </p:pic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867400" y="55626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90%+ of cells undergo apoptosis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Antibodies &amp; Antigens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F5E6B1-1432-4FC7-A568-933B73E8D90D}" type="slidenum">
              <a:rPr lang="en-US"/>
              <a:pPr/>
              <a:t>13</a:t>
            </a:fld>
            <a:endParaRPr lang="en-US"/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288925" y="468313"/>
            <a:ext cx="6816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000" b="1">
                <a:solidFill>
                  <a:schemeClr val="accent2"/>
                </a:solidFill>
              </a:rPr>
              <a:t>What is the potential diversity?  </a:t>
            </a:r>
            <a:r>
              <a:rPr lang="en-US" sz="1600" b="1"/>
              <a:t>Can only roughly estimate…</a:t>
            </a:r>
          </a:p>
          <a:p>
            <a:pPr>
              <a:tabLst>
                <a:tab pos="457200" algn="l"/>
              </a:tabLst>
            </a:pPr>
            <a:endParaRPr lang="en-US" sz="1600"/>
          </a:p>
        </p:txBody>
      </p:sp>
      <p:graphicFrame>
        <p:nvGraphicFramePr>
          <p:cNvPr id="40023" name="Group 87"/>
          <p:cNvGraphicFramePr>
            <a:graphicFrameLocks noGrp="1"/>
          </p:cNvGraphicFramePr>
          <p:nvPr/>
        </p:nvGraphicFramePr>
        <p:xfrm>
          <a:off x="609600" y="1219200"/>
          <a:ext cx="7391400" cy="4261104"/>
        </p:xfrm>
        <a:graphic>
          <a:graphicData uri="http://schemas.openxmlformats.org/drawingml/2006/table">
            <a:tbl>
              <a:tblPr/>
              <a:tblGrid>
                <a:gridCol w="2438400"/>
                <a:gridCol w="1524000"/>
                <a:gridCol w="1828800"/>
                <a:gridCol w="16002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H chain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κ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 light chain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λ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 light chain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Estimated number of segments in humans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# possible VDJ combinations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 x 27 x 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21060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x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375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x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# possible H + L combinations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21060 x (375 + 300) = 14.2 x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81" name="Text Box 88"/>
          <p:cNvSpPr txBox="1">
            <a:spLocks noChangeArrowheads="1"/>
          </p:cNvSpPr>
          <p:nvPr/>
        </p:nvSpPr>
        <p:spPr bwMode="auto">
          <a:xfrm>
            <a:off x="1219200" y="5638800"/>
            <a:ext cx="5540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Total much greater due to junctional diversity:  &gt; 10</a:t>
            </a:r>
            <a:r>
              <a:rPr lang="en-US" baseline="30000"/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Antibodies &amp; Antigens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4180F9-BAA7-4297-A8B7-000B39F8A057}" type="slidenum">
              <a:rPr lang="en-US"/>
              <a:pPr/>
              <a:t>14</a:t>
            </a:fld>
            <a:endParaRPr lang="en-US"/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43434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517525" algn="l"/>
              </a:tabLst>
            </a:pPr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IVIG (intravenous immune globulin) therapy</a:t>
            </a:r>
          </a:p>
          <a:p>
            <a:pPr algn="ctr" eaLnBrk="0" hangingPunct="0">
              <a:tabLst>
                <a:tab pos="517525" algn="l"/>
              </a:tabLst>
            </a:pPr>
            <a:r>
              <a:rPr lang="en-US" sz="1400">
                <a:latin typeface="Times New Roman" pitchFamily="18" charset="0"/>
              </a:rPr>
              <a:t> </a:t>
            </a:r>
          </a:p>
          <a:p>
            <a:pPr eaLnBrk="0" hangingPunct="0">
              <a:tabLst>
                <a:tab pos="517525" algn="l"/>
              </a:tabLst>
            </a:pPr>
            <a:r>
              <a:rPr lang="en-US" sz="1600" b="1">
                <a:latin typeface="Times New Roman" pitchFamily="18" charset="0"/>
              </a:rPr>
              <a:t>	</a:t>
            </a:r>
            <a:r>
              <a:rPr lang="en-US" sz="1600">
                <a:latin typeface="Times New Roman" pitchFamily="18" charset="0"/>
              </a:rPr>
              <a:t>IVIG is purified IgG prepared from pooled  plasma of thousands of people.  It is used to supplement the immune systems of people with a variety of  immune deficiency disorders.  </a:t>
            </a:r>
          </a:p>
          <a:p>
            <a:pPr eaLnBrk="0" hangingPunct="0">
              <a:tabLst>
                <a:tab pos="517525" algn="l"/>
              </a:tabLst>
            </a:pPr>
            <a:endParaRPr lang="en-US" sz="1600">
              <a:latin typeface="Times New Roman" pitchFamily="18" charset="0"/>
            </a:endParaRPr>
          </a:p>
          <a:p>
            <a:pPr eaLnBrk="0" hangingPunct="0">
              <a:tabLst>
                <a:tab pos="517525" algn="l"/>
              </a:tabLst>
            </a:pPr>
            <a:r>
              <a:rPr lang="en-US" sz="1600">
                <a:latin typeface="Times New Roman" pitchFamily="18" charset="0"/>
              </a:rPr>
              <a:t>150 lb immunodeficient individual would typically receive 14 -28 grams of IVIG monthly; each gram contain ~ 10</a:t>
            </a:r>
            <a:r>
              <a:rPr lang="en-US" sz="1600" baseline="30000">
                <a:latin typeface="Times New Roman" pitchFamily="18" charset="0"/>
              </a:rPr>
              <a:t>18</a:t>
            </a:r>
            <a:r>
              <a:rPr lang="en-US" sz="1600">
                <a:latin typeface="Times New Roman" pitchFamily="18" charset="0"/>
              </a:rPr>
              <a:t> Ig molecules encompassing ~ 10</a:t>
            </a:r>
            <a:r>
              <a:rPr lang="en-US" sz="1600" baseline="30000">
                <a:latin typeface="Times New Roman" pitchFamily="18" charset="0"/>
              </a:rPr>
              <a:t>7 </a:t>
            </a:r>
            <a:r>
              <a:rPr lang="en-US" sz="1600">
                <a:latin typeface="Times New Roman" pitchFamily="18" charset="0"/>
              </a:rPr>
              <a:t>paratopes.  Since the Ig are derived from so many people, they include reactivities toward a broad diversity of pathogens. </a:t>
            </a:r>
          </a:p>
          <a:p>
            <a:pPr eaLnBrk="0" hangingPunct="0">
              <a:tabLst>
                <a:tab pos="517525" algn="l"/>
              </a:tabLst>
            </a:pPr>
            <a:endParaRPr lang="en-US" sz="1600">
              <a:latin typeface="Times New Roman" pitchFamily="18" charset="0"/>
            </a:endParaRPr>
          </a:p>
          <a:p>
            <a:pPr eaLnBrk="0" hangingPunct="0">
              <a:tabLst>
                <a:tab pos="517525" algn="l"/>
              </a:tabLst>
            </a:pPr>
            <a:r>
              <a:rPr lang="en-US" sz="1600">
                <a:latin typeface="Times New Roman" pitchFamily="18" charset="0"/>
              </a:rPr>
              <a:t>Therapies created from pooled plasma poses a risk of pathogen contaminants.  To minimize this risk, IVIG is extensively treated (solvents, detergents) to inactivate potential pathogens.</a:t>
            </a:r>
            <a:r>
              <a:rPr lang="en-US" sz="1400">
                <a:latin typeface="Times New Roman" pitchFamily="18" charset="0"/>
              </a:rPr>
              <a:t>  </a:t>
            </a:r>
          </a:p>
          <a:p>
            <a:pPr eaLnBrk="0" hangingPunct="0">
              <a:tabLst>
                <a:tab pos="517525" algn="l"/>
              </a:tabLst>
            </a:pPr>
            <a:endParaRPr lang="en-US" sz="1400">
              <a:latin typeface="Times New Roman" pitchFamily="18" charset="0"/>
            </a:endParaRPr>
          </a:p>
          <a:p>
            <a:pPr eaLnBrk="0" hangingPunct="0">
              <a:tabLst>
                <a:tab pos="517525" algn="l"/>
              </a:tabLst>
            </a:pPr>
            <a:r>
              <a:rPr lang="en-US" sz="1600">
                <a:latin typeface="Times New Roman" pitchFamily="18" charset="0"/>
              </a:rPr>
              <a:t>Also tends to suppress autoimmune disorders??!</a:t>
            </a:r>
          </a:p>
          <a:p>
            <a:pPr eaLnBrk="0" hangingPunct="0">
              <a:tabLst>
                <a:tab pos="517525" algn="l"/>
              </a:tabLst>
            </a:pPr>
            <a:r>
              <a:rPr lang="en-US" sz="1600">
                <a:latin typeface="Times New Roman" pitchFamily="18" charset="0"/>
              </a:rPr>
              <a:t>	-- role of carbohydrates?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1000"/>
            <a:ext cx="39528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Antibodies &amp; Antigens</a:t>
            </a: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6253F-1BE9-4AD0-B170-B38AA35FDE95}" type="slidenum">
              <a:rPr lang="en-US"/>
              <a:pPr/>
              <a:t>2</a:t>
            </a:fld>
            <a:endParaRPr lang="en-US"/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593725" y="49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14600"/>
            <a:ext cx="40386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304800" y="331788"/>
            <a:ext cx="47656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000" b="1">
                <a:solidFill>
                  <a:schemeClr val="accent2"/>
                </a:solidFill>
              </a:rPr>
              <a:t>Gel electrophoresis of serum proteins</a:t>
            </a:r>
          </a:p>
          <a:p>
            <a:pPr>
              <a:tabLst>
                <a:tab pos="457200" algn="l"/>
              </a:tabLst>
            </a:pPr>
            <a:endParaRPr lang="en-US" sz="2000" b="1"/>
          </a:p>
          <a:p>
            <a:pPr>
              <a:tabLst>
                <a:tab pos="457200" algn="l"/>
              </a:tabLst>
            </a:pPr>
            <a:r>
              <a:rPr lang="en-US" sz="1400" b="1">
                <a:solidFill>
                  <a:srgbClr val="008000"/>
                </a:solidFill>
              </a:rPr>
              <a:t>Ig</a:t>
            </a:r>
            <a:r>
              <a:rPr lang="en-US" sz="1400" b="1"/>
              <a:t>	-- called gamma globulin</a:t>
            </a:r>
          </a:p>
          <a:p>
            <a:pPr>
              <a:tabLst>
                <a:tab pos="457200" algn="l"/>
              </a:tabLst>
            </a:pPr>
            <a:endParaRPr lang="en-US" sz="1400" b="1"/>
          </a:p>
          <a:p>
            <a:pPr>
              <a:tabLst>
                <a:tab pos="457200" algn="l"/>
              </a:tabLst>
            </a:pPr>
            <a:r>
              <a:rPr lang="en-US" sz="1400" b="1">
                <a:solidFill>
                  <a:srgbClr val="008000"/>
                </a:solidFill>
              </a:rPr>
              <a:t>Alpha and beta globulins</a:t>
            </a:r>
          </a:p>
          <a:p>
            <a:pPr>
              <a:tabLst>
                <a:tab pos="457200" algn="l"/>
              </a:tabLst>
            </a:pPr>
            <a:r>
              <a:rPr lang="en-US" sz="1400" b="1"/>
              <a:t>	-- other major serum proteins</a:t>
            </a:r>
          </a:p>
          <a:p>
            <a:pPr>
              <a:tabLst>
                <a:tab pos="457200" algn="l"/>
              </a:tabLst>
            </a:pPr>
            <a:endParaRPr lang="en-US" sz="1400" b="1"/>
          </a:p>
          <a:p>
            <a:pPr>
              <a:tabLst>
                <a:tab pos="457200" algn="l"/>
              </a:tabLst>
            </a:pPr>
            <a:r>
              <a:rPr lang="en-US" sz="1400" b="1">
                <a:solidFill>
                  <a:srgbClr val="008000"/>
                </a:solidFill>
              </a:rPr>
              <a:t>Albumin </a:t>
            </a:r>
          </a:p>
          <a:p>
            <a:pPr>
              <a:tabLst>
                <a:tab pos="457200" algn="l"/>
              </a:tabLst>
            </a:pPr>
            <a:r>
              <a:rPr lang="en-US" sz="1400" b="1"/>
              <a:t>		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990600" y="5638800"/>
            <a:ext cx="24717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Mouse immunized with OVA</a:t>
            </a:r>
          </a:p>
          <a:p>
            <a:r>
              <a:rPr lang="en-US" sz="1200" b="1"/>
              <a:t>Blue line:  native serum</a:t>
            </a:r>
          </a:p>
          <a:p>
            <a:r>
              <a:rPr lang="en-US" sz="1200" b="1"/>
              <a:t>Black line: after removal of IgG </a:t>
            </a:r>
          </a:p>
        </p:txBody>
      </p:sp>
      <p:pic>
        <p:nvPicPr>
          <p:cNvPr id="3080" name="Picture 10" descr="serum protein electrophoresis"/>
          <p:cNvPicPr>
            <a:picLocks noChangeAspect="1" noChangeArrowheads="1"/>
          </p:cNvPicPr>
          <p:nvPr/>
        </p:nvPicPr>
        <p:blipFill>
          <a:blip r:embed="rId3"/>
          <a:srcRect l="62311" t="40440" r="8372" b="6418"/>
          <a:stretch>
            <a:fillRect/>
          </a:stretch>
        </p:blipFill>
        <p:spPr bwMode="auto">
          <a:xfrm>
            <a:off x="5334000" y="3200400"/>
            <a:ext cx="966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6400800" y="2895600"/>
            <a:ext cx="1044575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1200" b="1"/>
              <a:t>Electrode</a:t>
            </a:r>
            <a:endParaRPr lang="en-US" sz="1600">
              <a:latin typeface="Galilee" pitchFamily="34" charset="0"/>
            </a:endParaRPr>
          </a:p>
          <a:p>
            <a:pPr>
              <a:buFontTx/>
              <a:buChar char="-"/>
            </a:pPr>
            <a:r>
              <a:rPr lang="el-GR" sz="2000" b="1">
                <a:latin typeface="Times New Roman" pitchFamily="18" charset="0"/>
                <a:cs typeface="Times New Roman" pitchFamily="18" charset="0"/>
              </a:rPr>
              <a:t>γ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endParaRPr lang="en-US" sz="2000">
              <a:latin typeface="Times New Roman" pitchFamily="18" charset="0"/>
            </a:endParaRPr>
          </a:p>
          <a:p>
            <a:endParaRPr lang="en-US" sz="2000">
              <a:latin typeface="Times New Roman" pitchFamily="18" charset="0"/>
            </a:endParaRPr>
          </a:p>
          <a:p>
            <a:r>
              <a:rPr lang="el-GR" sz="1600" b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="1">
                <a:latin typeface="Times New Roman" pitchFamily="18" charset="0"/>
              </a:rPr>
              <a:t> &amp; </a:t>
            </a:r>
            <a:r>
              <a:rPr lang="el-GR" sz="1600" b="1">
                <a:latin typeface="Times New Roman" pitchFamily="18" charset="0"/>
              </a:rPr>
              <a:t>β</a:t>
            </a:r>
            <a:endParaRPr lang="en-US" sz="1600" b="1">
              <a:latin typeface="Times New Roman" pitchFamily="18" charset="0"/>
            </a:endParaRPr>
          </a:p>
          <a:p>
            <a:endParaRPr lang="en-US" sz="1600" b="1">
              <a:latin typeface="Times New Roman" pitchFamily="18" charset="0"/>
            </a:endParaRPr>
          </a:p>
          <a:p>
            <a:endParaRPr lang="en-US" sz="1200" b="1">
              <a:latin typeface="Times New Roman" pitchFamily="18" charset="0"/>
            </a:endParaRPr>
          </a:p>
          <a:p>
            <a:endParaRPr lang="en-US" sz="1200" b="1">
              <a:latin typeface="Times New Roman" pitchFamily="18" charset="0"/>
            </a:endParaRPr>
          </a:p>
          <a:p>
            <a:endParaRPr lang="en-US" sz="1200" b="1">
              <a:latin typeface="Times New Roman" pitchFamily="18" charset="0"/>
            </a:endParaRPr>
          </a:p>
          <a:p>
            <a:r>
              <a:rPr lang="en-US" sz="1200" b="1">
                <a:latin typeface="Times New Roman" pitchFamily="18" charset="0"/>
              </a:rPr>
              <a:t>(albumin)</a:t>
            </a:r>
          </a:p>
          <a:p>
            <a:endParaRPr lang="en-US" sz="1200" b="1">
              <a:latin typeface="Times New Roman" pitchFamily="18" charset="0"/>
            </a:endParaRPr>
          </a:p>
          <a:p>
            <a:endParaRPr lang="en-US" sz="1200" b="1"/>
          </a:p>
          <a:p>
            <a:r>
              <a:rPr lang="en-US" sz="1200" b="1"/>
              <a:t>+ electrode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Antibodies &amp; Antigens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24DCE2-C093-4866-892E-11433D6AD9B4}" type="slidenum">
              <a:rPr lang="en-US"/>
              <a:pPr/>
              <a:t>3</a:t>
            </a:fld>
            <a:endParaRPr lang="en-US"/>
          </a:p>
        </p:txBody>
      </p:sp>
      <p:pic>
        <p:nvPicPr>
          <p:cNvPr id="4100" name="Picture 6" descr="antibody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04800"/>
            <a:ext cx="2438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828800"/>
            <a:ext cx="2819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457200" y="457200"/>
            <a:ext cx="3657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000" b="1">
                <a:solidFill>
                  <a:schemeClr val="accent2"/>
                </a:solidFill>
              </a:rPr>
              <a:t>What is the basic structure of an antibody?</a:t>
            </a:r>
          </a:p>
          <a:p>
            <a:pPr>
              <a:tabLst>
                <a:tab pos="461963" algn="l"/>
              </a:tabLst>
            </a:pPr>
            <a:endParaRPr lang="en-US" sz="2000"/>
          </a:p>
          <a:p>
            <a:pPr>
              <a:tabLst>
                <a:tab pos="461963" algn="l"/>
              </a:tabLst>
            </a:pPr>
            <a:r>
              <a:rPr lang="en-US" b="1">
                <a:solidFill>
                  <a:srgbClr val="008000"/>
                </a:solidFill>
              </a:rPr>
              <a:t>Structural components</a:t>
            </a:r>
          </a:p>
          <a:p>
            <a:pPr>
              <a:tabLst>
                <a:tab pos="461963" algn="l"/>
              </a:tabLst>
            </a:pPr>
            <a:r>
              <a:rPr lang="en-US" sz="1400"/>
              <a:t>	Heavy chain</a:t>
            </a:r>
            <a:r>
              <a:rPr lang="en-US" sz="1400">
                <a:latin typeface="Times New Roman" pitchFamily="18" charset="0"/>
              </a:rPr>
              <a:t> (</a:t>
            </a:r>
            <a:r>
              <a:rPr lang="el-GR">
                <a:solidFill>
                  <a:schemeClr val="tx2"/>
                </a:solidFill>
                <a:latin typeface="Times New Roman" pitchFamily="18" charset="0"/>
              </a:rPr>
              <a:t>α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l-GR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l-GR">
                <a:solidFill>
                  <a:schemeClr val="tx2"/>
                </a:solidFill>
                <a:latin typeface="Times New Roman" pitchFamily="18" charset="0"/>
              </a:rPr>
              <a:t>γ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l-GR">
                <a:solidFill>
                  <a:schemeClr val="tx2"/>
                </a:solidFill>
                <a:latin typeface="Times New Roman" pitchFamily="18" charset="0"/>
              </a:rPr>
              <a:t>δ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l-GR">
                <a:solidFill>
                  <a:schemeClr val="tx2"/>
                </a:solidFill>
                <a:latin typeface="Times New Roman" pitchFamily="18" charset="0"/>
              </a:rPr>
              <a:t>ε</a:t>
            </a:r>
            <a:r>
              <a:rPr lang="en-US" sz="1600">
                <a:latin typeface="Times New Roman" pitchFamily="18" charset="0"/>
              </a:rPr>
              <a:t>)</a:t>
            </a:r>
          </a:p>
          <a:p>
            <a:pPr>
              <a:tabLst>
                <a:tab pos="461963" algn="l"/>
              </a:tabLst>
            </a:pPr>
            <a:r>
              <a:rPr lang="en-US" sz="1400"/>
              <a:t>	Light chain </a:t>
            </a:r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l-GR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)</a:t>
            </a:r>
          </a:p>
          <a:p>
            <a:pPr>
              <a:tabLst>
                <a:tab pos="461963" algn="l"/>
              </a:tabLst>
            </a:pPr>
            <a:r>
              <a:rPr lang="en-US" sz="1400"/>
              <a:t>	Carbohydrates</a:t>
            </a:r>
          </a:p>
          <a:p>
            <a:pPr>
              <a:tabLst>
                <a:tab pos="461963" algn="l"/>
              </a:tabLst>
            </a:pPr>
            <a:r>
              <a:rPr lang="en-US" sz="1400"/>
              <a:t>	Disulfide bonds</a:t>
            </a:r>
          </a:p>
          <a:p>
            <a:pPr>
              <a:tabLst>
                <a:tab pos="461963" algn="l"/>
              </a:tabLst>
            </a:pPr>
            <a:endParaRPr lang="en-US" sz="1400"/>
          </a:p>
          <a:p>
            <a:pPr>
              <a:tabLst>
                <a:tab pos="461963" algn="l"/>
              </a:tabLst>
            </a:pPr>
            <a:r>
              <a:rPr lang="en-US" b="1">
                <a:solidFill>
                  <a:srgbClr val="008000"/>
                </a:solidFill>
              </a:rPr>
              <a:t>Functional regions</a:t>
            </a:r>
          </a:p>
          <a:p>
            <a:pPr>
              <a:tabLst>
                <a:tab pos="461963" algn="l"/>
              </a:tabLst>
            </a:pPr>
            <a:r>
              <a:rPr lang="en-US" sz="1400"/>
              <a:t>	Constant region</a:t>
            </a:r>
          </a:p>
          <a:p>
            <a:pPr>
              <a:tabLst>
                <a:tab pos="461963" algn="l"/>
              </a:tabLst>
            </a:pPr>
            <a:r>
              <a:rPr lang="en-US" sz="1400"/>
              <a:t>	Variable region</a:t>
            </a:r>
          </a:p>
          <a:p>
            <a:pPr>
              <a:tabLst>
                <a:tab pos="461963" algn="l"/>
              </a:tabLst>
            </a:pPr>
            <a:r>
              <a:rPr lang="en-US" sz="1400"/>
              <a:t>	AG-binding sites</a:t>
            </a:r>
          </a:p>
          <a:p>
            <a:pPr>
              <a:tabLst>
                <a:tab pos="461963" algn="l"/>
              </a:tabLst>
            </a:pPr>
            <a:r>
              <a:rPr lang="en-US" sz="1400"/>
              <a:t>	Hinge region</a:t>
            </a:r>
          </a:p>
          <a:p>
            <a:pPr>
              <a:tabLst>
                <a:tab pos="461963" algn="l"/>
              </a:tabLst>
            </a:pPr>
            <a:endParaRPr lang="en-US" sz="1400" b="1"/>
          </a:p>
          <a:p>
            <a:pPr>
              <a:tabLst>
                <a:tab pos="461963" algn="l"/>
              </a:tabLst>
            </a:pPr>
            <a:r>
              <a:rPr lang="en-US" b="1">
                <a:solidFill>
                  <a:srgbClr val="008000"/>
                </a:solidFill>
              </a:rPr>
              <a:t>Immunoglobin Superfamily</a:t>
            </a:r>
          </a:p>
          <a:p>
            <a:pPr>
              <a:tabLst>
                <a:tab pos="461963" algn="l"/>
              </a:tabLst>
            </a:pPr>
            <a:r>
              <a:rPr lang="en-US" sz="1400"/>
              <a:t>	evolutionarily related proteins</a:t>
            </a:r>
          </a:p>
          <a:p>
            <a:pPr>
              <a:tabLst>
                <a:tab pos="461963" algn="l"/>
              </a:tabLst>
            </a:pPr>
            <a:r>
              <a:rPr lang="en-US" sz="1400"/>
              <a:t>	Ig Domain</a:t>
            </a:r>
          </a:p>
          <a:p>
            <a:pPr>
              <a:tabLst>
                <a:tab pos="461963" algn="l"/>
              </a:tabLst>
            </a:pPr>
            <a:endParaRPr lang="en-US"/>
          </a:p>
        </p:txBody>
      </p:sp>
      <p:pic>
        <p:nvPicPr>
          <p:cNvPr id="410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67200"/>
            <a:ext cx="4116388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AutoShape 12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914400" y="5257800"/>
            <a:ext cx="16764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Antibody 3D models</a:t>
            </a:r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457200" y="5791200"/>
            <a:ext cx="2454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Also see Sunamas- antibody structure animation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Antibodies &amp; Antigens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E74B0B-CA63-4A55-9781-FC59829D9BBD}" type="slidenum">
              <a:rPr lang="en-US"/>
              <a:pPr/>
              <a:t>4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762000"/>
            <a:ext cx="37242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41325" y="49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17525" y="569913"/>
            <a:ext cx="3673475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000" b="1">
                <a:solidFill>
                  <a:schemeClr val="accent2"/>
                </a:solidFill>
              </a:rPr>
              <a:t>Abs can be fragmented to study properties of different regions</a:t>
            </a:r>
            <a:r>
              <a:rPr lang="en-US"/>
              <a:t> </a:t>
            </a:r>
          </a:p>
          <a:p>
            <a:pPr>
              <a:tabLst>
                <a:tab pos="461963" algn="l"/>
              </a:tabLst>
            </a:pPr>
            <a:endParaRPr lang="en-US" b="1"/>
          </a:p>
          <a:p>
            <a:pPr>
              <a:tabLst>
                <a:tab pos="461963" algn="l"/>
              </a:tabLst>
            </a:pPr>
            <a:r>
              <a:rPr lang="en-US" sz="1400" b="1"/>
              <a:t>protease yields:</a:t>
            </a:r>
          </a:p>
          <a:p>
            <a:pPr>
              <a:tabLst>
                <a:tab pos="461963" algn="l"/>
              </a:tabLst>
            </a:pPr>
            <a:endParaRPr lang="en-US" sz="1400" b="1"/>
          </a:p>
          <a:p>
            <a:pPr>
              <a:tabLst>
                <a:tab pos="461963" algn="l"/>
              </a:tabLst>
            </a:pPr>
            <a:r>
              <a:rPr lang="en-US" sz="1400" b="1"/>
              <a:t>	Fc (crystalizable) region </a:t>
            </a:r>
          </a:p>
          <a:p>
            <a:pPr>
              <a:tabLst>
                <a:tab pos="461963" algn="l"/>
              </a:tabLst>
            </a:pPr>
            <a:r>
              <a:rPr lang="en-US" sz="1400" b="1"/>
              <a:t>		-- “Fc Receptors”</a:t>
            </a:r>
          </a:p>
          <a:p>
            <a:pPr>
              <a:tabLst>
                <a:tab pos="461963" algn="l"/>
              </a:tabLst>
            </a:pPr>
            <a:endParaRPr lang="en-US" sz="1400" b="1"/>
          </a:p>
          <a:p>
            <a:pPr>
              <a:tabLst>
                <a:tab pos="461963" algn="l"/>
              </a:tabLst>
            </a:pPr>
            <a:r>
              <a:rPr lang="en-US" sz="1400" b="1"/>
              <a:t>	Fab (antigen binding) region</a:t>
            </a:r>
          </a:p>
          <a:p>
            <a:pPr>
              <a:tabLst>
                <a:tab pos="461963" algn="l"/>
              </a:tabLst>
            </a:pPr>
            <a:endParaRPr lang="en-US" sz="1400" b="1"/>
          </a:p>
          <a:p>
            <a:pPr>
              <a:tabLst>
                <a:tab pos="461963" algn="l"/>
              </a:tabLst>
            </a:pPr>
            <a:endParaRPr lang="en-US" sz="1400" b="1"/>
          </a:p>
          <a:p>
            <a:pPr>
              <a:tabLst>
                <a:tab pos="461963" algn="l"/>
              </a:tabLst>
            </a:pPr>
            <a:endParaRPr lang="en-US" sz="1400" b="1"/>
          </a:p>
          <a:p>
            <a:pPr>
              <a:tabLst>
                <a:tab pos="461963" algn="l"/>
              </a:tabLst>
            </a:pPr>
            <a:r>
              <a:rPr lang="en-US" sz="1400" b="1"/>
              <a:t>S—S reduction separates peptides</a:t>
            </a:r>
          </a:p>
          <a:p>
            <a:pPr>
              <a:tabLst>
                <a:tab pos="461963" algn="l"/>
              </a:tabLst>
            </a:pPr>
            <a:endParaRPr lang="en-US" sz="1400" b="1"/>
          </a:p>
          <a:p>
            <a:pPr>
              <a:tabLst>
                <a:tab pos="461963" algn="l"/>
              </a:tabLst>
            </a:pPr>
            <a:endParaRPr lang="en-US" sz="1400" b="1"/>
          </a:p>
        </p:txBody>
      </p:sp>
      <p:sp>
        <p:nvSpPr>
          <p:cNvPr id="5127" name="Text Box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943600" y="5105400"/>
            <a:ext cx="1828800" cy="34290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6600"/>
                </a:solidFill>
              </a:rPr>
              <a:t>Antibody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Antibodies &amp; Antigens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21F7B7-F150-4755-B8BA-EBA7DCA12330}" type="slidenum">
              <a:rPr lang="en-US"/>
              <a:pPr/>
              <a:t>5</a:t>
            </a:fld>
            <a:endParaRPr lang="en-US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81000" y="431800"/>
            <a:ext cx="850265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000" b="1">
                <a:solidFill>
                  <a:schemeClr val="accent2"/>
                </a:solidFill>
              </a:rPr>
              <a:t>Particular Antigen specificity is generated in “hypervariable regions”</a:t>
            </a:r>
          </a:p>
          <a:p>
            <a:pPr>
              <a:tabLst>
                <a:tab pos="461963" algn="l"/>
              </a:tabLst>
            </a:pPr>
            <a:r>
              <a:rPr lang="en-US"/>
              <a:t>	-- also called CDRs </a:t>
            </a:r>
            <a:r>
              <a:rPr lang="en-US" sz="1400"/>
              <a:t>(complementary determining regions)</a:t>
            </a:r>
          </a:p>
          <a:p>
            <a:pPr>
              <a:tabLst>
                <a:tab pos="461963" algn="l"/>
              </a:tabLst>
            </a:pPr>
            <a:endParaRPr lang="en-US"/>
          </a:p>
          <a:p>
            <a:pPr>
              <a:tabLst>
                <a:tab pos="461963" algn="l"/>
              </a:tabLst>
            </a:pPr>
            <a:r>
              <a:rPr lang="en-US"/>
              <a:t>Revealed in survey of AA variability</a:t>
            </a:r>
          </a:p>
          <a:p>
            <a:pPr>
              <a:tabLst>
                <a:tab pos="461963" algn="l"/>
              </a:tabLst>
            </a:pPr>
            <a:endParaRPr lang="en-US"/>
          </a:p>
          <a:p>
            <a:pPr>
              <a:tabLst>
                <a:tab pos="461963" algn="l"/>
              </a:tabLst>
            </a:pPr>
            <a:endParaRPr lang="en-US"/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5487988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/>
          <a:srcRect r="51776"/>
          <a:stretch>
            <a:fillRect/>
          </a:stretch>
        </p:blipFill>
        <p:spPr bwMode="auto">
          <a:xfrm>
            <a:off x="381000" y="3048000"/>
            <a:ext cx="27193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Antibodies &amp; Antigens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81CBA8-6BD2-41A9-857D-79A6D15094EF}" type="slidenum">
              <a:rPr lang="en-US"/>
              <a:pPr/>
              <a:t>6</a:t>
            </a:fld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t="16272" r="28978" b="5841"/>
          <a:stretch>
            <a:fillRect/>
          </a:stretch>
        </p:blipFill>
        <p:spPr bwMode="auto">
          <a:xfrm>
            <a:off x="5105400" y="381000"/>
            <a:ext cx="3270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403860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000" b="1">
                <a:solidFill>
                  <a:schemeClr val="accent2"/>
                </a:solidFill>
              </a:rPr>
              <a:t>What are the 5 classes (isotypes) of antibodies?</a:t>
            </a:r>
          </a:p>
          <a:p>
            <a:pPr>
              <a:tabLst>
                <a:tab pos="457200" algn="l"/>
              </a:tabLst>
            </a:pPr>
            <a:endParaRPr lang="en-US" sz="1600" b="1"/>
          </a:p>
          <a:p>
            <a:pPr>
              <a:tabLst>
                <a:tab pos="457200" algn="l"/>
              </a:tabLst>
            </a:pPr>
            <a:r>
              <a:rPr lang="en-US" sz="1600" b="1"/>
              <a:t>Also read further descriptions of Ab isotypes in Chap 5, pp 96-98.</a:t>
            </a:r>
          </a:p>
          <a:p>
            <a:pPr>
              <a:tabLst>
                <a:tab pos="457200" algn="l"/>
              </a:tabLst>
            </a:pPr>
            <a:endParaRPr lang="en-US" sz="1600" b="1"/>
          </a:p>
          <a:p>
            <a:pPr>
              <a:tabLst>
                <a:tab pos="457200" algn="l"/>
              </a:tabLst>
            </a:pPr>
            <a:r>
              <a:rPr lang="en-US"/>
              <a:t>IgG, IgD and IgE are monomers</a:t>
            </a:r>
          </a:p>
          <a:p>
            <a:pPr>
              <a:tabLst>
                <a:tab pos="457200" algn="l"/>
              </a:tabLst>
            </a:pPr>
            <a:endParaRPr lang="en-US"/>
          </a:p>
          <a:p>
            <a:pPr>
              <a:tabLst>
                <a:tab pos="457200" algn="l"/>
              </a:tabLst>
            </a:pPr>
            <a:r>
              <a:rPr lang="en-US" b="1">
                <a:solidFill>
                  <a:schemeClr val="accent2"/>
                </a:solidFill>
              </a:rPr>
              <a:t>IgG:</a:t>
            </a:r>
            <a:r>
              <a:rPr lang="en-US"/>
              <a:t> </a:t>
            </a:r>
            <a:r>
              <a:rPr lang="en-US" sz="1400" b="1"/>
              <a:t>most abundant in blood</a:t>
            </a:r>
          </a:p>
          <a:p>
            <a:pPr>
              <a:tabLst>
                <a:tab pos="457200" algn="l"/>
              </a:tabLst>
            </a:pPr>
            <a:r>
              <a:rPr lang="en-US" sz="1400" b="1"/>
              <a:t>	activates complement</a:t>
            </a:r>
          </a:p>
          <a:p>
            <a:pPr>
              <a:tabLst>
                <a:tab pos="457200" algn="l"/>
              </a:tabLst>
            </a:pPr>
            <a:r>
              <a:rPr lang="en-US" sz="1400" b="1"/>
              <a:t>	crosses placenta</a:t>
            </a:r>
          </a:p>
          <a:p>
            <a:pPr>
              <a:tabLst>
                <a:tab pos="457200" algn="l"/>
              </a:tabLst>
            </a:pPr>
            <a:r>
              <a:rPr lang="en-US" sz="1400" b="1"/>
              <a:t>	4 subclasses</a:t>
            </a:r>
          </a:p>
          <a:p>
            <a:pPr>
              <a:tabLst>
                <a:tab pos="457200" algn="l"/>
              </a:tabLst>
            </a:pPr>
            <a:endParaRPr lang="en-US" sz="1400"/>
          </a:p>
          <a:p>
            <a:pPr>
              <a:tabLst>
                <a:tab pos="457200" algn="l"/>
              </a:tabLst>
            </a:pPr>
            <a:r>
              <a:rPr lang="en-US" b="1">
                <a:solidFill>
                  <a:schemeClr val="accent2"/>
                </a:solidFill>
              </a:rPr>
              <a:t>IgE:</a:t>
            </a:r>
            <a:r>
              <a:rPr lang="en-US" b="1"/>
              <a:t> </a:t>
            </a:r>
            <a:r>
              <a:rPr lang="en-US" sz="1400" b="1"/>
              <a:t>Binds to mast cell Fc receptors</a:t>
            </a:r>
          </a:p>
          <a:p>
            <a:pPr>
              <a:tabLst>
                <a:tab pos="457200" algn="l"/>
              </a:tabLst>
            </a:pPr>
            <a:r>
              <a:rPr lang="en-US" b="1"/>
              <a:t>	</a:t>
            </a:r>
            <a:r>
              <a:rPr lang="en-US" sz="1400" b="1"/>
              <a:t>Triggers allergic reactions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 b="68758"/>
          <a:stretch>
            <a:fillRect/>
          </a:stretch>
        </p:blipFill>
        <p:spPr bwMode="auto">
          <a:xfrm>
            <a:off x="990600" y="4343400"/>
            <a:ext cx="673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Antibodies &amp; Antigens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E75DCA-3B45-4903-A3A8-9A444F411E3C}" type="slidenum">
              <a:rPr lang="en-US"/>
              <a:pPr/>
              <a:t>7</a:t>
            </a:fld>
            <a:endParaRPr lang="en-US"/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365125" y="417513"/>
            <a:ext cx="3444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 </a:t>
            </a:r>
          </a:p>
          <a:p>
            <a:endParaRPr lang="en-US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533400"/>
            <a:ext cx="27400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452755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>
                <a:solidFill>
                  <a:schemeClr val="accent2"/>
                </a:solidFill>
              </a:rPr>
              <a:t>IgA:</a:t>
            </a:r>
            <a:r>
              <a:rPr lang="en-US"/>
              <a:t>  the secreted form  (dimer)</a:t>
            </a:r>
          </a:p>
          <a:p>
            <a:pPr>
              <a:tabLst>
                <a:tab pos="457200" algn="l"/>
              </a:tabLst>
            </a:pPr>
            <a:r>
              <a:rPr lang="en-US" sz="1400"/>
              <a:t>	prevents colonization</a:t>
            </a:r>
          </a:p>
          <a:p>
            <a:pPr>
              <a:tabLst>
                <a:tab pos="457200" algn="l"/>
              </a:tabLst>
            </a:pPr>
            <a:r>
              <a:rPr lang="en-US" sz="1600" b="1"/>
              <a:t>Found in:</a:t>
            </a:r>
            <a:r>
              <a:rPr lang="en-US"/>
              <a:t> </a:t>
            </a:r>
          </a:p>
          <a:p>
            <a:pPr>
              <a:tabLst>
                <a:tab pos="457200" algn="l"/>
              </a:tabLst>
            </a:pPr>
            <a:r>
              <a:rPr lang="en-US" sz="1400"/>
              <a:t>	digestive fluids</a:t>
            </a:r>
          </a:p>
          <a:p>
            <a:pPr>
              <a:tabLst>
                <a:tab pos="457200" algn="l"/>
              </a:tabLst>
            </a:pPr>
            <a:r>
              <a:rPr lang="en-US" sz="1400"/>
              <a:t>	breast milk</a:t>
            </a:r>
          </a:p>
          <a:p>
            <a:pPr>
              <a:tabLst>
                <a:tab pos="457200" algn="l"/>
              </a:tabLst>
            </a:pPr>
            <a:r>
              <a:rPr lang="en-US" sz="1400"/>
              <a:t>	tears</a:t>
            </a:r>
          </a:p>
          <a:p>
            <a:pPr>
              <a:tabLst>
                <a:tab pos="457200" algn="l"/>
              </a:tabLst>
            </a:pPr>
            <a:endParaRPr lang="en-US" sz="1400"/>
          </a:p>
          <a:p>
            <a:pPr>
              <a:tabLst>
                <a:tab pos="457200" algn="l"/>
              </a:tabLst>
            </a:pPr>
            <a:endParaRPr lang="en-US" sz="1400" b="1"/>
          </a:p>
          <a:p>
            <a:pPr>
              <a:tabLst>
                <a:tab pos="457200" algn="l"/>
              </a:tabLst>
            </a:pPr>
            <a:r>
              <a:rPr lang="en-US" b="1">
                <a:solidFill>
                  <a:schemeClr val="accent2"/>
                </a:solidFill>
              </a:rPr>
              <a:t>IgM:</a:t>
            </a:r>
            <a:r>
              <a:rPr lang="en-US"/>
              <a:t> </a:t>
            </a:r>
            <a:r>
              <a:rPr lang="en-US" sz="1600" b="1"/>
              <a:t>as monomer is part of “B-cell receptor”</a:t>
            </a:r>
          </a:p>
          <a:p>
            <a:pPr>
              <a:tabLst>
                <a:tab pos="457200" algn="l"/>
              </a:tabLst>
            </a:pPr>
            <a:r>
              <a:rPr lang="en-US" sz="1400"/>
              <a:t>	Secreted from plasma cells as pentamer</a:t>
            </a:r>
          </a:p>
          <a:p>
            <a:pPr>
              <a:tabLst>
                <a:tab pos="457200" algn="l"/>
              </a:tabLst>
            </a:pPr>
            <a:r>
              <a:rPr lang="en-US" sz="1400"/>
              <a:t>	potent activator of complement</a:t>
            </a: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200400"/>
            <a:ext cx="308292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81400"/>
            <a:ext cx="20208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Antibodies &amp; Antigens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7B0712-F3DC-40FB-BCD7-D93363DCA126}" type="slidenum">
              <a:rPr lang="en-US"/>
              <a:pPr/>
              <a:t>8</a:t>
            </a:fld>
            <a:endParaRPr lang="en-US"/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3421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b="1">
                <a:solidFill>
                  <a:schemeClr val="accent2"/>
                </a:solidFill>
              </a:rPr>
              <a:t>Antibody (and TCR) genes are composed of gene segments</a:t>
            </a:r>
          </a:p>
          <a:p>
            <a:pPr>
              <a:tabLst>
                <a:tab pos="461963" algn="l"/>
              </a:tabLst>
            </a:pPr>
            <a:endParaRPr lang="en-US" sz="1600"/>
          </a:p>
          <a:p>
            <a:pPr>
              <a:tabLst>
                <a:tab pos="461963" algn="l"/>
              </a:tabLst>
            </a:pPr>
            <a:r>
              <a:rPr lang="en-US" sz="1600" b="1">
                <a:solidFill>
                  <a:srgbClr val="008000"/>
                </a:solidFill>
              </a:rPr>
              <a:t>Light Chain:</a:t>
            </a:r>
            <a:r>
              <a:rPr lang="en-US" sz="1600"/>
              <a:t>   </a:t>
            </a:r>
            <a:r>
              <a:rPr lang="en-US" sz="1600">
                <a:solidFill>
                  <a:srgbClr val="FF3300"/>
                </a:solidFill>
              </a:rPr>
              <a:t>V</a:t>
            </a:r>
            <a:r>
              <a:rPr lang="en-US" sz="1600"/>
              <a:t>ariable, </a:t>
            </a:r>
            <a:r>
              <a:rPr lang="en-US" sz="1600">
                <a:solidFill>
                  <a:srgbClr val="FF3300"/>
                </a:solidFill>
              </a:rPr>
              <a:t>J</a:t>
            </a:r>
            <a:r>
              <a:rPr lang="en-US" sz="1600"/>
              <a:t>oining and </a:t>
            </a:r>
            <a:r>
              <a:rPr lang="en-US" sz="1600">
                <a:solidFill>
                  <a:srgbClr val="FF3300"/>
                </a:solidFill>
              </a:rPr>
              <a:t>C</a:t>
            </a:r>
            <a:r>
              <a:rPr lang="en-US" sz="1600"/>
              <a:t>onstant </a:t>
            </a:r>
            <a:r>
              <a:rPr lang="en-US" sz="1400" b="1"/>
              <a:t>--  there are 2 types of light chains: </a:t>
            </a:r>
            <a:endParaRPr lang="en-US" sz="1600"/>
          </a:p>
          <a:p>
            <a:pPr>
              <a:tabLst>
                <a:tab pos="461963" algn="l"/>
              </a:tabLst>
            </a:pPr>
            <a:r>
              <a:rPr lang="en-US" sz="1600">
                <a:latin typeface="GreekS" pitchFamily="2" charset="0"/>
              </a:rPr>
              <a:t>    </a:t>
            </a:r>
            <a:r>
              <a:rPr lang="en-US" sz="1600"/>
              <a:t>in humans:    75(75)       5(3)              1(3) 	 </a:t>
            </a:r>
            <a:r>
              <a:rPr lang="en-US" sz="1400" b="1">
                <a:latin typeface="Times New Roman" pitchFamily="18" charset="0"/>
              </a:rPr>
              <a:t>Kappa – </a:t>
            </a:r>
            <a:r>
              <a:rPr lang="el-GR" b="1">
                <a:solidFill>
                  <a:schemeClr val="tx2"/>
                </a:solidFill>
                <a:latin typeface="Times New Roman" pitchFamily="18" charset="0"/>
              </a:rPr>
              <a:t>κ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en-US"/>
              <a:t> </a:t>
            </a:r>
            <a:r>
              <a:rPr lang="en-US" sz="1400" b="1"/>
              <a:t>and  (</a:t>
            </a:r>
            <a:r>
              <a:rPr lang="en-US" sz="1400" b="1">
                <a:latin typeface="Times New Roman" pitchFamily="18" charset="0"/>
              </a:rPr>
              <a:t>Lambda – </a:t>
            </a:r>
            <a:r>
              <a:rPr lang="el-GR" b="1">
                <a:solidFill>
                  <a:schemeClr val="tx2"/>
                </a:solidFill>
                <a:latin typeface="Times New Roman" pitchFamily="18" charset="0"/>
              </a:rPr>
              <a:t>λ</a:t>
            </a:r>
            <a:r>
              <a:rPr lang="en-US" sz="1400" b="1"/>
              <a:t> )</a:t>
            </a:r>
          </a:p>
          <a:p>
            <a:pPr>
              <a:tabLst>
                <a:tab pos="461963" algn="l"/>
              </a:tabLst>
            </a:pPr>
            <a:r>
              <a:rPr lang="en-US" sz="1600" b="1">
                <a:solidFill>
                  <a:srgbClr val="008000"/>
                </a:solidFill>
              </a:rPr>
              <a:t>Heavy Chain:</a:t>
            </a:r>
            <a:r>
              <a:rPr lang="en-US" sz="1600"/>
              <a:t> </a:t>
            </a:r>
            <a:r>
              <a:rPr lang="en-US" sz="1600">
                <a:solidFill>
                  <a:srgbClr val="FF3300"/>
                </a:solidFill>
              </a:rPr>
              <a:t>V</a:t>
            </a:r>
            <a:r>
              <a:rPr lang="en-US" sz="1600"/>
              <a:t>ariable, </a:t>
            </a:r>
            <a:r>
              <a:rPr lang="en-US" sz="1600">
                <a:solidFill>
                  <a:srgbClr val="FF3300"/>
                </a:solidFill>
              </a:rPr>
              <a:t>D</a:t>
            </a:r>
            <a:r>
              <a:rPr lang="en-US" sz="1600"/>
              <a:t>iversity, </a:t>
            </a:r>
            <a:r>
              <a:rPr lang="en-US" sz="1600">
                <a:solidFill>
                  <a:srgbClr val="FF3300"/>
                </a:solidFill>
              </a:rPr>
              <a:t>J</a:t>
            </a:r>
            <a:r>
              <a:rPr lang="en-US" sz="1600"/>
              <a:t>oining and </a:t>
            </a:r>
            <a:r>
              <a:rPr lang="en-US" sz="1600">
                <a:solidFill>
                  <a:srgbClr val="FF3300"/>
                </a:solidFill>
              </a:rPr>
              <a:t>C</a:t>
            </a:r>
            <a:r>
              <a:rPr lang="en-US" sz="1600"/>
              <a:t>onstant </a:t>
            </a:r>
          </a:p>
          <a:p>
            <a:pPr>
              <a:tabLst>
                <a:tab pos="461963" algn="l"/>
              </a:tabLst>
            </a:pPr>
            <a:r>
              <a:rPr lang="en-US" sz="1600"/>
              <a:t>    in humans:     130         27	         6                  5</a:t>
            </a:r>
          </a:p>
        </p:txBody>
      </p:sp>
      <p:pic>
        <p:nvPicPr>
          <p:cNvPr id="9221" name="Picture 5" descr="f004-015-P374163"/>
          <p:cNvPicPr>
            <a:picLocks noChangeAspect="1" noChangeArrowheads="1"/>
          </p:cNvPicPr>
          <p:nvPr/>
        </p:nvPicPr>
        <p:blipFill>
          <a:blip r:embed="rId2"/>
          <a:srcRect l="999" t="2542" r="2000" b="19569"/>
          <a:stretch>
            <a:fillRect/>
          </a:stretch>
        </p:blipFill>
        <p:spPr bwMode="auto">
          <a:xfrm>
            <a:off x="914400" y="2057400"/>
            <a:ext cx="69342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Antibodies &amp; Antigens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EC7B6E-4588-4098-9D01-B5600FC0CCFA}" type="slidenum">
              <a:rPr lang="en-US"/>
              <a:pPr/>
              <a:t>9</a:t>
            </a:fld>
            <a:endParaRPr lang="en-US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00200"/>
            <a:ext cx="5316538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4191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000" b="1">
                <a:solidFill>
                  <a:schemeClr val="accent2"/>
                </a:solidFill>
              </a:rPr>
              <a:t>Gene segments are rearranged during B-cell development</a:t>
            </a:r>
          </a:p>
          <a:p>
            <a:pPr>
              <a:tabLst>
                <a:tab pos="457200" algn="l"/>
              </a:tabLst>
            </a:pPr>
            <a:endParaRPr lang="en-US" sz="1600"/>
          </a:p>
          <a:p>
            <a:pPr>
              <a:tabLst>
                <a:tab pos="457200" algn="l"/>
              </a:tabLst>
            </a:pPr>
            <a:endParaRPr lang="en-US" sz="1600"/>
          </a:p>
          <a:p>
            <a:pPr>
              <a:tabLst>
                <a:tab pos="457200" algn="l"/>
              </a:tabLst>
            </a:pPr>
            <a:r>
              <a:rPr lang="en-US" sz="1600" b="1">
                <a:solidFill>
                  <a:srgbClr val="008000"/>
                </a:solidFill>
              </a:rPr>
              <a:t>Heavy chain first</a:t>
            </a:r>
          </a:p>
          <a:p>
            <a:pPr>
              <a:tabLst>
                <a:tab pos="457200" algn="l"/>
              </a:tabLst>
            </a:pPr>
            <a:endParaRPr lang="en-US" sz="1600" b="1">
              <a:solidFill>
                <a:srgbClr val="008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1600"/>
              <a:t>1) D + J </a:t>
            </a:r>
          </a:p>
          <a:p>
            <a:pPr>
              <a:tabLst>
                <a:tab pos="457200" algn="l"/>
              </a:tabLst>
            </a:pPr>
            <a:r>
              <a:rPr lang="en-US" sz="1600"/>
              <a:t>2) DJ + V</a:t>
            </a:r>
          </a:p>
          <a:p>
            <a:pPr>
              <a:tabLst>
                <a:tab pos="457200" algn="l"/>
              </a:tabLst>
            </a:pPr>
            <a:r>
              <a:rPr lang="en-US" sz="1600"/>
              <a:t>	Yields mRNA transcript</a:t>
            </a:r>
          </a:p>
          <a:p>
            <a:pPr>
              <a:tabLst>
                <a:tab pos="457200" algn="l"/>
              </a:tabLst>
            </a:pPr>
            <a:endParaRPr lang="en-US" sz="1600"/>
          </a:p>
          <a:p>
            <a:pPr>
              <a:tabLst>
                <a:tab pos="457200" algn="l"/>
              </a:tabLst>
            </a:pPr>
            <a:r>
              <a:rPr lang="en-US" sz="1600"/>
              <a:t>3) RNA processing</a:t>
            </a:r>
          </a:p>
          <a:p>
            <a:pPr>
              <a:tabLst>
                <a:tab pos="457200" algn="l"/>
              </a:tabLst>
            </a:pPr>
            <a:r>
              <a:rPr lang="en-US" sz="1600"/>
              <a:t>    removal of introns</a:t>
            </a:r>
          </a:p>
          <a:p>
            <a:pPr>
              <a:tabLst>
                <a:tab pos="457200" algn="l"/>
              </a:tabLst>
            </a:pPr>
            <a:r>
              <a:rPr lang="en-US" sz="1600"/>
              <a:t>    association with C</a:t>
            </a:r>
            <a:r>
              <a:rPr lang="el-GR" sz="1600" baseline="-250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/>
              <a:t> or C</a:t>
            </a:r>
            <a:r>
              <a:rPr lang="el-GR" sz="1600" baseline="-25000">
                <a:latin typeface="Times New Roman" pitchFamily="18" charset="0"/>
                <a:cs typeface="Times New Roman" pitchFamily="18" charset="0"/>
              </a:rPr>
              <a:t>δ</a:t>
            </a:r>
          </a:p>
          <a:p>
            <a:pPr>
              <a:tabLst>
                <a:tab pos="457200" algn="l"/>
              </a:tabLst>
            </a:pPr>
            <a:r>
              <a:rPr lang="en-US" sz="1600"/>
              <a:t>  	 via alternative splicing</a:t>
            </a:r>
          </a:p>
          <a:p>
            <a:pPr>
              <a:tabLst>
                <a:tab pos="457200" algn="l"/>
              </a:tabLst>
            </a:pPr>
            <a:r>
              <a:rPr lang="en-US" sz="1600"/>
              <a:t>    Yields mature mRNA</a:t>
            </a:r>
          </a:p>
          <a:p>
            <a:pPr>
              <a:tabLst>
                <a:tab pos="457200" algn="l"/>
              </a:tabLst>
            </a:pPr>
            <a:endParaRPr lang="en-US" sz="1600"/>
          </a:p>
          <a:p>
            <a:pPr>
              <a:tabLst>
                <a:tab pos="457200" algn="l"/>
              </a:tabLst>
            </a:pPr>
            <a:r>
              <a:rPr lang="en-US" sz="1600"/>
              <a:t>4) Translation yields Ab peptide</a:t>
            </a:r>
          </a:p>
          <a:p>
            <a:pPr>
              <a:tabLst>
                <a:tab pos="457200" algn="l"/>
              </a:tabLst>
            </a:pPr>
            <a:endParaRPr lang="en-US" sz="1600"/>
          </a:p>
          <a:p>
            <a:pPr>
              <a:tabLst>
                <a:tab pos="457200" algn="l"/>
              </a:tabLst>
            </a:pPr>
            <a:r>
              <a:rPr lang="en-US" sz="1600"/>
              <a:t>Heavy &amp; Light chains associate</a:t>
            </a:r>
          </a:p>
          <a:p>
            <a:pPr>
              <a:tabLst>
                <a:tab pos="457200" algn="l"/>
              </a:tabLst>
            </a:pPr>
            <a:endParaRPr lang="en-US" sz="1600"/>
          </a:p>
          <a:p>
            <a:pPr>
              <a:tabLst>
                <a:tab pos="457200" algn="l"/>
              </a:tabLst>
            </a:pPr>
            <a:endParaRPr lang="en-US" sz="1600"/>
          </a:p>
          <a:p>
            <a:pPr>
              <a:tabLst>
                <a:tab pos="457200" algn="l"/>
              </a:tabLst>
            </a:pPr>
            <a:endParaRPr lang="en-US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411</Words>
  <Application>Microsoft PowerPoint</Application>
  <PresentationFormat>Экран (4:3)</PresentationFormat>
  <Paragraphs>203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Galilee</vt:lpstr>
      <vt:lpstr>Times New Roman</vt:lpstr>
      <vt:lpstr>GreekS</vt:lpstr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Spilatro</dc:creator>
  <cp:lastModifiedBy>Запорожский национальный университет</cp:lastModifiedBy>
  <cp:revision>95</cp:revision>
  <dcterms:created xsi:type="dcterms:W3CDTF">2004-08-19T19:02:27Z</dcterms:created>
  <dcterms:modified xsi:type="dcterms:W3CDTF">2014-11-04T13:41:43Z</dcterms:modified>
</cp:coreProperties>
</file>