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12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1E21-3961-48D9-A145-AF5EAD474569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7C45493-21B2-4EC0-BA26-615CD0D3F9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1E21-3961-48D9-A145-AF5EAD474569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493-21B2-4EC0-BA26-615CD0D3F9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1E21-3961-48D9-A145-AF5EAD474569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493-21B2-4EC0-BA26-615CD0D3F9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1E21-3961-48D9-A145-AF5EAD474569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7C45493-21B2-4EC0-BA26-615CD0D3F9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1E21-3961-48D9-A145-AF5EAD474569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493-21B2-4EC0-BA26-615CD0D3F9D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1E21-3961-48D9-A145-AF5EAD474569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493-21B2-4EC0-BA26-615CD0D3F9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1E21-3961-48D9-A145-AF5EAD474569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7C45493-21B2-4EC0-BA26-615CD0D3F9D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1E21-3961-48D9-A145-AF5EAD474569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493-21B2-4EC0-BA26-615CD0D3F9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1E21-3961-48D9-A145-AF5EAD474569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493-21B2-4EC0-BA26-615CD0D3F9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1E21-3961-48D9-A145-AF5EAD474569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493-21B2-4EC0-BA26-615CD0D3F9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1E21-3961-48D9-A145-AF5EAD474569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493-21B2-4EC0-BA26-615CD0D3F9D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681E21-3961-48D9-A145-AF5EAD474569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7C45493-21B2-4EC0-BA26-615CD0D3F9D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8458200" cy="1222375"/>
          </a:xfrm>
        </p:spPr>
        <p:txBody>
          <a:bodyPr/>
          <a:lstStyle/>
          <a:p>
            <a:pPr algn="ctr"/>
            <a:r>
              <a:rPr lang="ru-RU" b="1" dirty="0">
                <a:effectLst/>
              </a:rPr>
              <a:t>Контроль й </a:t>
            </a:r>
            <a:r>
              <a:rPr lang="ru-RU" b="1" dirty="0" err="1">
                <a:effectLst/>
              </a:rPr>
              <a:t>оцінювання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знань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студентів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3886200"/>
            <a:ext cx="4699248" cy="1847056"/>
          </a:xfrm>
        </p:spPr>
        <p:txBody>
          <a:bodyPr>
            <a:normAutofit/>
          </a:bodyPr>
          <a:lstStyle/>
          <a:p>
            <a:pPr algn="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AutoShape 2" descr="Сколько стоит самый дешевый домашний компьюте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55" name="Picture 3" descr="C:\Users\Максим\Desktop\3c27f5880d47b0cbba37431fc491892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717032"/>
            <a:ext cx="3384376" cy="1937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84582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</a:rPr>
              <a:t>1. </a:t>
            </a:r>
            <a:r>
              <a:rPr lang="ru-RU" b="1" dirty="0" err="1">
                <a:effectLst/>
              </a:rPr>
              <a:t>Поняття</a:t>
            </a:r>
            <a:r>
              <a:rPr lang="ru-RU" b="1" dirty="0">
                <a:effectLst/>
              </a:rPr>
              <a:t> про контроль, </a:t>
            </a:r>
            <a:r>
              <a:rPr lang="ru-RU" b="1" dirty="0" err="1">
                <a:effectLst/>
              </a:rPr>
              <a:t>його</a:t>
            </a:r>
            <a:r>
              <a:rPr lang="ru-RU" b="1" dirty="0">
                <a:effectLst/>
              </a:rPr>
              <a:t> структуру та </a:t>
            </a:r>
            <a:r>
              <a:rPr lang="ru-RU" b="1" dirty="0" err="1">
                <a:effectLst/>
              </a:rPr>
              <a:t>функції</a:t>
            </a:r>
            <a:r>
              <a:rPr lang="ru-RU" b="1" dirty="0">
                <a:effectLst/>
              </a:rPr>
              <a:t> </a:t>
            </a:r>
            <a:br>
              <a:rPr lang="ru-RU" b="1" dirty="0">
                <a:effectLst/>
              </a:rPr>
            </a:b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556792"/>
            <a:ext cx="8458200" cy="5301208"/>
          </a:xfrm>
        </p:spPr>
        <p:txBody>
          <a:bodyPr anchor="t">
            <a:normAutofit fontScale="92500" lnSpcReduction="20000"/>
          </a:bodyPr>
          <a:lstStyle/>
          <a:p>
            <a:r>
              <a:rPr lang="uk-UA" b="1" i="1" dirty="0"/>
              <a:t>Контроль</a:t>
            </a:r>
            <a:r>
              <a:rPr lang="uk-UA" dirty="0"/>
              <a:t> – це процедура визначення обсягу й рівня якості засвоєного навчального матеріалу, виявлення успіхів і прогалин у знаннях і навичках студентів задля внесення необхідних коректив у навчальний процес.  </a:t>
            </a:r>
            <a:endParaRPr lang="ru-RU" dirty="0"/>
          </a:p>
          <a:p>
            <a:r>
              <a:rPr lang="uk-UA" b="1" i="1" dirty="0"/>
              <a:t>Структура контролю: </a:t>
            </a:r>
            <a:endParaRPr lang="ru-RU" dirty="0"/>
          </a:p>
          <a:p>
            <a:pPr lvl="0" fontAlgn="base"/>
            <a:r>
              <a:rPr lang="uk-UA" i="1" dirty="0"/>
              <a:t>Перевірка</a:t>
            </a:r>
            <a:r>
              <a:rPr lang="uk-UA" dirty="0"/>
              <a:t> – виявляє знання, навички, уміння студента відповідно до вимог, передбачених навчальними програмами. </a:t>
            </a:r>
            <a:endParaRPr lang="ru-RU" dirty="0"/>
          </a:p>
          <a:p>
            <a:pPr lvl="0" fontAlgn="base"/>
            <a:r>
              <a:rPr lang="uk-UA" i="1" dirty="0"/>
              <a:t>Оцінювання </a:t>
            </a:r>
            <a:r>
              <a:rPr lang="uk-UA" dirty="0"/>
              <a:t>– словесне чи </a:t>
            </a:r>
            <a:r>
              <a:rPr lang="uk-UA" dirty="0" err="1"/>
              <a:t>побальне</a:t>
            </a:r>
            <a:r>
              <a:rPr lang="uk-UA" dirty="0"/>
              <a:t> фіксування якості знань, які опанував студент. </a:t>
            </a:r>
            <a:endParaRPr lang="ru-RU" dirty="0"/>
          </a:p>
          <a:p>
            <a:pPr lvl="0" fontAlgn="base"/>
            <a:r>
              <a:rPr lang="uk-UA" i="1" dirty="0"/>
              <a:t>Облік</a:t>
            </a:r>
            <a:r>
              <a:rPr lang="uk-UA" dirty="0"/>
              <a:t> – запис результатів контролю (переважно в балах) у визначеній документації чи документах.  </a:t>
            </a:r>
            <a:endParaRPr lang="ru-RU" dirty="0"/>
          </a:p>
          <a:p>
            <a:r>
              <a:rPr lang="uk-UA" b="1" i="1" dirty="0"/>
              <a:t>Об’єкти контролю: </a:t>
            </a:r>
            <a:endParaRPr lang="ru-RU" dirty="0"/>
          </a:p>
          <a:p>
            <a:r>
              <a:rPr lang="uk-UA" dirty="0"/>
              <a:t>− знання основних категорій, понять, принципів, процесів, явищ, а також взаємозв’язку цих компонентів, їхньої взаємообумовленості; </a:t>
            </a:r>
            <a:endParaRPr lang="ru-RU" dirty="0"/>
          </a:p>
          <a:p>
            <a:r>
              <a:rPr lang="uk-UA" dirty="0"/>
              <a:t>− уміння, навички застосування знань на практиці; </a:t>
            </a:r>
            <a:endParaRPr lang="ru-RU" dirty="0"/>
          </a:p>
          <a:p>
            <a:r>
              <a:rPr lang="uk-UA" dirty="0"/>
              <a:t>− здійснення навчальної роботи під час занять; </a:t>
            </a:r>
            <a:endParaRPr lang="ru-RU" dirty="0"/>
          </a:p>
          <a:p>
            <a:r>
              <a:rPr lang="uk-UA" dirty="0"/>
              <a:t>− уміння самостійно здобувати інформацію, знання. </a:t>
            </a:r>
            <a:endParaRPr lang="ru-RU" dirty="0"/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608" y="476672"/>
            <a:ext cx="8458200" cy="1222375"/>
          </a:xfrm>
        </p:spPr>
        <p:txBody>
          <a:bodyPr/>
          <a:lstStyle/>
          <a:p>
            <a:pPr algn="ctr"/>
            <a:r>
              <a:rPr lang="uk-UA" b="1" i="1" dirty="0"/>
              <a:t>Функції контролю: </a:t>
            </a:r>
            <a:r>
              <a:rPr lang="ru-RU" dirty="0"/>
              <a:t/>
            </a:r>
            <a:br>
              <a:rPr lang="ru-RU" dirty="0"/>
            </a:b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0375" y="1268761"/>
            <a:ext cx="8378825" cy="5184576"/>
          </a:xfrm>
        </p:spPr>
        <p:txBody>
          <a:bodyPr>
            <a:normAutofit fontScale="70000" lnSpcReduction="20000"/>
          </a:bodyPr>
          <a:lstStyle/>
          <a:p>
            <a:r>
              <a:rPr lang="uk-UA" sz="2800" dirty="0" smtClean="0"/>
              <a:t>− </a:t>
            </a:r>
            <a:r>
              <a:rPr lang="uk-UA" sz="2800" dirty="0"/>
              <a:t>діагностична – визначення попереднього рівня знань й умінь студента; виявлення прогалин у знаннях; </a:t>
            </a:r>
            <a:endParaRPr lang="ru-RU" sz="2800" dirty="0"/>
          </a:p>
          <a:p>
            <a:r>
              <a:rPr lang="uk-UA" sz="2800" dirty="0"/>
              <a:t>− прогностична – вироблення шляхів підвищення ефективності роботи викладача та студентів; </a:t>
            </a:r>
            <a:endParaRPr lang="ru-RU" sz="2800" dirty="0"/>
          </a:p>
          <a:p>
            <a:r>
              <a:rPr lang="uk-UA" sz="2800" dirty="0"/>
              <a:t>− корекційна – визначення напрямів подолання недоліків і прогалин, які є в знаннях студента; </a:t>
            </a:r>
            <a:endParaRPr lang="ru-RU" sz="2800" dirty="0"/>
          </a:p>
          <a:p>
            <a:r>
              <a:rPr lang="uk-UA" sz="2800" dirty="0"/>
              <a:t>− стимулююча − заохочення студентів до постійної праці та самоосвіти; </a:t>
            </a:r>
            <a:endParaRPr lang="ru-RU" sz="2800" dirty="0"/>
          </a:p>
          <a:p>
            <a:r>
              <a:rPr lang="uk-UA" sz="2800" dirty="0"/>
              <a:t>− освітня – забезпечення систематизованих знань студента; </a:t>
            </a:r>
            <a:endParaRPr lang="ru-RU" sz="2800" dirty="0"/>
          </a:p>
          <a:p>
            <a:r>
              <a:rPr lang="uk-UA" sz="2800" dirty="0"/>
              <a:t>− розвивальна – формування самостійності та критичності мислення; </a:t>
            </a:r>
            <a:endParaRPr lang="ru-RU" sz="2800" dirty="0"/>
          </a:p>
          <a:p>
            <a:r>
              <a:rPr lang="uk-UA" sz="2800" dirty="0"/>
              <a:t>− оцінювальна – надання інформації студентам про рівень їхніх знань та умінь; </a:t>
            </a:r>
            <a:endParaRPr lang="ru-RU" sz="2800" dirty="0"/>
          </a:p>
          <a:p>
            <a:r>
              <a:rPr lang="uk-UA" sz="2800" dirty="0"/>
              <a:t>− управлінська – коректування навчальної роботи студента на всіх її етапах; </a:t>
            </a:r>
            <a:endParaRPr lang="ru-RU" sz="2800" dirty="0"/>
          </a:p>
          <a:p>
            <a:r>
              <a:rPr lang="uk-UA" sz="2800" dirty="0"/>
              <a:t>− виховна – вироблення таких якостей, як дисциплінованість, самостійність, відповідальність. </a:t>
            </a:r>
            <a:endParaRPr lang="ru-RU" sz="2800" dirty="0"/>
          </a:p>
          <a:p>
            <a:pPr algn="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AutoShape 2" descr="Сколько стоит самый дешевый домашний компьюте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68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608" y="476672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</a:rPr>
              <a:t>2. </a:t>
            </a:r>
            <a:r>
              <a:rPr lang="ru-RU" b="1" dirty="0" err="1">
                <a:effectLst/>
              </a:rPr>
              <a:t>Види</a:t>
            </a:r>
            <a:r>
              <a:rPr lang="ru-RU" b="1" dirty="0">
                <a:effectLst/>
              </a:rPr>
              <a:t>, </a:t>
            </a:r>
            <a:r>
              <a:rPr lang="ru-RU" b="1" dirty="0" err="1">
                <a:effectLst/>
              </a:rPr>
              <a:t>форми</a:t>
            </a:r>
            <a:r>
              <a:rPr lang="ru-RU" b="1" dirty="0">
                <a:effectLst/>
              </a:rPr>
              <a:t>, </a:t>
            </a:r>
            <a:r>
              <a:rPr lang="ru-RU" b="1" dirty="0" err="1">
                <a:effectLst/>
              </a:rPr>
              <a:t>методи</a:t>
            </a:r>
            <a:r>
              <a:rPr lang="ru-RU" b="1" dirty="0">
                <a:effectLst/>
              </a:rPr>
              <a:t> та </a:t>
            </a:r>
            <a:r>
              <a:rPr lang="ru-RU" b="1" dirty="0" err="1">
                <a:effectLst/>
              </a:rPr>
              <a:t>прийоми</a:t>
            </a:r>
            <a:r>
              <a:rPr lang="ru-RU" b="1" dirty="0">
                <a:effectLst/>
              </a:rPr>
              <a:t> контролю </a:t>
            </a:r>
            <a:br>
              <a:rPr lang="ru-RU" b="1" dirty="0">
                <a:effectLst/>
              </a:rPr>
            </a:b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0375" y="1484784"/>
            <a:ext cx="8378825" cy="5040559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У </a:t>
            </a:r>
            <a:r>
              <a:rPr lang="uk-UA" dirty="0" smtClean="0"/>
              <a:t>ЗВО </a:t>
            </a:r>
            <a:r>
              <a:rPr lang="uk-UA" dirty="0"/>
              <a:t>застосовують два основні </a:t>
            </a:r>
            <a:r>
              <a:rPr lang="uk-UA" b="1" u="sng" dirty="0"/>
              <a:t>види контролю</a:t>
            </a:r>
            <a:r>
              <a:rPr lang="uk-UA" dirty="0"/>
              <a:t>: </a:t>
            </a:r>
            <a:endParaRPr lang="ru-RU" dirty="0"/>
          </a:p>
          <a:p>
            <a:r>
              <a:rPr lang="uk-UA" b="1" i="1" dirty="0"/>
              <a:t>1.</a:t>
            </a:r>
            <a:r>
              <a:rPr lang="uk-UA" dirty="0"/>
              <a:t> </a:t>
            </a:r>
            <a:r>
              <a:rPr lang="uk-UA" b="1" i="1" dirty="0"/>
              <a:t>Міжсесійний</a:t>
            </a:r>
            <a:r>
              <a:rPr lang="uk-UA" dirty="0"/>
              <a:t> </a:t>
            </a:r>
            <a:r>
              <a:rPr lang="uk-UA" dirty="0" smtClean="0"/>
              <a:t>:  </a:t>
            </a:r>
            <a:endParaRPr lang="ru-RU" dirty="0"/>
          </a:p>
          <a:p>
            <a:r>
              <a:rPr lang="uk-UA" dirty="0"/>
              <a:t>− </a:t>
            </a:r>
            <a:r>
              <a:rPr lang="uk-UA" i="1" dirty="0"/>
              <a:t>попередній контроль</a:t>
            </a:r>
            <a:r>
              <a:rPr lang="uk-UA" dirty="0"/>
              <a:t> (діагностування, визначення загальної підготовки студента, рівня оволодіння основними поняттями дисципліни, вивчення якої розпочинається); </a:t>
            </a:r>
            <a:endParaRPr lang="ru-RU" dirty="0"/>
          </a:p>
          <a:p>
            <a:r>
              <a:rPr lang="uk-UA" dirty="0"/>
              <a:t>− </a:t>
            </a:r>
            <a:r>
              <a:rPr lang="uk-UA" i="1" dirty="0"/>
              <a:t>поточний</a:t>
            </a:r>
            <a:r>
              <a:rPr lang="uk-UA" dirty="0"/>
              <a:t> (оперативне виявлення, вимірювання, оцінювання якості знань, умінь, навичок); </a:t>
            </a:r>
            <a:endParaRPr lang="ru-RU" dirty="0"/>
          </a:p>
          <a:p>
            <a:r>
              <a:rPr lang="uk-UA" dirty="0"/>
              <a:t>− </a:t>
            </a:r>
            <a:r>
              <a:rPr lang="uk-UA" i="1" dirty="0"/>
              <a:t>тематичний</a:t>
            </a:r>
            <a:r>
              <a:rPr lang="uk-UA" dirty="0"/>
              <a:t> (модульний) – передбачає перевірку й оцінювання знань студентів із кожної </a:t>
            </a:r>
            <a:r>
              <a:rPr lang="uk-UA" dirty="0" err="1"/>
              <a:t>логічно</a:t>
            </a:r>
            <a:r>
              <a:rPr lang="uk-UA" dirty="0"/>
              <a:t> завершеної </a:t>
            </a:r>
            <a:r>
              <a:rPr lang="uk-UA" dirty="0" smtClean="0"/>
              <a:t>частини; </a:t>
            </a:r>
            <a:endParaRPr lang="ru-RU" dirty="0"/>
          </a:p>
          <a:p>
            <a:r>
              <a:rPr lang="uk-UA" dirty="0"/>
              <a:t>− </a:t>
            </a:r>
            <a:r>
              <a:rPr lang="uk-UA" i="1" dirty="0"/>
              <a:t>періодичний</a:t>
            </a:r>
            <a:r>
              <a:rPr lang="uk-UA" dirty="0"/>
              <a:t> (атестація студентів за певний проміжок вивчення навчальної дисципліни). Може передбачати контрольні ректорські, комплексні контрольні роботи (ККР), колоквіуми тощо.  </a:t>
            </a:r>
            <a:endParaRPr lang="ru-RU" dirty="0"/>
          </a:p>
          <a:p>
            <a:r>
              <a:rPr lang="uk-UA" b="1" i="1" dirty="0"/>
              <a:t>2.</a:t>
            </a:r>
            <a:r>
              <a:rPr lang="uk-UA" dirty="0"/>
              <a:t> </a:t>
            </a:r>
            <a:r>
              <a:rPr lang="uk-UA" b="1" i="1" dirty="0"/>
              <a:t>Підсумковий:</a:t>
            </a:r>
            <a:r>
              <a:rPr lang="uk-UA" dirty="0"/>
              <a:t>  </a:t>
            </a:r>
            <a:endParaRPr lang="ru-RU" dirty="0"/>
          </a:p>
          <a:p>
            <a:r>
              <a:rPr lang="uk-UA" dirty="0"/>
              <a:t>− </a:t>
            </a:r>
            <a:r>
              <a:rPr lang="uk-UA" i="1" dirty="0"/>
              <a:t>сесійний контроль</a:t>
            </a:r>
            <a:r>
              <a:rPr lang="uk-UA" dirty="0"/>
              <a:t> (</a:t>
            </a:r>
            <a:r>
              <a:rPr lang="uk-UA" dirty="0" smtClean="0"/>
              <a:t>заліки та </a:t>
            </a:r>
            <a:r>
              <a:rPr lang="uk-UA" dirty="0" err="1" smtClean="0"/>
              <a:t>екзамена</a:t>
            </a:r>
            <a:r>
              <a:rPr lang="uk-UA" dirty="0" smtClean="0"/>
              <a:t>); </a:t>
            </a:r>
            <a:endParaRPr lang="ru-RU" dirty="0"/>
          </a:p>
          <a:p>
            <a:r>
              <a:rPr lang="uk-UA" dirty="0"/>
              <a:t>− </a:t>
            </a:r>
            <a:r>
              <a:rPr lang="uk-UA" i="1" dirty="0"/>
              <a:t>державна атестація</a:t>
            </a:r>
            <a:r>
              <a:rPr lang="uk-UA" dirty="0"/>
              <a:t> (іспити, захист кваліфікаційної роботи). </a:t>
            </a:r>
            <a:endParaRPr lang="ru-RU" dirty="0"/>
          </a:p>
          <a:p>
            <a:pPr algn="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AutoShape 2" descr="Сколько стоит самый дешевый домашний компьюте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58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608" y="476673"/>
            <a:ext cx="8458200" cy="792088"/>
          </a:xfrm>
        </p:spPr>
        <p:txBody>
          <a:bodyPr/>
          <a:lstStyle/>
          <a:p>
            <a:pPr algn="ctr"/>
            <a:r>
              <a:rPr lang="uk-UA" b="1" i="1" dirty="0"/>
              <a:t>Форми контролю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0375" y="1988840"/>
            <a:ext cx="8378825" cy="374441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2800" dirty="0" smtClean="0"/>
              <a:t>− </a:t>
            </a:r>
            <a:r>
              <a:rPr lang="uk-UA" sz="2800" i="1" dirty="0"/>
              <a:t>фронтальна</a:t>
            </a:r>
            <a:r>
              <a:rPr lang="uk-UA" sz="2800" dirty="0"/>
              <a:t> – передбачає нетривалі відповіді з місця, які доповнюють одна </a:t>
            </a:r>
            <a:r>
              <a:rPr lang="uk-UA" sz="2800" dirty="0" smtClean="0"/>
              <a:t>одну</a:t>
            </a:r>
            <a:r>
              <a:rPr lang="uk-UA" sz="2800" dirty="0"/>
              <a:t>;</a:t>
            </a:r>
            <a:r>
              <a:rPr lang="uk-UA" sz="28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uk-UA" sz="2800" dirty="0" smtClean="0"/>
              <a:t>− </a:t>
            </a:r>
            <a:r>
              <a:rPr lang="uk-UA" sz="2800" i="1" dirty="0" smtClean="0"/>
              <a:t>групова</a:t>
            </a:r>
            <a:r>
              <a:rPr lang="uk-UA" sz="2800" dirty="0" smtClean="0"/>
              <a:t>; </a:t>
            </a:r>
            <a:endParaRPr lang="ru-RU" sz="2800" dirty="0"/>
          </a:p>
          <a:p>
            <a:pPr>
              <a:spcBef>
                <a:spcPts val="0"/>
              </a:spcBef>
            </a:pPr>
            <a:r>
              <a:rPr lang="uk-UA" sz="2800" dirty="0"/>
              <a:t>− </a:t>
            </a:r>
            <a:r>
              <a:rPr lang="uk-UA" sz="2800" i="1" dirty="0" smtClean="0"/>
              <a:t>індивідуальна</a:t>
            </a:r>
            <a:r>
              <a:rPr lang="uk-UA" sz="2800" dirty="0" smtClean="0"/>
              <a:t>; </a:t>
            </a:r>
            <a:endParaRPr lang="ru-RU" sz="2800" dirty="0"/>
          </a:p>
          <a:p>
            <a:pPr>
              <a:spcBef>
                <a:spcPts val="0"/>
              </a:spcBef>
            </a:pPr>
            <a:r>
              <a:rPr lang="uk-UA" sz="2800" dirty="0"/>
              <a:t>− </a:t>
            </a:r>
            <a:r>
              <a:rPr lang="uk-UA" sz="2800" i="1" dirty="0" smtClean="0"/>
              <a:t>самоконтроль</a:t>
            </a:r>
            <a:r>
              <a:rPr lang="uk-UA" sz="2800" dirty="0" smtClean="0"/>
              <a:t>; </a:t>
            </a:r>
            <a:endParaRPr lang="ru-RU" sz="2800" dirty="0"/>
          </a:p>
          <a:p>
            <a:pPr>
              <a:spcBef>
                <a:spcPts val="0"/>
              </a:spcBef>
            </a:pPr>
            <a:r>
              <a:rPr lang="uk-UA" sz="2800" dirty="0"/>
              <a:t>− </a:t>
            </a:r>
            <a:r>
              <a:rPr lang="uk-UA" sz="2800" i="1" dirty="0" smtClean="0"/>
              <a:t>комбінована</a:t>
            </a:r>
            <a:r>
              <a:rPr lang="uk-UA" sz="2800" dirty="0" smtClean="0"/>
              <a:t>.  </a:t>
            </a:r>
            <a:endParaRPr lang="ru-RU" sz="2800" dirty="0"/>
          </a:p>
          <a:p>
            <a:pPr algn="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AutoShape 2" descr="Сколько стоит самый дешевый домашний компьюте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51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608" y="476672"/>
            <a:ext cx="8458200" cy="1222375"/>
          </a:xfrm>
        </p:spPr>
        <p:txBody>
          <a:bodyPr/>
          <a:lstStyle/>
          <a:p>
            <a:pPr algn="ctr"/>
            <a:r>
              <a:rPr lang="uk-UA" b="1" i="1" dirty="0">
                <a:effectLst/>
              </a:rPr>
              <a:t>Методи контролю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6126" y="1184237"/>
            <a:ext cx="8378825" cy="5658033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uk-UA" sz="2800" i="1" dirty="0" smtClean="0"/>
              <a:t>-Спостереження </a:t>
            </a:r>
            <a:r>
              <a:rPr lang="uk-UA" sz="2800" i="1" dirty="0"/>
              <a:t>за навчальною </a:t>
            </a:r>
            <a:r>
              <a:rPr lang="uk-UA" sz="2800" i="1" dirty="0" smtClean="0"/>
              <a:t>роботою</a:t>
            </a:r>
          </a:p>
          <a:p>
            <a:pPr algn="just">
              <a:spcBef>
                <a:spcPts val="0"/>
              </a:spcBef>
            </a:pPr>
            <a:r>
              <a:rPr lang="uk-UA" sz="2800" i="1" dirty="0" smtClean="0"/>
              <a:t>-Усні </a:t>
            </a:r>
            <a:r>
              <a:rPr lang="uk-UA" sz="2800" i="1" dirty="0"/>
              <a:t>методи</a:t>
            </a:r>
            <a:r>
              <a:rPr lang="uk-UA" sz="2800" dirty="0"/>
              <a:t> (усна відповідь, бесіда, </a:t>
            </a:r>
            <a:r>
              <a:rPr lang="uk-UA" sz="2800" dirty="0" smtClean="0"/>
              <a:t>виступи</a:t>
            </a:r>
            <a:r>
              <a:rPr lang="uk-UA" sz="2800" dirty="0"/>
              <a:t>, доповіді, рецензування, звіт про підсумки педагогічної практики, повідомлення, коментування </a:t>
            </a:r>
            <a:r>
              <a:rPr lang="uk-UA" sz="2800" smtClean="0"/>
              <a:t>текстів,тощо</a:t>
            </a:r>
            <a:r>
              <a:rPr lang="uk-UA" sz="2800" dirty="0"/>
              <a:t>)</a:t>
            </a:r>
            <a:endParaRPr lang="uk-UA" sz="2800" i="1" dirty="0" smtClean="0"/>
          </a:p>
          <a:p>
            <a:pPr algn="just">
              <a:spcBef>
                <a:spcPts val="0"/>
              </a:spcBef>
            </a:pPr>
            <a:r>
              <a:rPr lang="uk-UA" sz="2800" i="1" dirty="0" smtClean="0"/>
              <a:t>-Письмові </a:t>
            </a:r>
            <a:r>
              <a:rPr lang="uk-UA" sz="2800" i="1" dirty="0"/>
              <a:t>методи</a:t>
            </a:r>
            <a:r>
              <a:rPr lang="uk-UA" sz="2800" dirty="0"/>
              <a:t> (реферати, есе, письмові звіти, творчі, контрольні роботи, педагогічні диктанти, курсові, </a:t>
            </a:r>
            <a:r>
              <a:rPr lang="uk-UA" sz="2800" dirty="0" smtClean="0"/>
              <a:t>магістерські</a:t>
            </a:r>
            <a:r>
              <a:rPr lang="uk-UA" sz="2800" dirty="0"/>
              <a:t>, конспекти, статті</a:t>
            </a:r>
            <a:r>
              <a:rPr lang="uk-UA" sz="2800" dirty="0" smtClean="0"/>
              <a:t>)</a:t>
            </a:r>
          </a:p>
          <a:p>
            <a:pPr algn="just">
              <a:spcBef>
                <a:spcPts val="0"/>
              </a:spcBef>
            </a:pPr>
            <a:r>
              <a:rPr lang="uk-UA" sz="2800" i="1" dirty="0" smtClean="0"/>
              <a:t>-Графічні </a:t>
            </a:r>
            <a:r>
              <a:rPr lang="uk-UA" sz="2800" i="1" dirty="0"/>
              <a:t>методи</a:t>
            </a:r>
            <a:r>
              <a:rPr lang="uk-UA" sz="2800" dirty="0"/>
              <a:t> (таблиці, схеми, рисунки, графіки, кросворди, ребуси</a:t>
            </a:r>
            <a:r>
              <a:rPr lang="uk-UA" sz="2800" dirty="0" smtClean="0"/>
              <a:t>).</a:t>
            </a:r>
          </a:p>
          <a:p>
            <a:pPr algn="just">
              <a:spcBef>
                <a:spcPts val="0"/>
              </a:spcBef>
            </a:pPr>
            <a:r>
              <a:rPr lang="uk-UA" sz="2800" i="1" dirty="0" smtClean="0"/>
              <a:t>-Практичні методи</a:t>
            </a:r>
          </a:p>
          <a:p>
            <a:pPr algn="just">
              <a:spcBef>
                <a:spcPts val="0"/>
              </a:spcBef>
            </a:pPr>
            <a:r>
              <a:rPr lang="uk-UA" sz="2800" i="1" dirty="0" smtClean="0"/>
              <a:t>-Методи </a:t>
            </a:r>
            <a:r>
              <a:rPr lang="uk-UA" sz="2800" i="1" dirty="0"/>
              <a:t>підсумкової атестації: </a:t>
            </a:r>
            <a:r>
              <a:rPr lang="uk-UA" sz="2800" i="1" dirty="0" smtClean="0"/>
              <a:t>екзамен, залік</a:t>
            </a:r>
            <a:endParaRPr lang="ru-RU" sz="2800" dirty="0"/>
          </a:p>
          <a:p>
            <a:pPr algn="just">
              <a:spcBef>
                <a:spcPts val="0"/>
              </a:spcBef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AutoShape 2" descr="Сколько стоит самый дешевый домашний компьюте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96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608" y="476672"/>
            <a:ext cx="8458200" cy="1222375"/>
          </a:xfrm>
        </p:spPr>
        <p:txBody>
          <a:bodyPr/>
          <a:lstStyle/>
          <a:p>
            <a:pPr algn="ctr"/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0375" y="2015381"/>
            <a:ext cx="8378825" cy="3717875"/>
          </a:xfrm>
        </p:spPr>
        <p:txBody>
          <a:bodyPr>
            <a:normAutofit/>
          </a:bodyPr>
          <a:lstStyle/>
          <a:p>
            <a:pPr algn="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AutoShape 2" descr="Сколько стоит самый дешевый домашний компьюте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4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256</TotalTime>
  <Words>498</Words>
  <Application>Microsoft Office PowerPoint</Application>
  <PresentationFormat>Экран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Franklin Gothic Book</vt:lpstr>
      <vt:lpstr>Franklin Gothic Medium</vt:lpstr>
      <vt:lpstr>Times New Roman</vt:lpstr>
      <vt:lpstr>Wingdings 2</vt:lpstr>
      <vt:lpstr>Трек</vt:lpstr>
      <vt:lpstr>Контроль й оцінювання знань студентів</vt:lpstr>
      <vt:lpstr>1. Поняття про контроль, його структуру та функції  </vt:lpstr>
      <vt:lpstr>Функції контролю:  </vt:lpstr>
      <vt:lpstr>2. Види, форми, методи та прийоми контролю  </vt:lpstr>
      <vt:lpstr>Форми контролю</vt:lpstr>
      <vt:lpstr>Методи контролю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Інформаційно-комунікаційні технології</dc:title>
  <dc:creator>Максим</dc:creator>
  <cp:lastModifiedBy>Misha</cp:lastModifiedBy>
  <cp:revision>14</cp:revision>
  <dcterms:created xsi:type="dcterms:W3CDTF">2020-10-08T11:00:38Z</dcterms:created>
  <dcterms:modified xsi:type="dcterms:W3CDTF">2020-10-20T16:43:23Z</dcterms:modified>
</cp:coreProperties>
</file>