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6"/>
  </p:notesMasterIdLst>
  <p:sldIdLst>
    <p:sldId id="256" r:id="rId2"/>
    <p:sldId id="257" r:id="rId3"/>
    <p:sldId id="349" r:id="rId4"/>
    <p:sldId id="351" r:id="rId5"/>
    <p:sldId id="320" r:id="rId6"/>
    <p:sldId id="277" r:id="rId7"/>
    <p:sldId id="276" r:id="rId8"/>
    <p:sldId id="321" r:id="rId9"/>
    <p:sldId id="328" r:id="rId10"/>
    <p:sldId id="322" r:id="rId11"/>
    <p:sldId id="348" r:id="rId12"/>
    <p:sldId id="324" r:id="rId13"/>
    <p:sldId id="359" r:id="rId14"/>
    <p:sldId id="280" r:id="rId15"/>
    <p:sldId id="352" r:id="rId16"/>
    <p:sldId id="353" r:id="rId17"/>
    <p:sldId id="354" r:id="rId18"/>
    <p:sldId id="373" r:id="rId19"/>
    <p:sldId id="355" r:id="rId20"/>
    <p:sldId id="356" r:id="rId21"/>
    <p:sldId id="357" r:id="rId22"/>
    <p:sldId id="290" r:id="rId23"/>
    <p:sldId id="326" r:id="rId24"/>
    <p:sldId id="358" r:id="rId25"/>
    <p:sldId id="31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27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7F4"/>
    <a:srgbClr val="F2F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8"/>
    <p:restoredTop sz="93967"/>
  </p:normalViewPr>
  <p:slideViewPr>
    <p:cSldViewPr snapToGrid="0" snapToObjects="1">
      <p:cViewPr varScale="1">
        <p:scale>
          <a:sx n="107" d="100"/>
          <a:sy n="107" d="100"/>
        </p:scale>
        <p:origin x="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C3562-BEC7-5F42-92AF-FA1E615DDB38}" type="datetimeFigureOut">
              <a:rPr lang="uk-UA" smtClean="0"/>
              <a:t>08.05.24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7F155-9200-E34B-BC3F-8B955D0FA5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477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7F155-9200-E34B-BC3F-8B955D0FA566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616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5/7/24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5/7/24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5/7/24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5/7/24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5/7/24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3EFC3-6E1A-C74A-BDB1-9DFA2CEA2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1508" y="2978419"/>
            <a:ext cx="6543389" cy="1827088"/>
          </a:xfrm>
        </p:spPr>
        <p:txBody>
          <a:bodyPr>
            <a:normAutofit fontScale="90000"/>
          </a:bodyPr>
          <a:lstStyle/>
          <a:p>
            <a:pPr indent="457200" algn="r"/>
            <a:r>
              <a:rPr lang="uk-UA" sz="49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 9. </a:t>
            </a:r>
            <a:br>
              <a:rPr lang="uk-UA" sz="49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49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Міжнародні конфлікти</a:t>
            </a:r>
            <a:br>
              <a:rPr lang="ru-UA" sz="49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br>
              <a:rPr lang="uk-UA" sz="49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к.політ.н</a:t>
            </a:r>
            <a:r>
              <a:rPr lang="uk-UA" sz="36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36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Н.В.Лепська</a:t>
            </a:r>
            <a:endParaRPr lang="ru-UA" sz="3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2" name="Picture 4" descr="Illustration Global International Conflict Stock Photo 2370405325 |  Shutterstock">
            <a:extLst>
              <a:ext uri="{FF2B5EF4-FFF2-40B4-BE49-F238E27FC236}">
                <a16:creationId xmlns:a16="http://schemas.microsoft.com/office/drawing/2014/main" id="{11AED5C4-B834-8B4D-9AC3-53726F72D7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4" r="10156" b="7669"/>
          <a:stretch/>
        </p:blipFill>
        <p:spPr bwMode="auto">
          <a:xfrm>
            <a:off x="222172" y="1028848"/>
            <a:ext cx="5465883" cy="48003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07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B3CCB1F-1424-8349-9DBD-244E09C8A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642" y="-36616"/>
            <a:ext cx="5551357" cy="7236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Оскільки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зовнішньопол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.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інтереси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кожної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держави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визначаються</a:t>
            </a: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насаперед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потребами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внутрішнього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соц-економ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.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розвитку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і,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отже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характерні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в основному для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даної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країни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то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їх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екстраполяція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на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міжнар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.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арені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передбачає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взаємодію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з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інтересами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інших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держав</a:t>
            </a:r>
          </a:p>
          <a:p>
            <a:pPr marL="0" indent="0">
              <a:buNone/>
            </a:pPr>
            <a:endParaRPr lang="ru-RU" sz="3600" dirty="0">
              <a:effectLst/>
              <a:latin typeface="Helvetica" pitchFamily="2" charset="0"/>
            </a:endParaRPr>
          </a:p>
          <a:p>
            <a:pPr marL="457200" indent="-457200">
              <a:buAutoNum type="arabicParenR"/>
            </a:pPr>
            <a:endParaRPr lang="ru-RU" sz="2000" dirty="0">
              <a:effectLst/>
              <a:latin typeface="Helvetica" pitchFamily="2" charset="0"/>
            </a:endParaRPr>
          </a:p>
        </p:txBody>
      </p:sp>
      <p:sp>
        <p:nvSpPr>
          <p:cNvPr id="2" name="AutoShape 2" descr="Ссора - векторные изображения, Ссора картинки | Depositphotos">
            <a:extLst>
              <a:ext uri="{FF2B5EF4-FFF2-40B4-BE49-F238E27FC236}">
                <a16:creationId xmlns:a16="http://schemas.microsoft.com/office/drawing/2014/main" id="{35F5E2C3-2DEB-0E46-B939-4F4F48D0F5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2530" name="Picture 2" descr="Olive Tree By Alexei Talimonov | Philosophy Cartoon | TOONPOOL">
            <a:extLst>
              <a:ext uri="{FF2B5EF4-FFF2-40B4-BE49-F238E27FC236}">
                <a16:creationId xmlns:a16="http://schemas.microsoft.com/office/drawing/2014/main" id="{B348EBE4-33D0-6F49-985D-61B55BBA7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71" y="1307943"/>
            <a:ext cx="5924752" cy="4547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718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B3CCB1F-1424-8349-9DBD-244E09C8A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5782" y="254833"/>
            <a:ext cx="6456218" cy="7236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Типи</a:t>
            </a:r>
            <a:r>
              <a:rPr lang="ru-RU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зовнішньопол</a:t>
            </a:r>
            <a:r>
              <a:rPr lang="ru-RU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. </a:t>
            </a:r>
            <a:r>
              <a:rPr lang="ru-RU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інтересів</a:t>
            </a:r>
            <a:r>
              <a:rPr lang="ru-RU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суб'єктів</a:t>
            </a:r>
            <a:r>
              <a:rPr lang="ru-RU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системи</a:t>
            </a:r>
            <a:r>
              <a:rPr lang="ru-RU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міждерж</a:t>
            </a:r>
            <a:r>
              <a:rPr lang="ru-RU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. відносин </a:t>
            </a:r>
            <a:r>
              <a:rPr lang="ru-RU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з</a:t>
            </a:r>
            <a:r>
              <a:rPr lang="ru-RU" sz="20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алежно</a:t>
            </a:r>
            <a:r>
              <a:rPr lang="ru-RU" sz="20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від</a:t>
            </a:r>
            <a:r>
              <a:rPr lang="ru-RU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хар-ру</a:t>
            </a:r>
            <a:r>
              <a:rPr lang="ru-RU" sz="20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цієї</a:t>
            </a:r>
            <a:r>
              <a:rPr lang="ru-RU" sz="20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взаємодії</a:t>
            </a:r>
            <a:r>
              <a:rPr lang="ru-RU" sz="20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:</a:t>
            </a:r>
          </a:p>
          <a:p>
            <a:r>
              <a:rPr lang="ru-RU" sz="2000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неспівпадаючі</a:t>
            </a:r>
            <a:r>
              <a:rPr lang="ru-RU" sz="2000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інтереси</a:t>
            </a:r>
            <a:r>
              <a:rPr lang="ru-RU" sz="2000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: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інтереси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реалізація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яких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не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зачіпає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інтересів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інших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суб'єктів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системі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міждерж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. відносин;</a:t>
            </a:r>
          </a:p>
          <a:p>
            <a:r>
              <a:rPr lang="ru-RU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паралельні</a:t>
            </a:r>
            <a:r>
              <a:rPr lang="ru-RU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інтереси</a:t>
            </a:r>
            <a:r>
              <a:rPr lang="ru-RU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: 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коли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зовнішньопол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інтереси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однієї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держави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реалізуються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руслі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інтересів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іншої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;</a:t>
            </a:r>
          </a:p>
          <a:p>
            <a:r>
              <a:rPr lang="ru-RU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спільні</a:t>
            </a:r>
            <a:r>
              <a:rPr lang="ru-RU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інтереси</a:t>
            </a:r>
            <a:r>
              <a:rPr lang="ru-RU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: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реалізація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можлива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тільки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на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основі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колективних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дій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двох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більше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країн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шляхом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здійснення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скоординованої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програми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дій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;</a:t>
            </a:r>
          </a:p>
          <a:p>
            <a:r>
              <a:rPr lang="ru-RU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розбіжні</a:t>
            </a:r>
            <a:r>
              <a:rPr lang="ru-RU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інтереси</a:t>
            </a:r>
            <a:r>
              <a:rPr lang="ru-RU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: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реалізація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взаємних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інтересів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коли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подальші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цілі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не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співпадають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але і не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вступають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конфлікт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;</a:t>
            </a:r>
          </a:p>
          <a:p>
            <a:r>
              <a:rPr lang="ru-RU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конфронтаційні</a:t>
            </a:r>
            <a:r>
              <a:rPr lang="ru-RU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інтереси</a:t>
            </a:r>
            <a:r>
              <a:rPr lang="ru-RU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: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реалізація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неможлива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без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утиску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інтересів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інших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держав, і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може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бути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здійснена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за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їх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рахунок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endParaRPr lang="ru-RU" sz="3600" dirty="0">
              <a:effectLst/>
              <a:latin typeface="Helvetica" pitchFamily="2" charset="0"/>
            </a:endParaRPr>
          </a:p>
          <a:p>
            <a:pPr marL="457200" indent="-457200">
              <a:buAutoNum type="arabicParenR"/>
            </a:pPr>
            <a:endParaRPr lang="ru-RU" sz="2000" dirty="0">
              <a:effectLst/>
              <a:latin typeface="Helvetica" pitchFamily="2" charset="0"/>
            </a:endParaRPr>
          </a:p>
        </p:txBody>
      </p:sp>
      <p:sp>
        <p:nvSpPr>
          <p:cNvPr id="2" name="AutoShape 2" descr="Ссора - векторные изображения, Ссора картинки | Depositphotos">
            <a:extLst>
              <a:ext uri="{FF2B5EF4-FFF2-40B4-BE49-F238E27FC236}">
                <a16:creationId xmlns:a16="http://schemas.microsoft.com/office/drawing/2014/main" id="{35F5E2C3-2DEB-0E46-B939-4F4F48D0F5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1506" name="Picture 2" descr="War Is Sell: What Investors Get Wrong About Global Conflicts and Their  Impact | Northstar Financial Planners">
            <a:extLst>
              <a:ext uri="{FF2B5EF4-FFF2-40B4-BE49-F238E27FC236}">
                <a16:creationId xmlns:a16="http://schemas.microsoft.com/office/drawing/2014/main" id="{8B30D01B-A81B-784C-8B6A-638A00AFD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71" y="1487773"/>
            <a:ext cx="5470411" cy="38824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231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142DC26-9D04-B142-A645-0E9BDE647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5791" y="185738"/>
            <a:ext cx="5652654" cy="66722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latin typeface="Helvetica" pitchFamily="2" charset="0"/>
            </a:endParaRPr>
          </a:p>
          <a:p>
            <a:pPr marL="0" indent="0" algn="ctr">
              <a:buNone/>
            </a:pPr>
            <a:br>
              <a:rPr lang="ru-RU" sz="2000" dirty="0">
                <a:effectLst/>
                <a:latin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о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міждержавного</a:t>
            </a:r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(</a:t>
            </a:r>
            <a:r>
              <a:rPr lang="ru-RU" sz="2400" b="1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міжнародного</a:t>
            </a:r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)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конфлікту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як правило,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можуть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привести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тільки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конфронтаційні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інтереси</a:t>
            </a:r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адже</a:t>
            </a:r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зіткнення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інтересів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держав на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міжнародній</a:t>
            </a:r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арені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в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умовах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сталої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системи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міждержавних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відносин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є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наслідком</a:t>
            </a:r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нерівномірності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в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їх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розвитку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а,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отже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і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змін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співвідношення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сил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між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ними.</a:t>
            </a:r>
          </a:p>
          <a:p>
            <a:pPr marL="0" indent="0" algn="ctr">
              <a:buNone/>
            </a:pPr>
            <a:endParaRPr lang="ru-RU" sz="2400" b="1" i="1" dirty="0">
              <a:solidFill>
                <a:srgbClr val="002060"/>
              </a:solidFill>
              <a:effectLst/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sz="2400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Міжнародні</a:t>
            </a:r>
            <a:r>
              <a:rPr lang="ru-RU" sz="24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відносини</a:t>
            </a:r>
            <a:r>
              <a:rPr lang="ru-RU" sz="24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– </a:t>
            </a:r>
            <a:r>
              <a:rPr lang="ru-RU" sz="2400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це</a:t>
            </a:r>
            <a:r>
              <a:rPr lang="ru-RU" sz="24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сфера </a:t>
            </a:r>
            <a:r>
              <a:rPr lang="ru-RU" sz="2400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зіткнення</a:t>
            </a:r>
            <a:r>
              <a:rPr lang="ru-RU" sz="24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національних</a:t>
            </a:r>
            <a:r>
              <a:rPr lang="ru-RU" sz="24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інтересів</a:t>
            </a:r>
            <a:r>
              <a:rPr lang="ru-RU" sz="24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держав</a:t>
            </a:r>
          </a:p>
          <a:p>
            <a:endParaRPr lang="ru-RU" sz="2400" dirty="0">
              <a:solidFill>
                <a:srgbClr val="002060"/>
              </a:solidFill>
              <a:latin typeface="Helvetica" pitchFamily="2" charset="0"/>
            </a:endParaRPr>
          </a:p>
          <a:p>
            <a:endParaRPr lang="ru-RU" sz="2800" dirty="0">
              <a:solidFill>
                <a:srgbClr val="00206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ru-RU" sz="2400" dirty="0">
              <a:effectLst/>
              <a:latin typeface="Helvetica" pitchFamily="2" charset="0"/>
            </a:endParaRPr>
          </a:p>
        </p:txBody>
      </p:sp>
      <p:pic>
        <p:nvPicPr>
          <p:cNvPr id="24578" name="Picture 2" descr="National Interest, International Relations and International Law — Is Power  Politics Dead in this Era of Globalization? | GLOBAL TRADE RELATIONS  ........................... Trade News &amp; Legal Commentary --- FOCUS ON U.S.  &amp; GLOBAL TRADE LAW.">
            <a:extLst>
              <a:ext uri="{FF2B5EF4-FFF2-40B4-BE49-F238E27FC236}">
                <a16:creationId xmlns:a16="http://schemas.microsoft.com/office/drawing/2014/main" id="{DDFCD635-FEAB-AE40-B0B2-9602DE724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" r="8624"/>
          <a:stretch/>
        </p:blipFill>
        <p:spPr bwMode="auto">
          <a:xfrm>
            <a:off x="251199" y="1061024"/>
            <a:ext cx="6164592" cy="41245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771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C0876F9-E1F3-4E4E-B8CA-477C871FD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2664" y="1054254"/>
            <a:ext cx="5574817" cy="512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2. </a:t>
            </a:r>
            <a:r>
              <a:rPr lang="ru-RU" sz="3200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Сутність</a:t>
            </a:r>
            <a:r>
              <a:rPr lang="ru-RU" sz="32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міжнародного</a:t>
            </a:r>
            <a:r>
              <a:rPr lang="ru-RU" sz="32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конфлікту</a:t>
            </a:r>
            <a:endParaRPr lang="ru-RU" sz="3200" b="1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endParaRPr lang="ru-RU" sz="2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endParaRPr lang="uk-UA" dirty="0"/>
          </a:p>
        </p:txBody>
      </p:sp>
      <p:pic>
        <p:nvPicPr>
          <p:cNvPr id="10242" name="Picture 2" descr="Легітимність і легальність влади ⋆ АПР">
            <a:extLst>
              <a:ext uri="{FF2B5EF4-FFF2-40B4-BE49-F238E27FC236}">
                <a16:creationId xmlns:a16="http://schemas.microsoft.com/office/drawing/2014/main" id="{DE4E4915-BF52-DA4D-99E7-8D4FC67B6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52" y="1394026"/>
            <a:ext cx="5766985" cy="406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781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683697-F871-914E-BCDC-5EBE7A9C1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233" y="868679"/>
            <a:ext cx="5602414" cy="607838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Міжнародні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конфлікти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розглядаються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як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боротьба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за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владу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ресурси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та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статуси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різних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акторів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які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не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задоволені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наявним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становищем та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прагнуть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до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зміни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системи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міжнародних відносин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еорія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міжнародного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конфлікту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отримала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свій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розвиток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після</a:t>
            </a:r>
            <a:r>
              <a:rPr lang="ru-RU" sz="24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Другої</a:t>
            </a:r>
            <a:r>
              <a:rPr lang="ru-RU" sz="24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світової</a:t>
            </a:r>
            <a:r>
              <a:rPr lang="ru-RU" sz="24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війни</a:t>
            </a:r>
            <a:r>
              <a:rPr lang="ru-RU" sz="24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Основним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науковим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напрямом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стала 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школа політичного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реалізму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яка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вважає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міжнародний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конфлікт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основою міжнародних відносин,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що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характеризується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залученням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різноманітних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суб’єктів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які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мають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власні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цілі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керуючись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або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національним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інтересом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(у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випадку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держави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),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або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іншими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завданнями</a:t>
            </a:r>
            <a:r>
              <a:rPr lang="ru-RU" sz="24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. </a:t>
            </a:r>
          </a:p>
          <a:p>
            <a:pPr marL="0" indent="0">
              <a:buNone/>
            </a:pPr>
            <a:endParaRPr lang="ru-RU" sz="2800" dirty="0">
              <a:effectLst/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3322" name="Picture 10" descr="Презентація: &quot;Початок холодної війни&quot;">
            <a:extLst>
              <a:ext uri="{FF2B5EF4-FFF2-40B4-BE49-F238E27FC236}">
                <a16:creationId xmlns:a16="http://schemas.microsoft.com/office/drawing/2014/main" id="{3328C46E-1C28-2C40-BCB9-248E2D6E1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42"/>
          <a:stretch/>
        </p:blipFill>
        <p:spPr bwMode="auto">
          <a:xfrm>
            <a:off x="130628" y="1307058"/>
            <a:ext cx="6352970" cy="424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925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683697-F871-914E-BCDC-5EBE7A9C1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586" y="779615"/>
            <a:ext cx="5602414" cy="60783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Т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еорія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міжнародного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конфлікту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є</a:t>
            </a:r>
            <a:endParaRPr lang="ru-RU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синтезом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трьох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наукових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шкіл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–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позитивно-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функціонального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конфлікту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Л.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Козера</a:t>
            </a:r>
            <a:endParaRPr lang="ru-RU" sz="2400" dirty="0">
              <a:solidFill>
                <a:srgbClr val="002060"/>
              </a:solidFill>
              <a:effectLst/>
              <a:latin typeface="Book Antiqua" panose="0204060205030503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конфліктної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моделі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суспільства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німецького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політолога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Р. 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Дарендорфа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загальної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теорії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конфлікту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К. </a:t>
            </a:r>
            <a:r>
              <a:rPr lang="ru-RU" sz="2400" b="1" i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Боулдінга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Перелічені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теоретичні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підходи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об’єднують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твердження</a:t>
            </a:r>
            <a:r>
              <a:rPr lang="ru-RU" sz="24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: 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конфлікти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є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об’єктивною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реальністю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усіх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сфер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міжнародного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життя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; 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немає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універсальних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механізмів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щодо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їх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припинення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; 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основним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завданням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людства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є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ефективне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передбачення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управління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конфліктами</a:t>
            </a:r>
            <a:r>
              <a:rPr lang="ru-RU" sz="24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. </a:t>
            </a:r>
          </a:p>
          <a:p>
            <a:pPr>
              <a:buFont typeface="Wingdings" pitchFamily="2" charset="2"/>
              <a:buChar char="§"/>
            </a:pPr>
            <a:endParaRPr lang="ru-RU" sz="2800" dirty="0">
              <a:effectLst/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9940" name="Picture 4" descr="Global Conflicts in 2023: A Year of Turmoil and Ongoing Wars | dia-LOGOS">
            <a:extLst>
              <a:ext uri="{FF2B5EF4-FFF2-40B4-BE49-F238E27FC236}">
                <a16:creationId xmlns:a16="http://schemas.microsoft.com/office/drawing/2014/main" id="{D35F185B-F101-FD49-A693-24DB0561D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68" y="1294409"/>
            <a:ext cx="6297516" cy="39901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957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3000">
              <a:srgbClr val="BCE7E0">
                <a:alpha val="29020"/>
              </a:srgbClr>
            </a:gs>
            <a:gs pos="34000">
              <a:srgbClr val="FEE3D5">
                <a:alpha val="63922"/>
              </a:srgbClr>
            </a:gs>
            <a:gs pos="56000">
              <a:schemeClr val="accent5">
                <a:lumMod val="20000"/>
                <a:lumOff val="80000"/>
              </a:schemeClr>
            </a:gs>
            <a:gs pos="78000">
              <a:schemeClr val="accent1">
                <a:lumMod val="20000"/>
                <a:lumOff val="80000"/>
              </a:schemeClr>
            </a:gs>
            <a:gs pos="96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683697-F871-914E-BCDC-5EBE7A9C1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586" y="1117964"/>
            <a:ext cx="5602414" cy="60783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К. Райт</a:t>
            </a:r>
            <a:r>
              <a:rPr lang="ru-RU" sz="2600" i="1" dirty="0">
                <a:solidFill>
                  <a:srgbClr val="002060"/>
                </a:solidFill>
                <a:latin typeface="Book Antiqua" panose="02040602050305030304" pitchFamily="18" charset="0"/>
              </a:rPr>
              <a:t> –</a:t>
            </a:r>
            <a:r>
              <a:rPr lang="ru-RU" sz="2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не </a:t>
            </a:r>
            <a:r>
              <a:rPr lang="ru-RU" sz="2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здійснюючи</a:t>
            </a:r>
            <a:r>
              <a:rPr lang="ru-RU" sz="2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чіткого</a:t>
            </a:r>
            <a:r>
              <a:rPr lang="ru-RU" sz="2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розмежування</a:t>
            </a:r>
            <a:r>
              <a:rPr lang="ru-RU" sz="2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між</a:t>
            </a:r>
            <a:r>
              <a:rPr lang="ru-RU" sz="2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міжнародним</a:t>
            </a:r>
            <a:r>
              <a:rPr lang="ru-RU" sz="2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та </a:t>
            </a:r>
            <a:r>
              <a:rPr lang="ru-RU" sz="2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міждержавним</a:t>
            </a:r>
            <a:r>
              <a:rPr lang="ru-RU" sz="2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конфліктом</a:t>
            </a:r>
            <a:r>
              <a:rPr lang="ru-RU" sz="2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визначає</a:t>
            </a:r>
            <a:r>
              <a:rPr lang="ru-RU" sz="2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міжнародний</a:t>
            </a:r>
            <a:r>
              <a:rPr lang="ru-RU" sz="26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політичний</a:t>
            </a:r>
            <a:r>
              <a:rPr lang="ru-RU" sz="26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конфлікт</a:t>
            </a:r>
            <a:r>
              <a:rPr lang="ru-RU" sz="26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як «</a:t>
            </a:r>
            <a:r>
              <a:rPr lang="ru-RU" sz="26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відносини</a:t>
            </a:r>
            <a:r>
              <a:rPr lang="ru-RU" sz="26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між</a:t>
            </a:r>
            <a:r>
              <a:rPr lang="ru-RU" sz="26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державами, </a:t>
            </a:r>
            <a:r>
              <a:rPr lang="ru-RU" sz="26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що</a:t>
            </a:r>
            <a:r>
              <a:rPr lang="ru-RU" sz="26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відбуваються</a:t>
            </a:r>
            <a:r>
              <a:rPr lang="ru-RU" sz="26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на </a:t>
            </a:r>
            <a:r>
              <a:rPr lang="ru-RU" sz="26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усіх</a:t>
            </a:r>
            <a:r>
              <a:rPr lang="ru-RU" sz="26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рівнях</a:t>
            </a:r>
            <a:r>
              <a:rPr lang="ru-RU" sz="26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та </a:t>
            </a:r>
            <a:r>
              <a:rPr lang="ru-RU" sz="26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містять</a:t>
            </a:r>
            <a:r>
              <a:rPr lang="ru-RU" sz="26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такі</a:t>
            </a:r>
            <a:r>
              <a:rPr lang="ru-RU" sz="26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стадії</a:t>
            </a:r>
            <a:r>
              <a:rPr lang="ru-RU" sz="26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: </a:t>
            </a:r>
            <a:r>
              <a:rPr lang="ru-RU" sz="26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усвідомлення</a:t>
            </a:r>
            <a:r>
              <a:rPr lang="ru-RU" sz="26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несумісності</a:t>
            </a:r>
            <a:r>
              <a:rPr lang="ru-RU" sz="26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; </a:t>
            </a:r>
            <a:r>
              <a:rPr lang="ru-RU" sz="26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зростання</a:t>
            </a:r>
            <a:r>
              <a:rPr lang="ru-RU" sz="26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напруги</a:t>
            </a:r>
            <a:r>
              <a:rPr lang="ru-RU" sz="26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; </a:t>
            </a:r>
            <a:r>
              <a:rPr lang="ru-RU" sz="26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тиск</a:t>
            </a:r>
            <a:r>
              <a:rPr lang="ru-RU" sz="26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без </a:t>
            </a:r>
            <a:r>
              <a:rPr lang="ru-RU" sz="26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застосування</a:t>
            </a:r>
            <a:r>
              <a:rPr lang="ru-RU" sz="26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військової</a:t>
            </a:r>
            <a:r>
              <a:rPr lang="ru-RU" sz="26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сили</a:t>
            </a:r>
            <a:r>
              <a:rPr lang="ru-RU" sz="26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; </a:t>
            </a:r>
            <a:r>
              <a:rPr lang="ru-RU" sz="26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війна</a:t>
            </a:r>
            <a:r>
              <a:rPr lang="ru-RU" sz="26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»</a:t>
            </a:r>
            <a:r>
              <a:rPr lang="ru-RU" sz="2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 широкому </a:t>
            </a:r>
            <a:r>
              <a:rPr lang="ru-RU" sz="2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сенсі</a:t>
            </a:r>
            <a:r>
              <a:rPr lang="ru-RU" sz="2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термін</a:t>
            </a:r>
            <a:r>
              <a:rPr lang="ru-RU" sz="2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міжнародний</a:t>
            </a:r>
            <a:r>
              <a:rPr lang="ru-RU" sz="26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конфлікт</a:t>
            </a:r>
            <a:r>
              <a:rPr lang="ru-RU" sz="26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6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включає</a:t>
            </a:r>
            <a:r>
              <a:rPr lang="ru-RU" sz="2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: (1)</a:t>
            </a:r>
            <a:r>
              <a:rPr lang="ru-RU" sz="2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конфліктні</a:t>
            </a:r>
            <a:r>
              <a:rPr lang="ru-RU" sz="2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відносини</a:t>
            </a:r>
            <a:r>
              <a:rPr lang="ru-RU" sz="2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(2) </a:t>
            </a:r>
            <a:r>
              <a:rPr lang="ru-RU" sz="2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конфліктні</a:t>
            </a:r>
            <a:r>
              <a:rPr lang="ru-RU" sz="2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дії</a:t>
            </a:r>
            <a:r>
              <a:rPr lang="ru-RU" sz="2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(3) кризу та (4) </a:t>
            </a:r>
            <a:r>
              <a:rPr lang="ru-RU" sz="2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збройний</a:t>
            </a:r>
            <a:r>
              <a:rPr lang="ru-RU" sz="2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конфлікт</a:t>
            </a:r>
            <a:r>
              <a:rPr lang="ru-RU" sz="26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. 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002060"/>
                </a:solidFill>
                <a:latin typeface="Book Antiqua" panose="02040602050305030304" pitchFamily="18" charset="0"/>
              </a:rPr>
              <a:t>У </a:t>
            </a:r>
            <a:r>
              <a:rPr lang="ru-RU" sz="2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вузькому</a:t>
            </a:r>
            <a:r>
              <a:rPr lang="ru-RU" sz="26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сенсі</a:t>
            </a:r>
            <a:r>
              <a:rPr lang="ru-RU" sz="26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конфлікт</a:t>
            </a:r>
            <a:r>
              <a:rPr lang="ru-RU" sz="26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належить</a:t>
            </a:r>
            <a:r>
              <a:rPr lang="ru-RU" sz="2600" dirty="0">
                <a:solidFill>
                  <a:srgbClr val="002060"/>
                </a:solidFill>
                <a:latin typeface="Book Antiqua" panose="02040602050305030304" pitchFamily="18" charset="0"/>
              </a:rPr>
              <a:t> до </a:t>
            </a:r>
            <a:r>
              <a:rPr lang="ru-RU" sz="2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ситуацій</a:t>
            </a:r>
            <a:r>
              <a:rPr lang="ru-RU" sz="2600" dirty="0">
                <a:solidFill>
                  <a:srgbClr val="002060"/>
                </a:solidFill>
                <a:latin typeface="Book Antiqua" panose="02040602050305030304" pitchFamily="18" charset="0"/>
              </a:rPr>
              <a:t>, в </a:t>
            </a:r>
            <a:r>
              <a:rPr lang="ru-RU" sz="2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яких</a:t>
            </a:r>
            <a:r>
              <a:rPr lang="ru-RU" sz="26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країни</a:t>
            </a:r>
            <a:r>
              <a:rPr lang="ru-RU" sz="26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застосовують</a:t>
            </a:r>
            <a:r>
              <a:rPr lang="ru-RU" sz="26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певні</a:t>
            </a:r>
            <a:r>
              <a:rPr lang="ru-RU" sz="26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дії</a:t>
            </a:r>
            <a:r>
              <a:rPr lang="ru-RU" sz="2600" dirty="0">
                <a:solidFill>
                  <a:srgbClr val="002060"/>
                </a:solidFill>
                <a:latin typeface="Book Antiqua" panose="02040602050305030304" pitchFamily="18" charset="0"/>
              </a:rPr>
              <a:t> одна </a:t>
            </a:r>
            <a:r>
              <a:rPr lang="ru-RU" sz="2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проти</a:t>
            </a:r>
            <a:r>
              <a:rPr lang="ru-RU" sz="26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іншої</a:t>
            </a:r>
            <a:r>
              <a:rPr lang="ru-RU" sz="2600" dirty="0">
                <a:solidFill>
                  <a:srgbClr val="002060"/>
                </a:solidFill>
                <a:latin typeface="Book Antiqua" panose="02040602050305030304" pitchFamily="18" charset="0"/>
              </a:rPr>
              <a:t>. </a:t>
            </a:r>
          </a:p>
          <a:p>
            <a:pPr marL="0" indent="0">
              <a:buNone/>
            </a:pPr>
            <a:endParaRPr lang="ru-RU" sz="2800" dirty="0">
              <a:effectLst/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62" name="Picture 2" descr="New guide to papers of Quincy Wright, pioneer in international law and  international relations - The University of Chicago Library News - The  University of Chicago Library">
            <a:extLst>
              <a:ext uri="{FF2B5EF4-FFF2-40B4-BE49-F238E27FC236}">
                <a16:creationId xmlns:a16="http://schemas.microsoft.com/office/drawing/2014/main" id="{B6DCF602-9E35-C44C-BEA5-3E8CCD67E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34" y="420870"/>
            <a:ext cx="4082061" cy="52102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9CA98B-83B3-7F46-B877-C1F4E95065EC}"/>
              </a:ext>
            </a:extLst>
          </p:cNvPr>
          <p:cNvSpPr txBox="1"/>
          <p:nvPr/>
        </p:nvSpPr>
        <p:spPr>
          <a:xfrm>
            <a:off x="950024" y="5729244"/>
            <a:ext cx="48688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u="none" strike="noStrike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Квінсі</a:t>
            </a:r>
            <a:r>
              <a:rPr lang="ru-RU" sz="2000" b="1" i="0" u="none" strike="noStrike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Райт</a:t>
            </a:r>
          </a:p>
          <a:p>
            <a:pPr algn="ctr"/>
            <a:r>
              <a:rPr lang="en" sz="2000" b="1" i="0" u="none" strike="noStrike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(1890 - 1970)</a:t>
            </a:r>
          </a:p>
        </p:txBody>
      </p:sp>
    </p:spTree>
    <p:extLst>
      <p:ext uri="{BB962C8B-B14F-4D97-AF65-F5344CB8AC3E}">
        <p14:creationId xmlns:p14="http://schemas.microsoft.com/office/powerpoint/2010/main" val="972985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1">
                <a:lumMod val="20000"/>
                <a:lumOff val="80000"/>
              </a:schemeClr>
            </a:gs>
            <a:gs pos="96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683697-F871-914E-BCDC-5EBE7A9C1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808" y="329785"/>
            <a:ext cx="5506192" cy="6835514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ru-RU" sz="4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Поняття </a:t>
            </a:r>
            <a:r>
              <a:rPr lang="ru-RU" sz="4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міжнародний</a:t>
            </a:r>
            <a:r>
              <a:rPr lang="ru-RU" sz="4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конфлікт</a:t>
            </a:r>
            <a:r>
              <a:rPr lang="ru-RU" sz="4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одночасно</a:t>
            </a:r>
            <a:r>
              <a:rPr lang="ru-RU" sz="4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набуває</a:t>
            </a:r>
            <a:r>
              <a:rPr lang="ru-RU" sz="4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різних</a:t>
            </a:r>
            <a:r>
              <a:rPr lang="ru-RU" sz="4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значень</a:t>
            </a:r>
            <a:r>
              <a:rPr lang="ru-RU" sz="4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з </a:t>
            </a:r>
            <a:r>
              <a:rPr lang="ru-RU" sz="4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яких</a:t>
            </a:r>
            <a:r>
              <a:rPr lang="ru-RU" sz="4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найбільш</a:t>
            </a:r>
            <a:r>
              <a:rPr lang="ru-RU" sz="4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поширені</a:t>
            </a:r>
            <a:r>
              <a:rPr lang="ru-RU" sz="4400" b="1" dirty="0">
                <a:solidFill>
                  <a:srgbClr val="002060"/>
                </a:solidFill>
                <a:latin typeface="Book Antiqua" panose="02040602050305030304" pitchFamily="18" charset="0"/>
              </a:rPr>
              <a:t>: </a:t>
            </a:r>
          </a:p>
          <a:p>
            <a:pPr>
              <a:lnSpc>
                <a:spcPct val="140000"/>
              </a:lnSpc>
              <a:buFont typeface="Wingdings" pitchFamily="2" charset="2"/>
              <a:buChar char="ü"/>
            </a:pPr>
            <a:r>
              <a:rPr lang="ru-RU" sz="4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міжнародний</a:t>
            </a:r>
            <a:r>
              <a:rPr lang="ru-RU" sz="4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спір</a:t>
            </a:r>
            <a:r>
              <a:rPr lang="ru-RU" sz="4400" b="1" dirty="0">
                <a:solidFill>
                  <a:srgbClr val="002060"/>
                </a:solidFill>
                <a:latin typeface="Book Antiqua" panose="02040602050305030304" pitchFamily="18" charset="0"/>
              </a:rPr>
              <a:t>; </a:t>
            </a:r>
          </a:p>
          <a:p>
            <a:pPr>
              <a:lnSpc>
                <a:spcPct val="140000"/>
              </a:lnSpc>
              <a:buFont typeface="Wingdings" pitchFamily="2" charset="2"/>
              <a:buChar char="ü"/>
            </a:pPr>
            <a:r>
              <a:rPr lang="ru-RU" sz="4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ситуація</a:t>
            </a:r>
            <a:r>
              <a:rPr lang="ru-RU" sz="4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4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sz="4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ескалує</a:t>
            </a:r>
            <a:r>
              <a:rPr lang="ru-RU" sz="4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міжнародний</a:t>
            </a:r>
            <a:r>
              <a:rPr lang="ru-RU" sz="4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спір</a:t>
            </a:r>
            <a:r>
              <a:rPr lang="ru-RU" sz="4400" b="1" dirty="0">
                <a:solidFill>
                  <a:srgbClr val="002060"/>
                </a:solidFill>
                <a:latin typeface="Book Antiqua" panose="02040602050305030304" pitchFamily="18" charset="0"/>
              </a:rPr>
              <a:t>; </a:t>
            </a:r>
          </a:p>
          <a:p>
            <a:pPr>
              <a:lnSpc>
                <a:spcPct val="140000"/>
              </a:lnSpc>
              <a:buFont typeface="Wingdings" pitchFamily="2" charset="2"/>
              <a:buChar char="ü"/>
            </a:pPr>
            <a:r>
              <a:rPr lang="ru-RU" sz="4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міжнародний</a:t>
            </a:r>
            <a:r>
              <a:rPr lang="ru-RU" sz="4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збройний</a:t>
            </a:r>
            <a:r>
              <a:rPr lang="ru-RU" sz="4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конфлікт</a:t>
            </a:r>
            <a:r>
              <a:rPr lang="ru-RU" sz="4400" b="1" dirty="0">
                <a:solidFill>
                  <a:srgbClr val="002060"/>
                </a:solidFill>
                <a:latin typeface="Book Antiqua" panose="02040602050305030304" pitchFamily="18" charset="0"/>
              </a:rPr>
              <a:t>; </a:t>
            </a:r>
          </a:p>
          <a:p>
            <a:pPr>
              <a:lnSpc>
                <a:spcPct val="140000"/>
              </a:lnSpc>
              <a:buFont typeface="Wingdings" pitchFamily="2" charset="2"/>
              <a:buChar char="ü"/>
            </a:pPr>
            <a:r>
              <a:rPr lang="ru-RU" sz="4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позначення</a:t>
            </a:r>
            <a:r>
              <a:rPr lang="ru-RU" sz="4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ситуацій</a:t>
            </a:r>
            <a:r>
              <a:rPr lang="ru-RU" sz="4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основою </a:t>
            </a:r>
            <a:r>
              <a:rPr lang="ru-RU" sz="4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яких</a:t>
            </a:r>
            <a:r>
              <a:rPr lang="ru-RU" sz="4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є</a:t>
            </a:r>
            <a:r>
              <a:rPr lang="ru-RU" sz="4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суперечності</a:t>
            </a:r>
            <a:r>
              <a:rPr lang="ru-RU" sz="4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між</a:t>
            </a:r>
            <a:r>
              <a:rPr lang="ru-RU" sz="4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акторами</a:t>
            </a:r>
            <a:r>
              <a:rPr lang="ru-RU" sz="4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міжнародних відносин. </a:t>
            </a:r>
          </a:p>
          <a:p>
            <a:pPr>
              <a:buFont typeface="Wingdings" pitchFamily="2" charset="2"/>
              <a:buChar char="ü"/>
            </a:pPr>
            <a:endParaRPr lang="ru-RU" sz="2800" dirty="0">
              <a:effectLst/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1986" name="Picture 2" descr="Стокова ілюстрація Америка Росія Сша Проксівійна Зброя Конфлікт Світовий Міжнародний  Спір — Завантажте зображення зараз - iStock">
            <a:extLst>
              <a:ext uri="{FF2B5EF4-FFF2-40B4-BE49-F238E27FC236}">
                <a16:creationId xmlns:a16="http://schemas.microsoft.com/office/drawing/2014/main" id="{0C4CC915-7C43-9C4C-A865-A9CDC0147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7" y="1579419"/>
            <a:ext cx="6022464" cy="3424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528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1">
                <a:lumMod val="20000"/>
                <a:lumOff val="80000"/>
              </a:schemeClr>
            </a:gs>
            <a:gs pos="96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683697-F871-914E-BCDC-5EBE7A9C1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34" y="139780"/>
            <a:ext cx="6096000" cy="6835514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ru-RU" sz="3800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М</a:t>
            </a:r>
            <a:r>
              <a:rPr lang="ru-RU" sz="3800" b="1" i="1" u="none" strike="noStrike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іжнародні</a:t>
            </a:r>
            <a:r>
              <a:rPr lang="ru-RU" sz="3800" b="1" i="1" u="none" strike="noStrike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800" b="1" i="1" u="none" strike="noStrike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конфлікти</a:t>
            </a:r>
            <a:r>
              <a:rPr lang="ru-RU" sz="3800" b="1" i="1" u="none" strike="noStrike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800" b="1" i="1" u="none" strike="noStrike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є</a:t>
            </a:r>
            <a:r>
              <a:rPr lang="ru-RU" sz="3800" b="1" i="1" u="none" strike="noStrike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предметом </a:t>
            </a:r>
            <a:r>
              <a:rPr lang="ru-RU" sz="3800" b="1" i="1" u="none" strike="noStrike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прикладних</a:t>
            </a:r>
            <a:r>
              <a:rPr lang="ru-RU" sz="3800" b="1" i="1" u="none" strike="noStrike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800" b="1" i="1" u="none" strike="noStrike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досліджень</a:t>
            </a:r>
            <a:r>
              <a:rPr lang="ru-RU" sz="3800" b="1" i="1" u="none" strike="noStrike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800" b="1" i="1" u="none" strike="noStrike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багатьох</a:t>
            </a:r>
            <a:r>
              <a:rPr lang="ru-RU" sz="3800" b="1" i="1" u="none" strike="noStrike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міжнародних </a:t>
            </a:r>
            <a:r>
              <a:rPr lang="ru-RU" sz="3800" b="1" i="1" u="none" strike="noStrike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організацій</a:t>
            </a:r>
            <a:r>
              <a:rPr lang="ru-RU" sz="3800" b="1" i="1" u="none" strike="noStrike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3800" b="1" i="1" u="none" strike="noStrike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міжурядових</a:t>
            </a:r>
            <a:r>
              <a:rPr lang="ru-RU" sz="3800" b="1" i="1" u="none" strike="noStrike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800" b="1" i="1" u="none" strike="noStrike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органів</a:t>
            </a:r>
            <a:r>
              <a:rPr lang="ru-RU" sz="3800" b="1" i="1" u="none" strike="noStrike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, міжнародних </a:t>
            </a:r>
            <a:r>
              <a:rPr lang="ru-RU" sz="3800" b="1" i="1" u="none" strike="noStrike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інститутів</a:t>
            </a:r>
            <a:r>
              <a:rPr lang="ru-RU" sz="3800" b="1" i="1" u="none" strike="noStrike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3800" b="1" i="1" u="none" strike="noStrike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цілями</a:t>
            </a:r>
            <a:r>
              <a:rPr lang="ru-RU" sz="3800" b="1" i="1" u="none" strike="noStrike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800" b="1" i="1" u="none" strike="noStrike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яких</a:t>
            </a:r>
            <a:r>
              <a:rPr lang="ru-RU" sz="3800" b="1" i="1" u="none" strike="noStrike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800" b="1" i="1" u="none" strike="noStrike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є</a:t>
            </a:r>
            <a:r>
              <a:rPr lang="ru-RU" sz="3800" b="1" i="1" u="none" strike="noStrike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800" b="1" i="1" u="none" strike="noStrike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сприяння</a:t>
            </a:r>
            <a:r>
              <a:rPr lang="ru-RU" sz="3800" b="1" i="1" u="none" strike="noStrike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800" b="1" i="1" u="none" strike="noStrike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безпеці</a:t>
            </a:r>
            <a:r>
              <a:rPr lang="ru-RU" sz="3800" b="1" i="1" u="none" strike="noStrike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, миру, </a:t>
            </a:r>
            <a:r>
              <a:rPr lang="ru-RU" sz="3800" b="1" i="1" u="none" strike="noStrike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стабільності</a:t>
            </a:r>
            <a:r>
              <a:rPr lang="ru-RU" sz="3800" b="1" i="1" u="none" strike="noStrike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й контроль над </a:t>
            </a:r>
            <a:r>
              <a:rPr lang="ru-RU" sz="3800" b="1" i="1" u="none" strike="noStrike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роззброєнням</a:t>
            </a:r>
            <a:r>
              <a:rPr lang="ru-RU" sz="3800" b="1" i="1" u="none" strike="noStrike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: 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ООН, Рада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Безпеки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ООН,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Конференція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з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роззброєння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Міжнародне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агентство з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атомної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енергії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Організація Договору про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всеосяжну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заборону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ядерних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випробувань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Група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з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розробки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фінансових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заходів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боротьби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з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відмиванням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грошей і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фінансуванням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тероризму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(ФАТФ),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Глобальне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партнерство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проти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розповсюдження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зброї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і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матеріалів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масового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ураження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Міжнародний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кримінальний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суд, Організація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із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заборони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хімічної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зброї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Стокгольмський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міжнародний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інститут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дослідження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миру,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Копенгагенський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інститут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3800" b="0" i="0" u="none" strike="noStrike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досліджень</a:t>
            </a:r>
            <a:r>
              <a:rPr lang="ru-RU" sz="3800" b="0" i="0" u="none" strike="noStrike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проблем миру.</a:t>
            </a:r>
            <a:endParaRPr lang="ru-RU" sz="3800" dirty="0">
              <a:solidFill>
                <a:srgbClr val="002060"/>
              </a:solidFill>
              <a:effectLst/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8372" name="Picture 4" descr="SIPRI знову робить помилки щодо українського експорту | Defense Express">
            <a:extLst>
              <a:ext uri="{FF2B5EF4-FFF2-40B4-BE49-F238E27FC236}">
                <a16:creationId xmlns:a16="http://schemas.microsoft.com/office/drawing/2014/main" id="{E239DA87-A054-9F4D-A9BC-0C3F74126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0" y="285050"/>
            <a:ext cx="5394779" cy="299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4" name="Picture 6" descr="Стокгольмський інститут дослідження проблем миру фіксує інтенсивне  нарощування Китаєм власного ядерного арсеналу - Борисфен Інтел">
            <a:extLst>
              <a:ext uri="{FF2B5EF4-FFF2-40B4-BE49-F238E27FC236}">
                <a16:creationId xmlns:a16="http://schemas.microsoft.com/office/drawing/2014/main" id="{0EA581CF-AC62-5342-B015-61AC64763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12" y="3429000"/>
            <a:ext cx="4845133" cy="318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160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1">
                <a:lumMod val="20000"/>
                <a:lumOff val="80000"/>
              </a:schemeClr>
            </a:gs>
            <a:gs pos="96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683697-F871-914E-BCDC-5EBE7A9C1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56260"/>
            <a:ext cx="6096000" cy="7196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собливості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міжнародного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конфлікту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в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його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структурних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елементах</a:t>
            </a:r>
            <a:r>
              <a:rPr lang="ru-RU" sz="32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: </a:t>
            </a:r>
          </a:p>
          <a:p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джерело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конфлікту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; </a:t>
            </a:r>
          </a:p>
          <a:p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об’єкт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конфлікту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; </a:t>
            </a:r>
          </a:p>
          <a:p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сторони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конфлікту</a:t>
            </a:r>
            <a:r>
              <a:rPr lang="ru-RU" sz="32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. </a:t>
            </a:r>
          </a:p>
          <a:p>
            <a:pPr marL="0" indent="0">
              <a:buNone/>
            </a:pPr>
            <a:endParaRPr lang="ru-RU" sz="2800" dirty="0">
              <a:effectLst/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3010" name="Picture 2" descr="World on Fire, Part 2: Global Conflict Has Surged to an 80-Year High - The  Ringer">
            <a:extLst>
              <a:ext uri="{FF2B5EF4-FFF2-40B4-BE49-F238E27FC236}">
                <a16:creationId xmlns:a16="http://schemas.microsoft.com/office/drawing/2014/main" id="{9F44425D-2D90-B34E-B795-1955ADDDA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85" y="1378633"/>
            <a:ext cx="5570826" cy="3704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61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6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C0876F9-E1F3-4E4E-B8CA-477C871FD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2664" y="1054254"/>
            <a:ext cx="5574817" cy="512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План</a:t>
            </a:r>
          </a:p>
          <a:p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1. </a:t>
            </a:r>
            <a:r>
              <a:rPr lang="ru-RU" sz="2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Міжнародні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відносини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зовнішньополітичний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інтерес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держави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як основа </a:t>
            </a:r>
            <a:r>
              <a:rPr lang="ru-RU" sz="2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міждержавних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конфліктів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  <a:p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2. </a:t>
            </a:r>
            <a:r>
              <a:rPr lang="ru-RU" sz="2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Сутність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міжнародного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конфлікту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  <a:p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3. </a:t>
            </a:r>
            <a:r>
              <a:rPr lang="ru-RU" sz="2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Типологія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міжнародних </a:t>
            </a:r>
            <a:r>
              <a:rPr lang="ru-RU" sz="2800" b="1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конфліктів</a:t>
            </a:r>
            <a:r>
              <a:rPr lang="ru-RU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.</a:t>
            </a:r>
          </a:p>
          <a:p>
            <a:endParaRPr lang="ru-RU" sz="2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endParaRPr lang="uk-UA" dirty="0"/>
          </a:p>
        </p:txBody>
      </p:sp>
      <p:pic>
        <p:nvPicPr>
          <p:cNvPr id="5" name="Picture 2" descr="Новий баланс сил — IPG–Journal | Друкарня">
            <a:extLst>
              <a:ext uri="{FF2B5EF4-FFF2-40B4-BE49-F238E27FC236}">
                <a16:creationId xmlns:a16="http://schemas.microsoft.com/office/drawing/2014/main" id="{F2162ADE-3193-934E-9269-13D67B651A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r="9221"/>
          <a:stretch/>
        </p:blipFill>
        <p:spPr bwMode="auto">
          <a:xfrm>
            <a:off x="292337" y="1379022"/>
            <a:ext cx="5910327" cy="40999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665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1">
                <a:lumMod val="20000"/>
                <a:lumOff val="80000"/>
              </a:schemeClr>
            </a:gs>
            <a:gs pos="96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683697-F871-914E-BCDC-5EBE7A9C1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56260"/>
            <a:ext cx="6096000" cy="7196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Джерелом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конфлікту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є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: 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зміна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балансу сил </a:t>
            </a:r>
            <a:r>
              <a:rPr lang="ru-RU" sz="28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на </a:t>
            </a:r>
            <a:r>
              <a:rPr lang="ru-RU" sz="28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міжнародній</a:t>
            </a:r>
            <a:r>
              <a:rPr lang="ru-RU" sz="28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арені</a:t>
            </a:r>
            <a:r>
              <a:rPr lang="ru-RU" sz="28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між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світовими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державами (глобальна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нерівновага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); 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зміна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балансу сил </a:t>
            </a:r>
            <a:r>
              <a:rPr lang="ru-RU" sz="28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в </a:t>
            </a:r>
            <a:r>
              <a:rPr lang="ru-RU" sz="28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окремому</a:t>
            </a:r>
            <a:r>
              <a:rPr lang="ru-RU" sz="28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регіоні</a:t>
            </a:r>
            <a:r>
              <a:rPr lang="ru-RU" sz="28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(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регіональна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нерівновага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); 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дії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міжнародних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акторів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спрямовані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на </a:t>
            </a:r>
            <a:r>
              <a:rPr lang="ru-RU" sz="28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досягнення</a:t>
            </a:r>
            <a:r>
              <a:rPr lang="ru-RU" sz="28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односторонніх</a:t>
            </a:r>
            <a:r>
              <a:rPr lang="ru-RU" sz="28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переваг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які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загрожують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життєво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важливим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інтересам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інших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акторів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. </a:t>
            </a: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4036" name="Picture 4" descr="Balance of power: are councils timid? | Local Government Chronicle (LGC)">
            <a:extLst>
              <a:ext uri="{FF2B5EF4-FFF2-40B4-BE49-F238E27FC236}">
                <a16:creationId xmlns:a16="http://schemas.microsoft.com/office/drawing/2014/main" id="{27A75A06-9AE7-F645-A036-2AAED4FF7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65" y="1116280"/>
            <a:ext cx="5848435" cy="43463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940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1">
                <a:lumMod val="20000"/>
                <a:lumOff val="80000"/>
              </a:schemeClr>
            </a:gs>
            <a:gs pos="96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683697-F871-914E-BCDC-5EBE7A9C1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392" y="356260"/>
            <a:ext cx="5823607" cy="7196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Об’єктом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конфлікту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є</a:t>
            </a:r>
            <a:r>
              <a:rPr lang="ru-RU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протиріччя</a:t>
            </a:r>
            <a:r>
              <a:rPr lang="ru-RU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навколо</a:t>
            </a:r>
            <a:r>
              <a:rPr lang="ru-RU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матеріальних</a:t>
            </a:r>
            <a:r>
              <a:rPr lang="ru-RU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активів</a:t>
            </a:r>
            <a:r>
              <a:rPr lang="ru-RU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та </a:t>
            </a:r>
            <a:r>
              <a:rPr lang="ru-RU" sz="28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символічного</a:t>
            </a:r>
            <a:r>
              <a:rPr lang="ru-RU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капіталу</a:t>
            </a:r>
            <a:r>
              <a:rPr lang="ru-RU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 представлений 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територією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природними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людськими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 ресурсами, 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економічними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об’єктами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владою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прагненням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посісти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домінуюче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 становище в 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регіоні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культурними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цінностями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.,  і 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які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  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є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 метою, 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досягнути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 яку 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прагнуть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усі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сторони</a:t>
            </a:r>
            <a:r>
              <a:rPr lang="ru-RU" sz="28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конфлікту</a:t>
            </a:r>
            <a:endParaRPr lang="ru-RU" sz="28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5058" name="Picture 2" descr="Складывающийся баланс сил в мире :: Новости :: StanRadar - новости  Центральной Азии">
            <a:extLst>
              <a:ext uri="{FF2B5EF4-FFF2-40B4-BE49-F238E27FC236}">
                <a16:creationId xmlns:a16="http://schemas.microsoft.com/office/drawing/2014/main" id="{0D1FD1A0-5BAD-3546-9214-BFF856392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2" y="1136269"/>
            <a:ext cx="5348597" cy="42788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757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8B50D4-CF4C-7949-8364-089D48ABF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907" y="0"/>
            <a:ext cx="5673031" cy="6688812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ru-RU" sz="2000" dirty="0">
                <a:effectLst/>
                <a:latin typeface="Times New Roman" panose="02020603050405020304" pitchFamily="18" charset="0"/>
              </a:rPr>
            </a:b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Тож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ф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ункціональним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призначенням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конфлікту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є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вирішення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даної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суперечності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зовнішньополітичних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інтересах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різних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держав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або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їх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об'єднань</a:t>
            </a:r>
            <a:endParaRPr lang="ru-RU" sz="2400" dirty="0">
              <a:solidFill>
                <a:srgbClr val="002060"/>
              </a:solidFill>
              <a:effectLst/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!!! Д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алеко не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завжди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наслідком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вирішення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конфлікту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є</a:t>
            </a:r>
            <a:r>
              <a:rPr lang="ru-RU" sz="24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повномасштабна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реалізація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національно-державних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інтересів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однієї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із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сторін</a:t>
            </a:r>
            <a:r>
              <a:rPr lang="ru-RU" sz="24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конфлікту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адже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історія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знає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чимало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прикладів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розв’язання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воєн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які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слугували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реалізації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хворобливих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амбіцій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диктаторів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і не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мали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нічого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спільного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з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національним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інтересом</a:t>
            </a:r>
            <a:endParaRPr lang="uk-UA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9698" name="Picture 2" descr="Бідні ще більше втрачають, а багаті ще більше збагачуються">
            <a:extLst>
              <a:ext uri="{FF2B5EF4-FFF2-40B4-BE49-F238E27FC236}">
                <a16:creationId xmlns:a16="http://schemas.microsoft.com/office/drawing/2014/main" id="{BC4E71FE-5F58-7F47-84A7-4C4747D34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" r="6721"/>
          <a:stretch/>
        </p:blipFill>
        <p:spPr bwMode="auto">
          <a:xfrm>
            <a:off x="164892" y="1380560"/>
            <a:ext cx="6460760" cy="409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98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5000">
              <a:schemeClr val="accent1">
                <a:lumMod val="20000"/>
                <a:lumOff val="80000"/>
              </a:schemeClr>
            </a:gs>
            <a:gs pos="76000">
              <a:schemeClr val="accent5">
                <a:lumMod val="20000"/>
                <a:lumOff val="80000"/>
              </a:schemeClr>
            </a:gs>
            <a:gs pos="96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142DC26-9D04-B142-A645-0E9BDE647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9527" y="1300518"/>
            <a:ext cx="5746230" cy="54028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latin typeface="Helvetica" pitchFamily="2" charset="0"/>
            </a:endParaRPr>
          </a:p>
          <a:p>
            <a:pPr marL="0" indent="0">
              <a:buNone/>
            </a:pPr>
            <a:br>
              <a:rPr lang="ru-RU" dirty="0">
                <a:effectLst/>
                <a:latin typeface="Times New Roman" panose="02020603050405020304" pitchFamily="18" charset="0"/>
              </a:rPr>
            </a:br>
            <a:endParaRPr lang="ru-RU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С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уб'єкти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(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сторони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)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міждержавних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конфліктів</a:t>
            </a:r>
            <a:r>
              <a:rPr lang="ru-RU" sz="28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–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коаліції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держав,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окремі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держави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а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також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партії</a:t>
            </a: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організації</a:t>
            </a: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 і </a:t>
            </a:r>
            <a:r>
              <a:rPr lang="ru-RU" sz="2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рухи</a:t>
            </a: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міжнародні</a:t>
            </a: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організації</a:t>
            </a: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 та </a:t>
            </a:r>
            <a:r>
              <a:rPr lang="ru-RU" sz="2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суспільно-політичні</a:t>
            </a: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сили</a:t>
            </a: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всередині</a:t>
            </a: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держави</a:t>
            </a: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або</a:t>
            </a: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 на </a:t>
            </a:r>
            <a:r>
              <a:rPr lang="ru-RU" sz="2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міжнародній</a:t>
            </a: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арені</a:t>
            </a:r>
            <a:endParaRPr lang="ru-RU" sz="2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ru-RU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ru-RU" dirty="0">
              <a:effectLst/>
              <a:latin typeface="Helvetica" pitchFamily="2" charset="0"/>
            </a:endParaRPr>
          </a:p>
          <a:p>
            <a:endParaRPr lang="ru-RU" sz="2400" dirty="0">
              <a:effectLst/>
              <a:latin typeface="Times New Roman" panose="02020603050405020304" pitchFamily="18" charset="0"/>
            </a:endParaRPr>
          </a:p>
          <a:p>
            <a:endParaRPr lang="ru-RU" sz="2800" dirty="0">
              <a:solidFill>
                <a:srgbClr val="00206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ru-RU" sz="2400" dirty="0">
              <a:effectLst/>
              <a:latin typeface="Helvetica" pitchFamily="2" charset="0"/>
            </a:endParaRPr>
          </a:p>
        </p:txBody>
      </p:sp>
      <p:pic>
        <p:nvPicPr>
          <p:cNvPr id="25602" name="Picture 2" descr="Development and Inequality - A Level Sociology">
            <a:extLst>
              <a:ext uri="{FF2B5EF4-FFF2-40B4-BE49-F238E27FC236}">
                <a16:creationId xmlns:a16="http://schemas.microsoft.com/office/drawing/2014/main" id="{73DB3351-2AC8-874A-BE2E-95EA29169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14" y="1419272"/>
            <a:ext cx="6071017" cy="35512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332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1">
                <a:lumMod val="20000"/>
                <a:lumOff val="80000"/>
              </a:schemeClr>
            </a:gs>
            <a:gs pos="96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683697-F871-914E-BCDC-5EBE7A9C1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7682" y="356260"/>
            <a:ext cx="5494317" cy="7196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Дії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міжнародних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акторів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у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конфліктах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мають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об’єктивну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та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суб’єктивну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сторони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8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</a:t>
            </a:r>
            <a:r>
              <a:rPr lang="ru-RU" sz="28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б’єктивна</a:t>
            </a:r>
            <a:r>
              <a:rPr lang="ru-RU" sz="28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сторона 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: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інтереси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рольові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функції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та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міжнародний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авторитет,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коаліційні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зобов’язання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800" dirty="0" err="1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Суб’єктивна</a:t>
            </a:r>
            <a:r>
              <a:rPr lang="ru-RU" sz="280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 сторона: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самоусвідомлення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учасників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конфлікту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;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емоційна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складова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;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когнітивна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складова</a:t>
            </a:r>
            <a:r>
              <a:rPr lang="ru-RU" sz="2800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. </a:t>
            </a: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6082" name="Picture 2" descr="The Importance of Maintaining The Balance of Power - Modern Diplomacy">
            <a:extLst>
              <a:ext uri="{FF2B5EF4-FFF2-40B4-BE49-F238E27FC236}">
                <a16:creationId xmlns:a16="http://schemas.microsoft.com/office/drawing/2014/main" id="{5CA9B730-4D59-1A49-9073-BD478B7E4F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r="9433"/>
          <a:stretch/>
        </p:blipFill>
        <p:spPr bwMode="auto">
          <a:xfrm>
            <a:off x="344384" y="1163780"/>
            <a:ext cx="5953496" cy="399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636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683697-F871-914E-BCDC-5EBE7A9C1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0564" y="989283"/>
            <a:ext cx="5223538" cy="52160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Чинники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та причини,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що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визначають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специфіку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зовнішньополітичної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ситуації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як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проблемне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поле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виникнення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міжнародних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конфліктів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обговорення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питання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разом)</a:t>
            </a:r>
            <a:endParaRPr lang="ru-RU" sz="2800" b="1" i="1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i="1" dirty="0">
              <a:solidFill>
                <a:srgbClr val="002060"/>
              </a:solidFill>
              <a:effectLst/>
              <a:latin typeface="Helvetica" pitchFamily="2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8" descr="Political Globalization">
            <a:extLst>
              <a:ext uri="{FF2B5EF4-FFF2-40B4-BE49-F238E27FC236}">
                <a16:creationId xmlns:a16="http://schemas.microsoft.com/office/drawing/2014/main" id="{B3AB02FD-CB33-3048-B3BB-70F6D8FF2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4" y="279614"/>
            <a:ext cx="6124548" cy="60837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719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1">
                <a:lumMod val="20000"/>
                <a:lumOff val="80000"/>
              </a:schemeClr>
            </a:gs>
            <a:gs pos="96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683697-F871-914E-BCDC-5EBE7A9C1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680" y="356260"/>
            <a:ext cx="5589319" cy="7196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Універсальною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причиною міжнародних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конфліктів</a:t>
            </a:r>
            <a:r>
              <a:rPr lang="ru-RU" sz="2400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є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несумісність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претензій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сторін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при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обмежених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можливостях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їх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задоволення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для міжнародних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конфліктів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виражається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незадоволеності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державами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своїм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становищем. 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До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загальних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причин міжнародних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конфліктів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належать: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недосконалість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людської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природи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бідність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нерівність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народів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різних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країн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;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соціально-економічний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політичний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лад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держави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рівень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її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культури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цивілізованості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;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невпорядкованість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міжнародних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стосунків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. </a:t>
            </a: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8130" name="Picture 2" descr="Найбідніші Країни Європи &gt; Список та Причини Бідності">
            <a:extLst>
              <a:ext uri="{FF2B5EF4-FFF2-40B4-BE49-F238E27FC236}">
                <a16:creationId xmlns:a16="http://schemas.microsoft.com/office/drawing/2014/main" id="{5B803535-A982-004F-931A-ED7DE0C9C1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9"/>
          <a:stretch/>
        </p:blipFill>
        <p:spPr bwMode="auto">
          <a:xfrm>
            <a:off x="190530" y="1235033"/>
            <a:ext cx="6305274" cy="37882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659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1">
                <a:lumMod val="20000"/>
                <a:lumOff val="80000"/>
              </a:schemeClr>
            </a:gs>
            <a:gs pos="96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683697-F871-914E-BCDC-5EBE7A9C1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2057" y="201881"/>
            <a:ext cx="5529943" cy="7196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Джерелом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суперечностей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здебільшого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є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інтереси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певних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держав,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економічних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союзів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також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військово-політичних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блоків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Предметом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суперечностей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є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: </a:t>
            </a:r>
          </a:p>
          <a:p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території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кордони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; </a:t>
            </a:r>
          </a:p>
          <a:p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прагнення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посісти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домінуюче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становище в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регіоні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; </a:t>
            </a:r>
          </a:p>
          <a:p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протистояння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економічних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політичних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інтересів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держав; </a:t>
            </a:r>
          </a:p>
          <a:p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негативні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етнічні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стереотипи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релігійні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суперечності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. </a:t>
            </a: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9154" name="Picture 2" descr="Угрожает ли России «мировая гегемония Китая» – Новости РуАН">
            <a:extLst>
              <a:ext uri="{FF2B5EF4-FFF2-40B4-BE49-F238E27FC236}">
                <a16:creationId xmlns:a16="http://schemas.microsoft.com/office/drawing/2014/main" id="{EC2AEF26-371A-1047-81CE-2F60B75CF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51" y="702708"/>
            <a:ext cx="5003470" cy="49769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643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1">
                <a:lumMod val="20000"/>
                <a:lumOff val="80000"/>
              </a:schemeClr>
            </a:gs>
            <a:gs pos="96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683697-F871-914E-BCDC-5EBE7A9C1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926" y="1163780"/>
            <a:ext cx="5803074" cy="71963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</a:t>
            </a:r>
            <a:r>
              <a:rPr lang="ru-RU" sz="20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ричини міжнародних </a:t>
            </a:r>
            <a:r>
              <a:rPr lang="ru-RU" sz="20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конфліктів</a:t>
            </a:r>
            <a:r>
              <a:rPr lang="ru-RU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Теорія</a:t>
            </a:r>
            <a:r>
              <a:rPr lang="ru-RU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конфлікту</a:t>
            </a:r>
            <a:r>
              <a:rPr lang="ru-RU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цивілізацій</a:t>
            </a:r>
            <a:r>
              <a:rPr lang="ru-RU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Самюеля</a:t>
            </a:r>
            <a:r>
              <a:rPr lang="ru-RU" sz="20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Гантігнтона</a:t>
            </a:r>
            <a:r>
              <a:rPr lang="ru-RU" sz="2000" b="1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–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конфлікти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утворюються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ціннісними</a:t>
            </a:r>
            <a:r>
              <a:rPr lang="ru-RU" sz="20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міжцивілізаційними</a:t>
            </a:r>
            <a:r>
              <a:rPr lang="ru-RU" sz="20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суперечностями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зокрема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сучасному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світі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найгострішим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є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конфлікт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між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ісламською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та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християнською</a:t>
            </a:r>
            <a:r>
              <a:rPr lang="ru-RU" sz="20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цивілізацією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;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ц</a:t>
            </a:r>
            <a:r>
              <a:rPr lang="ru-RU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іннісний</a:t>
            </a:r>
            <a:r>
              <a:rPr lang="ru-RU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конфлікт</a:t>
            </a:r>
            <a:r>
              <a:rPr lang="ru-RU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С. </a:t>
            </a:r>
            <a:r>
              <a:rPr lang="ru-RU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Гантігтона</a:t>
            </a:r>
            <a:r>
              <a:rPr lang="ru-RU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не </a:t>
            </a:r>
            <a:r>
              <a:rPr lang="ru-RU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допускає</a:t>
            </a:r>
            <a:r>
              <a:rPr lang="ru-RU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компромісу</a:t>
            </a:r>
            <a:r>
              <a:rPr lang="ru-RU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належить</a:t>
            </a:r>
            <a:r>
              <a:rPr lang="ru-RU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до </a:t>
            </a:r>
            <a:r>
              <a:rPr lang="ru-RU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конфліктів</a:t>
            </a:r>
            <a:r>
              <a:rPr lang="ru-RU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із</a:t>
            </a:r>
            <a:r>
              <a:rPr lang="ru-RU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нульовою</a:t>
            </a:r>
            <a:r>
              <a:rPr lang="ru-RU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сумою. 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Н</a:t>
            </a:r>
            <a:r>
              <a:rPr lang="ru-RU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еомарксизм</a:t>
            </a: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</a:t>
            </a:r>
            <a:r>
              <a:rPr lang="ru-RU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причини міжнародних </a:t>
            </a:r>
            <a:r>
              <a:rPr lang="ru-RU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конфліктів</a:t>
            </a:r>
            <a:r>
              <a:rPr lang="ru-RU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в </a:t>
            </a:r>
            <a:r>
              <a:rPr lang="ru-RU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існуванні</a:t>
            </a:r>
            <a:r>
              <a:rPr lang="ru-RU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розриву</a:t>
            </a:r>
            <a:r>
              <a:rPr lang="ru-RU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між</a:t>
            </a:r>
            <a:r>
              <a:rPr lang="ru-RU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«</a:t>
            </a:r>
            <a:r>
              <a:rPr lang="ru-RU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глобальним</a:t>
            </a:r>
            <a:r>
              <a:rPr lang="ru-RU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Півднем</a:t>
            </a:r>
            <a:r>
              <a:rPr lang="ru-RU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»</a:t>
            </a:r>
            <a:r>
              <a:rPr lang="ru-RU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ержави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що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розвиваються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) </a:t>
            </a:r>
            <a:r>
              <a:rPr lang="ru-RU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та </a:t>
            </a:r>
            <a:r>
              <a:rPr lang="ru-RU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«глобальною </a:t>
            </a:r>
            <a:r>
              <a:rPr lang="ru-RU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Північчю</a:t>
            </a:r>
            <a:r>
              <a:rPr lang="ru-RU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» 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(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розвинені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держави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переважно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носії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цінностей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західної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демократії</a:t>
            </a:r>
            <a:r>
              <a:rPr lang="ru-RU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); на </a:t>
            </a:r>
            <a:r>
              <a:rPr lang="ru-RU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відміну</a:t>
            </a:r>
            <a:r>
              <a:rPr lang="ru-RU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від</a:t>
            </a:r>
            <a:r>
              <a:rPr lang="ru-RU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Гантінгтона</a:t>
            </a:r>
            <a:r>
              <a:rPr lang="ru-RU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прихильники</a:t>
            </a:r>
            <a:r>
              <a:rPr lang="ru-RU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цього</a:t>
            </a:r>
            <a:r>
              <a:rPr lang="ru-RU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підходу</a:t>
            </a:r>
            <a:r>
              <a:rPr lang="ru-RU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виникнення</a:t>
            </a:r>
            <a:r>
              <a:rPr lang="ru-RU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суперечностей</a:t>
            </a:r>
            <a:r>
              <a:rPr lang="ru-RU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між</a:t>
            </a:r>
            <a:r>
              <a:rPr lang="ru-RU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акторами</a:t>
            </a:r>
            <a:r>
              <a:rPr lang="ru-RU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пояснюють</a:t>
            </a:r>
            <a:r>
              <a:rPr lang="ru-RU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соціально-економічними</a:t>
            </a:r>
            <a:r>
              <a:rPr lang="ru-RU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чинниками</a:t>
            </a: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; </a:t>
            </a:r>
            <a:r>
              <a:rPr lang="ru-RU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 </a:t>
            </a:r>
            <a:r>
              <a:rPr lang="ru-RU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економічний</a:t>
            </a:r>
            <a:r>
              <a:rPr lang="ru-RU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детермінізм</a:t>
            </a:r>
            <a:r>
              <a:rPr lang="ru-RU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неомарксистів</a:t>
            </a:r>
            <a:r>
              <a:rPr lang="ru-RU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не </a:t>
            </a:r>
            <a:r>
              <a:rPr lang="ru-RU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допускає</a:t>
            </a:r>
            <a:r>
              <a:rPr lang="ru-RU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абсолютної</a:t>
            </a:r>
            <a:r>
              <a:rPr lang="ru-RU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непримиренності</a:t>
            </a:r>
            <a:r>
              <a:rPr lang="ru-RU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протистояння</a:t>
            </a:r>
            <a:r>
              <a:rPr lang="ru-RU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міжнародних </a:t>
            </a:r>
            <a:r>
              <a:rPr lang="ru-RU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акторів</a:t>
            </a:r>
            <a:r>
              <a:rPr lang="ru-RU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 і </a:t>
            </a:r>
            <a:r>
              <a:rPr lang="ru-RU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домінуючий</a:t>
            </a:r>
            <a:r>
              <a:rPr lang="ru-RU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тип </a:t>
            </a:r>
            <a:r>
              <a:rPr lang="ru-RU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конфлікту</a:t>
            </a:r>
            <a:r>
              <a:rPr lang="ru-RU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– </a:t>
            </a:r>
            <a:r>
              <a:rPr lang="ru-RU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конфлікт</a:t>
            </a:r>
            <a:r>
              <a:rPr lang="ru-RU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з позитивною сумою</a:t>
            </a:r>
          </a:p>
          <a:p>
            <a:pPr>
              <a:buFont typeface="Wingdings" pitchFamily="2" charset="2"/>
              <a:buChar char="ü"/>
            </a:pPr>
            <a:endParaRPr lang="ru-RU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0178" name="Picture 2" descr="Як зрозуміти Глобальний Південь та навіщо він Україні — розповідає професор  Олексій Гарань - Фонд «Демократичні ініціативи» ім. Ілька Кучеріва">
            <a:extLst>
              <a:ext uri="{FF2B5EF4-FFF2-40B4-BE49-F238E27FC236}">
                <a16:creationId xmlns:a16="http://schemas.microsoft.com/office/drawing/2014/main" id="{C1C38C39-83F8-5C44-968C-5D695F5E7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26" y="1425039"/>
            <a:ext cx="6149700" cy="3564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913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1">
                <a:lumMod val="20000"/>
                <a:lumOff val="80000"/>
              </a:schemeClr>
            </a:gs>
            <a:gs pos="96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683697-F871-914E-BCDC-5EBE7A9C1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757" y="593768"/>
            <a:ext cx="5803074" cy="8193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Е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кономічні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та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територіальні</a:t>
            </a:r>
            <a:r>
              <a:rPr lang="ru-RU" sz="24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концепції</a:t>
            </a:r>
            <a:r>
              <a:rPr lang="ru-RU" sz="24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причин 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міжнародних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конфліктів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територіальні</a:t>
            </a:r>
            <a:r>
              <a:rPr lang="ru-RU" sz="24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спори та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боротьба</a:t>
            </a:r>
            <a:r>
              <a:rPr lang="ru-RU" sz="24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за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ресурси</a:t>
            </a:r>
            <a:r>
              <a:rPr lang="ru-RU" sz="24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є</a:t>
            </a:r>
            <a:r>
              <a:rPr lang="ru-RU" sz="24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головними</a:t>
            </a:r>
            <a:r>
              <a:rPr lang="ru-RU" sz="24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причинами 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як для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громадянських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війн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так і для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міждержавних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конфліктів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Зокрема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частина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держав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залишають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за собою </a:t>
            </a:r>
            <a:r>
              <a:rPr lang="ru-RU" sz="24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право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використовувати</a:t>
            </a:r>
            <a:r>
              <a:rPr lang="ru-RU" sz="24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сил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у з метою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захисту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або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анексії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спірних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територій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а одним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із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чинників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успішного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економічного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розвитку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залишається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контроль над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ключовими</a:t>
            </a:r>
            <a:r>
              <a:rPr lang="ru-RU" sz="24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природними</a:t>
            </a:r>
            <a:r>
              <a:rPr lang="ru-RU" sz="24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ресурсами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. </a:t>
            </a:r>
          </a:p>
          <a:p>
            <a:pPr>
              <a:buFont typeface="Wingdings" pitchFamily="2" charset="2"/>
              <a:buChar char="ü"/>
            </a:pPr>
            <a:endParaRPr lang="ru-RU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202" name="Picture 2" descr="Архивы анексія Криму - regionnews.net.ua">
            <a:extLst>
              <a:ext uri="{FF2B5EF4-FFF2-40B4-BE49-F238E27FC236}">
                <a16:creationId xmlns:a16="http://schemas.microsoft.com/office/drawing/2014/main" id="{2D8CF232-FCAE-2041-8690-60860FCEC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66" y="1182254"/>
            <a:ext cx="6182591" cy="4121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3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3EFC3-6E1A-C74A-BDB1-9DFA2CEA2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9229" y="3607811"/>
            <a:ext cx="6071912" cy="1827088"/>
          </a:xfrm>
        </p:spPr>
        <p:txBody>
          <a:bodyPr>
            <a:normAutofit fontScale="90000"/>
          </a:bodyPr>
          <a:lstStyle/>
          <a:p>
            <a:pPr indent="457200" algn="r"/>
            <a:r>
              <a:rPr lang="uk-UA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Той, хто здатен справитися з конфліктами шляхом їх визнання та врегулювання, той </a:t>
            </a:r>
            <a:r>
              <a:rPr lang="uk-UA" sz="40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 під свій контроль ритм історії</a:t>
            </a:r>
            <a:r>
              <a:rPr lang="uk-UA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Той, хто втрачає таку можливість, </a:t>
            </a:r>
            <a:r>
              <a:rPr lang="uk-UA" sz="40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отримує цей ритм собі у супротивники</a:t>
            </a:r>
            <a:r>
              <a:rPr lang="uk-UA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br>
              <a:rPr lang="uk-UA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Ральф</a:t>
            </a:r>
            <a:r>
              <a:rPr lang="uk-UA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Дарендорф</a:t>
            </a:r>
            <a:endParaRPr lang="ru-UA" sz="3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6" name="Picture 2" descr="Дарендорф Ральф. Книги онлайн">
            <a:extLst>
              <a:ext uri="{FF2B5EF4-FFF2-40B4-BE49-F238E27FC236}">
                <a16:creationId xmlns:a16="http://schemas.microsoft.com/office/drawing/2014/main" id="{41BF6849-1F94-424D-A0A5-B44C9C206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68" y="390117"/>
            <a:ext cx="4492261" cy="60777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417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1">
                <a:lumMod val="20000"/>
                <a:lumOff val="80000"/>
              </a:schemeClr>
            </a:gs>
            <a:gs pos="96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683697-F871-914E-BCDC-5EBE7A9C1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757" y="593768"/>
            <a:ext cx="5803074" cy="81938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Основні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підходи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щодо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причин міжнародних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конфліктів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–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структурний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та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системний</a:t>
            </a:r>
            <a:r>
              <a:rPr lang="ru-RU" sz="2800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 </a:t>
            </a:r>
          </a:p>
          <a:p>
            <a:pPr marL="0" indent="0">
              <a:buNone/>
            </a:pPr>
            <a:endParaRPr lang="ru-RU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2228" name="Picture 4" descr="3 Barriers to International Business Expansion and How to Overcome Them -  Online Shipping Blog | Endicia">
            <a:extLst>
              <a:ext uri="{FF2B5EF4-FFF2-40B4-BE49-F238E27FC236}">
                <a16:creationId xmlns:a16="http://schemas.microsoft.com/office/drawing/2014/main" id="{304726C1-A67E-BE4E-876B-EF508B73A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91" y="1068779"/>
            <a:ext cx="5742766" cy="41909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231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1">
                <a:lumMod val="20000"/>
                <a:lumOff val="80000"/>
              </a:schemeClr>
            </a:gs>
            <a:gs pos="96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683697-F871-914E-BCDC-5EBE7A9C1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53787"/>
            <a:ext cx="5803074" cy="256507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С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труктурний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підхід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–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міжнародні</a:t>
            </a:r>
            <a:r>
              <a:rPr lang="ru-RU" sz="26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конфлікти</a:t>
            </a:r>
            <a:r>
              <a:rPr lang="ru-RU" sz="26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зумовлюються</a:t>
            </a:r>
            <a:r>
              <a:rPr lang="ru-RU" sz="26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характером </a:t>
            </a:r>
            <a:r>
              <a:rPr lang="ru-RU" sz="26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структури</a:t>
            </a:r>
            <a:r>
              <a:rPr lang="ru-RU" sz="26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міжнародної</a:t>
            </a:r>
            <a:r>
              <a:rPr lang="ru-RU" sz="26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системи</a:t>
            </a:r>
            <a:r>
              <a:rPr lang="ru-RU" sz="26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. </a:t>
            </a:r>
          </a:p>
          <a:p>
            <a:pPr marL="0" indent="0" algn="ctr">
              <a:buNone/>
            </a:pPr>
            <a:endParaRPr lang="ru-RU" sz="2600" dirty="0">
              <a:solidFill>
                <a:srgbClr val="FF0000"/>
              </a:solidFill>
              <a:effectLst/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3250" name="Picture 2" descr="Global Expansion: Strategies for Growing in International Markets">
            <a:extLst>
              <a:ext uri="{FF2B5EF4-FFF2-40B4-BE49-F238E27FC236}">
                <a16:creationId xmlns:a16="http://schemas.microsoft.com/office/drawing/2014/main" id="{1449BEFF-01E2-2146-83E2-E2C9CD0FB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08" y="2006929"/>
            <a:ext cx="8112650" cy="44258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605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1">
                <a:lumMod val="20000"/>
                <a:lumOff val="80000"/>
              </a:schemeClr>
            </a:gs>
            <a:gs pos="96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683697-F871-914E-BCDC-5EBE7A9C1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757" y="593768"/>
            <a:ext cx="5803074" cy="81938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Системними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підхід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– причини міжнародних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конфліктів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новітнього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періоду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є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такі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: 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девальвація</a:t>
            </a:r>
            <a:r>
              <a:rPr lang="ru-RU" sz="24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міжнародної</a:t>
            </a:r>
            <a:r>
              <a:rPr lang="ru-RU" sz="24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системи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виражається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її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руйнації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через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послаблення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регулюючих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чинників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; 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поява</a:t>
            </a:r>
            <a:r>
              <a:rPr lang="ru-RU" sz="24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нових</a:t>
            </a:r>
            <a:r>
              <a:rPr lang="ru-RU" sz="24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зникнення</a:t>
            </a:r>
            <a:r>
              <a:rPr lang="ru-RU" sz="24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традиційних</a:t>
            </a:r>
            <a:r>
              <a:rPr lang="ru-RU" sz="24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міжнародних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суб’єктів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зростання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ролі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транснаціональних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акторів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активне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залучення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ТНК до міжнародних відносин у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другій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половині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ХХ ст.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вплинуло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розс-тановку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сил у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світовій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економіці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політиці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розпад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СРСР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мав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вирішальний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вплив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закінчення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«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холодної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війни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» та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руйнацію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бі-полярної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системи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міжнародних відносин</a:t>
            </a:r>
            <a:r>
              <a:rPr lang="en-US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)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; </a:t>
            </a:r>
          </a:p>
          <a:p>
            <a:pPr marL="0" indent="0" algn="ctr">
              <a:buNone/>
            </a:pPr>
            <a:endParaRPr lang="ru-RU" sz="2800" dirty="0">
              <a:solidFill>
                <a:srgbClr val="FF0000"/>
              </a:solidFill>
              <a:effectLst/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4276" name="Picture 4" descr="Розпад СРСР: як це було">
            <a:extLst>
              <a:ext uri="{FF2B5EF4-FFF2-40B4-BE49-F238E27FC236}">
                <a16:creationId xmlns:a16="http://schemas.microsoft.com/office/drawing/2014/main" id="{E2CC309F-5CEF-E04A-89EB-DB488128B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47" y="1330037"/>
            <a:ext cx="6089310" cy="38832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913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1">
                <a:lumMod val="20000"/>
                <a:lumOff val="80000"/>
              </a:schemeClr>
            </a:gs>
            <a:gs pos="96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683697-F871-914E-BCDC-5EBE7A9C1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757" y="593768"/>
            <a:ext cx="5803074" cy="81938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втрата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провідної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ролі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окремих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держав на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світовій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арені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зростання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ролі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коаліцій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інтеграційних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об’єднань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(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європейському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регіоні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вирішальний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вплив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формування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міжнар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політики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має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ЄС); 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загрози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застосування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нових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видів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озброєння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; 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радикалізація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суспільних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настроїв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провокується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релігійним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екстремізмом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етноконфесійними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суперечностями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; 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загострення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таких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глобальних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проблем, як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дефіцит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ресурсів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порушення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демографічної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рівноваги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бідність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кліматичні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зміни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інформаційні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загрози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ін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. </a:t>
            </a:r>
          </a:p>
          <a:p>
            <a:pPr marL="0" indent="0" algn="ctr">
              <a:buNone/>
            </a:pPr>
            <a:endParaRPr lang="ru-RU" sz="2800" dirty="0">
              <a:solidFill>
                <a:srgbClr val="FF0000"/>
              </a:solidFill>
              <a:effectLst/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dirty="0"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5298" name="Picture 2" descr="Cartoon | MIGRANTS AT SEA">
            <a:extLst>
              <a:ext uri="{FF2B5EF4-FFF2-40B4-BE49-F238E27FC236}">
                <a16:creationId xmlns:a16="http://schemas.microsoft.com/office/drawing/2014/main" id="{4CE56B55-8DAF-4946-96C8-139E95FE1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2" y="973777"/>
            <a:ext cx="6114075" cy="4479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185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18D1DDB-7073-1D4B-A4A0-9F4286D69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348" y="382655"/>
            <a:ext cx="7577138" cy="30463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ДЯКУЮ!</a:t>
            </a:r>
          </a:p>
        </p:txBody>
      </p:sp>
    </p:spTree>
    <p:extLst>
      <p:ext uri="{BB962C8B-B14F-4D97-AF65-F5344CB8AC3E}">
        <p14:creationId xmlns:p14="http://schemas.microsoft.com/office/powerpoint/2010/main" val="315935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7000">
              <a:srgbClr val="BCE7E0">
                <a:alpha val="29020"/>
              </a:srgbClr>
            </a:gs>
            <a:gs pos="42000">
              <a:srgbClr val="FEE3D5">
                <a:alpha val="63922"/>
              </a:srgbClr>
            </a:gs>
            <a:gs pos="63000">
              <a:srgbClr val="F7EFC5">
                <a:alpha val="65098"/>
              </a:srgbClr>
            </a:gs>
            <a:gs pos="78000">
              <a:schemeClr val="accent1">
                <a:lumMod val="20000"/>
                <a:lumOff val="80000"/>
              </a:schemeClr>
            </a:gs>
            <a:gs pos="96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683697-F871-914E-BCDC-5EBE7A9C1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233" y="868680"/>
            <a:ext cx="5602414" cy="512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1.Міжнародні </a:t>
            </a:r>
            <a:r>
              <a:rPr lang="ru-RU" sz="3200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відносини</a:t>
            </a:r>
            <a:r>
              <a:rPr lang="ru-RU" sz="32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і </a:t>
            </a:r>
            <a:r>
              <a:rPr lang="ru-RU" sz="3200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зовнішньополітичний</a:t>
            </a:r>
            <a:r>
              <a:rPr lang="ru-RU" sz="32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інтерес</a:t>
            </a:r>
            <a:r>
              <a:rPr lang="ru-RU" sz="32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держави</a:t>
            </a:r>
            <a:r>
              <a:rPr lang="ru-RU" sz="32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як основа міжнародних </a:t>
            </a:r>
            <a:r>
              <a:rPr lang="ru-RU" sz="3200" b="1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конфліктів</a:t>
            </a:r>
            <a:r>
              <a:rPr lang="ru-RU" sz="32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.</a:t>
            </a: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Picture 2" descr="Международный конфликт картинки Happy-laser.ru">
            <a:extLst>
              <a:ext uri="{FF2B5EF4-FFF2-40B4-BE49-F238E27FC236}">
                <a16:creationId xmlns:a16="http://schemas.microsoft.com/office/drawing/2014/main" id="{18D1EECE-56E9-F549-A312-7ED01801F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99" y="1094214"/>
            <a:ext cx="5877338" cy="42602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85510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683697-F871-914E-BCDC-5EBE7A9C1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839" y="745325"/>
            <a:ext cx="5986072" cy="5919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err="1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Міжнародні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відносини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 –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це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сукупність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економічних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політичних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правових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ідеологічних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дипломатичних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військових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культурних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 і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інших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зв'язків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 і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взаємин</a:t>
            </a:r>
            <a:r>
              <a:rPr lang="ru-RU" sz="24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між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суб'єктами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що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діють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 на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світовій</a:t>
            </a:r>
            <a:r>
              <a:rPr lang="ru-RU" sz="24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арені</a:t>
            </a:r>
            <a:endParaRPr lang="ru-RU" sz="2400" b="1" i="1" dirty="0">
              <a:solidFill>
                <a:srgbClr val="C00000"/>
              </a:solidFill>
              <a:effectLst/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endParaRPr lang="ru-RU" sz="2800" b="1" i="1" dirty="0">
              <a:solidFill>
                <a:srgbClr val="002060"/>
              </a:solidFill>
              <a:effectLst/>
              <a:latin typeface="Helvetica" pitchFamily="2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5362" name="Picture 2" descr="Global navigation expansion strategy with tiny Vector Image">
            <a:extLst>
              <a:ext uri="{FF2B5EF4-FFF2-40B4-BE49-F238E27FC236}">
                <a16:creationId xmlns:a16="http://schemas.microsoft.com/office/drawing/2014/main" id="{81E898D2-3508-BD47-A2DA-0D8EBD228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78" y="1083011"/>
            <a:ext cx="6345420" cy="42190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17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B3CCB1F-1424-8349-9DBD-244E09C8A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09" y="237507"/>
            <a:ext cx="6243422" cy="6858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стихійний</a:t>
            </a:r>
            <a:r>
              <a:rPr lang="ru-RU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характер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міжнарод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. пол.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процесу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b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відсутність</a:t>
            </a:r>
            <a:r>
              <a:rPr lang="ru-RU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єдиного</a:t>
            </a:r>
            <a:r>
              <a:rPr lang="ru-RU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владного</a:t>
            </a:r>
            <a:r>
              <a:rPr lang="ru-RU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центру 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і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наявність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безлічі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рівноправних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і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суверенних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центрів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ухвалення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пол.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рішень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b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відсутність</a:t>
            </a:r>
            <a:r>
              <a:rPr lang="ru-RU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єдиного</a:t>
            </a:r>
            <a:r>
              <a:rPr lang="ru-RU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легітимного</a:t>
            </a:r>
            <a:r>
              <a:rPr lang="ru-RU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центру примусу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єдиного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джерела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влади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яке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володіло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б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незаперечним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авторитетом для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всіх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учасників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світового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процесу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b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вторинність</a:t>
            </a:r>
            <a:r>
              <a:rPr lang="ru-RU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законів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первинність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міждержавних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угод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і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домовленостей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про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співпрацю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посилення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значення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суб'єктивного</a:t>
            </a:r>
            <a:r>
              <a:rPr lang="ru-RU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чинника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b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охоплення</a:t>
            </a:r>
            <a:r>
              <a:rPr lang="ru-RU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всіх</a:t>
            </a:r>
            <a:r>
              <a:rPr lang="ru-RU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сфер </a:t>
            </a:r>
            <a:r>
              <a:rPr lang="ru-RU" b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життєдіяльності</a:t>
            </a:r>
            <a:r>
              <a:rPr lang="ru-RU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суспільства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і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включення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в них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різних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суб'єктів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політики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b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суб'єктами</a:t>
            </a:r>
            <a:r>
              <a:rPr lang="ru-RU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міжнар</a:t>
            </a:r>
            <a:r>
              <a:rPr lang="ru-RU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. відносин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є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держава і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її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інституції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міждержавні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об'єднання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недержавні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організації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міжнародні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недержавні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об'єднання</a:t>
            </a:r>
            <a:r>
              <a:rPr lang="ru-RU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.</a:t>
            </a:r>
          </a:p>
          <a:p>
            <a:endParaRPr lang="ru-RU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16386" name="Picture 2" descr="Американский ясновидящий назвал дату начала Третьей мировой войны: &quot;Россия  повергнет весь мир в хаос&quot; - | Диалог.UA">
            <a:extLst>
              <a:ext uri="{FF2B5EF4-FFF2-40B4-BE49-F238E27FC236}">
                <a16:creationId xmlns:a16="http://schemas.microsoft.com/office/drawing/2014/main" id="{536CE1A6-BD2F-2844-A1FA-831B7C01A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63" y="1349115"/>
            <a:ext cx="5462146" cy="3668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36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B3CCB1F-1424-8349-9DBD-244E09C8A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3907" y="344384"/>
            <a:ext cx="6303682" cy="7010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Найважливішою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складовою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частина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міжнар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. відносин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є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міждержавні</a:t>
            </a:r>
            <a:r>
              <a:rPr lang="ru-RU" sz="24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відносини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ідмінність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 –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суб'єктами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цієї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системи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є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держави</a:t>
            </a:r>
            <a:r>
              <a:rPr lang="ru-RU" sz="2400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або</a:t>
            </a:r>
            <a:r>
              <a:rPr lang="ru-RU" sz="2400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їх</a:t>
            </a:r>
            <a:r>
              <a:rPr lang="ru-RU" sz="2400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об'єднання</a:t>
            </a:r>
            <a:endParaRPr lang="ru-RU" sz="2400" i="1" dirty="0">
              <a:solidFill>
                <a:srgbClr val="002060"/>
              </a:solidFill>
              <a:effectLst/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Міждержавні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відносини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будуються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на </a:t>
            </a:r>
            <a:r>
              <a:rPr lang="ru-RU" sz="2400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принципах </a:t>
            </a:r>
            <a:r>
              <a:rPr lang="ru-RU" sz="2400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міжнар</a:t>
            </a:r>
            <a:r>
              <a:rPr lang="ru-RU" sz="2400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. права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серед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яких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найбільш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важливими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є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державний</a:t>
            </a:r>
            <a:r>
              <a:rPr lang="ru-RU" sz="2400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(</a:t>
            </a:r>
            <a:r>
              <a:rPr lang="ru-RU" sz="2400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національний</a:t>
            </a:r>
            <a:r>
              <a:rPr lang="ru-RU" sz="2400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) </a:t>
            </a:r>
            <a:r>
              <a:rPr lang="ru-RU" sz="2400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суверенітет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невтручання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внутрішні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справи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іншої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держави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та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міждержавна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співпраця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!!!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Міждержавні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відносини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носять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виключно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політичний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характер</a:t>
            </a:r>
            <a:r>
              <a:rPr lang="ru-RU" sz="2400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б не лежало в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основі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тих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або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інших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дій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держави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міжнар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арені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: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екон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інтереси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або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ідеолог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переваги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екологічні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проблеми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або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питання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демографії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–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всі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вони,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пройшовши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через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механізм</a:t>
            </a:r>
            <a:r>
              <a:rPr lang="ru-RU" sz="24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ухвалення</a:t>
            </a:r>
            <a:r>
              <a:rPr lang="ru-RU" sz="24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пол.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рішення</a:t>
            </a:r>
            <a:r>
              <a:rPr lang="ru-RU" sz="24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на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держ</a:t>
            </a:r>
            <a:r>
              <a:rPr lang="ru-RU" sz="24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.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рівні</a:t>
            </a:r>
            <a:r>
              <a:rPr lang="ru-RU" sz="24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органічно</a:t>
            </a:r>
            <a:r>
              <a:rPr lang="ru-RU" sz="24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вплітаються</a:t>
            </a:r>
            <a:r>
              <a:rPr lang="ru-RU" sz="24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в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політику</a:t>
            </a:r>
            <a:r>
              <a:rPr lang="ru-RU" sz="2400" i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держави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dirty="0">
              <a:effectLst/>
              <a:latin typeface="Helvetica" pitchFamily="2" charset="0"/>
            </a:endParaRPr>
          </a:p>
          <a:p>
            <a:pPr marL="457200" indent="-457200">
              <a:buAutoNum type="arabicParenR"/>
            </a:pPr>
            <a:endParaRPr lang="ru-RU" sz="2000" dirty="0">
              <a:effectLst/>
              <a:latin typeface="Helvetica" pitchFamily="2" charset="0"/>
            </a:endParaRPr>
          </a:p>
        </p:txBody>
      </p:sp>
      <p:sp>
        <p:nvSpPr>
          <p:cNvPr id="2" name="AutoShape 2" descr="Ссора - векторные изображения, Ссора картинки | Depositphotos">
            <a:extLst>
              <a:ext uri="{FF2B5EF4-FFF2-40B4-BE49-F238E27FC236}">
                <a16:creationId xmlns:a16="http://schemas.microsoft.com/office/drawing/2014/main" id="{35F5E2C3-2DEB-0E46-B939-4F4F48D0F5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7412" name="Picture 4" descr="Can the world order catch up with the world? | The Strategist">
            <a:extLst>
              <a:ext uri="{FF2B5EF4-FFF2-40B4-BE49-F238E27FC236}">
                <a16:creationId xmlns:a16="http://schemas.microsoft.com/office/drawing/2014/main" id="{02456108-545E-214A-BD60-1D5E48CD3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11" y="988621"/>
            <a:ext cx="5465245" cy="48807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624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9000">
              <a:schemeClr val="accent1">
                <a:lumMod val="20000"/>
                <a:lumOff val="8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B3CCB1F-1424-8349-9DBD-244E09C8A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6972" y="568037"/>
            <a:ext cx="597909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С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истема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міждерж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. відносин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має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власну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структуру 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–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сукупність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держав і </a:t>
            </a:r>
            <a:r>
              <a:rPr lang="ru-RU" sz="2400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їх</a:t>
            </a:r>
            <a:r>
              <a:rPr lang="ru-RU" sz="2400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пол. </a:t>
            </a:r>
            <a:r>
              <a:rPr lang="ru-RU" sz="2400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об'єднань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володіють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певними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зв'язками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функціонує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і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розвивається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основі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цілого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ряду </a:t>
            </a:r>
            <a:r>
              <a:rPr lang="ru-RU" sz="2400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закономірностей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мають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загальносистемний</a:t>
            </a:r>
            <a:r>
              <a:rPr lang="ru-RU" sz="2400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характер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С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истема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міждерж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. відносин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задає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певні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«правила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гри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»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своїм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суб'єктам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дотримання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яких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– не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стільки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акт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доброї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волі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скільки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умова</a:t>
            </a:r>
            <a:r>
              <a:rPr lang="ru-RU" sz="24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самозбереження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кожної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держави</a:t>
            </a:r>
            <a:r>
              <a:rPr lang="ru-RU" sz="24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Спроби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обійти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ці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правила не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тільки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вносять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серйозний</a:t>
            </a:r>
            <a:r>
              <a:rPr lang="ru-RU" sz="24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дисбаланс 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у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функціонування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системи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міждерж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. відносин, але й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можуть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мати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деструктивні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наслідки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для самих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ініціаторів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подібних</a:t>
            </a:r>
            <a:r>
              <a:rPr lang="ru-RU" sz="24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дій</a:t>
            </a:r>
            <a:endParaRPr lang="ru-RU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effectLst/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3600" dirty="0">
              <a:effectLst/>
              <a:latin typeface="Helvetica" pitchFamily="2" charset="0"/>
            </a:endParaRPr>
          </a:p>
          <a:p>
            <a:pPr marL="457200" indent="-457200">
              <a:buAutoNum type="arabicParenR"/>
            </a:pPr>
            <a:endParaRPr lang="ru-RU" sz="2000" dirty="0">
              <a:effectLst/>
              <a:latin typeface="Helvetica" pitchFamily="2" charset="0"/>
            </a:endParaRPr>
          </a:p>
        </p:txBody>
      </p:sp>
      <p:sp>
        <p:nvSpPr>
          <p:cNvPr id="2" name="AutoShape 2" descr="Ссора - векторные изображения, Ссора картинки | Depositphotos">
            <a:extLst>
              <a:ext uri="{FF2B5EF4-FFF2-40B4-BE49-F238E27FC236}">
                <a16:creationId xmlns:a16="http://schemas.microsoft.com/office/drawing/2014/main" id="{35F5E2C3-2DEB-0E46-B939-4F4F48D0F5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482" name="Picture 2" descr="Geopolitical Ripples: The Israel-Hamas Conflict and the Federal Reserve's  Policy Horizon">
            <a:extLst>
              <a:ext uri="{FF2B5EF4-FFF2-40B4-BE49-F238E27FC236}">
                <a16:creationId xmlns:a16="http://schemas.microsoft.com/office/drawing/2014/main" id="{03060987-3D7E-694C-A545-4FB230819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2" y="1109272"/>
            <a:ext cx="5827114" cy="37700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43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5683697-F871-914E-BCDC-5EBE7A9C1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938" y="864108"/>
            <a:ext cx="5602414" cy="57504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Об'єктивний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характер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системи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міждерж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. відносин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а,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отже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і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діючих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в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ній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закономірностей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визначається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в першу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чергу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наявністю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об'єктивних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внутрішніх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потреб для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всіх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без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виключення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держав,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які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у свою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чергу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породжують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наявність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зовнішньополітичних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інтересів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держави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і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реалізуються</a:t>
            </a: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через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підтримку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економічних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політичних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дипломатичних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і </a:t>
            </a:r>
            <a:r>
              <a:rPr lang="ru-RU" sz="2800" dirty="0" err="1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інших</a:t>
            </a:r>
            <a:r>
              <a:rPr lang="ru-RU" sz="28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зв'язків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</a:rPr>
              <a:t>.</a:t>
            </a: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3554" name="Picture 2" descr="Advancing Democracy, Bridging Divides, and Navigating Global Conflicts">
            <a:extLst>
              <a:ext uri="{FF2B5EF4-FFF2-40B4-BE49-F238E27FC236}">
                <a16:creationId xmlns:a16="http://schemas.microsoft.com/office/drawing/2014/main" id="{F1F4BF02-65F8-2745-B54B-CA3A6CBC6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" y="1214203"/>
            <a:ext cx="5969208" cy="36725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159245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31232</TotalTime>
  <Words>1783</Words>
  <Application>Microsoft Macintosh PowerPoint</Application>
  <PresentationFormat>Широкоэкранный</PresentationFormat>
  <Paragraphs>139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Arial</vt:lpstr>
      <vt:lpstr>Book Antiqua</vt:lpstr>
      <vt:lpstr>Bookman Old Style</vt:lpstr>
      <vt:lpstr>Calibri</vt:lpstr>
      <vt:lpstr>Corbel</vt:lpstr>
      <vt:lpstr>Helvetica</vt:lpstr>
      <vt:lpstr>Times New Roman</vt:lpstr>
      <vt:lpstr>Wingdings</vt:lpstr>
      <vt:lpstr>Wingdings 2</vt:lpstr>
      <vt:lpstr>Рамка</vt:lpstr>
      <vt:lpstr>Тема 9.  Міжнародні конфлікти  к.політ.н. Н.В.Лепська</vt:lpstr>
      <vt:lpstr>Презентация PowerPoint</vt:lpstr>
      <vt:lpstr>Той, хто здатен справитися з конфліктами шляхом їх визнання та врегулювання, той бере під свій контроль ритм історії. Той, хто втрачає таку можливість, отримує цей ритм собі у супротивники»  Ральф Дарендорф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КОНФЛІКТ</dc:title>
  <dc:creator>Microsoft Office User</dc:creator>
  <cp:lastModifiedBy>Microsoft Office User</cp:lastModifiedBy>
  <cp:revision>33</cp:revision>
  <dcterms:created xsi:type="dcterms:W3CDTF">2023-09-26T22:28:45Z</dcterms:created>
  <dcterms:modified xsi:type="dcterms:W3CDTF">2024-05-18T21:56:09Z</dcterms:modified>
</cp:coreProperties>
</file>