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2" r:id="rId3"/>
  </p:sldMasterIdLst>
  <p:notesMasterIdLst>
    <p:notesMasterId r:id="rId46"/>
  </p:notesMasterIdLst>
  <p:sldIdLst>
    <p:sldId id="256" r:id="rId4"/>
    <p:sldId id="304" r:id="rId5"/>
    <p:sldId id="257" r:id="rId6"/>
    <p:sldId id="305" r:id="rId7"/>
    <p:sldId id="267" r:id="rId8"/>
    <p:sldId id="287" r:id="rId9"/>
    <p:sldId id="265" r:id="rId10"/>
    <p:sldId id="268" r:id="rId11"/>
    <p:sldId id="271" r:id="rId12"/>
    <p:sldId id="272" r:id="rId13"/>
    <p:sldId id="288" r:id="rId14"/>
    <p:sldId id="290" r:id="rId15"/>
    <p:sldId id="307" r:id="rId16"/>
    <p:sldId id="292" r:id="rId17"/>
    <p:sldId id="294" r:id="rId18"/>
    <p:sldId id="295" r:id="rId19"/>
    <p:sldId id="329" r:id="rId20"/>
    <p:sldId id="297" r:id="rId21"/>
    <p:sldId id="300" r:id="rId22"/>
    <p:sldId id="308" r:id="rId23"/>
    <p:sldId id="309" r:id="rId24"/>
    <p:sldId id="310" r:id="rId25"/>
    <p:sldId id="311" r:id="rId26"/>
    <p:sldId id="313" r:id="rId27"/>
    <p:sldId id="315" r:id="rId28"/>
    <p:sldId id="317" r:id="rId29"/>
    <p:sldId id="318" r:id="rId30"/>
    <p:sldId id="319" r:id="rId31"/>
    <p:sldId id="320" r:id="rId32"/>
    <p:sldId id="321" r:id="rId33"/>
    <p:sldId id="324" r:id="rId34"/>
    <p:sldId id="331" r:id="rId35"/>
    <p:sldId id="322" r:id="rId36"/>
    <p:sldId id="333" r:id="rId37"/>
    <p:sldId id="334" r:id="rId38"/>
    <p:sldId id="335" r:id="rId39"/>
    <p:sldId id="328" r:id="rId40"/>
    <p:sldId id="338" r:id="rId41"/>
    <p:sldId id="336" r:id="rId42"/>
    <p:sldId id="337" r:id="rId43"/>
    <p:sldId id="339" r:id="rId44"/>
    <p:sldId id="340" r:id="rId45"/>
  </p:sldIdLst>
  <p:sldSz cx="12192000" cy="6858000"/>
  <p:notesSz cx="12192000" cy="6858000"/>
  <p:embeddedFontLst>
    <p:embeddedFont>
      <p:font typeface="Arial" panose="020B0604020202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Times New Roman" panose="02020603050405020304" pitchFamily="18" charset="0"/>
      <p:regular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75835" autoAdjust="0"/>
  </p:normalViewPr>
  <p:slideViewPr>
    <p:cSldViewPr>
      <p:cViewPr varScale="1">
        <p:scale>
          <a:sx n="55" d="100"/>
          <a:sy n="55" d="100"/>
        </p:scale>
        <p:origin x="132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EC05D-0DCD-46FE-A2D7-2718DAAD4211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1D984-240E-443C-B28B-1AB1D078E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6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же гость 20 минут ждет, когда у него примут заказ или принесут счет. Точно такие же проблемы возникают и в других ресторанных процессах. Например, в стоп-листе находятся 30-40% блюд только потому, что заявка на поставку была сделана в 2 часа ночи на салфетке, и закупщик решил, что привезти продукты в 16.30 — это совершенно нормально для ресторана, который работает с 9 утра. Чем понятнее и проще ПРОПИСАНЫ правила работы ресторана, тем легче ресторанным сотрудникам обеспечить  уровень гостеприимства.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D984-240E-443C-B28B-1AB1D078EC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7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51042" y="973835"/>
            <a:ext cx="5689915" cy="296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27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40924" y="2303779"/>
            <a:ext cx="511015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1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47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6096000" y="0"/>
                </a:moveTo>
                <a:lnTo>
                  <a:pt x="0" y="0"/>
                </a:lnTo>
                <a:lnTo>
                  <a:pt x="0" y="6857999"/>
                </a:lnTo>
                <a:lnTo>
                  <a:pt x="6096000" y="6857999"/>
                </a:lnTo>
                <a:lnTo>
                  <a:pt x="6096000" y="0"/>
                </a:lnTo>
                <a:close/>
              </a:path>
            </a:pathLst>
          </a:custGeom>
          <a:solidFill>
            <a:srgbClr val="FFC000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792912" y="2102219"/>
            <a:ext cx="4248150" cy="2211705"/>
          </a:xfrm>
          <a:custGeom>
            <a:avLst/>
            <a:gdLst/>
            <a:ahLst/>
            <a:cxnLst/>
            <a:rect l="l" t="t" r="r" b="b"/>
            <a:pathLst>
              <a:path w="4248150" h="2211704">
                <a:moveTo>
                  <a:pt x="0" y="0"/>
                </a:moveTo>
                <a:lnTo>
                  <a:pt x="4247620" y="0"/>
                </a:lnTo>
              </a:path>
              <a:path w="4248150" h="2211704">
                <a:moveTo>
                  <a:pt x="0" y="1105650"/>
                </a:moveTo>
                <a:lnTo>
                  <a:pt x="4247620" y="1105650"/>
                </a:lnTo>
              </a:path>
              <a:path w="4248150" h="2211704">
                <a:moveTo>
                  <a:pt x="0" y="2211300"/>
                </a:moveTo>
                <a:lnTo>
                  <a:pt x="4247620" y="22113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2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10"/>
            <a:ext cx="12191979" cy="68579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070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8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38862" y="2248915"/>
            <a:ext cx="751427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6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 u="heavy">
                <a:solidFill>
                  <a:srgbClr val="0563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7984" y="1602740"/>
            <a:ext cx="3580765" cy="415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25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61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5160" y="1900428"/>
            <a:ext cx="8861678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4942" y="1500123"/>
            <a:ext cx="753300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80627" y="1838451"/>
            <a:ext cx="723074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2957" y="1621028"/>
            <a:ext cx="10786084" cy="3326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 u="heavy">
                <a:solidFill>
                  <a:srgbClr val="0563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4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7983" y="315467"/>
            <a:ext cx="3463925" cy="46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7852" y="2223515"/>
            <a:ext cx="8476294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0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16000" y="548999"/>
              <a:ext cx="5760085" cy="5760085"/>
            </a:xfrm>
            <a:custGeom>
              <a:avLst/>
              <a:gdLst/>
              <a:ahLst/>
              <a:cxnLst/>
              <a:rect l="l" t="t" r="r" b="b"/>
              <a:pathLst>
                <a:path w="5760084" h="5760085">
                  <a:moveTo>
                    <a:pt x="5759998" y="0"/>
                  </a:moveTo>
                  <a:lnTo>
                    <a:pt x="0" y="0"/>
                  </a:lnTo>
                  <a:lnTo>
                    <a:pt x="0" y="5759999"/>
                  </a:lnTo>
                  <a:lnTo>
                    <a:pt x="5759998" y="5759999"/>
                  </a:lnTo>
                  <a:lnTo>
                    <a:pt x="5759998" y="0"/>
                  </a:lnTo>
                  <a:close/>
                </a:path>
              </a:pathLst>
            </a:custGeom>
            <a:solidFill>
              <a:srgbClr val="FFC000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421234" y="4207293"/>
              <a:ext cx="3349625" cy="0"/>
            </a:xfrm>
            <a:custGeom>
              <a:avLst/>
              <a:gdLst/>
              <a:ahLst/>
              <a:cxnLst/>
              <a:rect l="l" t="t" r="r" b="b"/>
              <a:pathLst>
                <a:path w="3349625">
                  <a:moveTo>
                    <a:pt x="0" y="0"/>
                  </a:moveTo>
                  <a:lnTo>
                    <a:pt x="3349533" y="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86000" y="818998"/>
            <a:ext cx="5220335" cy="5237331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523875" marR="516255" algn="ctr"/>
            <a:r>
              <a:rPr lang="uk-UA" sz="5400" b="1" spc="180" dirty="0">
                <a:latin typeface="Calibri"/>
                <a:cs typeface="Calibri"/>
              </a:rPr>
              <a:t>Управління рестораном</a:t>
            </a:r>
            <a:endParaRPr sz="5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60703" y="5560988"/>
            <a:ext cx="2083435" cy="1297305"/>
            <a:chOff x="9760703" y="5560988"/>
            <a:chExt cx="2083435" cy="12973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0260" y="5560988"/>
              <a:ext cx="1433306" cy="1297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0703" y="5951811"/>
              <a:ext cx="649556" cy="649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128" y="228600"/>
            <a:ext cx="11431272" cy="149399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uk-UA" spc="190" dirty="0"/>
              <a:t>Для того, щоб правильно сформувати організаційну структуру ресторану, слід, визначити адміністративну </a:t>
            </a:r>
            <a:r>
              <a:rPr lang="uk-UA" spc="190" dirty="0">
                <a:solidFill>
                  <a:srgbClr val="FFC000"/>
                </a:solidFill>
              </a:rPr>
              <a:t>взаємодію, </a:t>
            </a:r>
            <a:r>
              <a:rPr lang="uk-UA" spc="190" dirty="0"/>
              <a:t>тобто:</a:t>
            </a:r>
            <a:endParaRPr spc="135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828800"/>
            <a:ext cx="4419600" cy="477207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кому </a:t>
            </a:r>
            <a:r>
              <a:rPr lang="ru-RU" sz="2400" b="1" spc="175" dirty="0" err="1">
                <a:cs typeface="Calibri"/>
              </a:rPr>
              <a:t>підпорядковується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кому ставить </a:t>
            </a:r>
            <a:r>
              <a:rPr lang="ru-RU" sz="2400" b="1" spc="175" dirty="0" err="1">
                <a:cs typeface="Calibri"/>
              </a:rPr>
              <a:t>завдання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перед ким </a:t>
            </a:r>
            <a:r>
              <a:rPr lang="ru-RU" sz="2400" b="1" spc="175" dirty="0" err="1">
                <a:cs typeface="Calibri"/>
              </a:rPr>
              <a:t>звітує</a:t>
            </a:r>
            <a:r>
              <a:rPr lang="ru-RU" sz="2400" b="1" spc="175" dirty="0">
                <a:cs typeface="Calibri"/>
              </a:rPr>
              <a:t> </a:t>
            </a: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кого </a:t>
            </a:r>
            <a:r>
              <a:rPr lang="ru-RU" sz="2400" b="1" spc="175" dirty="0" err="1">
                <a:cs typeface="Calibri"/>
              </a:rPr>
              <a:t>звільняє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uk-UA" sz="2400" b="1" spc="175" dirty="0">
              <a:latin typeface="Calibri"/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uk-UA" sz="2000" b="1" u="sng" spc="175" dirty="0">
                <a:latin typeface="Calibri"/>
                <a:cs typeface="Calibri"/>
              </a:rPr>
              <a:t>Саме тому, </a:t>
            </a:r>
            <a:r>
              <a:rPr lang="uk-UA" sz="2000" b="1" u="sng" spc="175" dirty="0" err="1">
                <a:latin typeface="Calibri"/>
                <a:cs typeface="Calibri"/>
              </a:rPr>
              <a:t>орг.структуру</a:t>
            </a:r>
            <a:r>
              <a:rPr lang="uk-UA" sz="2000" b="1" u="sng" spc="175" dirty="0">
                <a:latin typeface="Calibri"/>
                <a:cs typeface="Calibri"/>
              </a:rPr>
              <a:t> не можна складати самостійно</a:t>
            </a:r>
            <a:endParaRPr sz="2000" u="sng" dirty="0">
              <a:latin typeface="Calibri"/>
              <a:cs typeface="Calibri"/>
            </a:endParaRPr>
          </a:p>
        </p:txBody>
      </p:sp>
      <p:grpSp>
        <p:nvGrpSpPr>
          <p:cNvPr id="4" name="object 2"/>
          <p:cNvGrpSpPr/>
          <p:nvPr/>
        </p:nvGrpSpPr>
        <p:grpSpPr>
          <a:xfrm>
            <a:off x="4215871" y="1458113"/>
            <a:ext cx="7976129" cy="5135596"/>
            <a:chOff x="2511319" y="976190"/>
            <a:chExt cx="9198610" cy="5882005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1319" y="976190"/>
              <a:ext cx="6684543" cy="5881809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9605" y="4182531"/>
              <a:ext cx="4030132" cy="2675468"/>
            </a:xfrm>
            <a:prstGeom prst="rect">
              <a:avLst/>
            </a:prstGeom>
          </p:spPr>
        </p:pic>
        <p:sp>
          <p:nvSpPr>
            <p:cNvPr id="7" name="object 5"/>
            <p:cNvSpPr/>
            <p:nvPr/>
          </p:nvSpPr>
          <p:spPr>
            <a:xfrm>
              <a:off x="6910465" y="4512039"/>
              <a:ext cx="914400" cy="989965"/>
            </a:xfrm>
            <a:custGeom>
              <a:avLst/>
              <a:gdLst/>
              <a:ahLst/>
              <a:cxnLst/>
              <a:rect l="l" t="t" r="r" b="b"/>
              <a:pathLst>
                <a:path w="914400" h="989964">
                  <a:moveTo>
                    <a:pt x="0" y="152402"/>
                  </a:moveTo>
                  <a:lnTo>
                    <a:pt x="7769" y="104231"/>
                  </a:lnTo>
                  <a:lnTo>
                    <a:pt x="29404" y="62395"/>
                  </a:lnTo>
                  <a:lnTo>
                    <a:pt x="62395" y="29404"/>
                  </a:lnTo>
                  <a:lnTo>
                    <a:pt x="104231" y="7769"/>
                  </a:lnTo>
                  <a:lnTo>
                    <a:pt x="152402" y="0"/>
                  </a:lnTo>
                  <a:lnTo>
                    <a:pt x="761997" y="0"/>
                  </a:lnTo>
                  <a:lnTo>
                    <a:pt x="810168" y="7769"/>
                  </a:lnTo>
                  <a:lnTo>
                    <a:pt x="852004" y="29404"/>
                  </a:lnTo>
                  <a:lnTo>
                    <a:pt x="884995" y="62395"/>
                  </a:lnTo>
                  <a:lnTo>
                    <a:pt x="906630" y="104231"/>
                  </a:lnTo>
                  <a:lnTo>
                    <a:pt x="914400" y="152402"/>
                  </a:lnTo>
                  <a:lnTo>
                    <a:pt x="914400" y="836948"/>
                  </a:lnTo>
                  <a:lnTo>
                    <a:pt x="906630" y="885119"/>
                  </a:lnTo>
                  <a:lnTo>
                    <a:pt x="884995" y="926955"/>
                  </a:lnTo>
                  <a:lnTo>
                    <a:pt x="852004" y="959946"/>
                  </a:lnTo>
                  <a:lnTo>
                    <a:pt x="810168" y="981581"/>
                  </a:lnTo>
                  <a:lnTo>
                    <a:pt x="761997" y="989350"/>
                  </a:lnTo>
                  <a:lnTo>
                    <a:pt x="152402" y="989350"/>
                  </a:lnTo>
                  <a:lnTo>
                    <a:pt x="104231" y="981581"/>
                  </a:lnTo>
                  <a:lnTo>
                    <a:pt x="62395" y="959946"/>
                  </a:lnTo>
                  <a:lnTo>
                    <a:pt x="29404" y="926955"/>
                  </a:lnTo>
                  <a:lnTo>
                    <a:pt x="7769" y="885119"/>
                  </a:lnTo>
                  <a:lnTo>
                    <a:pt x="0" y="836948"/>
                  </a:lnTo>
                  <a:lnTo>
                    <a:pt x="0" y="15240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-119912"/>
            <a:ext cx="12191847" cy="6857920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3810000" y="381000"/>
            <a:ext cx="689374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b="1" kern="0" spc="195" dirty="0" err="1">
                <a:solidFill>
                  <a:schemeClr val="bg1"/>
                </a:solidFill>
              </a:rPr>
              <a:t>Матриця</a:t>
            </a:r>
            <a:r>
              <a:rPr lang="ru-RU" sz="4400" b="1" kern="0" spc="40" dirty="0">
                <a:solidFill>
                  <a:schemeClr val="bg1"/>
                </a:solidFill>
              </a:rPr>
              <a:t> </a:t>
            </a:r>
            <a:r>
              <a:rPr lang="ru-RU" sz="4400" b="1" kern="0" spc="120" dirty="0" err="1">
                <a:solidFill>
                  <a:schemeClr val="bg1"/>
                </a:solidFill>
              </a:rPr>
              <a:t>взаємодії</a:t>
            </a:r>
            <a:endParaRPr lang="ru-RU" sz="4400" b="1" kern="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2991383" y="0"/>
                  </a:moveTo>
                  <a:lnTo>
                    <a:pt x="1045019" y="0"/>
                  </a:lnTo>
                  <a:lnTo>
                    <a:pt x="1045019" y="203733"/>
                  </a:lnTo>
                  <a:lnTo>
                    <a:pt x="0" y="203733"/>
                  </a:lnTo>
                  <a:lnTo>
                    <a:pt x="0" y="1432179"/>
                  </a:lnTo>
                  <a:lnTo>
                    <a:pt x="0" y="3356826"/>
                  </a:lnTo>
                  <a:lnTo>
                    <a:pt x="0" y="4585259"/>
                  </a:lnTo>
                  <a:lnTo>
                    <a:pt x="0" y="6858000"/>
                  </a:lnTo>
                  <a:lnTo>
                    <a:pt x="1045019" y="6858000"/>
                  </a:lnTo>
                  <a:lnTo>
                    <a:pt x="1045019" y="4585259"/>
                  </a:lnTo>
                  <a:lnTo>
                    <a:pt x="1045019" y="3356826"/>
                  </a:lnTo>
                  <a:lnTo>
                    <a:pt x="1045019" y="1432179"/>
                  </a:lnTo>
                  <a:lnTo>
                    <a:pt x="2991383" y="1432179"/>
                  </a:lnTo>
                  <a:lnTo>
                    <a:pt x="2991383" y="203746"/>
                  </a:lnTo>
                  <a:lnTo>
                    <a:pt x="2991383" y="0"/>
                  </a:lnTo>
                  <a:close/>
                </a:path>
                <a:path w="12192000" h="6858000">
                  <a:moveTo>
                    <a:pt x="4767885" y="1432179"/>
                  </a:moveTo>
                  <a:lnTo>
                    <a:pt x="2991396" y="1432179"/>
                  </a:lnTo>
                  <a:lnTo>
                    <a:pt x="2991396" y="3356826"/>
                  </a:lnTo>
                  <a:lnTo>
                    <a:pt x="4767885" y="3356826"/>
                  </a:lnTo>
                  <a:lnTo>
                    <a:pt x="4767885" y="1432179"/>
                  </a:lnTo>
                  <a:close/>
                </a:path>
                <a:path w="12192000" h="6858000">
                  <a:moveTo>
                    <a:pt x="8479053" y="4585259"/>
                  </a:moveTo>
                  <a:lnTo>
                    <a:pt x="6592367" y="4585259"/>
                  </a:lnTo>
                  <a:lnTo>
                    <a:pt x="6592367" y="3356826"/>
                  </a:lnTo>
                  <a:lnTo>
                    <a:pt x="4767885" y="3356826"/>
                  </a:lnTo>
                  <a:lnTo>
                    <a:pt x="4767885" y="4585259"/>
                  </a:lnTo>
                  <a:lnTo>
                    <a:pt x="4767885" y="6858000"/>
                  </a:lnTo>
                  <a:lnTo>
                    <a:pt x="6592367" y="6858000"/>
                  </a:lnTo>
                  <a:lnTo>
                    <a:pt x="8479053" y="6858000"/>
                  </a:lnTo>
                  <a:lnTo>
                    <a:pt x="8479053" y="4585259"/>
                  </a:lnTo>
                  <a:close/>
                </a:path>
                <a:path w="12192000" h="6858000">
                  <a:moveTo>
                    <a:pt x="12191987" y="3356826"/>
                  </a:moveTo>
                  <a:lnTo>
                    <a:pt x="10344404" y="3356826"/>
                  </a:lnTo>
                  <a:lnTo>
                    <a:pt x="10344404" y="4585259"/>
                  </a:lnTo>
                  <a:lnTo>
                    <a:pt x="12191987" y="4585259"/>
                  </a:lnTo>
                  <a:lnTo>
                    <a:pt x="12191987" y="3356826"/>
                  </a:lnTo>
                  <a:close/>
                </a:path>
                <a:path w="12192000" h="6858000">
                  <a:moveTo>
                    <a:pt x="12191987" y="0"/>
                  </a:moveTo>
                  <a:lnTo>
                    <a:pt x="12191987" y="0"/>
                  </a:lnTo>
                  <a:lnTo>
                    <a:pt x="2991396" y="0"/>
                  </a:lnTo>
                  <a:lnTo>
                    <a:pt x="2991396" y="203746"/>
                  </a:lnTo>
                  <a:lnTo>
                    <a:pt x="12191987" y="203746"/>
                  </a:lnTo>
                  <a:lnTo>
                    <a:pt x="121919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197370"/>
                  </a:moveTo>
                  <a:lnTo>
                    <a:pt x="12191987" y="6337"/>
                  </a:lnTo>
                  <a:lnTo>
                    <a:pt x="12191987" y="0"/>
                  </a:lnTo>
                  <a:lnTo>
                    <a:pt x="12185637" y="0"/>
                  </a:lnTo>
                  <a:lnTo>
                    <a:pt x="12185637" y="6337"/>
                  </a:lnTo>
                  <a:lnTo>
                    <a:pt x="12185637" y="197370"/>
                  </a:lnTo>
                  <a:lnTo>
                    <a:pt x="12185637" y="6851637"/>
                  </a:lnTo>
                  <a:lnTo>
                    <a:pt x="10350754" y="6851637"/>
                  </a:lnTo>
                  <a:lnTo>
                    <a:pt x="10350754" y="4591596"/>
                  </a:lnTo>
                  <a:lnTo>
                    <a:pt x="12185637" y="4591596"/>
                  </a:lnTo>
                  <a:lnTo>
                    <a:pt x="12185637" y="4578896"/>
                  </a:lnTo>
                  <a:lnTo>
                    <a:pt x="10350754" y="4578896"/>
                  </a:lnTo>
                  <a:lnTo>
                    <a:pt x="10350754" y="3363163"/>
                  </a:lnTo>
                  <a:lnTo>
                    <a:pt x="12185637" y="3363163"/>
                  </a:lnTo>
                  <a:lnTo>
                    <a:pt x="12185637" y="3350463"/>
                  </a:lnTo>
                  <a:lnTo>
                    <a:pt x="10350754" y="3350463"/>
                  </a:lnTo>
                  <a:lnTo>
                    <a:pt x="10350754" y="1438516"/>
                  </a:lnTo>
                  <a:lnTo>
                    <a:pt x="12185637" y="1438516"/>
                  </a:lnTo>
                  <a:lnTo>
                    <a:pt x="12185637" y="1425816"/>
                  </a:lnTo>
                  <a:lnTo>
                    <a:pt x="10350754" y="1425816"/>
                  </a:lnTo>
                  <a:lnTo>
                    <a:pt x="10350754" y="210070"/>
                  </a:lnTo>
                  <a:lnTo>
                    <a:pt x="12185637" y="210070"/>
                  </a:lnTo>
                  <a:lnTo>
                    <a:pt x="12185637" y="197370"/>
                  </a:lnTo>
                  <a:lnTo>
                    <a:pt x="10350754" y="197370"/>
                  </a:lnTo>
                  <a:lnTo>
                    <a:pt x="10350754" y="6337"/>
                  </a:lnTo>
                  <a:lnTo>
                    <a:pt x="12185637" y="6337"/>
                  </a:lnTo>
                  <a:lnTo>
                    <a:pt x="12185637" y="0"/>
                  </a:lnTo>
                  <a:lnTo>
                    <a:pt x="10350754" y="0"/>
                  </a:lnTo>
                  <a:lnTo>
                    <a:pt x="10338054" y="0"/>
                  </a:lnTo>
                  <a:lnTo>
                    <a:pt x="10338054" y="6337"/>
                  </a:lnTo>
                  <a:lnTo>
                    <a:pt x="10338054" y="6851637"/>
                  </a:lnTo>
                  <a:lnTo>
                    <a:pt x="8485403" y="6851637"/>
                  </a:lnTo>
                  <a:lnTo>
                    <a:pt x="8485403" y="4591596"/>
                  </a:lnTo>
                  <a:lnTo>
                    <a:pt x="10338054" y="4591596"/>
                  </a:lnTo>
                  <a:lnTo>
                    <a:pt x="10338054" y="4578896"/>
                  </a:lnTo>
                  <a:lnTo>
                    <a:pt x="8485403" y="4578896"/>
                  </a:lnTo>
                  <a:lnTo>
                    <a:pt x="8485403" y="3363163"/>
                  </a:lnTo>
                  <a:lnTo>
                    <a:pt x="10338054" y="3363163"/>
                  </a:lnTo>
                  <a:lnTo>
                    <a:pt x="10338054" y="3350463"/>
                  </a:lnTo>
                  <a:lnTo>
                    <a:pt x="8485403" y="3350463"/>
                  </a:lnTo>
                  <a:lnTo>
                    <a:pt x="8485403" y="1438516"/>
                  </a:lnTo>
                  <a:lnTo>
                    <a:pt x="10338054" y="1438516"/>
                  </a:lnTo>
                  <a:lnTo>
                    <a:pt x="10338054" y="1425816"/>
                  </a:lnTo>
                  <a:lnTo>
                    <a:pt x="8485403" y="1425816"/>
                  </a:lnTo>
                  <a:lnTo>
                    <a:pt x="8485403" y="210070"/>
                  </a:lnTo>
                  <a:lnTo>
                    <a:pt x="10338054" y="210070"/>
                  </a:lnTo>
                  <a:lnTo>
                    <a:pt x="10338054" y="197370"/>
                  </a:lnTo>
                  <a:lnTo>
                    <a:pt x="8485403" y="197370"/>
                  </a:lnTo>
                  <a:lnTo>
                    <a:pt x="8485403" y="6337"/>
                  </a:lnTo>
                  <a:lnTo>
                    <a:pt x="10338054" y="6337"/>
                  </a:lnTo>
                  <a:lnTo>
                    <a:pt x="10338054" y="0"/>
                  </a:lnTo>
                  <a:lnTo>
                    <a:pt x="8485403" y="0"/>
                  </a:lnTo>
                  <a:lnTo>
                    <a:pt x="8472703" y="0"/>
                  </a:lnTo>
                  <a:lnTo>
                    <a:pt x="8472703" y="6337"/>
                  </a:lnTo>
                  <a:lnTo>
                    <a:pt x="8472703" y="6851637"/>
                  </a:lnTo>
                  <a:lnTo>
                    <a:pt x="6598717" y="6851637"/>
                  </a:lnTo>
                  <a:lnTo>
                    <a:pt x="6598717" y="4591596"/>
                  </a:lnTo>
                  <a:lnTo>
                    <a:pt x="8472703" y="4591596"/>
                  </a:lnTo>
                  <a:lnTo>
                    <a:pt x="8472703" y="4578896"/>
                  </a:lnTo>
                  <a:lnTo>
                    <a:pt x="6598717" y="4578896"/>
                  </a:lnTo>
                  <a:lnTo>
                    <a:pt x="6598717" y="3363163"/>
                  </a:lnTo>
                  <a:lnTo>
                    <a:pt x="8472703" y="3363163"/>
                  </a:lnTo>
                  <a:lnTo>
                    <a:pt x="8472703" y="3350463"/>
                  </a:lnTo>
                  <a:lnTo>
                    <a:pt x="6598717" y="3350463"/>
                  </a:lnTo>
                  <a:lnTo>
                    <a:pt x="6598717" y="1438516"/>
                  </a:lnTo>
                  <a:lnTo>
                    <a:pt x="8472703" y="1438516"/>
                  </a:lnTo>
                  <a:lnTo>
                    <a:pt x="8472703" y="1425816"/>
                  </a:lnTo>
                  <a:lnTo>
                    <a:pt x="6598717" y="1425816"/>
                  </a:lnTo>
                  <a:lnTo>
                    <a:pt x="6598717" y="210070"/>
                  </a:lnTo>
                  <a:lnTo>
                    <a:pt x="8472703" y="210070"/>
                  </a:lnTo>
                  <a:lnTo>
                    <a:pt x="8472703" y="197370"/>
                  </a:lnTo>
                  <a:lnTo>
                    <a:pt x="6598717" y="197370"/>
                  </a:lnTo>
                  <a:lnTo>
                    <a:pt x="6598717" y="6337"/>
                  </a:lnTo>
                  <a:lnTo>
                    <a:pt x="8472703" y="6337"/>
                  </a:lnTo>
                  <a:lnTo>
                    <a:pt x="8472703" y="0"/>
                  </a:lnTo>
                  <a:lnTo>
                    <a:pt x="6598717" y="0"/>
                  </a:lnTo>
                  <a:lnTo>
                    <a:pt x="6586017" y="0"/>
                  </a:lnTo>
                  <a:lnTo>
                    <a:pt x="6586017" y="6337"/>
                  </a:lnTo>
                  <a:lnTo>
                    <a:pt x="6586017" y="6851637"/>
                  </a:lnTo>
                  <a:lnTo>
                    <a:pt x="4774235" y="6851637"/>
                  </a:lnTo>
                  <a:lnTo>
                    <a:pt x="4774235" y="4591596"/>
                  </a:lnTo>
                  <a:lnTo>
                    <a:pt x="6586017" y="4591596"/>
                  </a:lnTo>
                  <a:lnTo>
                    <a:pt x="6586017" y="4578896"/>
                  </a:lnTo>
                  <a:lnTo>
                    <a:pt x="4774235" y="4578896"/>
                  </a:lnTo>
                  <a:lnTo>
                    <a:pt x="4774235" y="3363163"/>
                  </a:lnTo>
                  <a:lnTo>
                    <a:pt x="6586017" y="3363163"/>
                  </a:lnTo>
                  <a:lnTo>
                    <a:pt x="6586017" y="3350463"/>
                  </a:lnTo>
                  <a:lnTo>
                    <a:pt x="4774235" y="3350463"/>
                  </a:lnTo>
                  <a:lnTo>
                    <a:pt x="4774235" y="1438516"/>
                  </a:lnTo>
                  <a:lnTo>
                    <a:pt x="6586017" y="1438516"/>
                  </a:lnTo>
                  <a:lnTo>
                    <a:pt x="6586017" y="1425816"/>
                  </a:lnTo>
                  <a:lnTo>
                    <a:pt x="4774235" y="1425816"/>
                  </a:lnTo>
                  <a:lnTo>
                    <a:pt x="4774235" y="210070"/>
                  </a:lnTo>
                  <a:lnTo>
                    <a:pt x="6586017" y="210070"/>
                  </a:lnTo>
                  <a:lnTo>
                    <a:pt x="6586017" y="197370"/>
                  </a:lnTo>
                  <a:lnTo>
                    <a:pt x="4774235" y="197370"/>
                  </a:lnTo>
                  <a:lnTo>
                    <a:pt x="4774235" y="6337"/>
                  </a:lnTo>
                  <a:lnTo>
                    <a:pt x="6586017" y="6337"/>
                  </a:lnTo>
                  <a:lnTo>
                    <a:pt x="6586017" y="0"/>
                  </a:lnTo>
                  <a:lnTo>
                    <a:pt x="4774235" y="0"/>
                  </a:lnTo>
                  <a:lnTo>
                    <a:pt x="4761535" y="0"/>
                  </a:lnTo>
                  <a:lnTo>
                    <a:pt x="4761535" y="6337"/>
                  </a:lnTo>
                  <a:lnTo>
                    <a:pt x="4761535" y="6851637"/>
                  </a:lnTo>
                  <a:lnTo>
                    <a:pt x="2997733" y="6851637"/>
                  </a:lnTo>
                  <a:lnTo>
                    <a:pt x="2997733" y="4591596"/>
                  </a:lnTo>
                  <a:lnTo>
                    <a:pt x="4761535" y="4591596"/>
                  </a:lnTo>
                  <a:lnTo>
                    <a:pt x="4761535" y="4578896"/>
                  </a:lnTo>
                  <a:lnTo>
                    <a:pt x="2997733" y="4578896"/>
                  </a:lnTo>
                  <a:lnTo>
                    <a:pt x="2997733" y="3363163"/>
                  </a:lnTo>
                  <a:lnTo>
                    <a:pt x="4761535" y="3363163"/>
                  </a:lnTo>
                  <a:lnTo>
                    <a:pt x="4761535" y="3350463"/>
                  </a:lnTo>
                  <a:lnTo>
                    <a:pt x="2997733" y="3350463"/>
                  </a:lnTo>
                  <a:lnTo>
                    <a:pt x="2997733" y="1438516"/>
                  </a:lnTo>
                  <a:lnTo>
                    <a:pt x="4761535" y="1438516"/>
                  </a:lnTo>
                  <a:lnTo>
                    <a:pt x="4761535" y="1425816"/>
                  </a:lnTo>
                  <a:lnTo>
                    <a:pt x="2997733" y="1425816"/>
                  </a:lnTo>
                  <a:lnTo>
                    <a:pt x="2997733" y="210070"/>
                  </a:lnTo>
                  <a:lnTo>
                    <a:pt x="4761535" y="210070"/>
                  </a:lnTo>
                  <a:lnTo>
                    <a:pt x="4761535" y="197370"/>
                  </a:lnTo>
                  <a:lnTo>
                    <a:pt x="2997733" y="197370"/>
                  </a:lnTo>
                  <a:lnTo>
                    <a:pt x="2997733" y="6337"/>
                  </a:lnTo>
                  <a:lnTo>
                    <a:pt x="4761535" y="6337"/>
                  </a:lnTo>
                  <a:lnTo>
                    <a:pt x="4761535" y="0"/>
                  </a:lnTo>
                  <a:lnTo>
                    <a:pt x="2997733" y="0"/>
                  </a:lnTo>
                  <a:lnTo>
                    <a:pt x="2985033" y="0"/>
                  </a:lnTo>
                  <a:lnTo>
                    <a:pt x="2985033" y="6337"/>
                  </a:lnTo>
                  <a:lnTo>
                    <a:pt x="2985033" y="6851637"/>
                  </a:lnTo>
                  <a:lnTo>
                    <a:pt x="1051369" y="6851637"/>
                  </a:lnTo>
                  <a:lnTo>
                    <a:pt x="1051369" y="4591596"/>
                  </a:lnTo>
                  <a:lnTo>
                    <a:pt x="2985033" y="4591596"/>
                  </a:lnTo>
                  <a:lnTo>
                    <a:pt x="2985033" y="4578896"/>
                  </a:lnTo>
                  <a:lnTo>
                    <a:pt x="1051369" y="4578896"/>
                  </a:lnTo>
                  <a:lnTo>
                    <a:pt x="1051369" y="3363163"/>
                  </a:lnTo>
                  <a:lnTo>
                    <a:pt x="2985033" y="3363163"/>
                  </a:lnTo>
                  <a:lnTo>
                    <a:pt x="2985033" y="3350463"/>
                  </a:lnTo>
                  <a:lnTo>
                    <a:pt x="1051369" y="3350463"/>
                  </a:lnTo>
                  <a:lnTo>
                    <a:pt x="1051369" y="1438516"/>
                  </a:lnTo>
                  <a:lnTo>
                    <a:pt x="2985033" y="1438516"/>
                  </a:lnTo>
                  <a:lnTo>
                    <a:pt x="2985033" y="1425816"/>
                  </a:lnTo>
                  <a:lnTo>
                    <a:pt x="1051369" y="1425816"/>
                  </a:lnTo>
                  <a:lnTo>
                    <a:pt x="1051369" y="210070"/>
                  </a:lnTo>
                  <a:lnTo>
                    <a:pt x="2985033" y="210070"/>
                  </a:lnTo>
                  <a:lnTo>
                    <a:pt x="2985033" y="197370"/>
                  </a:lnTo>
                  <a:lnTo>
                    <a:pt x="1051369" y="197370"/>
                  </a:lnTo>
                  <a:lnTo>
                    <a:pt x="1051369" y="6337"/>
                  </a:lnTo>
                  <a:lnTo>
                    <a:pt x="2985033" y="6337"/>
                  </a:lnTo>
                  <a:lnTo>
                    <a:pt x="2985033" y="0"/>
                  </a:lnTo>
                  <a:lnTo>
                    <a:pt x="1051369" y="0"/>
                  </a:lnTo>
                  <a:lnTo>
                    <a:pt x="1038669" y="0"/>
                  </a:lnTo>
                  <a:lnTo>
                    <a:pt x="1038669" y="6337"/>
                  </a:lnTo>
                  <a:lnTo>
                    <a:pt x="1038669" y="6851637"/>
                  </a:lnTo>
                  <a:lnTo>
                    <a:pt x="6350" y="6851637"/>
                  </a:lnTo>
                  <a:lnTo>
                    <a:pt x="6350" y="4591596"/>
                  </a:lnTo>
                  <a:lnTo>
                    <a:pt x="1038669" y="4591596"/>
                  </a:lnTo>
                  <a:lnTo>
                    <a:pt x="1038669" y="4578896"/>
                  </a:lnTo>
                  <a:lnTo>
                    <a:pt x="6350" y="4578896"/>
                  </a:lnTo>
                  <a:lnTo>
                    <a:pt x="6350" y="3363163"/>
                  </a:lnTo>
                  <a:lnTo>
                    <a:pt x="1038669" y="3363163"/>
                  </a:lnTo>
                  <a:lnTo>
                    <a:pt x="1038669" y="3350463"/>
                  </a:lnTo>
                  <a:lnTo>
                    <a:pt x="6350" y="3350463"/>
                  </a:lnTo>
                  <a:lnTo>
                    <a:pt x="6350" y="1438516"/>
                  </a:lnTo>
                  <a:lnTo>
                    <a:pt x="1038669" y="1438516"/>
                  </a:lnTo>
                  <a:lnTo>
                    <a:pt x="1038669" y="1425816"/>
                  </a:lnTo>
                  <a:lnTo>
                    <a:pt x="6350" y="1425816"/>
                  </a:lnTo>
                  <a:lnTo>
                    <a:pt x="6350" y="210070"/>
                  </a:lnTo>
                  <a:lnTo>
                    <a:pt x="1038669" y="210070"/>
                  </a:lnTo>
                  <a:lnTo>
                    <a:pt x="1038669" y="197370"/>
                  </a:lnTo>
                  <a:lnTo>
                    <a:pt x="6350" y="197370"/>
                  </a:lnTo>
                  <a:lnTo>
                    <a:pt x="6350" y="6337"/>
                  </a:lnTo>
                  <a:lnTo>
                    <a:pt x="1038669" y="6337"/>
                  </a:lnTo>
                  <a:lnTo>
                    <a:pt x="1038669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337"/>
                  </a:lnTo>
                  <a:lnTo>
                    <a:pt x="0" y="6857987"/>
                  </a:lnTo>
                  <a:lnTo>
                    <a:pt x="6350" y="6857987"/>
                  </a:lnTo>
                  <a:lnTo>
                    <a:pt x="12192000" y="6857987"/>
                  </a:lnTo>
                  <a:lnTo>
                    <a:pt x="12192000" y="6851637"/>
                  </a:lnTo>
                  <a:lnTo>
                    <a:pt x="12191987" y="4591596"/>
                  </a:lnTo>
                  <a:lnTo>
                    <a:pt x="12192000" y="4578896"/>
                  </a:lnTo>
                  <a:lnTo>
                    <a:pt x="12191987" y="3363163"/>
                  </a:lnTo>
                  <a:lnTo>
                    <a:pt x="12192000" y="3350463"/>
                  </a:lnTo>
                  <a:lnTo>
                    <a:pt x="12191987" y="1438516"/>
                  </a:lnTo>
                  <a:lnTo>
                    <a:pt x="12192000" y="1425816"/>
                  </a:lnTo>
                  <a:lnTo>
                    <a:pt x="12191987" y="210070"/>
                  </a:lnTo>
                  <a:lnTo>
                    <a:pt x="12192000" y="197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40375" y="3555"/>
            <a:ext cx="955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Trebuchet MS"/>
                <a:cs typeface="Trebuchet MS"/>
              </a:rPr>
              <a:t>Управляющему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4037" y="3555"/>
            <a:ext cx="810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50" dirty="0">
                <a:latin typeface="Trebuchet MS"/>
                <a:cs typeface="Trebuchet MS"/>
              </a:rPr>
              <a:t>ва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9621" y="3555"/>
            <a:ext cx="581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latin typeface="Trebuchet MS"/>
                <a:cs typeface="Trebuchet MS"/>
              </a:rPr>
              <a:t>С</a:t>
            </a:r>
            <a:r>
              <a:rPr sz="1000" spc="75" dirty="0">
                <a:latin typeface="Trebuchet MS"/>
                <a:cs typeface="Trebuchet MS"/>
              </a:rPr>
              <a:t>у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40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4227" y="3555"/>
            <a:ext cx="9429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Trebuchet MS"/>
                <a:cs typeface="Trebuchet MS"/>
              </a:rPr>
              <a:t>Ба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15" dirty="0">
                <a:latin typeface="Trebuchet MS"/>
                <a:cs typeface="Trebuchet MS"/>
              </a:rPr>
              <a:t>не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47403" y="3555"/>
            <a:ext cx="728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Trebuchet MS"/>
                <a:cs typeface="Trebuchet MS"/>
              </a:rPr>
              <a:t>Менеджеру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63380" y="3555"/>
            <a:ext cx="1009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latin typeface="Trebuchet MS"/>
                <a:cs typeface="Trebuchet MS"/>
              </a:rPr>
              <a:t>Глав.бухгалтеру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76" y="719835"/>
            <a:ext cx="879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5" dirty="0">
                <a:latin typeface="Trebuchet MS"/>
                <a:cs typeface="Trebuchet MS"/>
              </a:rPr>
              <a:t>вляющ</a:t>
            </a:r>
            <a:r>
              <a:rPr sz="1000" spc="-15" dirty="0">
                <a:latin typeface="Trebuchet MS"/>
                <a:cs typeface="Trebuchet MS"/>
              </a:rPr>
              <a:t>ий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47367" y="262635"/>
            <a:ext cx="155003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Цель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food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30" dirty="0">
                <a:latin typeface="Trebuchet MS"/>
                <a:cs typeface="Trebuchet MS"/>
              </a:rPr>
              <a:t>cost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75" dirty="0">
                <a:latin typeface="Trebuchet MS"/>
                <a:cs typeface="Trebuchet MS"/>
              </a:rPr>
              <a:t>ю</a:t>
            </a:r>
            <a:endParaRPr sz="1000">
              <a:latin typeface="Trebuchet MS"/>
              <a:cs typeface="Trebuchet MS"/>
            </a:endParaRPr>
          </a:p>
          <a:p>
            <a:pPr marL="12700" marR="19621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  </a:t>
            </a:r>
            <a:r>
              <a:rPr sz="1000" spc="30" dirty="0">
                <a:latin typeface="Trebuchet MS"/>
                <a:cs typeface="Trebuchet MS"/>
              </a:rPr>
              <a:t>ввода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нового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3862" y="338835"/>
            <a:ext cx="14751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гр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35" dirty="0">
                <a:latin typeface="Trebuchet MS"/>
                <a:cs typeface="Trebuchet MS"/>
              </a:rPr>
              <a:t>работы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endParaRPr sz="1000">
              <a:latin typeface="Trebuchet MS"/>
              <a:cs typeface="Trebuchet MS"/>
            </a:endParaRPr>
          </a:p>
          <a:p>
            <a:pPr marL="12700" marR="1943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20" dirty="0">
                <a:latin typeface="Trebuchet MS"/>
                <a:cs typeface="Trebuchet MS"/>
              </a:rPr>
              <a:t>лю  </a:t>
            </a:r>
            <a:r>
              <a:rPr sz="1000" spc="30" dirty="0">
                <a:latin typeface="Trebuchet MS"/>
                <a:cs typeface="Trebuchet MS"/>
              </a:rPr>
              <a:t>качества </a:t>
            </a:r>
            <a:r>
              <a:rPr sz="1000" spc="-10" dirty="0">
                <a:latin typeface="Trebuchet MS"/>
                <a:cs typeface="Trebuchet MS"/>
              </a:rPr>
              <a:t>(чистота, </a:t>
            </a:r>
            <a:r>
              <a:rPr sz="1000" spc="-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130" dirty="0">
                <a:latin typeface="Trebuchet MS"/>
                <a:cs typeface="Trebuchet MS"/>
              </a:rPr>
              <a:t>,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20" dirty="0">
                <a:latin typeface="Trebuchet MS"/>
                <a:cs typeface="Trebuchet MS"/>
              </a:rPr>
              <a:t>во  </a:t>
            </a:r>
            <a:r>
              <a:rPr sz="1000" spc="5" dirty="0">
                <a:latin typeface="Trebuchet MS"/>
                <a:cs typeface="Trebuchet MS"/>
              </a:rPr>
              <a:t>продукции)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8344" y="262635"/>
            <a:ext cx="174942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-90" dirty="0">
                <a:latin typeface="Trebuchet MS"/>
                <a:cs typeface="Trebuchet MS"/>
              </a:rPr>
              <a:t>i</a:t>
            </a:r>
            <a:r>
              <a:rPr sz="1000" spc="75" dirty="0">
                <a:latin typeface="Trebuchet MS"/>
                <a:cs typeface="Trebuchet MS"/>
              </a:rPr>
              <a:t>q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20383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75" dirty="0">
                <a:latin typeface="Trebuchet MS"/>
                <a:cs typeface="Trebuchet MS"/>
              </a:rPr>
              <a:t>ю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0" dirty="0">
                <a:latin typeface="Trebuchet MS"/>
                <a:cs typeface="Trebuchet MS"/>
              </a:rPr>
              <a:t>нового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5028" y="262635"/>
            <a:ext cx="155003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2700" marR="58419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гр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  </a:t>
            </a:r>
            <a:r>
              <a:rPr sz="1000" spc="35" dirty="0">
                <a:latin typeface="Trebuchet MS"/>
                <a:cs typeface="Trebuchet MS"/>
              </a:rPr>
              <a:t>работы</a:t>
            </a:r>
            <a:endParaRPr sz="1000">
              <a:latin typeface="Trebuchet MS"/>
              <a:cs typeface="Trebuchet MS"/>
            </a:endParaRPr>
          </a:p>
          <a:p>
            <a:pPr marL="12700" marR="8890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5" dirty="0">
                <a:latin typeface="Trebuchet MS"/>
                <a:cs typeface="Trebuchet MS"/>
              </a:rPr>
              <a:t>Цель </a:t>
            </a:r>
            <a:r>
              <a:rPr sz="1000" spc="40" dirty="0">
                <a:latin typeface="Trebuchet MS"/>
                <a:cs typeface="Trebuchet MS"/>
              </a:rPr>
              <a:t>по </a:t>
            </a:r>
            <a:r>
              <a:rPr sz="1000" spc="25" dirty="0">
                <a:latin typeface="Trebuchet MS"/>
                <a:cs typeface="Trebuchet MS"/>
              </a:rPr>
              <a:t>контролю </a:t>
            </a:r>
            <a:r>
              <a:rPr sz="1000" spc="30" dirty="0">
                <a:latin typeface="Trebuchet MS"/>
                <a:cs typeface="Trebuchet MS"/>
              </a:rPr>
              <a:t> качества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(чистота,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-25" dirty="0">
                <a:latin typeface="Trebuchet MS"/>
                <a:cs typeface="Trebuchet MS"/>
              </a:rPr>
              <a:t>КЛН)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00384" y="338835"/>
            <a:ext cx="15119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5" dirty="0">
                <a:latin typeface="Trebuchet MS"/>
                <a:cs typeface="Trebuchet MS"/>
              </a:rPr>
              <a:t>Ведомость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выплату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зар.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платы</a:t>
            </a:r>
            <a:endParaRPr sz="1000">
              <a:latin typeface="Trebuchet MS"/>
              <a:cs typeface="Trebuchet MS"/>
            </a:endParaRPr>
          </a:p>
          <a:p>
            <a:pPr marL="12700" marR="8826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25" dirty="0">
                <a:latin typeface="Trebuchet MS"/>
                <a:cs typeface="Trebuchet MS"/>
              </a:rPr>
              <a:t>в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35" dirty="0">
                <a:latin typeface="Trebuchet MS"/>
                <a:cs typeface="Trebuchet MS"/>
              </a:rPr>
              <a:t>м  </a:t>
            </a:r>
            <a:r>
              <a:rPr sz="1000" spc="15" dirty="0">
                <a:latin typeface="Trebuchet MS"/>
                <a:cs typeface="Trebuchet MS"/>
              </a:rPr>
              <a:t>сотруднике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План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покупок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след. </a:t>
            </a:r>
            <a:r>
              <a:rPr sz="1000" spc="-290" dirty="0">
                <a:latin typeface="Trebuchet MS"/>
                <a:cs typeface="Trebuchet MS"/>
              </a:rPr>
              <a:t> </a:t>
            </a:r>
            <a:r>
              <a:rPr sz="1000" spc="30" dirty="0">
                <a:latin typeface="Trebuchet MS"/>
                <a:cs typeface="Trebuchet MS"/>
              </a:rPr>
              <a:t>период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451" y="2298700"/>
            <a:ext cx="7461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50" dirty="0">
                <a:latin typeface="Trebuchet MS"/>
                <a:cs typeface="Trebuchet MS"/>
              </a:rPr>
              <a:t>ва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0999" y="1689100"/>
            <a:ext cx="18014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График </a:t>
            </a:r>
            <a:r>
              <a:rPr sz="1000" spc="35" dirty="0">
                <a:latin typeface="Trebuchet MS"/>
                <a:cs typeface="Trebuchet MS"/>
              </a:rPr>
              <a:t>работы </a:t>
            </a:r>
            <a:r>
              <a:rPr sz="1000" spc="4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утверждение</a:t>
            </a:r>
            <a:endParaRPr sz="1000">
              <a:latin typeface="Trebuchet MS"/>
              <a:cs typeface="Trebuchet MS"/>
            </a:endParaRPr>
          </a:p>
          <a:p>
            <a:pPr marL="12700" marR="21399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0" dirty="0">
                <a:latin typeface="Trebuchet MS"/>
                <a:cs typeface="Trebuchet MS"/>
              </a:rPr>
              <a:t>й  </a:t>
            </a:r>
            <a:r>
              <a:rPr sz="1000" spc="45" dirty="0">
                <a:latin typeface="Trebuchet MS"/>
                <a:cs typeface="Trebuchet MS"/>
              </a:rPr>
              <a:t>часам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(WLC)</a:t>
            </a:r>
            <a:endParaRPr sz="1000">
              <a:latin typeface="Trebuchet MS"/>
              <a:cs typeface="Trebuchet MS"/>
            </a:endParaRPr>
          </a:p>
          <a:p>
            <a:pPr marL="12700" marR="57594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" dirty="0">
                <a:latin typeface="Trebuchet MS"/>
                <a:cs typeface="Trebuchet MS"/>
              </a:rPr>
              <a:t>у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0" dirty="0">
                <a:latin typeface="Trebuchet MS"/>
                <a:cs typeface="Trebuchet MS"/>
              </a:rPr>
              <a:t>Cost&amp;Price</a:t>
            </a:r>
            <a:endParaRPr sz="1000">
              <a:latin typeface="Trebuchet MS"/>
              <a:cs typeface="Trebuchet MS"/>
            </a:endParaRPr>
          </a:p>
          <a:p>
            <a:pPr marL="12700" marR="2603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ду  </a:t>
            </a:r>
            <a:r>
              <a:rPr sz="1000" dirty="0">
                <a:latin typeface="Trebuchet MS"/>
                <a:cs typeface="Trebuchet MS"/>
              </a:rPr>
              <a:t>новых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блюд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3862" y="1917700"/>
            <a:ext cx="15659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92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у</a:t>
            </a:r>
            <a:r>
              <a:rPr sz="1000" spc="-30" dirty="0">
                <a:latin typeface="Trebuchet MS"/>
                <a:cs typeface="Trebuchet MS"/>
              </a:rPr>
              <a:t>л</a:t>
            </a:r>
            <a:r>
              <a:rPr sz="1000" spc="-20" dirty="0">
                <a:latin typeface="Trebuchet MS"/>
                <a:cs typeface="Trebuchet MS"/>
              </a:rPr>
              <a:t>ьт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ч</a:t>
            </a:r>
            <a:r>
              <a:rPr sz="1000" spc="1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5" dirty="0">
                <a:latin typeface="Trebuchet MS"/>
                <a:cs typeface="Trebuchet MS"/>
              </a:rPr>
              <a:t>Результаты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чек-листов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-75" dirty="0">
                <a:latin typeface="Trebuchet MS"/>
                <a:cs typeface="Trebuchet MS"/>
              </a:rPr>
              <a:t>ъ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30" dirty="0">
                <a:latin typeface="Trebuchet MS"/>
                <a:cs typeface="Trebuchet MS"/>
              </a:rPr>
              <a:t>Стоп-листы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8344" y="1841500"/>
            <a:ext cx="175133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з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молочка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 startAt="2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20" dirty="0">
                <a:latin typeface="Trebuchet MS"/>
                <a:cs typeface="Trebuchet MS"/>
              </a:rPr>
              <a:t>ля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foodpairing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 startAt="3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Обучение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новому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барменов </a:t>
            </a:r>
            <a:r>
              <a:rPr sz="1000" spc="30" dirty="0">
                <a:latin typeface="Trebuchet MS"/>
                <a:cs typeface="Trebuchet MS"/>
              </a:rPr>
              <a:t>(обучающая </a:t>
            </a:r>
            <a:r>
              <a:rPr sz="1000" spc="3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рецептура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5028" y="1917700"/>
            <a:ext cx="17513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Обучение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новому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в  </a:t>
            </a:r>
            <a:r>
              <a:rPr sz="1000" spc="30" dirty="0">
                <a:latin typeface="Trebuchet MS"/>
                <a:cs typeface="Trebuchet MS"/>
              </a:rPr>
              <a:t>(обучающая </a:t>
            </a:r>
            <a:r>
              <a:rPr sz="1000" spc="40" dirty="0">
                <a:latin typeface="Trebuchet MS"/>
                <a:cs typeface="Trebuchet MS"/>
              </a:rPr>
              <a:t>рецептура </a:t>
            </a:r>
            <a:r>
              <a:rPr sz="1000" spc="5" dirty="0">
                <a:latin typeface="Trebuchet MS"/>
                <a:cs typeface="Trebuchet MS"/>
              </a:rPr>
              <a:t>/ </a:t>
            </a:r>
            <a:r>
              <a:rPr sz="1000" spc="10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00384" y="1536700"/>
            <a:ext cx="16141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Листы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перемещения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2700" marR="61214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2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т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endParaRPr sz="1000">
              <a:latin typeface="Trebuchet MS"/>
              <a:cs typeface="Trebuchet MS"/>
            </a:endParaRPr>
          </a:p>
          <a:p>
            <a:pPr marL="12700" marR="1562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(график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товара)</a:t>
            </a:r>
            <a:endParaRPr sz="1000">
              <a:latin typeface="Trebuchet MS"/>
              <a:cs typeface="Trebuchet MS"/>
            </a:endParaRPr>
          </a:p>
          <a:p>
            <a:pPr marL="12700" marR="377825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15" dirty="0">
                <a:latin typeface="Trebuchet MS"/>
                <a:cs typeface="Trebuchet MS"/>
              </a:rPr>
              <a:t>ля 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влен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85" dirty="0">
                <a:latin typeface="Trebuchet MS"/>
                <a:cs typeface="Trebuchet MS"/>
              </a:rPr>
              <a:t>Т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К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42875" indent="-130175">
              <a:lnSpc>
                <a:spcPct val="100000"/>
              </a:lnSpc>
              <a:buAutoNum type="arabicPeriod"/>
              <a:tabLst>
                <a:tab pos="14287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0" dirty="0">
                <a:latin typeface="Trebuchet MS"/>
                <a:cs typeface="Trebuchet MS"/>
              </a:rPr>
              <a:t>в</a:t>
            </a:r>
            <a:r>
              <a:rPr sz="1000" spc="25" dirty="0">
                <a:latin typeface="Trebuchet MS"/>
                <a:cs typeface="Trebuchet MS"/>
              </a:rPr>
              <a:t>щ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4545" y="3874516"/>
            <a:ext cx="515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latin typeface="Trebuchet MS"/>
                <a:cs typeface="Trebuchet MS"/>
              </a:rPr>
              <a:t>С</a:t>
            </a:r>
            <a:r>
              <a:rPr sz="1000" spc="75" dirty="0">
                <a:latin typeface="Trebuchet MS"/>
                <a:cs typeface="Trebuchet MS"/>
              </a:rPr>
              <a:t>у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40" dirty="0">
                <a:latin typeface="Trebuchet MS"/>
                <a:cs typeface="Trebuchet MS"/>
              </a:rPr>
              <a:t>ше</a:t>
            </a:r>
            <a:r>
              <a:rPr sz="1000" spc="-110" dirty="0">
                <a:latin typeface="Trebuchet MS"/>
                <a:cs typeface="Trebuchet MS"/>
              </a:rPr>
              <a:t>ф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0999" y="3645916"/>
            <a:ext cx="14439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5" dirty="0">
                <a:latin typeface="Trebuchet MS"/>
                <a:cs typeface="Trebuchet MS"/>
              </a:rPr>
              <a:t>ы  </a:t>
            </a:r>
            <a:r>
              <a:rPr sz="1000" spc="15" dirty="0">
                <a:latin typeface="Trebuchet MS"/>
                <a:cs typeface="Trebuchet MS"/>
              </a:rPr>
              <a:t>сотрудниками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ч</a:t>
            </a:r>
            <a:r>
              <a:rPr sz="1000" spc="1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47367" y="3417315"/>
            <a:ext cx="141160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2700" marR="10795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60" dirty="0">
                <a:latin typeface="Trebuchet MS"/>
                <a:cs typeface="Trebuchet MS"/>
              </a:rPr>
              <a:t>щ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я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Стоп-листы</a:t>
            </a:r>
            <a:endParaRPr sz="1000">
              <a:latin typeface="Trebuchet MS"/>
              <a:cs typeface="Trebuchet MS"/>
            </a:endParaRPr>
          </a:p>
          <a:p>
            <a:pPr marL="12700" marR="3365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48344" y="3798316"/>
            <a:ext cx="1332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60" dirty="0">
                <a:latin typeface="Trebuchet MS"/>
                <a:cs typeface="Trebuchet MS"/>
              </a:rPr>
              <a:t>щ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я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5028" y="3722116"/>
            <a:ext cx="16167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40" dirty="0">
                <a:latin typeface="Trebuchet MS"/>
                <a:cs typeface="Trebuchet MS"/>
              </a:rPr>
              <a:t>Стоп-лист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5" dirty="0">
                <a:latin typeface="Trebuchet MS"/>
                <a:cs typeface="Trebuchet MS"/>
              </a:rPr>
              <a:t>Заявка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расходники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Trebuchet MS"/>
                <a:cs typeface="Trebuchet MS"/>
              </a:rPr>
              <a:t>химию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570" y="5624067"/>
            <a:ext cx="8775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Trebuchet MS"/>
                <a:cs typeface="Trebuchet MS"/>
              </a:rPr>
              <a:t>Ба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15" dirty="0">
                <a:latin typeface="Trebuchet MS"/>
                <a:cs typeface="Trebuchet MS"/>
              </a:rPr>
              <a:t>не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0999" y="4709667"/>
            <a:ext cx="180149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График </a:t>
            </a:r>
            <a:r>
              <a:rPr sz="1000" spc="35" dirty="0">
                <a:latin typeface="Trebuchet MS"/>
                <a:cs typeface="Trebuchet MS"/>
              </a:rPr>
              <a:t>работы </a:t>
            </a:r>
            <a:r>
              <a:rPr sz="1000" spc="4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утверждение</a:t>
            </a:r>
            <a:endParaRPr sz="1000">
              <a:latin typeface="Trebuchet MS"/>
              <a:cs typeface="Trebuchet MS"/>
            </a:endParaRPr>
          </a:p>
          <a:p>
            <a:pPr marL="12700" marR="21399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0" dirty="0">
                <a:latin typeface="Trebuchet MS"/>
                <a:cs typeface="Trebuchet MS"/>
              </a:rPr>
              <a:t>й  </a:t>
            </a:r>
            <a:r>
              <a:rPr sz="1000" spc="45" dirty="0">
                <a:latin typeface="Trebuchet MS"/>
                <a:cs typeface="Trebuchet MS"/>
              </a:rPr>
              <a:t>часам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(WLC)</a:t>
            </a:r>
            <a:endParaRPr sz="1000">
              <a:latin typeface="Trebuchet MS"/>
              <a:cs typeface="Trebuchet MS"/>
            </a:endParaRPr>
          </a:p>
          <a:p>
            <a:pPr marL="12700" marR="57594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" dirty="0">
                <a:latin typeface="Trebuchet MS"/>
                <a:cs typeface="Trebuchet MS"/>
              </a:rPr>
              <a:t>у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0" dirty="0">
                <a:latin typeface="Trebuchet MS"/>
                <a:cs typeface="Trebuchet MS"/>
              </a:rPr>
              <a:t>Cost&amp;Price</a:t>
            </a:r>
            <a:endParaRPr sz="1000">
              <a:latin typeface="Trebuchet MS"/>
              <a:cs typeface="Trebuchet MS"/>
            </a:endParaRPr>
          </a:p>
          <a:p>
            <a:pPr marL="12700" marR="2603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ду  </a:t>
            </a:r>
            <a:r>
              <a:rPr sz="1000" dirty="0">
                <a:latin typeface="Trebuchet MS"/>
                <a:cs typeface="Trebuchet MS"/>
              </a:rPr>
              <a:t>новых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напитков</a:t>
            </a:r>
            <a:endParaRPr sz="1000">
              <a:latin typeface="Trebuchet MS"/>
              <a:cs typeface="Trebuchet MS"/>
            </a:endParaRPr>
          </a:p>
          <a:p>
            <a:pPr marL="12700" marR="39497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2700" marR="508000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spc="3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з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и  </a:t>
            </a:r>
            <a:r>
              <a:rPr sz="1000" spc="25" dirty="0">
                <a:latin typeface="Trebuchet MS"/>
                <a:cs typeface="Trebuchet MS"/>
              </a:rPr>
              <a:t>оборудования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47367" y="5547867"/>
            <a:ext cx="1064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foodpairing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35028" y="5319267"/>
            <a:ext cx="15614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бу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в  </a:t>
            </a:r>
            <a:r>
              <a:rPr sz="1000" spc="30" dirty="0">
                <a:latin typeface="Trebuchet MS"/>
                <a:cs typeface="Trebuchet MS"/>
              </a:rPr>
              <a:t>(обучающая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рецептура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00384" y="4862067"/>
            <a:ext cx="16141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Листы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перемещения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2700" marR="61214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2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т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endParaRPr sz="1000">
              <a:latin typeface="Trebuchet MS"/>
              <a:cs typeface="Trebuchet MS"/>
            </a:endParaRPr>
          </a:p>
          <a:p>
            <a:pPr marL="12700" marR="1562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(график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товара)</a:t>
            </a:r>
            <a:endParaRPr sz="1000">
              <a:latin typeface="Trebuchet MS"/>
              <a:cs typeface="Trebuchet MS"/>
            </a:endParaRPr>
          </a:p>
          <a:p>
            <a:pPr marL="12700" marR="377825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15" dirty="0">
                <a:latin typeface="Trebuchet MS"/>
                <a:cs typeface="Trebuchet MS"/>
              </a:rPr>
              <a:t>ля 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влен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85" dirty="0">
                <a:latin typeface="Trebuchet MS"/>
                <a:cs typeface="Trebuchet MS"/>
              </a:rPr>
              <a:t>Т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К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42875" indent="-130175">
              <a:lnSpc>
                <a:spcPct val="100000"/>
              </a:lnSpc>
              <a:buAutoNum type="arabicPeriod"/>
              <a:tabLst>
                <a:tab pos="14287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0" dirty="0">
                <a:latin typeface="Trebuchet MS"/>
                <a:cs typeface="Trebuchet MS"/>
              </a:rPr>
              <a:t>в</a:t>
            </a:r>
            <a:r>
              <a:rPr sz="1000" spc="25" dirty="0">
                <a:latin typeface="Trebuchet MS"/>
                <a:cs typeface="Trebuchet MS"/>
              </a:rPr>
              <a:t>щ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-119912"/>
            <a:ext cx="12191847" cy="6857920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3810000" y="381000"/>
            <a:ext cx="689374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b="1" kern="0" spc="195" dirty="0" err="1">
                <a:solidFill>
                  <a:schemeClr val="bg1"/>
                </a:solidFill>
              </a:rPr>
              <a:t>Матриця</a:t>
            </a:r>
            <a:r>
              <a:rPr lang="ru-RU" sz="4400" b="1" kern="0" spc="40" dirty="0">
                <a:solidFill>
                  <a:schemeClr val="bg1"/>
                </a:solidFill>
              </a:rPr>
              <a:t> </a:t>
            </a:r>
            <a:r>
              <a:rPr lang="ru-RU" sz="4400" b="1" kern="0" spc="120" dirty="0" err="1">
                <a:solidFill>
                  <a:schemeClr val="bg1"/>
                </a:solidFill>
              </a:rPr>
              <a:t>звітності</a:t>
            </a:r>
            <a:endParaRPr lang="ru-RU" sz="4400" b="1" kern="0" spc="12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8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4865" y="153263"/>
          <a:ext cx="11424919" cy="6535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8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8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25" dirty="0">
                          <a:latin typeface="Trebuchet MS"/>
                          <a:cs typeface="Trebuchet MS"/>
                        </a:rPr>
                        <a:t>Кому</a:t>
                      </a:r>
                      <a:r>
                        <a:rPr sz="115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140" dirty="0">
                          <a:latin typeface="Trebuchet MS"/>
                          <a:cs typeface="Trebuchet MS"/>
                        </a:rPr>
                        <a:t>--&gt;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28575">
                      <a:solidFill>
                        <a:srgbClr val="A5A5A5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Управляющему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28575">
                      <a:solidFill>
                        <a:srgbClr val="A5A5A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30" dirty="0">
                          <a:latin typeface="Trebuchet MS"/>
                          <a:cs typeface="Trebuchet MS"/>
                        </a:rPr>
                        <a:t>Кто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Что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Когда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0" dirty="0">
                          <a:latin typeface="Trebuchet MS"/>
                          <a:cs typeface="Trebuchet MS"/>
                        </a:rPr>
                        <a:t>Как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501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272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50" spc="80" dirty="0">
                          <a:latin typeface="Trebuchet MS"/>
                          <a:cs typeface="Trebuchet MS"/>
                        </a:rPr>
                        <a:t>Шеф-повар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50" spc="35" dirty="0">
                          <a:latin typeface="Trebuchet MS"/>
                          <a:cs typeface="Trebuchet MS"/>
                        </a:rPr>
                        <a:t>утверждение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24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р-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эл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тро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виде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(WLC)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до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(по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результатам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отработанного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месяца)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spc="105" dirty="0">
                          <a:latin typeface="Trebuchet MS"/>
                          <a:cs typeface="Trebuchet MS"/>
                        </a:rPr>
                        <a:t>WLC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инв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из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ции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Отчет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4.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ice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Cost&amp;Price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150" spc="-55" dirty="0">
                          <a:latin typeface="Trebuchet MS"/>
                          <a:cs typeface="Trebuchet MS"/>
                        </a:rPr>
                        <a:t>5.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45" dirty="0">
                          <a:latin typeface="Trebuchet MS"/>
                          <a:cs typeface="Trebuchet MS"/>
                        </a:rPr>
                        <a:t>Предложение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7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40" dirty="0">
                          <a:latin typeface="Trebuchet MS"/>
                          <a:cs typeface="Trebuchet MS"/>
                        </a:rPr>
                        <a:t>вводу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25" dirty="0">
                          <a:latin typeface="Trebuchet MS"/>
                          <a:cs typeface="Trebuchet MS"/>
                        </a:rPr>
                        <a:t>новых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5" dirty="0">
                          <a:latin typeface="Trebuchet MS"/>
                          <a:cs typeface="Trebuchet MS"/>
                        </a:rPr>
                        <a:t>блюд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3271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60" dirty="0">
                          <a:latin typeface="Trebuchet MS"/>
                          <a:cs typeface="Trebuchet MS"/>
                        </a:rPr>
                        <a:t>Согласно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Плану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ввода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нового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меню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(или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внеплановый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ввод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х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зиций)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Устно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+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письменном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виде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20" dirty="0">
                          <a:latin typeface="Trebuchet MS"/>
                          <a:cs typeface="Trebuchet MS"/>
                        </a:rPr>
                        <a:t>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св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фор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2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65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1150">
                        <a:lnSpc>
                          <a:spcPct val="100000"/>
                        </a:lnSpc>
                      </a:pPr>
                      <a:r>
                        <a:rPr sz="1150" spc="90" dirty="0">
                          <a:latin typeface="Trebuchet MS"/>
                          <a:cs typeface="Trebuchet MS"/>
                        </a:rPr>
                        <a:t>Су-шеф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Табель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отработанных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0" dirty="0">
                          <a:latin typeface="Trebuchet MS"/>
                          <a:cs typeface="Trebuchet MS"/>
                        </a:rPr>
                        <a:t>часов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йн-ч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ждую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лю.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ре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Mojoform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-лис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ждую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лю.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ре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Mojoform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2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01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150" spc="60" dirty="0">
                          <a:latin typeface="Trebuchet MS"/>
                          <a:cs typeface="Trebuchet MS"/>
                        </a:rPr>
                        <a:t>Барменеджер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50" spc="35" dirty="0">
                          <a:latin typeface="Trebuchet MS"/>
                          <a:cs typeface="Trebuchet MS"/>
                        </a:rPr>
                        <a:t>утверждение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24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р-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эл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тро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виде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(WLC)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до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(по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результатам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отработанного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месяца)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105" dirty="0">
                          <a:latin typeface="Trebuchet MS"/>
                          <a:cs typeface="Trebuchet MS"/>
                        </a:rPr>
                        <a:t>WLC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инв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из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ции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06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Отчет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06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4.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ice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Cost&amp;Price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5.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Пре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дл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ду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х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напитков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marR="177800">
                        <a:lnSpc>
                          <a:spcPts val="1680"/>
                        </a:lnSpc>
                      </a:pPr>
                      <a:r>
                        <a:rPr sz="1200" spc="60" dirty="0">
                          <a:latin typeface="Trebuchet MS"/>
                          <a:cs typeface="Trebuchet MS"/>
                        </a:rPr>
                        <a:t>Согласно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Плану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ввода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нового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меню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(или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внеплановый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ввод </a:t>
                      </a:r>
                      <a:r>
                        <a:rPr sz="1200" spc="-3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новых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позиций)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marR="657225">
                        <a:lnSpc>
                          <a:spcPts val="1680"/>
                        </a:lnSpc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Устно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+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письменном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виде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20" dirty="0">
                          <a:latin typeface="Trebuchet MS"/>
                          <a:cs typeface="Trebuchet MS"/>
                        </a:rPr>
                        <a:t>в </a:t>
                      </a:r>
                      <a:r>
                        <a:rPr sz="1200" spc="-3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свободной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форме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6.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спис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вщи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При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смене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поставщика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25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spc="15" dirty="0">
                          <a:latin typeface="Trebuchet MS"/>
                          <a:cs typeface="Trebuchet MS"/>
                        </a:rPr>
                        <a:t>APL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25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За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ния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Обсуждается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ежемесячно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70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собрании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менеджеров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заявки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70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покупки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880" y="849884"/>
            <a:ext cx="4548910" cy="1679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sz="3600" spc="254" dirty="0"/>
              <a:t>К</a:t>
            </a:r>
            <a:r>
              <a:rPr lang="uk-UA" sz="3600" spc="254" dirty="0"/>
              <a:t>ОВ</a:t>
            </a:r>
            <a:endParaRPr sz="3600" dirty="0"/>
          </a:p>
          <a:p>
            <a:pPr marL="12700" marR="5080">
              <a:lnSpc>
                <a:spcPts val="4320"/>
              </a:lnSpc>
              <a:spcBef>
                <a:spcPts val="85"/>
              </a:spcBef>
            </a:pPr>
            <a:r>
              <a:rPr sz="3600" spc="270" dirty="0" err="1">
                <a:solidFill>
                  <a:srgbClr val="F6BC25"/>
                </a:solidFill>
              </a:rPr>
              <a:t>Карт</a:t>
            </a:r>
            <a:r>
              <a:rPr lang="uk-UA" sz="3600" spc="270" dirty="0">
                <a:solidFill>
                  <a:srgbClr val="F6BC25"/>
                </a:solidFill>
              </a:rPr>
              <a:t>и</a:t>
            </a:r>
            <a:r>
              <a:rPr sz="3600" spc="270" dirty="0">
                <a:solidFill>
                  <a:srgbClr val="F6BC25"/>
                </a:solidFill>
              </a:rPr>
              <a:t> </a:t>
            </a:r>
            <a:r>
              <a:rPr lang="uk-UA" sz="3600" spc="120" dirty="0">
                <a:solidFill>
                  <a:srgbClr val="F6BC25"/>
                </a:solidFill>
              </a:rPr>
              <a:t>особистої</a:t>
            </a:r>
            <a:r>
              <a:rPr sz="3600" spc="120" dirty="0">
                <a:solidFill>
                  <a:srgbClr val="F6BC25"/>
                </a:solidFill>
              </a:rPr>
              <a:t> </a:t>
            </a:r>
            <a:r>
              <a:rPr sz="3600" spc="125" dirty="0">
                <a:solidFill>
                  <a:srgbClr val="F6BC25"/>
                </a:solidFill>
              </a:rPr>
              <a:t> </a:t>
            </a:r>
            <a:r>
              <a:rPr lang="uk-UA" sz="3600" spc="275" dirty="0">
                <a:solidFill>
                  <a:srgbClr val="F6BC25"/>
                </a:solidFill>
              </a:rPr>
              <a:t>відповідальності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635210" y="3"/>
            <a:ext cx="5556885" cy="6858000"/>
          </a:xfrm>
          <a:custGeom>
            <a:avLst/>
            <a:gdLst/>
            <a:ahLst/>
            <a:cxnLst/>
            <a:rect l="l" t="t" r="r" b="b"/>
            <a:pathLst>
              <a:path w="5556884" h="6858000">
                <a:moveTo>
                  <a:pt x="5556788" y="0"/>
                </a:moveTo>
                <a:lnTo>
                  <a:pt x="0" y="0"/>
                </a:lnTo>
                <a:lnTo>
                  <a:pt x="0" y="6857996"/>
                </a:lnTo>
                <a:lnTo>
                  <a:pt x="5556788" y="6857996"/>
                </a:lnTo>
                <a:lnTo>
                  <a:pt x="55567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50085" y="1404619"/>
            <a:ext cx="4085590" cy="81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33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b="1" spc="-85" dirty="0">
                <a:latin typeface="Calibri"/>
                <a:cs typeface="Calibri"/>
              </a:rPr>
              <a:t>1.	</a:t>
            </a:r>
            <a:r>
              <a:rPr lang="uk-UA" sz="1800" b="1" spc="135" dirty="0">
                <a:latin typeface="Calibri"/>
                <a:cs typeface="Calibri"/>
              </a:rPr>
              <a:t>Скласти перелік циклічних задач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0085" y="2230628"/>
            <a:ext cx="4633595" cy="302525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>
                <a:cs typeface="Calibri"/>
              </a:rPr>
              <a:t>Розбити на </a:t>
            </a:r>
            <a:r>
              <a:rPr lang="ru-RU" b="1" spc="90" dirty="0" err="1">
                <a:cs typeface="Calibri"/>
              </a:rPr>
              <a:t>групи</a:t>
            </a:r>
            <a:r>
              <a:rPr lang="ru-RU" b="1" spc="90" dirty="0">
                <a:cs typeface="Calibri"/>
              </a:rPr>
              <a:t> (</a:t>
            </a:r>
            <a:r>
              <a:rPr lang="ru-RU" b="1" spc="90" dirty="0" err="1">
                <a:cs typeface="Calibri"/>
              </a:rPr>
              <a:t>фінанси</a:t>
            </a:r>
            <a:r>
              <a:rPr lang="ru-RU" b="1" spc="90" dirty="0">
                <a:cs typeface="Calibri"/>
              </a:rPr>
              <a:t>, HR, </a:t>
            </a:r>
            <a:r>
              <a:rPr lang="ru-RU" b="1" spc="90" dirty="0" err="1">
                <a:cs typeface="Calibri"/>
              </a:rPr>
              <a:t>технологія</a:t>
            </a:r>
            <a:r>
              <a:rPr lang="ru-RU" b="1" spc="90" dirty="0">
                <a:cs typeface="Calibri"/>
              </a:rPr>
              <a:t>, маркетинг, тех. стан і чистота…….)</a:t>
            </a: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 err="1">
                <a:cs typeface="Calibri"/>
              </a:rPr>
              <a:t>Визначити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періодичність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виконання</a:t>
            </a:r>
            <a:endParaRPr lang="ru-RU" b="1" spc="90" dirty="0">
              <a:cs typeface="Calibri"/>
            </a:endParaRP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Визначити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виконавця</a:t>
            </a:r>
            <a:r>
              <a:rPr lang="ru-RU" b="1" spc="90" dirty="0">
                <a:cs typeface="Calibri"/>
              </a:rPr>
              <a:t> </a:t>
            </a: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uk-UA" sz="1800" b="1" spc="100" dirty="0">
                <a:latin typeface="Calibri"/>
                <a:cs typeface="Calibri"/>
              </a:rPr>
              <a:t>Призначити відповідального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90" dirty="0">
                <a:latin typeface="Calibri"/>
                <a:cs typeface="Calibri"/>
              </a:rPr>
              <a:t>менеджера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7824" y="2863733"/>
            <a:ext cx="3407814" cy="33775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2296"/>
            <a:ext cx="12184339" cy="62757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152400"/>
            <a:ext cx="8861678" cy="492443"/>
          </a:xfrm>
        </p:spPr>
        <p:txBody>
          <a:bodyPr/>
          <a:lstStyle/>
          <a:p>
            <a:r>
              <a:rPr lang="uk-UA" dirty="0"/>
              <a:t>Інформаційний стенд</a:t>
            </a:r>
            <a:endParaRPr lang="ru-RU" dirty="0"/>
          </a:p>
        </p:txBody>
      </p:sp>
      <p:pic>
        <p:nvPicPr>
          <p:cNvPr id="3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838200"/>
            <a:ext cx="8020050" cy="56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304800"/>
            <a:ext cx="61722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lang="uk-UA" sz="3600" b="1" spc="254" dirty="0" err="1">
                <a:latin typeface="Calibri"/>
                <a:cs typeface="Calibri"/>
              </a:rPr>
              <a:t>Навчання+спілкування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35210" y="3"/>
            <a:ext cx="5556885" cy="6858000"/>
          </a:xfrm>
          <a:custGeom>
            <a:avLst/>
            <a:gdLst/>
            <a:ahLst/>
            <a:cxnLst/>
            <a:rect l="l" t="t" r="r" b="b"/>
            <a:pathLst>
              <a:path w="5556884" h="6858000">
                <a:moveTo>
                  <a:pt x="5556788" y="0"/>
                </a:moveTo>
                <a:lnTo>
                  <a:pt x="0" y="0"/>
                </a:lnTo>
                <a:lnTo>
                  <a:pt x="0" y="6857996"/>
                </a:lnTo>
                <a:lnTo>
                  <a:pt x="5556788" y="6857996"/>
                </a:lnTo>
                <a:lnTo>
                  <a:pt x="55567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2234423"/>
            <a:ext cx="10668000" cy="4444999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/>
        </p:nvSpPr>
        <p:spPr>
          <a:xfrm>
            <a:off x="482282" y="1181245"/>
            <a:ext cx="1137983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spc="310" dirty="0">
                <a:solidFill>
                  <a:sysClr val="windowText" lastClr="000000"/>
                </a:solidFill>
              </a:rPr>
              <a:t>Про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що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ви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говорили з директором на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попередньому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місці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роботи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?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5386" y="31231"/>
            <a:ext cx="6036683" cy="68579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50380" y="5630899"/>
            <a:ext cx="5979160" cy="1181100"/>
          </a:xfrm>
          <a:custGeom>
            <a:avLst/>
            <a:gdLst/>
            <a:ahLst/>
            <a:cxnLst/>
            <a:rect l="l" t="t" r="r" b="b"/>
            <a:pathLst>
              <a:path w="5979159" h="1181100">
                <a:moveTo>
                  <a:pt x="5979090" y="0"/>
                </a:moveTo>
                <a:lnTo>
                  <a:pt x="0" y="0"/>
                </a:lnTo>
                <a:lnTo>
                  <a:pt x="0" y="1180578"/>
                </a:lnTo>
                <a:lnTo>
                  <a:pt x="5979090" y="1180578"/>
                </a:lnTo>
                <a:lnTo>
                  <a:pt x="5979090" y="0"/>
                </a:lnTo>
                <a:close/>
              </a:path>
            </a:pathLst>
          </a:custGeom>
          <a:solidFill>
            <a:srgbClr val="F6B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2821" y="1295400"/>
            <a:ext cx="5713730" cy="5257800"/>
          </a:xfrm>
          <a:custGeom>
            <a:avLst/>
            <a:gdLst/>
            <a:ahLst/>
            <a:cxnLst/>
            <a:rect l="l" t="t" r="r" b="b"/>
            <a:pathLst>
              <a:path w="5713730" h="4107815">
                <a:moveTo>
                  <a:pt x="5713178" y="0"/>
                </a:moveTo>
                <a:lnTo>
                  <a:pt x="0" y="0"/>
                </a:lnTo>
                <a:lnTo>
                  <a:pt x="0" y="4107406"/>
                </a:lnTo>
                <a:lnTo>
                  <a:pt x="5713178" y="4107406"/>
                </a:lnTo>
                <a:lnTo>
                  <a:pt x="571317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821" y="128535"/>
            <a:ext cx="6477000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ru-RU" spc="170" dirty="0" err="1"/>
              <a:t>Реалії</a:t>
            </a:r>
            <a:r>
              <a:rPr lang="ru-RU" spc="5" dirty="0"/>
              <a:t> </a:t>
            </a:r>
            <a:r>
              <a:rPr lang="ru-RU" spc="220" dirty="0"/>
              <a:t>ресторанного </a:t>
            </a:r>
            <a:r>
              <a:rPr lang="ru-RU" spc="-710" dirty="0"/>
              <a:t> </a:t>
            </a:r>
            <a:br>
              <a:rPr lang="ru-RU" spc="-710" dirty="0"/>
            </a:br>
            <a:r>
              <a:rPr lang="ru-RU" spc="190" dirty="0" err="1">
                <a:solidFill>
                  <a:srgbClr val="F6BC25"/>
                </a:solidFill>
              </a:rPr>
              <a:t>бізнесу</a:t>
            </a:r>
            <a:endParaRPr spc="270" dirty="0"/>
          </a:p>
        </p:txBody>
      </p:sp>
      <p:sp>
        <p:nvSpPr>
          <p:cNvPr id="5" name="object 5"/>
          <p:cNvSpPr txBox="1"/>
          <p:nvPr/>
        </p:nvSpPr>
        <p:spPr>
          <a:xfrm>
            <a:off x="700404" y="1606128"/>
            <a:ext cx="4586605" cy="474488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Несвоєчасна</a:t>
            </a:r>
            <a:r>
              <a:rPr lang="ru-RU" sz="2000" b="1" spc="-35" dirty="0">
                <a:cs typeface="Calibri"/>
              </a:rPr>
              <a:t> зарплата</a:t>
            </a: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Штрафи</a:t>
            </a:r>
            <a:r>
              <a:rPr lang="ru-RU" sz="2000" b="1" spc="-35" dirty="0">
                <a:cs typeface="Calibri"/>
              </a:rPr>
              <a:t> і </a:t>
            </a:r>
            <a:r>
              <a:rPr lang="ru-RU" sz="2000" b="1" spc="-35" dirty="0" err="1">
                <a:cs typeface="Calibri"/>
              </a:rPr>
              <a:t>вирахування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Відсутність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інвентарю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Умови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праці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Подвійні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стандарти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Відсутність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розвитку</a:t>
            </a:r>
            <a:r>
              <a:rPr lang="ru-RU" sz="2000" b="1" spc="-35" dirty="0">
                <a:cs typeface="Calibri"/>
              </a:rPr>
              <a:t> і </a:t>
            </a:r>
            <a:r>
              <a:rPr lang="ru-RU" sz="2000" b="1" spc="-35" dirty="0" err="1">
                <a:cs typeface="Calibri"/>
              </a:rPr>
              <a:t>зростання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Несправедливе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ставлення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>
                <a:cs typeface="Calibri"/>
              </a:rPr>
              <a:t>Не </a:t>
            </a:r>
            <a:r>
              <a:rPr lang="ru-RU" sz="2000" b="1" spc="-35" dirty="0" err="1">
                <a:cs typeface="Calibri"/>
              </a:rPr>
              <a:t>гнучкі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графіки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Керівництво</a:t>
            </a:r>
            <a:r>
              <a:rPr lang="ru-RU" sz="2000" b="1" spc="-35" dirty="0">
                <a:cs typeface="Calibri"/>
              </a:rPr>
              <a:t> штату (голова «</a:t>
            </a:r>
            <a:r>
              <a:rPr lang="ru-RU" sz="2000" b="1" spc="-35" dirty="0" err="1">
                <a:cs typeface="Calibri"/>
              </a:rPr>
              <a:t>риби</a:t>
            </a:r>
            <a:r>
              <a:rPr lang="ru-RU" sz="2000" b="1" spc="-35" dirty="0">
                <a:cs typeface="Calibri"/>
              </a:rPr>
              <a:t>»)</a:t>
            </a: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Політика</a:t>
            </a:r>
            <a:r>
              <a:rPr lang="ru-RU" sz="2000" b="1" spc="-35" dirty="0">
                <a:cs typeface="Calibri"/>
              </a:rPr>
              <a:t> «</a:t>
            </a:r>
            <a:r>
              <a:rPr lang="ru-RU" sz="2000" b="1" spc="-35" dirty="0" err="1">
                <a:cs typeface="Calibri"/>
              </a:rPr>
              <a:t>зачинених</a:t>
            </a:r>
            <a:r>
              <a:rPr lang="ru-RU" sz="2000" b="1" spc="-35" dirty="0">
                <a:cs typeface="Calibri"/>
              </a:rPr>
              <a:t>» дверей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4750041" y="290790"/>
            <a:ext cx="5979160" cy="1215390"/>
          </a:xfrm>
          <a:custGeom>
            <a:avLst/>
            <a:gdLst/>
            <a:ahLst/>
            <a:cxnLst/>
            <a:rect l="l" t="t" r="r" b="b"/>
            <a:pathLst>
              <a:path w="5979159" h="1215389">
                <a:moveTo>
                  <a:pt x="5979090" y="0"/>
                </a:moveTo>
                <a:lnTo>
                  <a:pt x="0" y="0"/>
                </a:lnTo>
                <a:lnTo>
                  <a:pt x="0" y="1215044"/>
                </a:lnTo>
                <a:lnTo>
                  <a:pt x="5979090" y="1215044"/>
                </a:lnTo>
                <a:lnTo>
                  <a:pt x="5979090" y="0"/>
                </a:lnTo>
                <a:close/>
              </a:path>
            </a:pathLst>
          </a:custGeom>
          <a:solidFill>
            <a:srgbClr val="F6B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4711977" y="3978572"/>
            <a:ext cx="5979160" cy="1268730"/>
          </a:xfrm>
          <a:custGeom>
            <a:avLst/>
            <a:gdLst/>
            <a:ahLst/>
            <a:cxnLst/>
            <a:rect l="l" t="t" r="r" b="b"/>
            <a:pathLst>
              <a:path w="5979159" h="1268729">
                <a:moveTo>
                  <a:pt x="5979090" y="0"/>
                </a:moveTo>
                <a:lnTo>
                  <a:pt x="0" y="0"/>
                </a:lnTo>
                <a:lnTo>
                  <a:pt x="0" y="1268260"/>
                </a:lnTo>
                <a:lnTo>
                  <a:pt x="5979090" y="1268260"/>
                </a:lnTo>
                <a:lnTo>
                  <a:pt x="5979090" y="0"/>
                </a:lnTo>
                <a:close/>
              </a:path>
            </a:pathLst>
          </a:custGeom>
          <a:solidFill>
            <a:srgbClr val="F6B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 txBox="1"/>
          <p:nvPr/>
        </p:nvSpPr>
        <p:spPr>
          <a:xfrm>
            <a:off x="5262773" y="417944"/>
            <a:ext cx="4656964" cy="8483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3020" marR="5080" indent="-20955" algn="r">
              <a:lnSpc>
                <a:spcPts val="2110"/>
              </a:lnSpc>
              <a:spcBef>
                <a:spcPts val="210"/>
              </a:spcBef>
            </a:pPr>
            <a:r>
              <a:rPr sz="1800" b="1" spc="85" dirty="0">
                <a:latin typeface="Calibri"/>
                <a:cs typeface="Calibri"/>
              </a:rPr>
              <a:t>«Владелец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150" dirty="0">
                <a:latin typeface="Calibri"/>
                <a:cs typeface="Calibri"/>
              </a:rPr>
              <a:t>на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90" dirty="0">
                <a:latin typeface="Calibri"/>
                <a:cs typeface="Calibri"/>
              </a:rPr>
              <a:t>лошади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100" dirty="0">
                <a:latin typeface="Calibri"/>
                <a:cs typeface="Calibri"/>
              </a:rPr>
              <a:t>въезжает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35" dirty="0">
                <a:latin typeface="Calibri"/>
                <a:cs typeface="Calibri"/>
              </a:rPr>
              <a:t>в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100" dirty="0">
                <a:latin typeface="Calibri"/>
                <a:cs typeface="Calibri"/>
              </a:rPr>
              <a:t>фонтан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40" dirty="0">
                <a:latin typeface="Calibri"/>
                <a:cs typeface="Calibri"/>
              </a:rPr>
              <a:t>и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25" dirty="0">
                <a:latin typeface="Calibri"/>
                <a:cs typeface="Calibri"/>
              </a:rPr>
              <a:t>стреляет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45" dirty="0">
                <a:latin typeface="Calibri"/>
                <a:cs typeface="Calibri"/>
              </a:rPr>
              <a:t>из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120" dirty="0">
                <a:latin typeface="Calibri"/>
                <a:cs typeface="Calibri"/>
              </a:rPr>
              <a:t>пистолета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35" dirty="0">
                <a:latin typeface="Calibri"/>
                <a:cs typeface="Calibri"/>
              </a:rPr>
              <a:t>в</a:t>
            </a:r>
            <a:endParaRPr sz="1800" dirty="0">
              <a:latin typeface="Calibri"/>
              <a:cs typeface="Calibri"/>
            </a:endParaRPr>
          </a:p>
          <a:p>
            <a:pPr marR="5080" algn="r">
              <a:lnSpc>
                <a:spcPts val="2150"/>
              </a:lnSpc>
            </a:pPr>
            <a:r>
              <a:rPr sz="1800" b="1" spc="60" dirty="0">
                <a:latin typeface="Calibri"/>
                <a:cs typeface="Calibri"/>
              </a:rPr>
              <a:t>воздух»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5345844" y="4217803"/>
            <a:ext cx="4941155" cy="8348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346075" algn="r">
              <a:lnSpc>
                <a:spcPts val="2110"/>
              </a:lnSpc>
              <a:spcBef>
                <a:spcPts val="210"/>
              </a:spcBef>
            </a:pPr>
            <a:r>
              <a:rPr sz="1800" b="1" spc="85" dirty="0">
                <a:latin typeface="Calibri"/>
                <a:cs typeface="Calibri"/>
              </a:rPr>
              <a:t>«Владелец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85" dirty="0">
                <a:latin typeface="Calibri"/>
                <a:cs typeface="Calibri"/>
              </a:rPr>
              <a:t>живет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95" dirty="0">
                <a:latin typeface="Calibri"/>
                <a:cs typeface="Calibri"/>
              </a:rPr>
              <a:t>этажом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90" dirty="0" err="1">
                <a:latin typeface="Calibri"/>
                <a:cs typeface="Calibri"/>
              </a:rPr>
              <a:t>выше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40" dirty="0">
                <a:latin typeface="Calibri"/>
                <a:cs typeface="Calibri"/>
              </a:rPr>
              <a:t>и</a:t>
            </a:r>
            <a:r>
              <a:rPr lang="uk-UA" sz="1800" b="1" spc="40" dirty="0">
                <a:latin typeface="Calibri"/>
                <a:cs typeface="Calibri"/>
              </a:rPr>
              <a:t>,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105" dirty="0" err="1">
                <a:latin typeface="Calibri"/>
                <a:cs typeface="Calibri"/>
              </a:rPr>
              <a:t>когда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20" dirty="0" err="1">
                <a:latin typeface="Calibri"/>
                <a:cs typeface="Calibri"/>
              </a:rPr>
              <a:t>напивается</a:t>
            </a:r>
            <a:r>
              <a:rPr lang="uk-UA" sz="1800" b="1" spc="120" dirty="0">
                <a:latin typeface="Calibri"/>
                <a:cs typeface="Calibri"/>
              </a:rPr>
              <a:t>,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120" dirty="0">
                <a:latin typeface="Calibri"/>
                <a:cs typeface="Calibri"/>
              </a:rPr>
              <a:t>всех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125" dirty="0">
                <a:latin typeface="Calibri"/>
                <a:cs typeface="Calibri"/>
              </a:rPr>
              <a:t>выстраивает</a:t>
            </a:r>
            <a:endParaRPr sz="1800" dirty="0">
              <a:latin typeface="Calibri"/>
              <a:cs typeface="Calibri"/>
            </a:endParaRPr>
          </a:p>
          <a:p>
            <a:pPr marR="5080" algn="r">
              <a:lnSpc>
                <a:spcPts val="2125"/>
              </a:lnSpc>
            </a:pPr>
            <a:r>
              <a:rPr sz="1800" b="1" spc="40" dirty="0">
                <a:latin typeface="Calibri"/>
                <a:cs typeface="Calibri"/>
              </a:rPr>
              <a:t>и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80" dirty="0">
                <a:latin typeface="Calibri"/>
                <a:cs typeface="Calibri"/>
              </a:rPr>
              <a:t>выборочно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70" dirty="0">
                <a:latin typeface="Calibri"/>
                <a:cs typeface="Calibri"/>
              </a:rPr>
              <a:t>увольняет»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5719350" y="5806001"/>
            <a:ext cx="4118610" cy="84581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737870" marR="5080" indent="-725805" algn="r">
              <a:lnSpc>
                <a:spcPts val="2090"/>
              </a:lnSpc>
              <a:spcBef>
                <a:spcPts val="225"/>
              </a:spcBef>
            </a:pPr>
            <a:r>
              <a:rPr sz="1800" b="1" spc="85" dirty="0">
                <a:latin typeface="Calibri"/>
                <a:cs typeface="Calibri"/>
              </a:rPr>
              <a:t>«Владелец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90" dirty="0">
                <a:latin typeface="Calibri"/>
                <a:cs typeface="Calibri"/>
              </a:rPr>
              <a:t>выстрелил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45" dirty="0">
                <a:latin typeface="Calibri"/>
                <a:cs typeface="Calibri"/>
              </a:rPr>
              <a:t>из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20" dirty="0">
                <a:latin typeface="Calibri"/>
                <a:cs typeface="Calibri"/>
              </a:rPr>
              <a:t>пистолета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35" dirty="0">
                <a:latin typeface="Calibri"/>
                <a:cs typeface="Calibri"/>
              </a:rPr>
              <a:t>в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spc="125" dirty="0">
                <a:latin typeface="Calibri"/>
                <a:cs typeface="Calibri"/>
              </a:rPr>
              <a:t>бухгалтера,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60" dirty="0">
                <a:latin typeface="Calibri"/>
                <a:cs typeface="Calibri"/>
              </a:rPr>
              <a:t>потому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110" dirty="0">
                <a:latin typeface="Calibri"/>
                <a:cs typeface="Calibri"/>
              </a:rPr>
              <a:t>что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sz="1800" b="1" spc="35" dirty="0">
                <a:latin typeface="Calibri"/>
                <a:cs typeface="Calibri"/>
              </a:rPr>
              <a:t>ему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100" dirty="0">
                <a:latin typeface="Calibri"/>
                <a:cs typeface="Calibri"/>
              </a:rPr>
              <a:t>не</a:t>
            </a:r>
            <a:endParaRPr sz="1800" dirty="0">
              <a:latin typeface="Calibri"/>
              <a:cs typeface="Calibri"/>
            </a:endParaRPr>
          </a:p>
          <a:p>
            <a:pPr marR="5080" algn="r">
              <a:lnSpc>
                <a:spcPts val="2150"/>
              </a:lnSpc>
            </a:pPr>
            <a:r>
              <a:rPr sz="1800" b="1" spc="95" dirty="0" err="1">
                <a:latin typeface="Calibri"/>
                <a:cs typeface="Calibri"/>
              </a:rPr>
              <a:t>понравился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lang="uk-UA" b="1" spc="45" dirty="0">
                <a:latin typeface="Calibri"/>
                <a:cs typeface="Calibri"/>
              </a:rPr>
              <a:t>доход</a:t>
            </a:r>
            <a:r>
              <a:rPr sz="1800" b="1" spc="45" dirty="0">
                <a:latin typeface="Calibri"/>
                <a:cs typeface="Calibri"/>
              </a:rPr>
              <a:t>»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к управлять сервисом в ресторане и кафе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33400"/>
            <a:ext cx="9677400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363" y="0"/>
            <a:ext cx="2289635" cy="2889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1800" y="2559811"/>
            <a:ext cx="5943599" cy="16812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93675" algn="ctr">
              <a:lnSpc>
                <a:spcPts val="4300"/>
              </a:lnSpc>
              <a:spcBef>
                <a:spcPts val="210"/>
              </a:spcBef>
            </a:pPr>
            <a:r>
              <a:rPr lang="uk-UA" sz="4000" spc="235" dirty="0"/>
              <a:t>Хто ти такий</a:t>
            </a:r>
            <a:r>
              <a:rPr sz="4000" spc="240" dirty="0"/>
              <a:t>, </a:t>
            </a:r>
            <a:r>
              <a:rPr sz="4000" spc="245" dirty="0"/>
              <a:t> </a:t>
            </a:r>
            <a:r>
              <a:rPr sz="4000" strike="sngStrike" spc="204" dirty="0" err="1">
                <a:solidFill>
                  <a:srgbClr val="F6BC25"/>
                </a:solidFill>
              </a:rPr>
              <a:t>рабовла</a:t>
            </a:r>
            <a:r>
              <a:rPr lang="uk-UA" sz="4000" strike="sngStrike" spc="204" dirty="0" err="1">
                <a:solidFill>
                  <a:srgbClr val="F6BC25"/>
                </a:solidFill>
              </a:rPr>
              <a:t>сник</a:t>
            </a:r>
            <a:r>
              <a:rPr lang="uk-UA" sz="4000" strike="sngStrike" spc="204" dirty="0">
                <a:solidFill>
                  <a:srgbClr val="F6BC25"/>
                </a:solidFill>
              </a:rPr>
              <a:t> </a:t>
            </a:r>
            <a:r>
              <a:rPr sz="4000" strike="noStrike" spc="285" dirty="0"/>
              <a:t>р</a:t>
            </a:r>
            <a:r>
              <a:rPr lang="uk-UA" sz="4000" strike="noStrike" spc="285" dirty="0" err="1"/>
              <a:t>оботодавець</a:t>
            </a:r>
            <a:r>
              <a:rPr sz="4000" strike="noStrike" spc="345" dirty="0"/>
              <a:t>?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421234" y="4624382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0587" y="0"/>
            <a:ext cx="7491730" cy="6858000"/>
          </a:xfrm>
          <a:custGeom>
            <a:avLst/>
            <a:gdLst/>
            <a:ahLst/>
            <a:cxnLst/>
            <a:rect l="l" t="t" r="r" b="b"/>
            <a:pathLst>
              <a:path w="7491730" h="6858000">
                <a:moveTo>
                  <a:pt x="7491412" y="0"/>
                </a:moveTo>
                <a:lnTo>
                  <a:pt x="0" y="0"/>
                </a:lnTo>
                <a:lnTo>
                  <a:pt x="0" y="6857999"/>
                </a:lnTo>
                <a:lnTo>
                  <a:pt x="7491412" y="6857999"/>
                </a:lnTo>
                <a:lnTo>
                  <a:pt x="749141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9940" y="1201419"/>
            <a:ext cx="350837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b="1" spc="70" dirty="0" err="1">
                <a:latin typeface="Calibri"/>
                <a:cs typeface="Calibri"/>
              </a:rPr>
              <a:t>Вид</a:t>
            </a:r>
            <a:r>
              <a:rPr lang="uk-UA" sz="2800" b="1" spc="70" dirty="0">
                <a:latin typeface="Calibri"/>
                <a:cs typeface="Calibri"/>
              </a:rPr>
              <a:t>и</a:t>
            </a:r>
            <a:r>
              <a:rPr sz="2800" b="1" spc="45" dirty="0">
                <a:latin typeface="Calibri"/>
                <a:cs typeface="Calibri"/>
              </a:rPr>
              <a:t> </a:t>
            </a:r>
            <a:r>
              <a:rPr sz="2800" b="1" spc="70" dirty="0" err="1">
                <a:latin typeface="Calibri"/>
                <a:cs typeface="Calibri"/>
              </a:rPr>
              <a:t>ком</a:t>
            </a:r>
            <a:r>
              <a:rPr lang="uk-UA" sz="2800" b="1" spc="70" dirty="0" err="1">
                <a:latin typeface="Calibri"/>
                <a:cs typeface="Calibri"/>
              </a:rPr>
              <a:t>унікації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55" dirty="0">
                <a:latin typeface="Calibri"/>
                <a:cs typeface="Calibri"/>
              </a:rPr>
              <a:t>в </a:t>
            </a:r>
            <a:r>
              <a:rPr sz="2800" b="1" spc="225" dirty="0" err="1">
                <a:latin typeface="Calibri"/>
                <a:cs typeface="Calibri"/>
              </a:rPr>
              <a:t>ресторан</a:t>
            </a:r>
            <a:r>
              <a:rPr lang="uk-UA" sz="2800" b="1" spc="225" dirty="0">
                <a:latin typeface="Calibri"/>
                <a:cs typeface="Calibri"/>
              </a:rPr>
              <a:t>і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76800" y="279357"/>
            <a:ext cx="390842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54965" algn="l"/>
              </a:tabLst>
            </a:pPr>
            <a:r>
              <a:rPr sz="1950" b="0" spc="-300" dirty="0">
                <a:latin typeface="Trebuchet MS"/>
                <a:cs typeface="Trebuchet MS"/>
              </a:rPr>
              <a:t>1.	</a:t>
            </a:r>
            <a:r>
              <a:rPr lang="uk-UA" sz="1950" b="0" spc="114" dirty="0">
                <a:latin typeface="Trebuchet MS"/>
                <a:cs typeface="Trebuchet MS"/>
              </a:rPr>
              <a:t>Співбесіда</a:t>
            </a:r>
            <a:r>
              <a:rPr sz="1950" b="0" spc="75" dirty="0">
                <a:latin typeface="Trebuchet MS"/>
                <a:cs typeface="Trebuchet MS"/>
              </a:rPr>
              <a:t>.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6800" y="603842"/>
            <a:ext cx="7162799" cy="6229269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Навчання</a:t>
            </a:r>
            <a:r>
              <a:rPr lang="ru-RU" sz="1950" spc="85" dirty="0">
                <a:latin typeface="Trebuchet MS"/>
                <a:cs typeface="Trebuchet MS"/>
              </a:rPr>
              <a:t> і </a:t>
            </a:r>
            <a:r>
              <a:rPr lang="ru-RU" sz="1950" spc="85" dirty="0" err="1">
                <a:latin typeface="Trebuchet MS"/>
                <a:cs typeface="Trebuchet MS"/>
              </a:rPr>
              <a:t>атестація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зміни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менеджерів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Звіт</a:t>
            </a:r>
            <a:r>
              <a:rPr lang="ru-RU" sz="1950" spc="85" dirty="0">
                <a:latin typeface="Trebuchet MS"/>
                <a:cs typeface="Trebuchet MS"/>
              </a:rPr>
              <a:t> по КОВ (карта </a:t>
            </a:r>
            <a:r>
              <a:rPr lang="ru-RU" sz="1950" spc="85" dirty="0" err="1">
                <a:latin typeface="Trebuchet MS"/>
                <a:cs typeface="Trebuchet MS"/>
              </a:rPr>
              <a:t>особистої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відповідальності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Загальні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всього</a:t>
            </a:r>
            <a:r>
              <a:rPr lang="ru-RU" sz="1950" spc="85" dirty="0">
                <a:latin typeface="Trebuchet MS"/>
                <a:cs typeface="Trebuchet MS"/>
              </a:rPr>
              <a:t> персоналу.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>
                <a:latin typeface="Trebuchet MS"/>
                <a:cs typeface="Trebuchet MS"/>
              </a:rPr>
              <a:t>Т-А-Т - </a:t>
            </a:r>
            <a:r>
              <a:rPr lang="ru-RU" sz="1950" spc="85" dirty="0" err="1">
                <a:latin typeface="Trebuchet MS"/>
                <a:cs typeface="Trebuchet MS"/>
              </a:rPr>
              <a:t>особиста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зустріч</a:t>
            </a:r>
            <a:r>
              <a:rPr lang="ru-RU" sz="1950" spc="85" dirty="0">
                <a:latin typeface="Trebuchet MS"/>
                <a:cs typeface="Trebuchet MS"/>
              </a:rPr>
              <a:t> (неформальна </a:t>
            </a:r>
            <a:r>
              <a:rPr lang="ru-RU" sz="1950" spc="85" dirty="0" err="1">
                <a:latin typeface="Trebuchet MS"/>
                <a:cs typeface="Trebuchet MS"/>
              </a:rPr>
              <a:t>бесіда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Зустріч</a:t>
            </a:r>
            <a:r>
              <a:rPr lang="ru-RU" sz="1950" spc="85" dirty="0">
                <a:latin typeface="Trebuchet MS"/>
                <a:cs typeface="Trebuchet MS"/>
              </a:rPr>
              <a:t> з </a:t>
            </a:r>
            <a:r>
              <a:rPr lang="en-US" sz="1950" spc="85" dirty="0">
                <a:latin typeface="Trebuchet MS"/>
                <a:cs typeface="Trebuchet MS"/>
              </a:rPr>
              <a:t>Action Plan.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Аналіз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en-US" sz="1950" spc="85" dirty="0">
                <a:latin typeface="Trebuchet MS"/>
                <a:cs typeface="Trebuchet MS"/>
              </a:rPr>
              <a:t>Cost &amp; Price.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Затвердження</a:t>
            </a:r>
            <a:r>
              <a:rPr lang="ru-RU" sz="1950" spc="85" dirty="0">
                <a:latin typeface="Trebuchet MS"/>
                <a:cs typeface="Trebuchet MS"/>
              </a:rPr>
              <a:t> бюджету.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en-US" sz="1950" spc="85" dirty="0">
                <a:latin typeface="Trebuchet MS"/>
                <a:cs typeface="Trebuchet MS"/>
              </a:rPr>
              <a:t>Feed back </a:t>
            </a:r>
            <a:r>
              <a:rPr lang="ru-RU" sz="1950" spc="85" dirty="0">
                <a:latin typeface="Trebuchet MS"/>
                <a:cs typeface="Trebuchet MS"/>
              </a:rPr>
              <a:t>по КОС (карта </a:t>
            </a:r>
            <a:r>
              <a:rPr lang="ru-RU" sz="1950" spc="85" dirty="0" err="1">
                <a:latin typeface="Trebuchet MS"/>
                <a:cs typeface="Trebuchet MS"/>
              </a:rPr>
              <a:t>особистого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спостереження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Дисциплінарна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бесіда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>
                <a:latin typeface="Trebuchet MS"/>
                <a:cs typeface="Trebuchet MS"/>
              </a:rPr>
              <a:t>ОРС (</a:t>
            </a:r>
            <a:r>
              <a:rPr lang="ru-RU" sz="1950" spc="85" dirty="0" err="1">
                <a:latin typeface="Trebuchet MS"/>
                <a:cs typeface="Trebuchet MS"/>
              </a:rPr>
              <a:t>оцінка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роботи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співробітника</a:t>
            </a:r>
            <a:r>
              <a:rPr lang="ru-RU" sz="1950" spc="85" dirty="0">
                <a:latin typeface="Trebuchet MS"/>
                <a:cs typeface="Trebuchet MS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Нетрадиційний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способи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комунікації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1567" y="2339510"/>
            <a:ext cx="1492250" cy="0"/>
          </a:xfrm>
          <a:custGeom>
            <a:avLst/>
            <a:gdLst/>
            <a:ahLst/>
            <a:cxnLst/>
            <a:rect l="l" t="t" r="r" b="b"/>
            <a:pathLst>
              <a:path w="1492250">
                <a:moveTo>
                  <a:pt x="0" y="0"/>
                </a:moveTo>
                <a:lnTo>
                  <a:pt x="149216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26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543192"/>
            <a:ext cx="10859770" cy="826135"/>
            <a:chOff x="1332621" y="3388682"/>
            <a:chExt cx="10859770" cy="826135"/>
          </a:xfrm>
        </p:grpSpPr>
        <p:sp>
          <p:nvSpPr>
            <p:cNvPr id="3" name="object 3"/>
            <p:cNvSpPr/>
            <p:nvPr/>
          </p:nvSpPr>
          <p:spPr>
            <a:xfrm>
              <a:off x="1856096" y="3801437"/>
              <a:ext cx="10336530" cy="0"/>
            </a:xfrm>
            <a:custGeom>
              <a:avLst/>
              <a:gdLst/>
              <a:ahLst/>
              <a:cxnLst/>
              <a:rect l="l" t="t" r="r" b="b"/>
              <a:pathLst>
                <a:path w="10336530">
                  <a:moveTo>
                    <a:pt x="0" y="0"/>
                  </a:moveTo>
                  <a:lnTo>
                    <a:pt x="10335904" y="1"/>
                  </a:lnTo>
                </a:path>
              </a:pathLst>
            </a:custGeom>
            <a:ln w="28575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37877" y="3646093"/>
              <a:ext cx="6011545" cy="306705"/>
            </a:xfrm>
            <a:custGeom>
              <a:avLst/>
              <a:gdLst/>
              <a:ahLst/>
              <a:cxnLst/>
              <a:rect l="l" t="t" r="r" b="b"/>
              <a:pathLst>
                <a:path w="6011545" h="306704">
                  <a:moveTo>
                    <a:pt x="321487" y="276136"/>
                  </a:moveTo>
                  <a:lnTo>
                    <a:pt x="176364" y="146977"/>
                  </a:lnTo>
                  <a:lnTo>
                    <a:pt x="31242" y="276136"/>
                  </a:lnTo>
                  <a:lnTo>
                    <a:pt x="31242" y="301459"/>
                  </a:lnTo>
                  <a:lnTo>
                    <a:pt x="176364" y="172300"/>
                  </a:lnTo>
                  <a:lnTo>
                    <a:pt x="321487" y="301459"/>
                  </a:lnTo>
                  <a:lnTo>
                    <a:pt x="321487" y="276136"/>
                  </a:lnTo>
                  <a:close/>
                </a:path>
                <a:path w="6011545" h="306704">
                  <a:moveTo>
                    <a:pt x="352729" y="156972"/>
                  </a:moveTo>
                  <a:lnTo>
                    <a:pt x="176364" y="0"/>
                  </a:lnTo>
                  <a:lnTo>
                    <a:pt x="0" y="156972"/>
                  </a:lnTo>
                  <a:lnTo>
                    <a:pt x="0" y="187756"/>
                  </a:lnTo>
                  <a:lnTo>
                    <a:pt x="176364" y="30784"/>
                  </a:lnTo>
                  <a:lnTo>
                    <a:pt x="352729" y="187756"/>
                  </a:lnTo>
                  <a:lnTo>
                    <a:pt x="352729" y="156972"/>
                  </a:lnTo>
                  <a:close/>
                </a:path>
                <a:path w="6011545" h="306704">
                  <a:moveTo>
                    <a:pt x="3210458" y="4622"/>
                  </a:moveTo>
                  <a:lnTo>
                    <a:pt x="3065335" y="133781"/>
                  </a:lnTo>
                  <a:lnTo>
                    <a:pt x="2920225" y="4622"/>
                  </a:lnTo>
                  <a:lnTo>
                    <a:pt x="2920225" y="29959"/>
                  </a:lnTo>
                  <a:lnTo>
                    <a:pt x="3065335" y="159118"/>
                  </a:lnTo>
                  <a:lnTo>
                    <a:pt x="3210458" y="29959"/>
                  </a:lnTo>
                  <a:lnTo>
                    <a:pt x="3210458" y="4622"/>
                  </a:lnTo>
                  <a:close/>
                </a:path>
                <a:path w="6011545" h="306704">
                  <a:moveTo>
                    <a:pt x="3241700" y="118325"/>
                  </a:moveTo>
                  <a:lnTo>
                    <a:pt x="3065335" y="275297"/>
                  </a:lnTo>
                  <a:lnTo>
                    <a:pt x="2888983" y="118325"/>
                  </a:lnTo>
                  <a:lnTo>
                    <a:pt x="2888983" y="149110"/>
                  </a:lnTo>
                  <a:lnTo>
                    <a:pt x="3065335" y="306082"/>
                  </a:lnTo>
                  <a:lnTo>
                    <a:pt x="3241700" y="149110"/>
                  </a:lnTo>
                  <a:lnTo>
                    <a:pt x="3241700" y="118325"/>
                  </a:lnTo>
                  <a:close/>
                </a:path>
                <a:path w="6011545" h="306704">
                  <a:moveTo>
                    <a:pt x="5980163" y="280746"/>
                  </a:moveTo>
                  <a:lnTo>
                    <a:pt x="5835040" y="151587"/>
                  </a:lnTo>
                  <a:lnTo>
                    <a:pt x="5689917" y="280746"/>
                  </a:lnTo>
                  <a:lnTo>
                    <a:pt x="5689917" y="306082"/>
                  </a:lnTo>
                  <a:lnTo>
                    <a:pt x="5835040" y="176923"/>
                  </a:lnTo>
                  <a:lnTo>
                    <a:pt x="5980163" y="306082"/>
                  </a:lnTo>
                  <a:lnTo>
                    <a:pt x="5980163" y="280746"/>
                  </a:lnTo>
                  <a:close/>
                </a:path>
                <a:path w="6011545" h="306704">
                  <a:moveTo>
                    <a:pt x="6011405" y="161582"/>
                  </a:moveTo>
                  <a:lnTo>
                    <a:pt x="5835040" y="4622"/>
                  </a:lnTo>
                  <a:lnTo>
                    <a:pt x="5658675" y="161582"/>
                  </a:lnTo>
                  <a:lnTo>
                    <a:pt x="5658675" y="192366"/>
                  </a:lnTo>
                  <a:lnTo>
                    <a:pt x="5835040" y="35407"/>
                  </a:lnTo>
                  <a:lnTo>
                    <a:pt x="6011405" y="192366"/>
                  </a:lnTo>
                  <a:lnTo>
                    <a:pt x="6011405" y="1615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2621" y="3388682"/>
              <a:ext cx="958215" cy="826135"/>
            </a:xfrm>
            <a:custGeom>
              <a:avLst/>
              <a:gdLst/>
              <a:ahLst/>
              <a:cxnLst/>
              <a:rect l="l" t="t" r="r" b="b"/>
              <a:pathLst>
                <a:path w="958214" h="826135">
                  <a:moveTo>
                    <a:pt x="730004" y="0"/>
                  </a:moveTo>
                  <a:lnTo>
                    <a:pt x="227584" y="0"/>
                  </a:lnTo>
                  <a:lnTo>
                    <a:pt x="0" y="412753"/>
                  </a:lnTo>
                  <a:lnTo>
                    <a:pt x="227584" y="825507"/>
                  </a:lnTo>
                  <a:lnTo>
                    <a:pt x="730004" y="825507"/>
                  </a:lnTo>
                  <a:lnTo>
                    <a:pt x="957588" y="412753"/>
                  </a:lnTo>
                  <a:lnTo>
                    <a:pt x="730004" y="0"/>
                  </a:lnTo>
                  <a:close/>
                </a:path>
              </a:pathLst>
            </a:custGeom>
            <a:solidFill>
              <a:srgbClr val="1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3899" y="3583923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8525" y="433005"/>
                  </a:moveTo>
                  <a:lnTo>
                    <a:pt x="216501" y="433005"/>
                  </a:lnTo>
                  <a:lnTo>
                    <a:pt x="216501" y="435028"/>
                  </a:lnTo>
                  <a:lnTo>
                    <a:pt x="218525" y="435028"/>
                  </a:lnTo>
                  <a:lnTo>
                    <a:pt x="218525" y="433005"/>
                  </a:lnTo>
                  <a:close/>
                </a:path>
                <a:path w="435610" h="435610">
                  <a:moveTo>
                    <a:pt x="291367" y="0"/>
                  </a:moveTo>
                  <a:lnTo>
                    <a:pt x="145682" y="0"/>
                  </a:lnTo>
                  <a:lnTo>
                    <a:pt x="141636" y="2023"/>
                  </a:lnTo>
                  <a:lnTo>
                    <a:pt x="141636" y="4046"/>
                  </a:lnTo>
                  <a:lnTo>
                    <a:pt x="0" y="354092"/>
                  </a:lnTo>
                  <a:lnTo>
                    <a:pt x="0" y="358140"/>
                  </a:lnTo>
                  <a:lnTo>
                    <a:pt x="2023" y="360163"/>
                  </a:lnTo>
                  <a:lnTo>
                    <a:pt x="2023" y="362186"/>
                  </a:lnTo>
                  <a:lnTo>
                    <a:pt x="4046" y="364209"/>
                  </a:lnTo>
                  <a:lnTo>
                    <a:pt x="143659" y="364209"/>
                  </a:lnTo>
                  <a:lnTo>
                    <a:pt x="212455" y="433005"/>
                  </a:lnTo>
                  <a:lnTo>
                    <a:pt x="222572" y="433005"/>
                  </a:lnTo>
                  <a:lnTo>
                    <a:pt x="244830" y="410747"/>
                  </a:lnTo>
                  <a:lnTo>
                    <a:pt x="210432" y="410747"/>
                  </a:lnTo>
                  <a:lnTo>
                    <a:pt x="155801" y="354092"/>
                  </a:lnTo>
                  <a:lnTo>
                    <a:pt x="156598" y="350046"/>
                  </a:lnTo>
                  <a:lnTo>
                    <a:pt x="18210" y="350046"/>
                  </a:lnTo>
                  <a:lnTo>
                    <a:pt x="151753" y="14163"/>
                  </a:lnTo>
                  <a:lnTo>
                    <a:pt x="297485" y="14163"/>
                  </a:lnTo>
                  <a:lnTo>
                    <a:pt x="293391" y="4046"/>
                  </a:lnTo>
                  <a:lnTo>
                    <a:pt x="293391" y="2023"/>
                  </a:lnTo>
                  <a:lnTo>
                    <a:pt x="291367" y="0"/>
                  </a:lnTo>
                  <a:close/>
                </a:path>
                <a:path w="435610" h="435610">
                  <a:moveTo>
                    <a:pt x="224595" y="76888"/>
                  </a:moveTo>
                  <a:lnTo>
                    <a:pt x="210432" y="76888"/>
                  </a:lnTo>
                  <a:lnTo>
                    <a:pt x="210432" y="410747"/>
                  </a:lnTo>
                  <a:lnTo>
                    <a:pt x="224595" y="410747"/>
                  </a:lnTo>
                  <a:lnTo>
                    <a:pt x="224595" y="76888"/>
                  </a:lnTo>
                  <a:close/>
                </a:path>
                <a:path w="435610" h="435610">
                  <a:moveTo>
                    <a:pt x="239088" y="76888"/>
                  </a:moveTo>
                  <a:lnTo>
                    <a:pt x="224595" y="76888"/>
                  </a:lnTo>
                  <a:lnTo>
                    <a:pt x="279227" y="354092"/>
                  </a:lnTo>
                  <a:lnTo>
                    <a:pt x="224595" y="410747"/>
                  </a:lnTo>
                  <a:lnTo>
                    <a:pt x="244830" y="410747"/>
                  </a:lnTo>
                  <a:lnTo>
                    <a:pt x="291367" y="364209"/>
                  </a:lnTo>
                  <a:lnTo>
                    <a:pt x="430982" y="364209"/>
                  </a:lnTo>
                  <a:lnTo>
                    <a:pt x="433005" y="362186"/>
                  </a:lnTo>
                  <a:lnTo>
                    <a:pt x="433005" y="360163"/>
                  </a:lnTo>
                  <a:lnTo>
                    <a:pt x="435028" y="358140"/>
                  </a:lnTo>
                  <a:lnTo>
                    <a:pt x="435028" y="354092"/>
                  </a:lnTo>
                  <a:lnTo>
                    <a:pt x="433391" y="350046"/>
                  </a:lnTo>
                  <a:lnTo>
                    <a:pt x="293391" y="350046"/>
                  </a:lnTo>
                  <a:lnTo>
                    <a:pt x="239088" y="76888"/>
                  </a:lnTo>
                  <a:close/>
                </a:path>
                <a:path w="435610" h="435610">
                  <a:moveTo>
                    <a:pt x="226618" y="14163"/>
                  </a:moveTo>
                  <a:lnTo>
                    <a:pt x="208408" y="14163"/>
                  </a:lnTo>
                  <a:lnTo>
                    <a:pt x="141636" y="350046"/>
                  </a:lnTo>
                  <a:lnTo>
                    <a:pt x="156598" y="350046"/>
                  </a:lnTo>
                  <a:lnTo>
                    <a:pt x="210432" y="76888"/>
                  </a:lnTo>
                  <a:lnTo>
                    <a:pt x="239088" y="76888"/>
                  </a:lnTo>
                  <a:lnTo>
                    <a:pt x="226618" y="14163"/>
                  </a:lnTo>
                  <a:close/>
                </a:path>
                <a:path w="435610" h="435610">
                  <a:moveTo>
                    <a:pt x="297485" y="14163"/>
                  </a:moveTo>
                  <a:lnTo>
                    <a:pt x="283273" y="14163"/>
                  </a:lnTo>
                  <a:lnTo>
                    <a:pt x="416817" y="350046"/>
                  </a:lnTo>
                  <a:lnTo>
                    <a:pt x="433391" y="350046"/>
                  </a:lnTo>
                  <a:lnTo>
                    <a:pt x="297485" y="14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10615" y="2446838"/>
            <a:ext cx="2741930" cy="53155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3815" rIns="0" bIns="0" rtlCol="0">
            <a:spAutoFit/>
          </a:bodyPr>
          <a:lstStyle/>
          <a:p>
            <a:pPr marL="90805" marR="457200">
              <a:lnSpc>
                <a:spcPts val="1900"/>
              </a:lnSpc>
              <a:spcBef>
                <a:spcPts val="345"/>
              </a:spcBef>
            </a:pPr>
            <a:r>
              <a:rPr lang="uk-UA" b="1" spc="95" dirty="0">
                <a:latin typeface="Calibri"/>
                <a:cs typeface="Calibri"/>
              </a:rPr>
              <a:t>Прописати критерії посади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8326" y="812235"/>
            <a:ext cx="2741930" cy="66877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1430" rIns="0" bIns="0" rtlCol="0">
            <a:spAutoFit/>
          </a:bodyPr>
          <a:lstStyle/>
          <a:p>
            <a:pPr marL="90805" marR="111125">
              <a:lnSpc>
                <a:spcPct val="123100"/>
              </a:lnSpc>
              <a:spcBef>
                <a:spcPts val="90"/>
              </a:spcBef>
            </a:pPr>
            <a:r>
              <a:rPr lang="uk-UA" b="1" spc="65" dirty="0">
                <a:latin typeface="Calibri"/>
                <a:cs typeface="Calibri"/>
              </a:rPr>
              <a:t>Перелік вимог до кандидата на посаду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2071" y="2438151"/>
            <a:ext cx="2741930" cy="30905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lang="uk-UA" b="1" spc="80" dirty="0">
                <a:latin typeface="Calibri"/>
                <a:cs typeface="Calibri"/>
              </a:rPr>
              <a:t>Навчити менеджера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4576" y="1016469"/>
            <a:ext cx="2741930" cy="32996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1590" rIns="0" bIns="0" rtlCol="0">
            <a:spAutoFit/>
          </a:bodyPr>
          <a:lstStyle/>
          <a:p>
            <a:pPr marL="91440" marR="116839">
              <a:lnSpc>
                <a:spcPct val="118500"/>
              </a:lnSpc>
              <a:spcBef>
                <a:spcPts val="170"/>
              </a:spcBef>
            </a:pPr>
            <a:r>
              <a:rPr lang="uk-UA" b="1" spc="80" dirty="0">
                <a:latin typeface="Calibri"/>
                <a:cs typeface="Calibri"/>
              </a:rPr>
              <a:t>Проведення співбесіди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1193" y="926252"/>
            <a:ext cx="2042446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uk-UA" b="1" spc="110" dirty="0">
                <a:latin typeface="Calibri"/>
                <a:cs typeface="Calibri"/>
              </a:rPr>
              <a:t>Скласти анкету кандидата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3945" y="2340192"/>
            <a:ext cx="2396941" cy="68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500"/>
              </a:lnSpc>
              <a:spcBef>
                <a:spcPts val="100"/>
              </a:spcBef>
            </a:pPr>
            <a:r>
              <a:rPr lang="uk-UA" b="1" spc="45" dirty="0">
                <a:latin typeface="Calibri"/>
                <a:cs typeface="Calibri"/>
              </a:rPr>
              <a:t>Тільки сама необхідна інформація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16404" y="214607"/>
            <a:ext cx="4953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120" dirty="0"/>
              <a:t>Підготовка до співбесіди</a:t>
            </a:r>
            <a:endParaRPr sz="3200" dirty="0"/>
          </a:p>
        </p:txBody>
      </p:sp>
      <p:sp>
        <p:nvSpPr>
          <p:cNvPr id="15" name="object 7"/>
          <p:cNvSpPr txBox="1"/>
          <p:nvPr/>
        </p:nvSpPr>
        <p:spPr>
          <a:xfrm>
            <a:off x="999912" y="3238302"/>
            <a:ext cx="4832985" cy="321818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Обов'язкові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ті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без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яких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точно не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возьмуть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 на роботу.</a:t>
            </a:r>
          </a:p>
          <a:p>
            <a:pPr marL="12700" lvl="0">
              <a:spcBef>
                <a:spcPts val="695"/>
              </a:spcBef>
            </a:pPr>
            <a:endParaRPr lang="ru-RU" sz="2000" b="1" spc="105" dirty="0">
              <a:solidFill>
                <a:prstClr val="black"/>
              </a:solidFill>
              <a:cs typeface="Calibri"/>
            </a:endParaRPr>
          </a:p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Бажані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знання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мов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освіта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захоплення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світогляд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тощо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.</a:t>
            </a:r>
          </a:p>
          <a:p>
            <a:pPr marL="12700" lvl="0">
              <a:spcBef>
                <a:spcPts val="695"/>
              </a:spcBef>
            </a:pPr>
            <a:endParaRPr lang="ru-RU" sz="2000" spc="105" dirty="0">
              <a:solidFill>
                <a:prstClr val="black"/>
              </a:solidFill>
              <a:cs typeface="Calibri"/>
            </a:endParaRPr>
          </a:p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Особисті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якості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гостинність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позитив,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комунікабельність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почуття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гумору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доброзичливість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тощо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.</a:t>
            </a:r>
            <a:endParaRPr kumimoji="0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410686" y="3470716"/>
            <a:ext cx="301625" cy="2753360"/>
          </a:xfrm>
          <a:custGeom>
            <a:avLst/>
            <a:gdLst/>
            <a:ahLst/>
            <a:cxnLst/>
            <a:rect l="l" t="t" r="r" b="b"/>
            <a:pathLst>
              <a:path w="301625" h="2753360">
                <a:moveTo>
                  <a:pt x="154482" y="2576766"/>
                </a:moveTo>
                <a:lnTo>
                  <a:pt x="25323" y="2431643"/>
                </a:lnTo>
                <a:lnTo>
                  <a:pt x="0" y="2431643"/>
                </a:lnTo>
                <a:lnTo>
                  <a:pt x="129159" y="2576766"/>
                </a:lnTo>
                <a:lnTo>
                  <a:pt x="0" y="2721889"/>
                </a:lnTo>
                <a:lnTo>
                  <a:pt x="25323" y="2721889"/>
                </a:lnTo>
                <a:lnTo>
                  <a:pt x="154482" y="2576766"/>
                </a:lnTo>
                <a:close/>
              </a:path>
              <a:path w="301625" h="2753360">
                <a:moveTo>
                  <a:pt x="154482" y="1376565"/>
                </a:moveTo>
                <a:lnTo>
                  <a:pt x="25323" y="1231442"/>
                </a:lnTo>
                <a:lnTo>
                  <a:pt x="0" y="1231442"/>
                </a:lnTo>
                <a:lnTo>
                  <a:pt x="129159" y="1376565"/>
                </a:lnTo>
                <a:lnTo>
                  <a:pt x="0" y="1521675"/>
                </a:lnTo>
                <a:lnTo>
                  <a:pt x="25323" y="1521675"/>
                </a:lnTo>
                <a:lnTo>
                  <a:pt x="154482" y="1376565"/>
                </a:lnTo>
                <a:close/>
              </a:path>
              <a:path w="301625" h="2753360">
                <a:moveTo>
                  <a:pt x="154482" y="176364"/>
                </a:moveTo>
                <a:lnTo>
                  <a:pt x="25323" y="31242"/>
                </a:lnTo>
                <a:lnTo>
                  <a:pt x="0" y="31242"/>
                </a:lnTo>
                <a:lnTo>
                  <a:pt x="129159" y="176364"/>
                </a:lnTo>
                <a:lnTo>
                  <a:pt x="0" y="321487"/>
                </a:lnTo>
                <a:lnTo>
                  <a:pt x="25323" y="321487"/>
                </a:lnTo>
                <a:lnTo>
                  <a:pt x="154482" y="176364"/>
                </a:lnTo>
                <a:close/>
              </a:path>
              <a:path w="301625" h="2753360">
                <a:moveTo>
                  <a:pt x="301459" y="2576766"/>
                </a:moveTo>
                <a:lnTo>
                  <a:pt x="144487" y="2400401"/>
                </a:lnTo>
                <a:lnTo>
                  <a:pt x="113703" y="2400401"/>
                </a:lnTo>
                <a:lnTo>
                  <a:pt x="270675" y="2576766"/>
                </a:lnTo>
                <a:lnTo>
                  <a:pt x="113703" y="2753118"/>
                </a:lnTo>
                <a:lnTo>
                  <a:pt x="144487" y="2753118"/>
                </a:lnTo>
                <a:lnTo>
                  <a:pt x="301459" y="2576766"/>
                </a:lnTo>
                <a:close/>
              </a:path>
              <a:path w="301625" h="2753360">
                <a:moveTo>
                  <a:pt x="301459" y="1376565"/>
                </a:moveTo>
                <a:lnTo>
                  <a:pt x="144487" y="1200200"/>
                </a:lnTo>
                <a:lnTo>
                  <a:pt x="113703" y="1200200"/>
                </a:lnTo>
                <a:lnTo>
                  <a:pt x="270675" y="1376565"/>
                </a:lnTo>
                <a:lnTo>
                  <a:pt x="113703" y="1552917"/>
                </a:lnTo>
                <a:lnTo>
                  <a:pt x="144487" y="1552917"/>
                </a:lnTo>
                <a:lnTo>
                  <a:pt x="301459" y="1376565"/>
                </a:lnTo>
                <a:close/>
              </a:path>
              <a:path w="301625" h="2753360">
                <a:moveTo>
                  <a:pt x="301459" y="176364"/>
                </a:moveTo>
                <a:lnTo>
                  <a:pt x="144487" y="0"/>
                </a:lnTo>
                <a:lnTo>
                  <a:pt x="113703" y="0"/>
                </a:lnTo>
                <a:lnTo>
                  <a:pt x="270675" y="176364"/>
                </a:lnTo>
                <a:lnTo>
                  <a:pt x="113703" y="352717"/>
                </a:lnTo>
                <a:lnTo>
                  <a:pt x="144487" y="352717"/>
                </a:lnTo>
                <a:lnTo>
                  <a:pt x="301459" y="1763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9655" y="3000111"/>
            <a:ext cx="3449121" cy="38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9750" y="5131071"/>
            <a:ext cx="343027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spc="225" dirty="0"/>
              <a:t>Проведення співбесіди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5575748" y="800100"/>
            <a:ext cx="5471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325" dirty="0">
                <a:latin typeface="Trebuchet MS"/>
                <a:cs typeface="Trebuchet MS"/>
              </a:rPr>
              <a:t>1.	</a:t>
            </a:r>
            <a:r>
              <a:rPr lang="uk-UA" sz="2000" spc="45" dirty="0">
                <a:latin typeface="Trebuchet MS"/>
                <a:cs typeface="Trebuchet MS"/>
              </a:rPr>
              <a:t>Визначити місце проведення співбесіди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5748" y="1409700"/>
            <a:ext cx="58542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140" dirty="0">
                <a:latin typeface="Trebuchet MS"/>
                <a:cs typeface="Trebuchet MS"/>
              </a:rPr>
              <a:t>2.	</a:t>
            </a:r>
            <a:r>
              <a:rPr lang="uk-UA" sz="2000" spc="15" dirty="0">
                <a:latin typeface="Trebuchet MS"/>
                <a:cs typeface="Trebuchet MS"/>
              </a:rPr>
              <a:t>Запропонувати напій (за рахунок закладу)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5748" y="2019300"/>
            <a:ext cx="44826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135" dirty="0">
                <a:latin typeface="Trebuchet MS"/>
                <a:cs typeface="Trebuchet MS"/>
              </a:rPr>
              <a:t>3.	</a:t>
            </a:r>
            <a:r>
              <a:rPr sz="2000" spc="30" dirty="0" err="1">
                <a:latin typeface="Trebuchet MS"/>
                <a:cs typeface="Trebuchet MS"/>
              </a:rPr>
              <a:t>Дат</a:t>
            </a:r>
            <a:r>
              <a:rPr lang="uk-UA" sz="2000" spc="30" dirty="0">
                <a:latin typeface="Trebuchet MS"/>
                <a:cs typeface="Trebuchet MS"/>
              </a:rPr>
              <a:t>и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spc="25" dirty="0" err="1">
                <a:latin typeface="Trebuchet MS"/>
                <a:cs typeface="Trebuchet MS"/>
              </a:rPr>
              <a:t>запо</a:t>
            </a:r>
            <a:r>
              <a:rPr lang="uk-UA" sz="2000" spc="25" dirty="0">
                <a:latin typeface="Trebuchet MS"/>
                <a:cs typeface="Trebuchet MS"/>
              </a:rPr>
              <a:t>в</a:t>
            </a:r>
            <a:r>
              <a:rPr sz="2000" spc="25" dirty="0" err="1">
                <a:latin typeface="Trebuchet MS"/>
                <a:cs typeface="Trebuchet MS"/>
              </a:rPr>
              <a:t>нит</a:t>
            </a:r>
            <a:r>
              <a:rPr lang="uk-UA" sz="2000" spc="25" dirty="0">
                <a:latin typeface="Trebuchet MS"/>
                <a:cs typeface="Trebuchet MS"/>
              </a:rPr>
              <a:t>и </a:t>
            </a:r>
            <a:r>
              <a:rPr sz="2000" spc="40" dirty="0" err="1">
                <a:latin typeface="Trebuchet MS"/>
                <a:cs typeface="Trebuchet MS"/>
              </a:rPr>
              <a:t>анкету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5748" y="2628900"/>
            <a:ext cx="47112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85" dirty="0">
                <a:latin typeface="Trebuchet MS"/>
                <a:cs typeface="Trebuchet MS"/>
              </a:rPr>
              <a:t>4.	</a:t>
            </a:r>
            <a:r>
              <a:rPr sz="2000" spc="60" dirty="0" err="1">
                <a:latin typeface="Trebuchet MS"/>
                <a:cs typeface="Trebuchet MS"/>
              </a:rPr>
              <a:t>Не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lang="uk-UA" sz="2000" spc="25" dirty="0">
                <a:latin typeface="Trebuchet MS"/>
                <a:cs typeface="Trebuchet MS"/>
              </a:rPr>
              <a:t>залишати без уваги кандидата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5748" y="3238500"/>
            <a:ext cx="5119370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lang="uk-UA" sz="2000" spc="20" dirty="0">
                <a:latin typeface="Trebuchet MS"/>
                <a:cs typeface="Trebuchet MS"/>
              </a:rPr>
              <a:t>Підготувати критерії відбору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Trebuchet MS"/>
              <a:buAutoNum type="arabicPeriod" startAt="5"/>
            </a:pPr>
            <a:endParaRPr sz="205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lang="uk-UA" sz="2000" spc="20" dirty="0">
                <a:latin typeface="Trebuchet MS"/>
                <a:cs typeface="Trebuchet MS"/>
              </a:rPr>
              <a:t>Підготувати питання для проведення співбесіди (</a:t>
            </a:r>
            <a:r>
              <a:rPr lang="en-US" sz="2000" spc="20" dirty="0">
                <a:latin typeface="Trebuchet MS"/>
                <a:cs typeface="Trebuchet MS"/>
              </a:rPr>
              <a:t>Pre-screen</a:t>
            </a:r>
            <a:r>
              <a:rPr lang="uk-UA" sz="2000" spc="20" dirty="0">
                <a:latin typeface="Trebuchet MS"/>
                <a:cs typeface="Trebuchet MS"/>
              </a:rPr>
              <a:t> – алгоритм первинної співбесіди)</a:t>
            </a:r>
            <a:endParaRPr lang="uk-UA" sz="20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469265" algn="l"/>
                <a:tab pos="469900" algn="l"/>
              </a:tabLst>
            </a:pPr>
            <a:endParaRPr sz="205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AutoNum type="arabicPeriod" startAt="5"/>
              <a:tabLst>
                <a:tab pos="469265" algn="l"/>
                <a:tab pos="469900" algn="l"/>
              </a:tabLst>
            </a:pPr>
            <a:r>
              <a:rPr lang="ru-RU" sz="2000" spc="110" dirty="0" err="1">
                <a:latin typeface="Trebuchet MS"/>
                <a:cs typeface="Trebuchet MS"/>
              </a:rPr>
              <a:t>Повідомляти</a:t>
            </a:r>
            <a:r>
              <a:rPr lang="ru-RU" sz="2000" spc="110" dirty="0">
                <a:latin typeface="Trebuchet MS"/>
                <a:cs typeface="Trebuchet MS"/>
              </a:rPr>
              <a:t> про </a:t>
            </a:r>
            <a:r>
              <a:rPr lang="ru-RU" sz="2000" spc="110" dirty="0" err="1">
                <a:latin typeface="Trebuchet MS"/>
                <a:cs typeface="Trebuchet MS"/>
              </a:rPr>
              <a:t>подальші</a:t>
            </a:r>
            <a:r>
              <a:rPr lang="ru-RU" sz="2000" spc="110" dirty="0">
                <a:latin typeface="Trebuchet MS"/>
                <a:cs typeface="Trebuchet MS"/>
              </a:rPr>
              <a:t> </a:t>
            </a:r>
            <a:r>
              <a:rPr lang="ru-RU" sz="2000" spc="110" dirty="0" err="1">
                <a:latin typeface="Trebuchet MS"/>
                <a:cs typeface="Trebuchet MS"/>
              </a:rPr>
              <a:t>дії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3864" y="186009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2285"/>
            <a:ext cx="4670768" cy="46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5802" y="6089072"/>
            <a:ext cx="436880" cy="0"/>
          </a:xfrm>
          <a:custGeom>
            <a:avLst/>
            <a:gdLst/>
            <a:ahLst/>
            <a:cxnLst/>
            <a:rect l="l" t="t" r="r" b="b"/>
            <a:pathLst>
              <a:path w="436880">
                <a:moveTo>
                  <a:pt x="0" y="0"/>
                </a:moveTo>
                <a:lnTo>
                  <a:pt x="436418" y="1"/>
                </a:lnTo>
              </a:path>
            </a:pathLst>
          </a:custGeom>
          <a:ln w="381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81000" y="208547"/>
            <a:ext cx="11430000" cy="6629400"/>
            <a:chOff x="3" y="365762"/>
            <a:chExt cx="11142345" cy="64922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9212" y="365762"/>
              <a:ext cx="7932881" cy="64922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" y="559634"/>
              <a:ext cx="3462654" cy="915669"/>
            </a:xfrm>
            <a:custGeom>
              <a:avLst/>
              <a:gdLst/>
              <a:ahLst/>
              <a:cxnLst/>
              <a:rect l="l" t="t" r="r" b="b"/>
              <a:pathLst>
                <a:path w="3462654" h="915669">
                  <a:moveTo>
                    <a:pt x="3462526" y="0"/>
                  </a:moveTo>
                  <a:lnTo>
                    <a:pt x="0" y="0"/>
                  </a:lnTo>
                  <a:lnTo>
                    <a:pt x="0" y="915598"/>
                  </a:lnTo>
                  <a:lnTo>
                    <a:pt x="3462526" y="915598"/>
                  </a:lnTo>
                  <a:lnTo>
                    <a:pt x="3462526" y="0"/>
                  </a:lnTo>
                  <a:close/>
                </a:path>
              </a:pathLst>
            </a:custGeom>
            <a:solidFill>
              <a:srgbClr val="F6B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8016" y="607055"/>
            <a:ext cx="2402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00" dirty="0"/>
              <a:t>П</a:t>
            </a:r>
            <a:r>
              <a:rPr sz="3600" spc="165" dirty="0"/>
              <a:t>р</a:t>
            </a:r>
            <a:r>
              <a:rPr sz="3600" spc="275" dirty="0"/>
              <a:t>е</a:t>
            </a:r>
            <a:r>
              <a:rPr sz="3600" spc="695" dirty="0"/>
              <a:t>-</a:t>
            </a:r>
            <a:r>
              <a:rPr sz="3600" spc="250" dirty="0"/>
              <a:t>с</a:t>
            </a:r>
            <a:r>
              <a:rPr sz="3600" spc="290" dirty="0"/>
              <a:t>к</a:t>
            </a:r>
            <a:r>
              <a:rPr sz="3600" spc="300" dirty="0"/>
              <a:t>р</a:t>
            </a:r>
            <a:r>
              <a:rPr sz="3600" spc="100" dirty="0"/>
              <a:t>ин</a:t>
            </a:r>
            <a:endParaRPr sz="3600" dirty="0"/>
          </a:p>
        </p:txBody>
      </p:sp>
      <p:pic>
        <p:nvPicPr>
          <p:cNvPr id="1026" name="Picture 2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" y="3886200"/>
            <a:ext cx="4003039" cy="23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4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5126"/>
            <a:ext cx="12192000" cy="629285"/>
          </a:xfrm>
          <a:custGeom>
            <a:avLst/>
            <a:gdLst/>
            <a:ahLst/>
            <a:cxnLst/>
            <a:rect l="l" t="t" r="r" b="b"/>
            <a:pathLst>
              <a:path w="12192000" h="629285">
                <a:moveTo>
                  <a:pt x="12192000" y="0"/>
                </a:moveTo>
                <a:lnTo>
                  <a:pt x="0" y="0"/>
                </a:lnTo>
                <a:lnTo>
                  <a:pt x="0" y="628787"/>
                </a:lnTo>
                <a:lnTo>
                  <a:pt x="12192000" y="628787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993" y="331723"/>
            <a:ext cx="807640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29" dirty="0"/>
              <a:t>К</a:t>
            </a:r>
            <a:r>
              <a:rPr lang="ru-RU" sz="3600" spc="229" dirty="0" err="1"/>
              <a:t>оли</a:t>
            </a:r>
            <a:r>
              <a:rPr sz="3600" spc="70" dirty="0"/>
              <a:t> </a:t>
            </a:r>
            <a:r>
              <a:rPr sz="3600" spc="200" dirty="0"/>
              <a:t>у</a:t>
            </a:r>
            <a:r>
              <a:rPr sz="3600" spc="85" dirty="0"/>
              <a:t> </a:t>
            </a:r>
            <a:r>
              <a:rPr sz="3600" spc="245" dirty="0" err="1"/>
              <a:t>вс</a:t>
            </a:r>
            <a:r>
              <a:rPr lang="ru-RU" sz="3600" spc="245" dirty="0" err="1"/>
              <a:t>іх</a:t>
            </a:r>
            <a:r>
              <a:rPr sz="3600" spc="85" dirty="0"/>
              <a:t> </a:t>
            </a:r>
            <a:r>
              <a:rPr sz="3600" spc="290" dirty="0"/>
              <a:t>запара,</a:t>
            </a:r>
            <a:r>
              <a:rPr sz="3600" spc="85" dirty="0"/>
              <a:t> </a:t>
            </a:r>
            <a:r>
              <a:rPr sz="3600" spc="465" dirty="0"/>
              <a:t>а</a:t>
            </a:r>
            <a:r>
              <a:rPr sz="3600" spc="70" dirty="0"/>
              <a:t> </a:t>
            </a:r>
            <a:r>
              <a:rPr lang="uk-UA" sz="3600" spc="190" dirty="0"/>
              <a:t>Ти</a:t>
            </a:r>
            <a:r>
              <a:rPr sz="3600" spc="75" dirty="0"/>
              <a:t> </a:t>
            </a:r>
            <a:r>
              <a:rPr sz="3600" spc="305" dirty="0" err="1"/>
              <a:t>стажер</a:t>
            </a:r>
            <a:r>
              <a:rPr lang="uk-UA" sz="3600" spc="305" dirty="0"/>
              <a:t> </a:t>
            </a:r>
            <a:r>
              <a:rPr lang="uk-UA" sz="3600" spc="305" dirty="0">
                <a:sym typeface="Wingdings" panose="05000000000000000000" pitchFamily="2" charset="2"/>
              </a:rPr>
              <a:t></a:t>
            </a:r>
            <a:endParaRPr sz="3600" dirty="0"/>
          </a:p>
        </p:txBody>
      </p:sp>
      <p:pic>
        <p:nvPicPr>
          <p:cNvPr id="5" name="19207307_472418966438025_6544812963990077440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219200"/>
            <a:ext cx="5486796" cy="46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1164" y="667003"/>
            <a:ext cx="2980236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ts val="4310"/>
              </a:lnSpc>
              <a:spcBef>
                <a:spcPts val="100"/>
              </a:spcBef>
            </a:pPr>
            <a:r>
              <a:rPr lang="uk-UA" sz="3600" spc="295" dirty="0"/>
              <a:t>Навчання</a:t>
            </a:r>
            <a:endParaRPr sz="3600" dirty="0"/>
          </a:p>
          <a:p>
            <a:pPr marL="12700">
              <a:lnSpc>
                <a:spcPts val="4310"/>
              </a:lnSpc>
            </a:pPr>
            <a:r>
              <a:rPr sz="3600" b="0" u="sng" spc="-18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u="sng" spc="260" dirty="0" err="1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</a:rPr>
              <a:t>стаж</a:t>
            </a:r>
            <a:r>
              <a:rPr sz="3600" spc="260" dirty="0" err="1">
                <a:solidFill>
                  <a:srgbClr val="FFC000"/>
                </a:solidFill>
              </a:rPr>
              <a:t>ер</a:t>
            </a:r>
            <a:r>
              <a:rPr lang="uk-UA" sz="3600" spc="260" dirty="0">
                <a:solidFill>
                  <a:srgbClr val="FFC000"/>
                </a:solidFill>
              </a:rPr>
              <a:t>і</a:t>
            </a:r>
            <a:r>
              <a:rPr sz="3600" spc="260" dirty="0">
                <a:solidFill>
                  <a:srgbClr val="FFC000"/>
                </a:solidFill>
              </a:rPr>
              <a:t>в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66237" y="871219"/>
            <a:ext cx="5839963" cy="4597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Скласти</a:t>
            </a:r>
            <a:r>
              <a:rPr lang="ru-RU" sz="2400" spc="90" dirty="0">
                <a:latin typeface="Trebuchet MS"/>
                <a:cs typeface="Trebuchet MS"/>
              </a:rPr>
              <a:t> план </a:t>
            </a:r>
            <a:r>
              <a:rPr lang="ru-RU" sz="2400" spc="90" dirty="0" err="1">
                <a:latin typeface="Trebuchet MS"/>
                <a:cs typeface="Trebuchet MS"/>
              </a:rPr>
              <a:t>стажування</a:t>
            </a:r>
            <a:r>
              <a:rPr lang="ru-RU" sz="2400" spc="90" dirty="0">
                <a:latin typeface="Trebuchet MS"/>
                <a:cs typeface="Trebuchet MS"/>
              </a:rPr>
              <a:t> (на </a:t>
            </a:r>
            <a:r>
              <a:rPr lang="ru-RU" sz="2400" spc="90" dirty="0" err="1">
                <a:latin typeface="Trebuchet MS"/>
                <a:cs typeface="Trebuchet MS"/>
              </a:rPr>
              <a:t>кожен</a:t>
            </a:r>
            <a:r>
              <a:rPr lang="ru-RU" sz="2400" spc="90" dirty="0">
                <a:latin typeface="Trebuchet MS"/>
                <a:cs typeface="Trebuchet MS"/>
              </a:rPr>
              <a:t> день)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Підготувати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навчальні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матеріали</a:t>
            </a:r>
            <a:endParaRPr lang="ru-RU" sz="2400" spc="90" dirty="0">
              <a:latin typeface="Trebuchet MS"/>
              <a:cs typeface="Trebuchet MS"/>
            </a:endParaRP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Створити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методи</a:t>
            </a:r>
            <a:r>
              <a:rPr lang="ru-RU" sz="2400" spc="90" dirty="0">
                <a:latin typeface="Trebuchet MS"/>
                <a:cs typeface="Trebuchet MS"/>
              </a:rPr>
              <a:t> контролю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Визначте</a:t>
            </a:r>
            <a:r>
              <a:rPr lang="ru-RU" sz="2400" spc="90" dirty="0">
                <a:latin typeface="Trebuchet MS"/>
                <a:cs typeface="Trebuchet MS"/>
              </a:rPr>
              <a:t> роль тренера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Навчити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тренерів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навчати</a:t>
            </a:r>
            <a:endParaRPr lang="ru-RU" sz="2400" spc="90" dirty="0">
              <a:latin typeface="Trebuchet MS"/>
              <a:cs typeface="Trebuchet MS"/>
            </a:endParaRP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Проводити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контрольний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зріз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знань</a:t>
            </a:r>
            <a:r>
              <a:rPr lang="ru-RU" sz="2400" spc="90" dirty="0">
                <a:latin typeface="Trebuchet MS"/>
                <a:cs typeface="Trebuchet MS"/>
              </a:rPr>
              <a:t> у </a:t>
            </a:r>
            <a:r>
              <a:rPr lang="ru-RU" sz="2400" spc="90" dirty="0" err="1">
                <a:latin typeface="Trebuchet MS"/>
                <a:cs typeface="Trebuchet MS"/>
              </a:rPr>
              <a:t>кінці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стажування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052" name="Picture 4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46912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16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4215" y="364306"/>
            <a:ext cx="3879396" cy="1119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spc="275" dirty="0"/>
              <a:t>Зворотній </a:t>
            </a:r>
            <a:r>
              <a:rPr lang="uk-UA" sz="3600" spc="275" dirty="0">
                <a:solidFill>
                  <a:srgbClr val="FFC000"/>
                </a:solidFill>
              </a:rPr>
              <a:t>зв’язок </a:t>
            </a:r>
            <a:endParaRPr sz="3600" dirty="0">
              <a:solidFill>
                <a:srgbClr val="FFC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6450" y="607453"/>
            <a:ext cx="5996437" cy="541815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lang="ru-RU" sz="2800" b="1" u="sng" spc="145" dirty="0">
                <a:cs typeface="Calibri"/>
              </a:rPr>
              <a:t>Правила </a:t>
            </a:r>
            <a:r>
              <a:rPr lang="ru-RU" sz="2800" b="1" u="sng" spc="145" dirty="0" err="1">
                <a:cs typeface="Calibri"/>
              </a:rPr>
              <a:t>подачі</a:t>
            </a:r>
            <a:r>
              <a:rPr lang="ru-RU" sz="2800" b="1" u="sng" spc="145" dirty="0">
                <a:cs typeface="Calibri"/>
              </a:rPr>
              <a:t> </a:t>
            </a:r>
            <a:r>
              <a:rPr lang="ru-RU" sz="2800" b="1" u="sng" spc="145" dirty="0" err="1">
                <a:cs typeface="Calibri"/>
              </a:rPr>
              <a:t>зворотного</a:t>
            </a:r>
            <a:r>
              <a:rPr lang="ru-RU" sz="2800" b="1" u="sng" spc="145" dirty="0">
                <a:cs typeface="Calibri"/>
              </a:rPr>
              <a:t> </a:t>
            </a:r>
            <a:r>
              <a:rPr lang="ru-RU" sz="2800" b="1" u="sng" spc="145" dirty="0" err="1">
                <a:cs typeface="Calibri"/>
              </a:rPr>
              <a:t>зв'язку</a:t>
            </a:r>
            <a:endParaRPr lang="ru-RU" sz="2800" b="1" u="sng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>
                <a:cs typeface="Calibri"/>
              </a:rPr>
              <a:t>Людина повинна бути готова до </a:t>
            </a:r>
            <a:r>
              <a:rPr lang="ru-RU" sz="2400" b="1" spc="145" dirty="0" err="1">
                <a:cs typeface="Calibri"/>
              </a:rPr>
              <a:t>зворотного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зв'язку</a:t>
            </a:r>
            <a:r>
              <a:rPr lang="ru-RU" sz="2400" b="1" spc="145" dirty="0">
                <a:cs typeface="Calibri"/>
              </a:rPr>
              <a:t> (</a:t>
            </a:r>
            <a:r>
              <a:rPr lang="ru-RU" sz="2400" b="1" spc="145" dirty="0" err="1">
                <a:cs typeface="Calibri"/>
              </a:rPr>
              <a:t>вміти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запитати</a:t>
            </a:r>
            <a:r>
              <a:rPr lang="ru-RU" sz="2400" b="1" spc="145" dirty="0"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Починати</a:t>
            </a:r>
            <a:r>
              <a:rPr lang="ru-RU" sz="2400" b="1" spc="145" dirty="0">
                <a:cs typeface="Calibri"/>
              </a:rPr>
              <a:t> треба з </a:t>
            </a:r>
            <a:r>
              <a:rPr lang="ru-RU" sz="2400" b="1" spc="145" dirty="0" err="1">
                <a:cs typeface="Calibri"/>
              </a:rPr>
              <a:t>позитивних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моментів</a:t>
            </a:r>
            <a:r>
              <a:rPr lang="ru-RU" sz="2400" b="1" spc="145" dirty="0">
                <a:cs typeface="Calibri"/>
              </a:rPr>
              <a:t> (</a:t>
            </a:r>
            <a:r>
              <a:rPr lang="ru-RU" sz="2400" b="1" spc="145" dirty="0" err="1">
                <a:cs typeface="Calibri"/>
              </a:rPr>
              <a:t>похвалити</a:t>
            </a:r>
            <a:r>
              <a:rPr lang="ru-RU" sz="2400" b="1" spc="145" dirty="0"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Обговорювати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потрібно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дії</a:t>
            </a:r>
            <a:r>
              <a:rPr lang="ru-RU" sz="2400" b="1" spc="145" dirty="0">
                <a:cs typeface="Calibri"/>
              </a:rPr>
              <a:t>, а не </a:t>
            </a:r>
            <a:r>
              <a:rPr lang="ru-RU" sz="2400" b="1" spc="145" dirty="0" err="1">
                <a:cs typeface="Calibri"/>
              </a:rPr>
              <a:t>особисті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якості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людини</a:t>
            </a:r>
            <a:endParaRPr lang="ru-RU" sz="2400" b="1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>
                <a:cs typeface="Calibri"/>
              </a:rPr>
              <a:t>Не </a:t>
            </a:r>
            <a:r>
              <a:rPr lang="ru-RU" sz="2400" b="1" spc="145" dirty="0" err="1">
                <a:cs typeface="Calibri"/>
              </a:rPr>
              <a:t>слід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критикувати</a:t>
            </a:r>
            <a:endParaRPr lang="ru-RU" sz="2400" b="1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Давати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рекомендації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щодо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покращення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дій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422" y="2072038"/>
            <a:ext cx="2668270" cy="2870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uk-UA" sz="2400" b="1" spc="75" dirty="0">
                <a:latin typeface="Calibri"/>
                <a:cs typeface="Calibri"/>
              </a:rPr>
              <a:t>Фініш стажування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64" y="186009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047"/>
            <a:ext cx="5865530" cy="39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5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65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67600" y="609600"/>
            <a:ext cx="33458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240" dirty="0"/>
              <a:t>Збори зміни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4421234" y="3425099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5581650" cy="5457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587898"/>
            <a:ext cx="5791293" cy="509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4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12093"/>
            <a:ext cx="4418509" cy="29051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0784" y="3849623"/>
            <a:ext cx="4639595" cy="27605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6141720" cy="6858000"/>
          </a:xfrm>
          <a:custGeom>
            <a:avLst/>
            <a:gdLst/>
            <a:ahLst/>
            <a:cxnLst/>
            <a:rect l="l" t="t" r="r" b="b"/>
            <a:pathLst>
              <a:path w="6141720" h="6858000">
                <a:moveTo>
                  <a:pt x="6141720" y="0"/>
                </a:moveTo>
                <a:lnTo>
                  <a:pt x="6050280" y="0"/>
                </a:lnTo>
                <a:lnTo>
                  <a:pt x="6050280" y="3383280"/>
                </a:lnTo>
                <a:lnTo>
                  <a:pt x="0" y="3383280"/>
                </a:lnTo>
                <a:lnTo>
                  <a:pt x="0" y="3474720"/>
                </a:lnTo>
                <a:lnTo>
                  <a:pt x="6050280" y="3474720"/>
                </a:lnTo>
                <a:lnTo>
                  <a:pt x="6050280" y="6858000"/>
                </a:lnTo>
                <a:lnTo>
                  <a:pt x="6141720" y="6858000"/>
                </a:lnTo>
                <a:lnTo>
                  <a:pt x="614172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5860" y="3733"/>
            <a:ext cx="5465135" cy="6854266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/>
        </p:nvSpPr>
        <p:spPr>
          <a:xfrm rot="16200000">
            <a:off x="-1131355" y="1184066"/>
            <a:ext cx="3345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3200" kern="0" spc="240" dirty="0">
                <a:solidFill>
                  <a:sysClr val="windowText" lastClr="000000"/>
                </a:solidFill>
              </a:rPr>
              <a:t>Збори зміни</a:t>
            </a:r>
            <a:endParaRPr lang="uk-UA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7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98519"/>
            <a:ext cx="5142230" cy="1077595"/>
          </a:xfrm>
          <a:custGeom>
            <a:avLst/>
            <a:gdLst/>
            <a:ahLst/>
            <a:cxnLst/>
            <a:rect l="l" t="t" r="r" b="b"/>
            <a:pathLst>
              <a:path w="5142230" h="1077595">
                <a:moveTo>
                  <a:pt x="5141625" y="0"/>
                </a:moveTo>
                <a:lnTo>
                  <a:pt x="0" y="0"/>
                </a:lnTo>
                <a:lnTo>
                  <a:pt x="0" y="1077217"/>
                </a:lnTo>
                <a:lnTo>
                  <a:pt x="5141625" y="1077217"/>
                </a:lnTo>
                <a:lnTo>
                  <a:pt x="51416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941" y="507491"/>
            <a:ext cx="4197985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uk-UA" spc="180" dirty="0"/>
              <a:t>Складові управління рестораном </a:t>
            </a:r>
            <a:endParaRPr spc="19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920657"/>
            <a:ext cx="54724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dirty="0"/>
              <a:t>Стандарти – що? коли?</a:t>
            </a:r>
          </a:p>
          <a:p>
            <a:pPr marL="342900" indent="-342900">
              <a:buAutoNum type="arabicPeriod"/>
            </a:pPr>
            <a:r>
              <a:rPr lang="uk-UA" sz="2800" dirty="0"/>
              <a:t>Навчання + спілкування – як?</a:t>
            </a:r>
          </a:p>
          <a:p>
            <a:pPr marL="342900" indent="-342900">
              <a:buAutoNum type="arabicPeriod"/>
            </a:pPr>
            <a:r>
              <a:rPr lang="uk-UA" sz="2800" dirty="0"/>
              <a:t>Мотивація – навіщо?</a:t>
            </a:r>
          </a:p>
          <a:p>
            <a:pPr marL="342900" indent="-342900">
              <a:buAutoNum type="arabicPeriod"/>
            </a:pPr>
            <a:endParaRPr lang="uk-UA" sz="2800" dirty="0"/>
          </a:p>
          <a:p>
            <a:pPr marL="342900" indent="-342900">
              <a:buAutoNum type="arabicPeriod"/>
            </a:pPr>
            <a:endParaRPr lang="uk-UA" sz="2800" dirty="0"/>
          </a:p>
          <a:p>
            <a:pPr marL="342900" indent="-342900" algn="ctr">
              <a:buAutoNum type="arabicPeriod"/>
            </a:pPr>
            <a:r>
              <a:rPr lang="uk-UA" sz="2800" dirty="0"/>
              <a:t>Контроль</a:t>
            </a:r>
          </a:p>
          <a:p>
            <a:pPr marL="342900" indent="-342900">
              <a:buAutoNum type="arabicPeriod"/>
            </a:pPr>
            <a:endParaRPr lang="ru-RU" sz="2800" dirty="0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2667000" y="990603"/>
            <a:ext cx="1066800" cy="533400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341" y="762000"/>
            <a:ext cx="4772525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2870" y="0"/>
            <a:ext cx="7179309" cy="6854825"/>
          </a:xfrm>
          <a:custGeom>
            <a:avLst/>
            <a:gdLst/>
            <a:ahLst/>
            <a:cxnLst/>
            <a:rect l="l" t="t" r="r" b="b"/>
            <a:pathLst>
              <a:path w="7179309" h="6854825">
                <a:moveTo>
                  <a:pt x="0" y="0"/>
                </a:moveTo>
                <a:lnTo>
                  <a:pt x="7179129" y="0"/>
                </a:lnTo>
                <a:lnTo>
                  <a:pt x="7179129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601" y="673100"/>
            <a:ext cx="224663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b="1" spc="425" dirty="0">
                <a:latin typeface="Calibri"/>
                <a:cs typeface="Calibri"/>
              </a:rPr>
              <a:t>Збори</a:t>
            </a:r>
            <a:r>
              <a:rPr sz="3600" b="1" spc="114" dirty="0">
                <a:latin typeface="Calibri"/>
                <a:cs typeface="Calibri"/>
              </a:rPr>
              <a:t>  </a:t>
            </a:r>
            <a:r>
              <a:rPr lang="uk-UA" sz="3600" b="1" spc="125" dirty="0">
                <a:solidFill>
                  <a:srgbClr val="FFC000"/>
                </a:solidFill>
                <a:latin typeface="Calibri"/>
                <a:cs typeface="Calibri"/>
              </a:rPr>
              <a:t>зміни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600" y="2075178"/>
            <a:ext cx="2695999" cy="2310248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Кожну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зміну</a:t>
            </a:r>
            <a:endParaRPr lang="ru-RU" sz="2000" b="1" spc="8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Присутні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всі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співробітники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зміни</a:t>
            </a:r>
            <a:endParaRPr lang="ru-RU" sz="2000" b="1" spc="8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Обов'язкові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пункти</a:t>
            </a:r>
            <a:r>
              <a:rPr lang="ru-RU" sz="2000" b="1" spc="80" dirty="0">
                <a:cs typeface="Calibri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>
                <a:cs typeface="Calibri"/>
              </a:rPr>
              <a:t>Порядок </a:t>
            </a:r>
            <a:r>
              <a:rPr lang="ru-RU" sz="2000" b="1" spc="80" dirty="0" err="1">
                <a:cs typeface="Calibri"/>
              </a:rPr>
              <a:t>готується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щоранку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897" y="4594423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57800" y="1"/>
            <a:ext cx="6530261" cy="554318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rebuchet MS"/>
              <a:cs typeface="Trebuchet MS"/>
            </a:endParaRP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1. </a:t>
            </a:r>
            <a:r>
              <a:rPr lang="ru-RU" sz="2000" b="1" spc="60" dirty="0" err="1">
                <a:cs typeface="Calibri"/>
              </a:rPr>
              <a:t>Нагадати</a:t>
            </a:r>
            <a:r>
              <a:rPr lang="ru-RU" sz="2000" b="1" spc="60" dirty="0">
                <a:cs typeface="Calibri"/>
              </a:rPr>
              <a:t> план </a:t>
            </a:r>
            <a:r>
              <a:rPr lang="ru-RU" sz="2000" b="1" spc="60" dirty="0" err="1">
                <a:cs typeface="Calibri"/>
              </a:rPr>
              <a:t>продажів</a:t>
            </a:r>
            <a:r>
              <a:rPr lang="ru-RU" sz="2000" b="1" spc="60" dirty="0">
                <a:cs typeface="Calibri"/>
              </a:rPr>
              <a:t> на </a:t>
            </a:r>
            <a:r>
              <a:rPr lang="ru-RU" sz="2000" b="1" spc="60" dirty="0" err="1">
                <a:cs typeface="Calibri"/>
              </a:rPr>
              <a:t>місяць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графік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роботи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2. </a:t>
            </a:r>
            <a:r>
              <a:rPr lang="ru-RU" sz="2000" b="1" spc="60" dirty="0" err="1">
                <a:cs typeface="Calibri"/>
              </a:rPr>
              <a:t>Підведення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підсумків</a:t>
            </a:r>
            <a:r>
              <a:rPr lang="ru-RU" sz="2000" b="1" spc="60" dirty="0">
                <a:cs typeface="Calibri"/>
              </a:rPr>
              <a:t> з продажу: за </a:t>
            </a:r>
            <a:r>
              <a:rPr lang="ru-RU" sz="2000" b="1" spc="60" dirty="0" err="1">
                <a:cs typeface="Calibri"/>
              </a:rPr>
              <a:t>вчорашню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зміну</a:t>
            </a:r>
            <a:r>
              <a:rPr lang="ru-RU" sz="2000" b="1" spc="60" dirty="0">
                <a:cs typeface="Calibri"/>
              </a:rPr>
              <a:t>; за </a:t>
            </a:r>
            <a:r>
              <a:rPr lang="ru-RU" sz="2000" b="1" spc="60" dirty="0" err="1">
                <a:cs typeface="Calibri"/>
              </a:rPr>
              <a:t>період</a:t>
            </a:r>
            <a:r>
              <a:rPr lang="ru-RU" sz="2000" b="1" spc="60" dirty="0">
                <a:cs typeface="Calibri"/>
              </a:rPr>
              <a:t> з початку </a:t>
            </a:r>
            <a:r>
              <a:rPr lang="ru-RU" sz="2000" b="1" spc="60" dirty="0" err="1">
                <a:cs typeface="Calibri"/>
              </a:rPr>
              <a:t>місяця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тощо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3. Постановка мети </a:t>
            </a:r>
            <a:r>
              <a:rPr lang="ru-RU" sz="2000" b="1" spc="60" dirty="0" err="1">
                <a:cs typeface="Calibri"/>
              </a:rPr>
              <a:t>попродажам</a:t>
            </a:r>
            <a:r>
              <a:rPr lang="ru-RU" sz="2000" b="1" spc="60" dirty="0">
                <a:cs typeface="Calibri"/>
              </a:rPr>
              <a:t> (</a:t>
            </a:r>
            <a:r>
              <a:rPr lang="ru-RU" sz="2000" b="1" spc="60" dirty="0" err="1">
                <a:cs typeface="Calibri"/>
              </a:rPr>
              <a:t>гроші</a:t>
            </a:r>
            <a:r>
              <a:rPr lang="ru-RU" sz="2000" b="1" spc="60" dirty="0">
                <a:cs typeface="Calibri"/>
              </a:rPr>
              <a:t>); </a:t>
            </a:r>
            <a:r>
              <a:rPr lang="ru-RU" sz="2000" b="1" spc="60" dirty="0" err="1">
                <a:cs typeface="Calibri"/>
              </a:rPr>
              <a:t>гарячий</a:t>
            </a:r>
            <a:r>
              <a:rPr lang="ru-RU" sz="2000" b="1" spc="60" dirty="0">
                <a:cs typeface="Calibri"/>
              </a:rPr>
              <a:t> лист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продажу.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4. </a:t>
            </a:r>
            <a:r>
              <a:rPr lang="ru-RU" sz="2000" b="1" spc="60" dirty="0" err="1">
                <a:cs typeface="Calibri"/>
              </a:rPr>
              <a:t>Визначення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поточних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акцій</a:t>
            </a:r>
            <a:r>
              <a:rPr lang="ru-RU" sz="2000" b="1" spc="60" dirty="0">
                <a:cs typeface="Calibri"/>
              </a:rPr>
              <a:t> (</a:t>
            </a:r>
            <a:r>
              <a:rPr lang="ru-RU" sz="2000" b="1" spc="60" dirty="0" err="1">
                <a:cs typeface="Calibri"/>
              </a:rPr>
              <a:t>цілей</a:t>
            </a:r>
            <a:r>
              <a:rPr lang="ru-RU" sz="2000" b="1" spc="60" dirty="0">
                <a:cs typeface="Calibri"/>
              </a:rPr>
              <a:t> по </a:t>
            </a:r>
            <a:r>
              <a:rPr lang="ru-RU" sz="2000" b="1" spc="60" dirty="0" err="1">
                <a:cs typeface="Calibri"/>
              </a:rPr>
              <a:t>акції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підведення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підсумків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акції</a:t>
            </a:r>
            <a:r>
              <a:rPr lang="ru-RU" sz="2000" b="1" spc="60" dirty="0">
                <a:cs typeface="Calibri"/>
              </a:rPr>
              <a:t>).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5. </a:t>
            </a:r>
            <a:r>
              <a:rPr lang="ru-RU" sz="2000" b="1" spc="60" dirty="0" err="1">
                <a:cs typeface="Calibri"/>
              </a:rPr>
              <a:t>Відпрацювання</a:t>
            </a:r>
            <a:r>
              <a:rPr lang="ru-RU" sz="2000" b="1" spc="60" dirty="0">
                <a:cs typeface="Calibri"/>
              </a:rPr>
              <a:t> і (</a:t>
            </a:r>
            <a:r>
              <a:rPr lang="ru-RU" sz="2000" b="1" spc="60" dirty="0" err="1">
                <a:cs typeface="Calibri"/>
              </a:rPr>
              <a:t>чи</a:t>
            </a:r>
            <a:r>
              <a:rPr lang="ru-RU" sz="2000" b="1" spc="60" dirty="0">
                <a:cs typeface="Calibri"/>
              </a:rPr>
              <a:t>) повтор </a:t>
            </a:r>
            <a:r>
              <a:rPr lang="ru-RU" sz="2000" b="1" spc="60" dirty="0" err="1">
                <a:cs typeface="Calibri"/>
              </a:rPr>
              <a:t>стандартів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обслуговування</a:t>
            </a:r>
            <a:r>
              <a:rPr lang="ru-RU" sz="2000" b="1" spc="60" dirty="0">
                <a:cs typeface="Calibri"/>
              </a:rPr>
              <a:t> / </a:t>
            </a:r>
            <a:r>
              <a:rPr lang="ru-RU" sz="2000" b="1" spc="60" dirty="0" err="1">
                <a:cs typeface="Calibri"/>
              </a:rPr>
              <a:t>сервісу</a:t>
            </a:r>
            <a:r>
              <a:rPr lang="ru-RU" sz="2000" b="1" spc="60" dirty="0">
                <a:cs typeface="Calibri"/>
              </a:rPr>
              <a:t> / </a:t>
            </a:r>
            <a:r>
              <a:rPr lang="ru-RU" sz="2000" b="1" spc="60" dirty="0" err="1">
                <a:cs typeface="Calibri"/>
              </a:rPr>
              <a:t>техніки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продажів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6. </a:t>
            </a:r>
            <a:r>
              <a:rPr lang="ru-RU" sz="2000" b="1" spc="60" dirty="0" err="1">
                <a:cs typeface="Calibri"/>
              </a:rPr>
              <a:t>Визначення</a:t>
            </a:r>
            <a:r>
              <a:rPr lang="ru-RU" sz="2000" b="1" spc="60" dirty="0">
                <a:cs typeface="Calibri"/>
              </a:rPr>
              <a:t> Стоп-листа.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7. </a:t>
            </a:r>
            <a:r>
              <a:rPr lang="ru-RU" sz="2000" b="1" spc="60" dirty="0" err="1">
                <a:cs typeface="Calibri"/>
              </a:rPr>
              <a:t>Виокремлення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помилок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які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були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допущені</a:t>
            </a:r>
            <a:r>
              <a:rPr lang="ru-RU" sz="2000" b="1" spc="60" dirty="0">
                <a:cs typeface="Calibri"/>
              </a:rPr>
              <a:t> в </a:t>
            </a:r>
            <a:r>
              <a:rPr lang="ru-RU" sz="2000" b="1" spc="60" dirty="0" err="1">
                <a:cs typeface="Calibri"/>
              </a:rPr>
              <a:t>роботі</a:t>
            </a:r>
            <a:r>
              <a:rPr lang="ru-RU" sz="2000" b="1" spc="60" dirty="0">
                <a:cs typeface="Calibri"/>
              </a:rPr>
              <a:t> без </a:t>
            </a:r>
            <a:r>
              <a:rPr lang="ru-RU" sz="2000" b="1" spc="60" dirty="0" err="1">
                <a:cs typeface="Calibri"/>
              </a:rPr>
              <a:t>вказівки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особистостей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8. </a:t>
            </a:r>
            <a:r>
              <a:rPr lang="ru-RU" sz="2000" b="1" spc="60" dirty="0" err="1">
                <a:cs typeface="Calibri"/>
              </a:rPr>
              <a:t>Мотівація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співробітників</a:t>
            </a:r>
            <a:r>
              <a:rPr lang="ru-RU" sz="2000" b="1" spc="60" dirty="0">
                <a:cs typeface="Calibri"/>
              </a:rPr>
              <a:t>: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 err="1">
                <a:cs typeface="Calibri"/>
              </a:rPr>
              <a:t>вітання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співробітника</a:t>
            </a:r>
            <a:r>
              <a:rPr lang="ru-RU" sz="2000" b="1" spc="60" dirty="0">
                <a:cs typeface="Calibri"/>
              </a:rPr>
              <a:t> з днем ​​</a:t>
            </a:r>
            <a:r>
              <a:rPr lang="ru-RU" sz="2000" b="1" spc="60" dirty="0" err="1">
                <a:cs typeface="Calibri"/>
              </a:rPr>
              <a:t>народження</a:t>
            </a:r>
            <a:r>
              <a:rPr lang="ru-RU" sz="2000" b="1" spc="60" dirty="0">
                <a:cs typeface="Calibri"/>
              </a:rPr>
              <a:t>, 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 err="1">
                <a:cs typeface="Calibri"/>
              </a:rPr>
              <a:t>відзначенння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кращого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співробітника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тощо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9. </a:t>
            </a:r>
            <a:r>
              <a:rPr lang="ru-RU" sz="2000" b="1" spc="60" dirty="0" err="1">
                <a:cs typeface="Calibri"/>
              </a:rPr>
              <a:t>Інші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поточні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питання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10.Перевірка </a:t>
            </a:r>
            <a:r>
              <a:rPr lang="ru-RU" sz="2000" b="1" spc="60" dirty="0" err="1">
                <a:cs typeface="Calibri"/>
              </a:rPr>
              <a:t>стандартів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зовнішнього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вигляду</a:t>
            </a:r>
            <a:r>
              <a:rPr lang="ru-RU" sz="2000" b="1" spc="60" dirty="0"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641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8326" y="-12032"/>
            <a:ext cx="6543674" cy="6854825"/>
          </a:xfrm>
          <a:custGeom>
            <a:avLst/>
            <a:gdLst/>
            <a:ahLst/>
            <a:cxnLst/>
            <a:rect l="l" t="t" r="r" b="b"/>
            <a:pathLst>
              <a:path w="5379084" h="6854825">
                <a:moveTo>
                  <a:pt x="0" y="0"/>
                </a:moveTo>
                <a:lnTo>
                  <a:pt x="5378604" y="0"/>
                </a:lnTo>
                <a:lnTo>
                  <a:pt x="5378604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221" y="228600"/>
            <a:ext cx="4231640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sz="3600" spc="-170" dirty="0">
                <a:solidFill>
                  <a:srgbClr val="000000"/>
                </a:solidFill>
              </a:rPr>
              <a:t>1.</a:t>
            </a:r>
            <a:r>
              <a:rPr sz="3600" spc="55" dirty="0">
                <a:solidFill>
                  <a:srgbClr val="000000"/>
                </a:solidFill>
              </a:rPr>
              <a:t> </a:t>
            </a:r>
            <a:r>
              <a:rPr sz="3600" spc="190" dirty="0" err="1">
                <a:solidFill>
                  <a:srgbClr val="000000"/>
                </a:solidFill>
              </a:rPr>
              <a:t>Дисципл</a:t>
            </a:r>
            <a:r>
              <a:rPr lang="uk-UA" sz="3600" spc="190" dirty="0">
                <a:solidFill>
                  <a:srgbClr val="000000"/>
                </a:solidFill>
              </a:rPr>
              <a:t>і</a:t>
            </a:r>
            <a:r>
              <a:rPr sz="3600" spc="190" dirty="0" err="1">
                <a:solidFill>
                  <a:srgbClr val="000000"/>
                </a:solidFill>
              </a:rPr>
              <a:t>нарна</a:t>
            </a:r>
            <a:r>
              <a:rPr sz="3600" spc="190" dirty="0">
                <a:solidFill>
                  <a:srgbClr val="000000"/>
                </a:solidFill>
              </a:rPr>
              <a:t> </a:t>
            </a:r>
            <a:r>
              <a:rPr sz="3600" spc="-800" dirty="0">
                <a:solidFill>
                  <a:srgbClr val="000000"/>
                </a:solidFill>
              </a:rPr>
              <a:t> </a:t>
            </a:r>
            <a:r>
              <a:rPr sz="3600" spc="180" dirty="0" err="1">
                <a:solidFill>
                  <a:srgbClr val="000000"/>
                </a:solidFill>
              </a:rPr>
              <a:t>пол</a:t>
            </a:r>
            <a:r>
              <a:rPr lang="uk-UA" sz="3600" spc="180" dirty="0">
                <a:solidFill>
                  <a:srgbClr val="000000"/>
                </a:solidFill>
              </a:rPr>
              <a:t>і</a:t>
            </a:r>
            <a:r>
              <a:rPr sz="3600" spc="180" dirty="0" err="1">
                <a:solidFill>
                  <a:srgbClr val="000000"/>
                </a:solidFill>
              </a:rPr>
              <a:t>тика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3810000"/>
            <a:ext cx="3721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70" dirty="0">
                <a:latin typeface="Calibri"/>
                <a:cs typeface="Calibri"/>
              </a:rPr>
              <a:t>2.</a:t>
            </a:r>
            <a:r>
              <a:rPr sz="3600" b="1" spc="55" dirty="0">
                <a:latin typeface="Calibri"/>
                <a:cs typeface="Calibri"/>
              </a:rPr>
              <a:t> </a:t>
            </a:r>
            <a:r>
              <a:rPr lang="uk-UA" sz="3600" b="1" spc="80" dirty="0">
                <a:latin typeface="Calibri"/>
                <a:cs typeface="Calibri"/>
              </a:rPr>
              <a:t>Графік роботи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8071" y="3635970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19800" y="496008"/>
            <a:ext cx="4881562" cy="251479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70"/>
              </a:spcBef>
            </a:pPr>
            <a:r>
              <a:rPr lang="ru-RU" b="1" spc="95" dirty="0" err="1">
                <a:latin typeface="Trebuchet MS" panose="020B0603020202020204" pitchFamily="34" charset="0"/>
                <a:cs typeface="Calibri"/>
              </a:rPr>
              <a:t>Дисциплінарна</a:t>
            </a:r>
            <a:r>
              <a:rPr lang="ru-RU" b="1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b="1" spc="95" dirty="0" err="1">
                <a:latin typeface="Trebuchet MS" panose="020B0603020202020204" pitchFamily="34" charset="0"/>
                <a:cs typeface="Calibri"/>
              </a:rPr>
              <a:t>політика</a:t>
            </a:r>
            <a:r>
              <a:rPr lang="ru-RU" b="1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визначає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неприпустиму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поведінку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співробітника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в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компанії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, а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також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процедури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,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спрямовані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на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надання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допомоги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залишитися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в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компанії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(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або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попрощатися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зі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співробітником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)</a:t>
            </a:r>
            <a:endParaRPr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122" y="4430952"/>
            <a:ext cx="4442460" cy="1272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b="1" spc="40" dirty="0" err="1">
                <a:cs typeface="Calibri"/>
              </a:rPr>
              <a:t>Графік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роботи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співробітників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визначає</a:t>
            </a:r>
            <a:r>
              <a:rPr lang="ru-RU" b="1" spc="40" dirty="0">
                <a:cs typeface="Calibri"/>
              </a:rPr>
              <a:t> правила </a:t>
            </a:r>
            <a:r>
              <a:rPr lang="ru-RU" b="1" spc="40" dirty="0" err="1">
                <a:cs typeface="Calibri"/>
              </a:rPr>
              <a:t>перебування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працівника</a:t>
            </a:r>
            <a:r>
              <a:rPr lang="ru-RU" b="1" spc="40" dirty="0">
                <a:cs typeface="Calibri"/>
              </a:rPr>
              <a:t> на </a:t>
            </a:r>
            <a:r>
              <a:rPr lang="ru-RU" b="1" spc="40" dirty="0" err="1">
                <a:cs typeface="Calibri"/>
              </a:rPr>
              <a:t>робочому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місці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6096000" y="3506807"/>
            <a:ext cx="6096000" cy="310219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Стандарти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зовнішнього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вигляду</a:t>
            </a:r>
            <a:r>
              <a:rPr lang="ru-RU" dirty="0">
                <a:latin typeface="Trebuchet MS"/>
                <a:cs typeface="Trebuchet MS"/>
              </a:rPr>
              <a:t>, </a:t>
            </a:r>
            <a:r>
              <a:rPr lang="ru-RU" dirty="0" err="1">
                <a:latin typeface="Trebuchet MS"/>
                <a:cs typeface="Trebuchet MS"/>
              </a:rPr>
              <a:t>особистої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гігієни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Складання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розкладу</a:t>
            </a:r>
            <a:r>
              <a:rPr lang="ru-RU" dirty="0">
                <a:latin typeface="Trebuchet MS"/>
                <a:cs typeface="Trebuchet MS"/>
              </a:rPr>
              <a:t> / </a:t>
            </a:r>
            <a:r>
              <a:rPr lang="ru-RU" dirty="0" err="1">
                <a:latin typeface="Trebuchet MS"/>
                <a:cs typeface="Trebuchet MS"/>
              </a:rPr>
              <a:t>графіка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роботи</a:t>
            </a:r>
            <a:r>
              <a:rPr lang="ru-RU" dirty="0">
                <a:latin typeface="Trebuchet MS"/>
                <a:cs typeface="Trebuchet MS"/>
              </a:rPr>
              <a:t>; </a:t>
            </a:r>
            <a:r>
              <a:rPr lang="ru-RU" dirty="0" err="1">
                <a:latin typeface="Trebuchet MS"/>
                <a:cs typeface="Trebuchet MS"/>
              </a:rPr>
              <a:t>заміни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Прихід</a:t>
            </a:r>
            <a:r>
              <a:rPr lang="ru-RU" dirty="0">
                <a:latin typeface="Trebuchet MS"/>
                <a:cs typeface="Trebuchet MS"/>
              </a:rPr>
              <a:t> на роботу;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Вихід</a:t>
            </a:r>
            <a:r>
              <a:rPr lang="ru-RU" dirty="0">
                <a:latin typeface="Trebuchet MS"/>
                <a:cs typeface="Trebuchet MS"/>
              </a:rPr>
              <a:t> з </a:t>
            </a:r>
            <a:r>
              <a:rPr lang="ru-RU" dirty="0" err="1">
                <a:latin typeface="Trebuchet MS"/>
                <a:cs typeface="Trebuchet MS"/>
              </a:rPr>
              <a:t>роботи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Перерва</a:t>
            </a:r>
            <a:r>
              <a:rPr lang="ru-RU" dirty="0">
                <a:latin typeface="Trebuchet MS"/>
                <a:cs typeface="Trebuchet MS"/>
              </a:rPr>
              <a:t> на </a:t>
            </a:r>
            <a:r>
              <a:rPr lang="ru-RU" dirty="0" err="1">
                <a:latin typeface="Trebuchet MS"/>
                <a:cs typeface="Trebuchet MS"/>
              </a:rPr>
              <a:t>обід</a:t>
            </a:r>
            <a:r>
              <a:rPr lang="ru-RU" dirty="0">
                <a:latin typeface="Trebuchet MS"/>
                <a:cs typeface="Trebuchet MS"/>
              </a:rPr>
              <a:t> / </a:t>
            </a:r>
            <a:r>
              <a:rPr lang="ru-RU" dirty="0" err="1">
                <a:latin typeface="Trebuchet MS"/>
                <a:cs typeface="Trebuchet MS"/>
              </a:rPr>
              <a:t>відпочинок</a:t>
            </a:r>
            <a:r>
              <a:rPr lang="ru-RU" dirty="0">
                <a:latin typeface="Trebuchet MS"/>
                <a:cs typeface="Trebuchet MS"/>
              </a:rPr>
              <a:t>; </a:t>
            </a:r>
            <a:r>
              <a:rPr lang="ru-RU" dirty="0" err="1">
                <a:latin typeface="Trebuchet MS"/>
                <a:cs typeface="Trebuchet MS"/>
              </a:rPr>
              <a:t>куріння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Покидання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робочого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місця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протягом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зміни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Поважні</a:t>
            </a:r>
            <a:r>
              <a:rPr lang="ru-RU" dirty="0">
                <a:latin typeface="Trebuchet MS"/>
                <a:cs typeface="Trebuchet MS"/>
              </a:rPr>
              <a:t> причини </a:t>
            </a:r>
            <a:r>
              <a:rPr lang="ru-RU" dirty="0" err="1">
                <a:latin typeface="Trebuchet MS"/>
                <a:cs typeface="Trebuchet MS"/>
              </a:rPr>
              <a:t>відсутності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співробітника</a:t>
            </a:r>
            <a:r>
              <a:rPr lang="ru-RU" dirty="0"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20326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3175"/>
            <a:ext cx="12192000" cy="6854825"/>
          </a:xfrm>
          <a:custGeom>
            <a:avLst/>
            <a:gdLst/>
            <a:ahLst/>
            <a:cxnLst/>
            <a:rect l="l" t="t" r="r" b="b"/>
            <a:pathLst>
              <a:path w="12192000" h="6854825">
                <a:moveTo>
                  <a:pt x="0" y="0"/>
                </a:moveTo>
                <a:lnTo>
                  <a:pt x="12191998" y="0"/>
                </a:lnTo>
                <a:lnTo>
                  <a:pt x="12191998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9081" y="457200"/>
            <a:ext cx="697383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185" dirty="0">
                <a:solidFill>
                  <a:srgbClr val="000000"/>
                </a:solidFill>
              </a:rPr>
              <a:t>Методи оцінювання співробітника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4421234" y="3425099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296526" y="394122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170" dirty="0"/>
              <a:t>ОРС</a:t>
            </a:r>
            <a:r>
              <a:rPr lang="ru-RU" sz="3600" spc="100" dirty="0"/>
              <a:t> (</a:t>
            </a:r>
            <a:r>
              <a:rPr lang="ru-RU" sz="3600" spc="100" dirty="0" err="1"/>
              <a:t>оцінка</a:t>
            </a:r>
            <a:r>
              <a:rPr lang="ru-RU" sz="3600" spc="100" dirty="0"/>
              <a:t> </a:t>
            </a:r>
            <a:r>
              <a:rPr lang="ru-RU" sz="3600" spc="100" dirty="0" err="1"/>
              <a:t>роботи</a:t>
            </a:r>
            <a:r>
              <a:rPr lang="ru-RU" sz="3600" spc="100" dirty="0"/>
              <a:t> </a:t>
            </a:r>
            <a:r>
              <a:rPr lang="ru-RU" sz="3600" spc="100" dirty="0" err="1"/>
              <a:t>співробітника</a:t>
            </a:r>
            <a:r>
              <a:rPr lang="ru-RU" sz="3600" spc="100" dirty="0"/>
              <a:t>)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152400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170" dirty="0"/>
              <a:t>К</a:t>
            </a:r>
            <a:r>
              <a:rPr lang="ru-RU" sz="3600" spc="195" dirty="0"/>
              <a:t>О</a:t>
            </a:r>
            <a:r>
              <a:rPr lang="ru-RU" sz="3600" spc="100" dirty="0"/>
              <a:t>С (карта </a:t>
            </a:r>
            <a:r>
              <a:rPr lang="ru-RU" sz="3600" spc="100" dirty="0" err="1"/>
              <a:t>особистого</a:t>
            </a:r>
            <a:r>
              <a:rPr lang="ru-RU" sz="3600" spc="100" dirty="0"/>
              <a:t> </a:t>
            </a:r>
            <a:r>
              <a:rPr lang="ru-RU" sz="3600" spc="100" dirty="0" err="1"/>
              <a:t>спостереження</a:t>
            </a:r>
            <a:r>
              <a:rPr lang="ru-RU" sz="3600" spc="100" dirty="0"/>
              <a:t>)</a:t>
            </a:r>
            <a:endParaRPr lang="ru-RU" sz="3600" dirty="0"/>
          </a:p>
        </p:txBody>
      </p:sp>
      <p:sp>
        <p:nvSpPr>
          <p:cNvPr id="8" name="object 4"/>
          <p:cNvSpPr txBox="1"/>
          <p:nvPr/>
        </p:nvSpPr>
        <p:spPr>
          <a:xfrm>
            <a:off x="7162800" y="1676400"/>
            <a:ext cx="454660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uk-UA" sz="3600" spc="89" baseline="1424" dirty="0">
                <a:latin typeface="Trebuchet MS"/>
                <a:cs typeface="Trebuchet MS"/>
              </a:rPr>
              <a:t>Заповнюється під час обслуговування гостей</a:t>
            </a:r>
            <a:r>
              <a:rPr lang="uk-UA" sz="3600" spc="89" dirty="0">
                <a:latin typeface="Trebuchet MS"/>
                <a:cs typeface="Trebuchet MS"/>
              </a:rPr>
              <a:t> </a:t>
            </a:r>
            <a:r>
              <a:rPr lang="uk-UA" sz="3600" spc="89" baseline="1424" dirty="0">
                <a:latin typeface="Trebuchet MS"/>
                <a:cs typeface="Trebuchet MS"/>
              </a:rPr>
              <a:t>співробітником</a:t>
            </a:r>
          </a:p>
          <a:p>
            <a:pPr marL="12700" marR="18415">
              <a:buSzPct val="102564"/>
              <a:tabLst>
                <a:tab pos="354965" algn="l"/>
                <a:tab pos="355600" algn="l"/>
              </a:tabLst>
            </a:pPr>
            <a:endParaRPr sz="3600" dirty="0">
              <a:latin typeface="Trebuchet MS"/>
              <a:cs typeface="Trebuchet MS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838200" y="4050798"/>
            <a:ext cx="5080000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600" spc="89" baseline="1424" dirty="0">
                <a:latin typeface="Trebuchet MS"/>
                <a:cs typeface="Trebuchet MS"/>
              </a:rPr>
              <a:t>Проводиться за </a:t>
            </a:r>
            <a:r>
              <a:rPr lang="ru-RU" sz="3600" spc="89" baseline="1424" dirty="0" err="1">
                <a:latin typeface="Trebuchet MS"/>
                <a:cs typeface="Trebuchet MS"/>
              </a:rPr>
              <a:t>графіком</a:t>
            </a:r>
            <a:r>
              <a:rPr lang="ru-RU" sz="3600" spc="89" baseline="1424" dirty="0">
                <a:latin typeface="Trebuchet MS"/>
                <a:cs typeface="Trebuchet MS"/>
              </a:rPr>
              <a:t> для </a:t>
            </a:r>
            <a:r>
              <a:rPr lang="ru-RU" sz="3600" spc="89" baseline="1424" dirty="0" err="1">
                <a:latin typeface="Trebuchet MS"/>
                <a:cs typeface="Trebuchet MS"/>
              </a:rPr>
              <a:t>виявлення</a:t>
            </a:r>
            <a:r>
              <a:rPr lang="ru-RU" sz="3600" spc="89" baseline="1424" dirty="0">
                <a:latin typeface="Trebuchet MS"/>
                <a:cs typeface="Trebuchet MS"/>
              </a:rPr>
              <a:t> потреб у </a:t>
            </a:r>
            <a:r>
              <a:rPr lang="ru-RU" sz="3600" spc="89" baseline="1424" dirty="0" err="1">
                <a:latin typeface="Trebuchet MS"/>
                <a:cs typeface="Trebuchet MS"/>
              </a:rPr>
              <a:t>навчанні</a:t>
            </a:r>
            <a:r>
              <a:rPr lang="ru-RU" sz="3600" spc="89" baseline="1424" dirty="0">
                <a:latin typeface="Trebuchet MS"/>
                <a:cs typeface="Trebuchet MS"/>
              </a:rPr>
              <a:t>;</a:t>
            </a:r>
            <a:r>
              <a:rPr lang="ru-RU" sz="3600" spc="89" dirty="0">
                <a:latin typeface="Trebuchet MS"/>
                <a:cs typeface="Trebuchet MS"/>
              </a:rPr>
              <a:t> </a:t>
            </a:r>
            <a:r>
              <a:rPr lang="ru-RU" sz="3600" spc="89" baseline="1424" dirty="0">
                <a:latin typeface="Trebuchet MS"/>
                <a:cs typeface="Trebuchet MS"/>
              </a:rPr>
              <a:t>для</a:t>
            </a:r>
            <a:r>
              <a:rPr lang="ru-RU" sz="3600" spc="89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розвитку</a:t>
            </a:r>
            <a:r>
              <a:rPr lang="ru-RU" sz="3600" spc="89" baseline="1424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співробітників</a:t>
            </a:r>
            <a:r>
              <a:rPr lang="ru-RU" sz="3600" spc="89" baseline="1424" dirty="0">
                <a:latin typeface="Trebuchet MS"/>
                <a:cs typeface="Trebuchet MS"/>
              </a:rPr>
              <a:t>, </a:t>
            </a:r>
            <a:r>
              <a:rPr lang="ru-RU" sz="3600" spc="89" baseline="1424" dirty="0" err="1">
                <a:latin typeface="Trebuchet MS"/>
                <a:cs typeface="Trebuchet MS"/>
              </a:rPr>
              <a:t>їх</a:t>
            </a:r>
            <a:r>
              <a:rPr lang="ru-RU" sz="3600" spc="89" baseline="1424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мотивації</a:t>
            </a:r>
            <a:r>
              <a:rPr lang="ru-RU" sz="3600" spc="89" baseline="1424" dirty="0">
                <a:latin typeface="Trebuchet MS"/>
                <a:cs typeface="Trebuchet MS"/>
              </a:rPr>
              <a:t>.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23596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9987" y="0"/>
            <a:ext cx="6482012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666" y="400849"/>
            <a:ext cx="507773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0" dirty="0"/>
              <a:t>К</a:t>
            </a:r>
            <a:r>
              <a:rPr lang="uk-UA" sz="3600" spc="195" dirty="0"/>
              <a:t>О</a:t>
            </a:r>
            <a:r>
              <a:rPr lang="uk-UA" sz="3600" spc="100" dirty="0"/>
              <a:t>С (карта особистого спостереження)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387430" y="1828800"/>
            <a:ext cx="4546600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uk-UA" sz="3600" spc="89" baseline="1424" dirty="0">
                <a:latin typeface="Trebuchet MS"/>
                <a:cs typeface="Trebuchet MS"/>
              </a:rPr>
              <a:t>дозволяє своєчасно визначити помилки і слабкі сторони співробітника в обслуговуванні </a:t>
            </a:r>
          </a:p>
          <a:p>
            <a:pPr marL="12700" marR="18415">
              <a:buSzPct val="102564"/>
              <a:tabLst>
                <a:tab pos="354965" algn="l"/>
                <a:tab pos="355600" algn="l"/>
              </a:tabLst>
            </a:pP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138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609600"/>
            <a:ext cx="5243192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5" dirty="0" err="1">
                <a:solidFill>
                  <a:srgbClr val="000000"/>
                </a:solidFill>
              </a:rPr>
              <a:t>План</a:t>
            </a:r>
            <a:r>
              <a:rPr sz="3600" spc="55" dirty="0">
                <a:solidFill>
                  <a:srgbClr val="000000"/>
                </a:solidFill>
              </a:rPr>
              <a:t> </a:t>
            </a:r>
            <a:r>
              <a:rPr sz="3600" spc="160" dirty="0" err="1">
                <a:solidFill>
                  <a:srgbClr val="000000"/>
                </a:solidFill>
              </a:rPr>
              <a:t>проведен</a:t>
            </a:r>
            <a:r>
              <a:rPr lang="uk-UA" sz="3600" spc="160" dirty="0">
                <a:solidFill>
                  <a:srgbClr val="000000"/>
                </a:solidFill>
              </a:rPr>
              <a:t>ня</a:t>
            </a:r>
            <a:r>
              <a:rPr sz="3600" spc="50" dirty="0">
                <a:solidFill>
                  <a:srgbClr val="000000"/>
                </a:solidFill>
              </a:rPr>
              <a:t> </a:t>
            </a:r>
            <a:r>
              <a:rPr sz="3600" spc="430" dirty="0">
                <a:solidFill>
                  <a:srgbClr val="F6BC25"/>
                </a:solidFill>
              </a:rPr>
              <a:t>ОРС</a:t>
            </a:r>
            <a:endParaRPr sz="36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-6348" y="1736031"/>
          <a:ext cx="12190091" cy="3373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3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08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140" dirty="0">
                          <a:latin typeface="Trebuchet MS"/>
                          <a:cs typeface="Trebuchet MS"/>
                        </a:rPr>
                        <a:t>ФИО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35" dirty="0">
                          <a:latin typeface="Trebuchet MS"/>
                          <a:cs typeface="Trebuchet MS"/>
                        </a:rPr>
                        <a:t>Должность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48260" indent="-144780">
                        <a:lnSpc>
                          <a:spcPct val="103200"/>
                        </a:lnSpc>
                        <a:spcBef>
                          <a:spcPts val="1160"/>
                        </a:spcBef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Дата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75" dirty="0">
                          <a:latin typeface="Trebuchet MS"/>
                          <a:cs typeface="Trebuchet MS"/>
                        </a:rPr>
                        <a:t>приема </a:t>
                      </a:r>
                      <a:r>
                        <a:rPr sz="1550" spc="-4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125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55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100" dirty="0">
                          <a:latin typeface="Trebuchet MS"/>
                          <a:cs typeface="Trebuchet MS"/>
                        </a:rPr>
                        <a:t>работу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1473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9710" marR="212725" indent="-1270" algn="ctr">
                        <a:lnSpc>
                          <a:spcPct val="102600"/>
                        </a:lnSpc>
                        <a:spcBef>
                          <a:spcPts val="210"/>
                        </a:spcBef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Дата </a:t>
                      </a:r>
                      <a:r>
                        <a:rPr sz="1550" spc="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30" dirty="0">
                          <a:latin typeface="Trebuchet MS"/>
                          <a:cs typeface="Trebuchet MS"/>
                        </a:rPr>
                        <a:t>финальной </a:t>
                      </a:r>
                      <a:r>
                        <a:rPr sz="1550" spc="-4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550" spc="-5" dirty="0">
                          <a:latin typeface="Trebuchet MS"/>
                          <a:cs typeface="Trebuchet MS"/>
                        </a:rPr>
                        <a:t>тт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ес</a:t>
                      </a:r>
                      <a:r>
                        <a:rPr sz="155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ац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ии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</a:pPr>
                      <a:r>
                        <a:rPr sz="155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55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2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83870">
                        <a:lnSpc>
                          <a:spcPct val="100000"/>
                        </a:lnSpc>
                      </a:pPr>
                      <a:r>
                        <a:rPr sz="1550" spc="3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55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67055">
                        <a:lnSpc>
                          <a:spcPct val="100000"/>
                        </a:lnSpc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Иванов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25" dirty="0">
                          <a:latin typeface="Trebuchet MS"/>
                          <a:cs typeface="Trebuchet MS"/>
                        </a:rPr>
                        <a:t>Официант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01.05.15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337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45" dirty="0">
                          <a:latin typeface="Trebuchet MS"/>
                          <a:cs typeface="Trebuchet MS"/>
                        </a:rPr>
                        <a:t>09.08.15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50" dirty="0">
                          <a:latin typeface="Trebuchet MS"/>
                          <a:cs typeface="Trebuchet MS"/>
                        </a:rPr>
                        <a:t>07.11.15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6084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80" dirty="0">
                          <a:latin typeface="Trebuchet MS"/>
                          <a:cs typeface="Trebuchet MS"/>
                        </a:rPr>
                        <a:t>февр.16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21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мая.16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45" dirty="0">
                          <a:latin typeface="Trebuchet MS"/>
                          <a:cs typeface="Trebuchet MS"/>
                        </a:rPr>
                        <a:t>Петров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85" dirty="0">
                          <a:latin typeface="Trebuchet MS"/>
                          <a:cs typeface="Trebuchet MS"/>
                        </a:rPr>
                        <a:t>Повар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11.08.15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05" dirty="0">
                          <a:latin typeface="Trebuchet MS"/>
                          <a:cs typeface="Trebuchet MS"/>
                        </a:rPr>
                        <a:t>21.08.15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200" dirty="0">
                          <a:latin typeface="Trebuchet MS"/>
                          <a:cs typeface="Trebuchet MS"/>
                        </a:rPr>
                        <a:t>19.11.15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14" dirty="0">
                          <a:latin typeface="Trebuchet MS"/>
                          <a:cs typeface="Trebuchet MS"/>
                        </a:rPr>
                        <a:t>17.02.16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9584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мая.16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07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70" dirty="0">
                          <a:latin typeface="Trebuchet MS"/>
                          <a:cs typeface="Trebuchet MS"/>
                        </a:rPr>
                        <a:t>авг.16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Сидоров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85" dirty="0">
                          <a:latin typeface="Trebuchet MS"/>
                          <a:cs typeface="Trebuchet MS"/>
                        </a:rPr>
                        <a:t>Повар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21.04.15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01.05.15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9090" algn="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55" dirty="0">
                          <a:latin typeface="Trebuchet MS"/>
                          <a:cs typeface="Trebuchet MS"/>
                        </a:rPr>
                        <a:t>30.07.15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5" dirty="0">
                          <a:latin typeface="Trebuchet MS"/>
                          <a:cs typeface="Trebuchet MS"/>
                        </a:rPr>
                        <a:t>28.10.15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99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янв.16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086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35" dirty="0">
                          <a:latin typeface="Trebuchet MS"/>
                          <a:cs typeface="Trebuchet MS"/>
                        </a:rPr>
                        <a:t>апр.16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35" dirty="0">
                          <a:latin typeface="Trebuchet MS"/>
                          <a:cs typeface="Trebuchet MS"/>
                        </a:rPr>
                        <a:t>Максимов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50" dirty="0">
                          <a:latin typeface="Trebuchet MS"/>
                          <a:cs typeface="Trebuchet MS"/>
                        </a:rPr>
                        <a:t>Бармен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90" dirty="0">
                          <a:latin typeface="Trebuchet MS"/>
                          <a:cs typeface="Trebuchet MS"/>
                        </a:rPr>
                        <a:t>06.01.13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16.01.13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0045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16.04.13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14" dirty="0">
                          <a:latin typeface="Trebuchet MS"/>
                          <a:cs typeface="Trebuchet MS"/>
                        </a:rPr>
                        <a:t>15.07.13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80" dirty="0">
                          <a:latin typeface="Trebuchet MS"/>
                          <a:cs typeface="Trebuchet MS"/>
                        </a:rPr>
                        <a:t>окт.13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309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янв.14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30" dirty="0">
                          <a:latin typeface="Trebuchet MS"/>
                          <a:cs typeface="Trebuchet MS"/>
                        </a:rPr>
                        <a:t>Гулькин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25" dirty="0">
                          <a:latin typeface="Trebuchet MS"/>
                          <a:cs typeface="Trebuchet MS"/>
                        </a:rPr>
                        <a:t>Официант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35" dirty="0">
                          <a:latin typeface="Trebuchet MS"/>
                          <a:cs typeface="Trebuchet MS"/>
                        </a:rPr>
                        <a:t>01.12.14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95" dirty="0">
                          <a:latin typeface="Trebuchet MS"/>
                          <a:cs typeface="Trebuchet MS"/>
                        </a:rPr>
                        <a:t>11.12.14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290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11.03.15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50" dirty="0">
                          <a:latin typeface="Trebuchet MS"/>
                          <a:cs typeface="Trebuchet MS"/>
                        </a:rPr>
                        <a:t>09.06.15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55" dirty="0">
                          <a:latin typeface="Trebuchet MS"/>
                          <a:cs typeface="Trebuchet MS"/>
                        </a:rPr>
                        <a:t>сент.15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610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дек.15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223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3265" y="1099724"/>
          <a:ext cx="10734038" cy="5542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620">
                <a:tc gridSpan="3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spc="75" dirty="0">
                          <a:latin typeface="Calibri"/>
                          <a:cs typeface="Calibri"/>
                        </a:rPr>
                        <a:t>Бланк</a:t>
                      </a:r>
                      <a:r>
                        <a:rPr sz="16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70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работы</a:t>
                      </a:r>
                      <a:r>
                        <a:rPr sz="16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90" dirty="0">
                          <a:latin typeface="Calibri"/>
                          <a:cs typeface="Calibri"/>
                        </a:rPr>
                        <a:t>бармена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3"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№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spc="70" dirty="0">
                          <a:latin typeface="Calibri"/>
                          <a:cs typeface="Calibri"/>
                        </a:rPr>
                        <a:t>Пункт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spc="75" dirty="0">
                          <a:latin typeface="Calibri"/>
                          <a:cs typeface="Calibri"/>
                        </a:rPr>
                        <a:t>Балл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865" algn="r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внешнего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вида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дисциплинарную</a:t>
                      </a:r>
                      <a:r>
                        <a:rPr sz="16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политику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об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лю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ы»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стандарты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течение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рабочей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смены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10" dirty="0">
                          <a:latin typeface="Trebuchet MS"/>
                          <a:cs typeface="Trebuchet MS"/>
                        </a:rPr>
                        <a:t>Выполняет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обязанности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течение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смены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Бе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си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ся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о-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ль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ным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ц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енн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ям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мп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нии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50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очередность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напитков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8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spc="10" dirty="0">
                          <a:latin typeface="Trebuchet MS"/>
                          <a:cs typeface="Trebuchet MS"/>
                        </a:rPr>
                        <a:t>Готовит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напитки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соответствии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рецептурой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технологией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9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времени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4"/>
                        </a:lnSpc>
                        <a:spcBef>
                          <a:spcPts val="90"/>
                        </a:spcBef>
                      </a:pPr>
                      <a:r>
                        <a:rPr sz="1600" spc="-60" dirty="0">
                          <a:latin typeface="Trebuchet MS"/>
                          <a:cs typeface="Trebuchet MS"/>
                        </a:rPr>
                        <a:t>10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4"/>
                        </a:lnSpc>
                        <a:spcBef>
                          <a:spcPts val="9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подачи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latin typeface="Trebuchet MS"/>
                          <a:cs typeface="Trebuchet MS"/>
                        </a:rPr>
                        <a:t>напитка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865" algn="r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-295" dirty="0">
                          <a:latin typeface="Trebuchet MS"/>
                          <a:cs typeface="Trebuchet MS"/>
                        </a:rPr>
                        <a:t>11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0" dirty="0">
                          <a:latin typeface="Trebuchet MS"/>
                          <a:cs typeface="Trebuchet MS"/>
                        </a:rPr>
                        <a:t>правила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0" dirty="0">
                          <a:latin typeface="Trebuchet MS"/>
                          <a:cs typeface="Trebuchet MS"/>
                        </a:rPr>
                        <a:t>работе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оборудованием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При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приготовление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напитков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использует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весы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мерный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стакан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од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чее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мес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чис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45"/>
                        </a:lnSpc>
                        <a:spcBef>
                          <a:spcPts val="11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10"/>
                        </a:spcBef>
                      </a:pPr>
                      <a:r>
                        <a:rPr sz="1600" spc="30" dirty="0">
                          <a:latin typeface="Trebuchet MS"/>
                          <a:cs typeface="Trebuchet MS"/>
                        </a:rPr>
                        <a:t>Правильно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35" dirty="0">
                          <a:latin typeface="Trebuchet MS"/>
                          <a:cs typeface="Trebuchet MS"/>
                        </a:rPr>
                        <a:t>маркирует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latin typeface="Trebuchet MS"/>
                          <a:cs typeface="Trebuchet MS"/>
                        </a:rPr>
                        <a:t>продукцию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135" dirty="0">
                          <a:latin typeface="Trebuchet MS"/>
                          <a:cs typeface="Trebuchet MS"/>
                        </a:rPr>
                        <a:t>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нормы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5" dirty="0">
                          <a:latin typeface="Trebuchet MS"/>
                          <a:cs typeface="Trebuchet MS"/>
                        </a:rPr>
                        <a:t>санитарии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личной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гигиены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Проводит</a:t>
                      </a:r>
                      <a:r>
                        <a:rPr sz="16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30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0"/>
                        </a:lnSpc>
                        <a:spcBef>
                          <a:spcPts val="95"/>
                        </a:spcBef>
                      </a:pPr>
                      <a:r>
                        <a:rPr sz="1600" spc="-175" dirty="0">
                          <a:latin typeface="Trebuchet MS"/>
                          <a:cs typeface="Trebuchet MS"/>
                        </a:rPr>
                        <a:t>17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об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лю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»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4033">
                <a:tc gridSpan="2"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5"/>
                        </a:spcBef>
                      </a:pPr>
                      <a:r>
                        <a:rPr sz="1600" b="1" spc="80" dirty="0">
                          <a:latin typeface="Calibri"/>
                          <a:cs typeface="Calibri"/>
                        </a:rPr>
                        <a:t>Итого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4033">
                <a:tc gridSpan="2">
                  <a:txBody>
                    <a:bodyPr/>
                    <a:lstStyle/>
                    <a:p>
                      <a:pPr marL="67945">
                        <a:lnSpc>
                          <a:spcPts val="1889"/>
                        </a:lnSpc>
                        <a:spcBef>
                          <a:spcPts val="90"/>
                        </a:spcBef>
                      </a:pPr>
                      <a:r>
                        <a:rPr sz="1600" b="1" spc="80" dirty="0">
                          <a:latin typeface="Calibri"/>
                          <a:cs typeface="Calibri"/>
                        </a:rPr>
                        <a:t>Итого</a:t>
                      </a:r>
                      <a:r>
                        <a:rPr sz="16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5" dirty="0">
                          <a:latin typeface="Calibri"/>
                          <a:cs typeface="Calibri"/>
                        </a:rPr>
                        <a:t>процентов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354" y="217932"/>
            <a:ext cx="44494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110" dirty="0">
                <a:solidFill>
                  <a:srgbClr val="000000"/>
                </a:solidFill>
              </a:rPr>
              <a:t>Приклад бланку </a:t>
            </a:r>
            <a:r>
              <a:rPr sz="3200" spc="380" dirty="0">
                <a:solidFill>
                  <a:srgbClr val="F6BC25"/>
                </a:solidFill>
              </a:rPr>
              <a:t>ОРС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064646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321" y="1047750"/>
            <a:ext cx="10061353" cy="53397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0" y="154939"/>
            <a:ext cx="103543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spc="130" dirty="0">
                <a:solidFill>
                  <a:srgbClr val="000000"/>
                </a:solidFill>
              </a:rPr>
              <a:t>Визначення</a:t>
            </a:r>
            <a:r>
              <a:rPr sz="3600" spc="90" dirty="0">
                <a:solidFill>
                  <a:srgbClr val="000000"/>
                </a:solidFill>
              </a:rPr>
              <a:t> </a:t>
            </a:r>
            <a:r>
              <a:rPr sz="3600" spc="215" dirty="0" err="1">
                <a:solidFill>
                  <a:srgbClr val="000000"/>
                </a:solidFill>
              </a:rPr>
              <a:t>потреб</a:t>
            </a:r>
            <a:r>
              <a:rPr lang="uk-UA" sz="3600" spc="215" dirty="0">
                <a:solidFill>
                  <a:srgbClr val="000000"/>
                </a:solidFill>
              </a:rPr>
              <a:t>и</a:t>
            </a:r>
            <a:r>
              <a:rPr sz="3600" spc="90" dirty="0">
                <a:solidFill>
                  <a:srgbClr val="000000"/>
                </a:solidFill>
              </a:rPr>
              <a:t> </a:t>
            </a:r>
            <a:r>
              <a:rPr lang="uk-UA" sz="3600" spc="70" dirty="0">
                <a:solidFill>
                  <a:srgbClr val="000000"/>
                </a:solidFill>
              </a:rPr>
              <a:t>у</a:t>
            </a:r>
            <a:r>
              <a:rPr sz="3600" spc="85" dirty="0">
                <a:solidFill>
                  <a:srgbClr val="000000"/>
                </a:solidFill>
              </a:rPr>
              <a:t> </a:t>
            </a:r>
            <a:r>
              <a:rPr lang="uk-UA" sz="3600" spc="155" dirty="0">
                <a:solidFill>
                  <a:srgbClr val="000000"/>
                </a:solidFill>
              </a:rPr>
              <a:t>навчанні</a:t>
            </a:r>
            <a:r>
              <a:rPr sz="3600" spc="85" dirty="0">
                <a:solidFill>
                  <a:srgbClr val="000000"/>
                </a:solidFill>
              </a:rPr>
              <a:t> </a:t>
            </a:r>
            <a:r>
              <a:rPr sz="3600" spc="225" dirty="0">
                <a:solidFill>
                  <a:srgbClr val="FFC000"/>
                </a:solidFill>
              </a:rPr>
              <a:t>через</a:t>
            </a:r>
            <a:r>
              <a:rPr sz="3600" spc="90" dirty="0">
                <a:solidFill>
                  <a:srgbClr val="FFC000"/>
                </a:solidFill>
              </a:rPr>
              <a:t> </a:t>
            </a:r>
            <a:r>
              <a:rPr sz="3600" spc="430" dirty="0">
                <a:solidFill>
                  <a:srgbClr val="FFC000"/>
                </a:solidFill>
              </a:rPr>
              <a:t>ОРС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816530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5839" y="20145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9928" y="2226263"/>
            <a:ext cx="1464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5" dirty="0" err="1">
                <a:latin typeface="Calibri"/>
                <a:cs typeface="Calibri"/>
              </a:rPr>
              <a:t>Об</a:t>
            </a:r>
            <a:r>
              <a:rPr lang="uk-UA" sz="1800" b="1" spc="105" dirty="0" err="1">
                <a:latin typeface="Calibri"/>
                <a:cs typeface="Calibri"/>
              </a:rPr>
              <a:t>ов</a:t>
            </a:r>
            <a:r>
              <a:rPr lang="en-US" sz="1800" b="1" spc="105" dirty="0">
                <a:latin typeface="Calibri"/>
                <a:cs typeface="Calibri"/>
              </a:rPr>
              <a:t>’</a:t>
            </a:r>
            <a:r>
              <a:rPr lang="uk-UA" sz="1800" b="1" spc="105" dirty="0" err="1">
                <a:latin typeface="Calibri"/>
                <a:cs typeface="Calibri"/>
              </a:rPr>
              <a:t>язки</a:t>
            </a:r>
            <a:r>
              <a:rPr lang="uk-UA" sz="1800" b="1" spc="105" dirty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5688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33826" y="2096515"/>
            <a:ext cx="12236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64135">
              <a:lnSpc>
                <a:spcPts val="2090"/>
              </a:lnSpc>
              <a:spcBef>
                <a:spcPts val="225"/>
              </a:spcBef>
            </a:pPr>
            <a:r>
              <a:rPr sz="1800" b="1" spc="105" dirty="0" err="1">
                <a:latin typeface="Calibri"/>
                <a:cs typeface="Calibri"/>
              </a:rPr>
              <a:t>Критер</a:t>
            </a:r>
            <a:r>
              <a:rPr lang="uk-UA" b="1" spc="105" dirty="0" err="1">
                <a:latin typeface="Calibri"/>
                <a:cs typeface="Calibri"/>
              </a:rPr>
              <a:t>ії</a:t>
            </a:r>
            <a:r>
              <a:rPr sz="1800" b="1" spc="105" dirty="0">
                <a:latin typeface="Calibri"/>
                <a:cs typeface="Calibri"/>
              </a:rPr>
              <a:t>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145" dirty="0">
                <a:latin typeface="Calibri"/>
                <a:cs typeface="Calibri"/>
              </a:rPr>
              <a:t>к</a:t>
            </a:r>
            <a:r>
              <a:rPr sz="1800" b="1" spc="150" dirty="0">
                <a:latin typeface="Calibri"/>
                <a:cs typeface="Calibri"/>
              </a:rPr>
              <a:t>а</a:t>
            </a:r>
            <a:r>
              <a:rPr sz="1800" b="1" spc="65" dirty="0">
                <a:latin typeface="Calibri"/>
                <a:cs typeface="Calibri"/>
              </a:rPr>
              <a:t>н</a:t>
            </a:r>
            <a:r>
              <a:rPr sz="1800" b="1" spc="20" dirty="0">
                <a:latin typeface="Calibri"/>
                <a:cs typeface="Calibri"/>
              </a:rPr>
              <a:t>д</a:t>
            </a:r>
            <a:r>
              <a:rPr sz="1800" b="1" spc="45" dirty="0">
                <a:latin typeface="Calibri"/>
                <a:cs typeface="Calibri"/>
              </a:rPr>
              <a:t>и</a:t>
            </a:r>
            <a:r>
              <a:rPr sz="1800" b="1" spc="20" dirty="0">
                <a:latin typeface="Calibri"/>
                <a:cs typeface="Calibri"/>
              </a:rPr>
              <a:t>д</a:t>
            </a:r>
            <a:r>
              <a:rPr sz="1800" b="1" spc="229" dirty="0">
                <a:latin typeface="Calibri"/>
                <a:cs typeface="Calibri"/>
              </a:rPr>
              <a:t>а</a:t>
            </a:r>
            <a:r>
              <a:rPr sz="1800" b="1" spc="140" dirty="0">
                <a:latin typeface="Calibri"/>
                <a:cs typeface="Calibri"/>
              </a:rPr>
              <a:t>т</a:t>
            </a:r>
            <a:r>
              <a:rPr sz="1800" b="1" spc="229" dirty="0">
                <a:latin typeface="Calibri"/>
                <a:cs typeface="Calibri"/>
              </a:rPr>
              <a:t>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5538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14603" y="2096515"/>
            <a:ext cx="134160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6360" marR="5080" indent="-74295" algn="ctr">
              <a:lnSpc>
                <a:spcPts val="2090"/>
              </a:lnSpc>
              <a:spcBef>
                <a:spcPts val="225"/>
              </a:spcBef>
            </a:pPr>
            <a:r>
              <a:rPr sz="1800" b="1" spc="105" dirty="0" err="1">
                <a:latin typeface="Calibri"/>
                <a:cs typeface="Calibri"/>
              </a:rPr>
              <a:t>П</a:t>
            </a:r>
            <a:r>
              <a:rPr sz="1800" b="1" spc="85" dirty="0" err="1">
                <a:latin typeface="Calibri"/>
                <a:cs typeface="Calibri"/>
              </a:rPr>
              <a:t>роц</a:t>
            </a:r>
            <a:r>
              <a:rPr sz="1800" b="1" spc="140" dirty="0" err="1">
                <a:latin typeface="Calibri"/>
                <a:cs typeface="Calibri"/>
              </a:rPr>
              <a:t>ес</a:t>
            </a:r>
            <a:r>
              <a:rPr sz="1800" b="1" spc="140" dirty="0">
                <a:latin typeface="Calibri"/>
                <a:cs typeface="Calibri"/>
              </a:rPr>
              <a:t>  </a:t>
            </a:r>
            <a:r>
              <a:rPr lang="uk-UA" b="1" spc="130" dirty="0">
                <a:latin typeface="Calibri"/>
                <a:cs typeface="Calibri"/>
              </a:rPr>
              <a:t>відбору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5389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209089" y="2233676"/>
            <a:ext cx="1112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b="1" spc="100" dirty="0">
                <a:latin typeface="Calibri"/>
                <a:cs typeface="Calibri"/>
              </a:rPr>
              <a:t>Навчання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5389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944770" y="3876547"/>
            <a:ext cx="16408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50" dirty="0" err="1">
                <a:latin typeface="Calibri"/>
                <a:cs typeface="Calibri"/>
              </a:rPr>
              <a:t>Ком</a:t>
            </a:r>
            <a:r>
              <a:rPr lang="uk-UA" sz="1800" b="1" spc="50" dirty="0" err="1">
                <a:latin typeface="Calibri"/>
                <a:cs typeface="Calibri"/>
              </a:rPr>
              <a:t>унікація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05538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87381" y="3876547"/>
            <a:ext cx="335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latin typeface="Calibri"/>
                <a:cs typeface="Calibri"/>
              </a:rPr>
              <a:t>ДП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5688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93394" y="3876547"/>
            <a:ext cx="504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60" dirty="0">
                <a:latin typeface="Calibri"/>
                <a:cs typeface="Calibri"/>
              </a:rPr>
              <a:t>О</a:t>
            </a:r>
            <a:r>
              <a:rPr sz="1800" b="1" spc="130" dirty="0">
                <a:latin typeface="Calibri"/>
                <a:cs typeface="Calibri"/>
              </a:rPr>
              <a:t>Р</a:t>
            </a:r>
            <a:r>
              <a:rPr sz="1800" b="1" spc="340" dirty="0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5839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14451" y="3876547"/>
            <a:ext cx="124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latin typeface="Calibri"/>
                <a:cs typeface="Calibri"/>
              </a:rPr>
              <a:t>М</a:t>
            </a:r>
            <a:r>
              <a:rPr sz="1800" b="1" spc="-5" dirty="0" err="1">
                <a:latin typeface="Calibri"/>
                <a:cs typeface="Calibri"/>
              </a:rPr>
              <a:t>о</a:t>
            </a:r>
            <a:r>
              <a:rPr sz="1800" b="1" spc="140" dirty="0" err="1">
                <a:latin typeface="Calibri"/>
                <a:cs typeface="Calibri"/>
              </a:rPr>
              <a:t>т</a:t>
            </a:r>
            <a:r>
              <a:rPr sz="1800" b="1" spc="45" dirty="0" err="1">
                <a:latin typeface="Calibri"/>
                <a:cs typeface="Calibri"/>
              </a:rPr>
              <a:t>и</a:t>
            </a:r>
            <a:r>
              <a:rPr sz="1800" b="1" spc="30" dirty="0" err="1">
                <a:latin typeface="Calibri"/>
                <a:cs typeface="Calibri"/>
              </a:rPr>
              <a:t>в</a:t>
            </a:r>
            <a:r>
              <a:rPr sz="1800" b="1" spc="229" dirty="0" err="1">
                <a:latin typeface="Calibri"/>
                <a:cs typeface="Calibri"/>
              </a:rPr>
              <a:t>а</a:t>
            </a:r>
            <a:r>
              <a:rPr sz="1800" b="1" spc="85" dirty="0" err="1">
                <a:latin typeface="Calibri"/>
                <a:cs typeface="Calibri"/>
              </a:rPr>
              <a:t>ц</a:t>
            </a:r>
            <a:r>
              <a:rPr lang="uk-UA" b="1" spc="45" dirty="0">
                <a:latin typeface="Calibri"/>
                <a:cs typeface="Calibri"/>
              </a:rPr>
              <a:t>і</a:t>
            </a:r>
            <a:r>
              <a:rPr sz="1800" b="1" spc="45" dirty="0">
                <a:latin typeface="Calibri"/>
                <a:cs typeface="Calibri"/>
              </a:rPr>
              <a:t>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5839" y="5291136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14451" y="5393485"/>
            <a:ext cx="150557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b="1" spc="165" dirty="0">
                <a:latin typeface="Calibri"/>
                <a:cs typeface="Calibri"/>
              </a:rPr>
              <a:t>Ріст і розвиток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85839" y="641214"/>
            <a:ext cx="8824595" cy="5130165"/>
            <a:chOff x="979489" y="585392"/>
            <a:chExt cx="8824595" cy="5130165"/>
          </a:xfrm>
        </p:grpSpPr>
        <p:sp>
          <p:nvSpPr>
            <p:cNvPr id="23" name="object 23"/>
            <p:cNvSpPr/>
            <p:nvPr/>
          </p:nvSpPr>
          <p:spPr>
            <a:xfrm>
              <a:off x="1897850" y="2353195"/>
              <a:ext cx="7905750" cy="3362325"/>
            </a:xfrm>
            <a:custGeom>
              <a:avLst/>
              <a:gdLst/>
              <a:ahLst/>
              <a:cxnLst/>
              <a:rect l="l" t="t" r="r" b="b"/>
              <a:pathLst>
                <a:path w="7905750" h="3362325">
                  <a:moveTo>
                    <a:pt x="76200" y="2861741"/>
                  </a:moveTo>
                  <a:lnTo>
                    <a:pt x="41275" y="2861741"/>
                  </a:lnTo>
                  <a:lnTo>
                    <a:pt x="41275" y="2071166"/>
                  </a:lnTo>
                  <a:lnTo>
                    <a:pt x="34925" y="2071166"/>
                  </a:lnTo>
                  <a:lnTo>
                    <a:pt x="34925" y="2861741"/>
                  </a:lnTo>
                  <a:lnTo>
                    <a:pt x="0" y="2861741"/>
                  </a:lnTo>
                  <a:lnTo>
                    <a:pt x="38100" y="2937941"/>
                  </a:lnTo>
                  <a:lnTo>
                    <a:pt x="69850" y="2874441"/>
                  </a:lnTo>
                  <a:lnTo>
                    <a:pt x="76200" y="2861741"/>
                  </a:lnTo>
                  <a:close/>
                </a:path>
                <a:path w="7905750" h="3362325">
                  <a:moveTo>
                    <a:pt x="1697837" y="3323704"/>
                  </a:moveTo>
                  <a:lnTo>
                    <a:pt x="1692236" y="3320961"/>
                  </a:lnTo>
                  <a:lnTo>
                    <a:pt x="1621383" y="3286125"/>
                  </a:lnTo>
                  <a:lnTo>
                    <a:pt x="1621612" y="3321050"/>
                  </a:lnTo>
                  <a:lnTo>
                    <a:pt x="988199" y="3325291"/>
                  </a:lnTo>
                  <a:lnTo>
                    <a:pt x="988237" y="3331641"/>
                  </a:lnTo>
                  <a:lnTo>
                    <a:pt x="1621650" y="3327400"/>
                  </a:lnTo>
                  <a:lnTo>
                    <a:pt x="1621891" y="3362312"/>
                  </a:lnTo>
                  <a:lnTo>
                    <a:pt x="1697837" y="3323704"/>
                  </a:lnTo>
                  <a:close/>
                </a:path>
                <a:path w="7905750" h="3362325">
                  <a:moveTo>
                    <a:pt x="1697837" y="1727479"/>
                  </a:moveTo>
                  <a:lnTo>
                    <a:pt x="1064425" y="1727479"/>
                  </a:lnTo>
                  <a:lnTo>
                    <a:pt x="1064425" y="1692554"/>
                  </a:lnTo>
                  <a:lnTo>
                    <a:pt x="988225" y="1730654"/>
                  </a:lnTo>
                  <a:lnTo>
                    <a:pt x="1064425" y="1768754"/>
                  </a:lnTo>
                  <a:lnTo>
                    <a:pt x="1064425" y="1733829"/>
                  </a:lnTo>
                  <a:lnTo>
                    <a:pt x="1697837" y="1733829"/>
                  </a:lnTo>
                  <a:lnTo>
                    <a:pt x="1697837" y="1727479"/>
                  </a:lnTo>
                  <a:close/>
                </a:path>
                <a:path w="7905750" h="3362325">
                  <a:moveTo>
                    <a:pt x="1697837" y="42341"/>
                  </a:moveTo>
                  <a:lnTo>
                    <a:pt x="1692236" y="39598"/>
                  </a:lnTo>
                  <a:lnTo>
                    <a:pt x="1621383" y="4762"/>
                  </a:lnTo>
                  <a:lnTo>
                    <a:pt x="1621612" y="39687"/>
                  </a:lnTo>
                  <a:lnTo>
                    <a:pt x="988199" y="43942"/>
                  </a:lnTo>
                  <a:lnTo>
                    <a:pt x="988237" y="50292"/>
                  </a:lnTo>
                  <a:lnTo>
                    <a:pt x="1621650" y="46037"/>
                  </a:lnTo>
                  <a:lnTo>
                    <a:pt x="1621891" y="80962"/>
                  </a:lnTo>
                  <a:lnTo>
                    <a:pt x="1697837" y="42341"/>
                  </a:lnTo>
                  <a:close/>
                </a:path>
                <a:path w="7905750" h="3362325">
                  <a:moveTo>
                    <a:pt x="4307687" y="1682229"/>
                  </a:moveTo>
                  <a:lnTo>
                    <a:pt x="3674275" y="1682229"/>
                  </a:lnTo>
                  <a:lnTo>
                    <a:pt x="3674275" y="1647304"/>
                  </a:lnTo>
                  <a:lnTo>
                    <a:pt x="3598075" y="1685404"/>
                  </a:lnTo>
                  <a:lnTo>
                    <a:pt x="3674275" y="1723504"/>
                  </a:lnTo>
                  <a:lnTo>
                    <a:pt x="3674275" y="1688579"/>
                  </a:lnTo>
                  <a:lnTo>
                    <a:pt x="4307687" y="1688579"/>
                  </a:lnTo>
                  <a:lnTo>
                    <a:pt x="4307687" y="1682229"/>
                  </a:lnTo>
                  <a:close/>
                </a:path>
                <a:path w="7905750" h="3362325">
                  <a:moveTo>
                    <a:pt x="4307687" y="37579"/>
                  </a:moveTo>
                  <a:lnTo>
                    <a:pt x="4302087" y="34836"/>
                  </a:lnTo>
                  <a:lnTo>
                    <a:pt x="4231233" y="0"/>
                  </a:lnTo>
                  <a:lnTo>
                    <a:pt x="4231462" y="34925"/>
                  </a:lnTo>
                  <a:lnTo>
                    <a:pt x="3598049" y="39166"/>
                  </a:lnTo>
                  <a:lnTo>
                    <a:pt x="3598087" y="45516"/>
                  </a:lnTo>
                  <a:lnTo>
                    <a:pt x="4231500" y="41275"/>
                  </a:lnTo>
                  <a:lnTo>
                    <a:pt x="4231741" y="76200"/>
                  </a:lnTo>
                  <a:lnTo>
                    <a:pt x="4307687" y="37579"/>
                  </a:lnTo>
                  <a:close/>
                </a:path>
                <a:path w="7905750" h="3362325">
                  <a:moveTo>
                    <a:pt x="6917537" y="1682242"/>
                  </a:moveTo>
                  <a:lnTo>
                    <a:pt x="6284125" y="1682242"/>
                  </a:lnTo>
                  <a:lnTo>
                    <a:pt x="6284125" y="1647304"/>
                  </a:lnTo>
                  <a:lnTo>
                    <a:pt x="6207925" y="1685404"/>
                  </a:lnTo>
                  <a:lnTo>
                    <a:pt x="6284125" y="1723504"/>
                  </a:lnTo>
                  <a:lnTo>
                    <a:pt x="6284125" y="1688592"/>
                  </a:lnTo>
                  <a:lnTo>
                    <a:pt x="6917537" y="1688592"/>
                  </a:lnTo>
                  <a:lnTo>
                    <a:pt x="6917537" y="1682242"/>
                  </a:lnTo>
                  <a:close/>
                </a:path>
                <a:path w="7905750" h="3362325">
                  <a:moveTo>
                    <a:pt x="6917537" y="44729"/>
                  </a:moveTo>
                  <a:lnTo>
                    <a:pt x="6911937" y="41986"/>
                  </a:lnTo>
                  <a:lnTo>
                    <a:pt x="6841083" y="7137"/>
                  </a:lnTo>
                  <a:lnTo>
                    <a:pt x="6841312" y="42062"/>
                  </a:lnTo>
                  <a:lnTo>
                    <a:pt x="6207899" y="46316"/>
                  </a:lnTo>
                  <a:lnTo>
                    <a:pt x="6207938" y="52666"/>
                  </a:lnTo>
                  <a:lnTo>
                    <a:pt x="6841350" y="48412"/>
                  </a:lnTo>
                  <a:lnTo>
                    <a:pt x="6841591" y="83337"/>
                  </a:lnTo>
                  <a:lnTo>
                    <a:pt x="6917537" y="44729"/>
                  </a:lnTo>
                  <a:close/>
                </a:path>
                <a:path w="7905750" h="3362325">
                  <a:moveTo>
                    <a:pt x="7905750" y="1223441"/>
                  </a:moveTo>
                  <a:lnTo>
                    <a:pt x="7870825" y="1223441"/>
                  </a:lnTo>
                  <a:lnTo>
                    <a:pt x="7870825" y="428104"/>
                  </a:lnTo>
                  <a:lnTo>
                    <a:pt x="7864475" y="428104"/>
                  </a:lnTo>
                  <a:lnTo>
                    <a:pt x="7864475" y="1223441"/>
                  </a:lnTo>
                  <a:lnTo>
                    <a:pt x="7829550" y="1223441"/>
                  </a:lnTo>
                  <a:lnTo>
                    <a:pt x="7867650" y="1299641"/>
                  </a:lnTo>
                  <a:lnTo>
                    <a:pt x="7899400" y="1236141"/>
                  </a:lnTo>
                  <a:lnTo>
                    <a:pt x="7905750" y="12234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5839" y="591742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5" h="771525">
                  <a:moveTo>
                    <a:pt x="1771647" y="0"/>
                  </a:moveTo>
                  <a:lnTo>
                    <a:pt x="128590" y="0"/>
                  </a:lnTo>
                  <a:lnTo>
                    <a:pt x="78537" y="10105"/>
                  </a:lnTo>
                  <a:lnTo>
                    <a:pt x="37663" y="37663"/>
                  </a:lnTo>
                  <a:lnTo>
                    <a:pt x="10105" y="78536"/>
                  </a:lnTo>
                  <a:lnTo>
                    <a:pt x="0" y="128590"/>
                  </a:lnTo>
                  <a:lnTo>
                    <a:pt x="0" y="642933"/>
                  </a:lnTo>
                  <a:lnTo>
                    <a:pt x="10105" y="692986"/>
                  </a:lnTo>
                  <a:lnTo>
                    <a:pt x="37663" y="733861"/>
                  </a:lnTo>
                  <a:lnTo>
                    <a:pt x="78537" y="761419"/>
                  </a:lnTo>
                  <a:lnTo>
                    <a:pt x="128590" y="771525"/>
                  </a:lnTo>
                  <a:lnTo>
                    <a:pt x="1771647" y="771525"/>
                  </a:lnTo>
                  <a:lnTo>
                    <a:pt x="1821700" y="761419"/>
                  </a:lnTo>
                  <a:lnTo>
                    <a:pt x="1862574" y="733861"/>
                  </a:lnTo>
                  <a:lnTo>
                    <a:pt x="1890132" y="692986"/>
                  </a:lnTo>
                  <a:lnTo>
                    <a:pt x="1900237" y="642933"/>
                  </a:lnTo>
                  <a:lnTo>
                    <a:pt x="1900237" y="128590"/>
                  </a:lnTo>
                  <a:lnTo>
                    <a:pt x="1890132" y="78536"/>
                  </a:lnTo>
                  <a:lnTo>
                    <a:pt x="1862574" y="37663"/>
                  </a:lnTo>
                  <a:lnTo>
                    <a:pt x="1821700" y="10105"/>
                  </a:lnTo>
                  <a:lnTo>
                    <a:pt x="1771647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5839" y="591742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5" h="771525">
                  <a:moveTo>
                    <a:pt x="0" y="128590"/>
                  </a:moveTo>
                  <a:lnTo>
                    <a:pt x="10105" y="78537"/>
                  </a:lnTo>
                  <a:lnTo>
                    <a:pt x="37663" y="37663"/>
                  </a:lnTo>
                  <a:lnTo>
                    <a:pt x="78537" y="10105"/>
                  </a:lnTo>
                  <a:lnTo>
                    <a:pt x="128590" y="0"/>
                  </a:lnTo>
                  <a:lnTo>
                    <a:pt x="1771647" y="0"/>
                  </a:lnTo>
                  <a:lnTo>
                    <a:pt x="1821699" y="10105"/>
                  </a:lnTo>
                  <a:lnTo>
                    <a:pt x="1862573" y="37663"/>
                  </a:lnTo>
                  <a:lnTo>
                    <a:pt x="1890131" y="78537"/>
                  </a:lnTo>
                  <a:lnTo>
                    <a:pt x="1900237" y="128590"/>
                  </a:lnTo>
                  <a:lnTo>
                    <a:pt x="1900237" y="642934"/>
                  </a:lnTo>
                  <a:lnTo>
                    <a:pt x="1890131" y="692987"/>
                  </a:lnTo>
                  <a:lnTo>
                    <a:pt x="1862573" y="733861"/>
                  </a:lnTo>
                  <a:lnTo>
                    <a:pt x="1821699" y="761419"/>
                  </a:lnTo>
                  <a:lnTo>
                    <a:pt x="1771647" y="771525"/>
                  </a:lnTo>
                  <a:lnTo>
                    <a:pt x="128590" y="771525"/>
                  </a:lnTo>
                  <a:lnTo>
                    <a:pt x="78537" y="761419"/>
                  </a:lnTo>
                  <a:lnTo>
                    <a:pt x="37663" y="733861"/>
                  </a:lnTo>
                  <a:lnTo>
                    <a:pt x="10105" y="692987"/>
                  </a:lnTo>
                  <a:lnTo>
                    <a:pt x="0" y="642934"/>
                  </a:lnTo>
                  <a:lnTo>
                    <a:pt x="0" y="1285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094581" y="760419"/>
            <a:ext cx="168243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800" spc="220" dirty="0">
                <a:solidFill>
                  <a:srgbClr val="000000"/>
                </a:solidFill>
              </a:rPr>
              <a:t>Співробітник (посада)</a:t>
            </a:r>
            <a:endParaRPr sz="1800" dirty="0"/>
          </a:p>
        </p:txBody>
      </p:sp>
      <p:grpSp>
        <p:nvGrpSpPr>
          <p:cNvPr id="27" name="object 27"/>
          <p:cNvGrpSpPr/>
          <p:nvPr/>
        </p:nvGrpSpPr>
        <p:grpSpPr>
          <a:xfrm>
            <a:off x="1741022" y="1370288"/>
            <a:ext cx="3808569" cy="4685941"/>
            <a:chOff x="4297524" y="1374339"/>
            <a:chExt cx="3808569" cy="4685941"/>
          </a:xfrm>
        </p:grpSpPr>
        <p:sp>
          <p:nvSpPr>
            <p:cNvPr id="28" name="object 28"/>
            <p:cNvSpPr/>
            <p:nvPr/>
          </p:nvSpPr>
          <p:spPr>
            <a:xfrm flipH="1">
              <a:off x="4297524" y="1374339"/>
              <a:ext cx="201444" cy="651510"/>
            </a:xfrm>
            <a:custGeom>
              <a:avLst/>
              <a:gdLst/>
              <a:ahLst/>
              <a:cxnLst/>
              <a:rect l="l" t="t" r="r" b="b"/>
              <a:pathLst>
                <a:path w="76200" h="651510">
                  <a:moveTo>
                    <a:pt x="34924" y="575069"/>
                  </a:moveTo>
                  <a:lnTo>
                    <a:pt x="0" y="575069"/>
                  </a:lnTo>
                  <a:lnTo>
                    <a:pt x="38100" y="651269"/>
                  </a:lnTo>
                  <a:lnTo>
                    <a:pt x="69850" y="587769"/>
                  </a:lnTo>
                  <a:lnTo>
                    <a:pt x="34925" y="587769"/>
                  </a:lnTo>
                  <a:lnTo>
                    <a:pt x="34924" y="575069"/>
                  </a:lnTo>
                  <a:close/>
                </a:path>
                <a:path w="76200" h="651510">
                  <a:moveTo>
                    <a:pt x="41273" y="0"/>
                  </a:moveTo>
                  <a:lnTo>
                    <a:pt x="34923" y="0"/>
                  </a:lnTo>
                  <a:lnTo>
                    <a:pt x="34925" y="587769"/>
                  </a:lnTo>
                  <a:lnTo>
                    <a:pt x="41275" y="587769"/>
                  </a:lnTo>
                  <a:lnTo>
                    <a:pt x="41273" y="0"/>
                  </a:lnTo>
                  <a:close/>
                </a:path>
                <a:path w="76200" h="651510">
                  <a:moveTo>
                    <a:pt x="76200" y="575069"/>
                  </a:moveTo>
                  <a:lnTo>
                    <a:pt x="41274" y="575069"/>
                  </a:lnTo>
                  <a:lnTo>
                    <a:pt x="41275" y="587769"/>
                  </a:lnTo>
                  <a:lnTo>
                    <a:pt x="69850" y="587769"/>
                  </a:lnTo>
                  <a:lnTo>
                    <a:pt x="76200" y="5750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05538" y="5288755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4" h="771525">
                  <a:moveTo>
                    <a:pt x="1771647" y="0"/>
                  </a:moveTo>
                  <a:lnTo>
                    <a:pt x="128590" y="0"/>
                  </a:lnTo>
                  <a:lnTo>
                    <a:pt x="78536" y="10105"/>
                  </a:lnTo>
                  <a:lnTo>
                    <a:pt x="37663" y="37663"/>
                  </a:lnTo>
                  <a:lnTo>
                    <a:pt x="10105" y="78536"/>
                  </a:lnTo>
                  <a:lnTo>
                    <a:pt x="0" y="128590"/>
                  </a:lnTo>
                  <a:lnTo>
                    <a:pt x="0" y="642934"/>
                  </a:lnTo>
                  <a:lnTo>
                    <a:pt x="10105" y="692987"/>
                  </a:lnTo>
                  <a:lnTo>
                    <a:pt x="37663" y="733861"/>
                  </a:lnTo>
                  <a:lnTo>
                    <a:pt x="78536" y="761419"/>
                  </a:lnTo>
                  <a:lnTo>
                    <a:pt x="128590" y="771524"/>
                  </a:lnTo>
                  <a:lnTo>
                    <a:pt x="1771647" y="771524"/>
                  </a:lnTo>
                  <a:lnTo>
                    <a:pt x="1821700" y="761419"/>
                  </a:lnTo>
                  <a:lnTo>
                    <a:pt x="1862574" y="733861"/>
                  </a:lnTo>
                  <a:lnTo>
                    <a:pt x="1890132" y="692987"/>
                  </a:lnTo>
                  <a:lnTo>
                    <a:pt x="1900237" y="642934"/>
                  </a:lnTo>
                  <a:lnTo>
                    <a:pt x="1900237" y="128590"/>
                  </a:lnTo>
                  <a:lnTo>
                    <a:pt x="1890132" y="78536"/>
                  </a:lnTo>
                  <a:lnTo>
                    <a:pt x="1862574" y="37663"/>
                  </a:lnTo>
                  <a:lnTo>
                    <a:pt x="1821700" y="10105"/>
                  </a:lnTo>
                  <a:lnTo>
                    <a:pt x="177164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05538" y="5288755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4" h="771525">
                  <a:moveTo>
                    <a:pt x="0" y="128590"/>
                  </a:moveTo>
                  <a:lnTo>
                    <a:pt x="10105" y="78537"/>
                  </a:lnTo>
                  <a:lnTo>
                    <a:pt x="37663" y="37663"/>
                  </a:lnTo>
                  <a:lnTo>
                    <a:pt x="78537" y="10105"/>
                  </a:lnTo>
                  <a:lnTo>
                    <a:pt x="128590" y="0"/>
                  </a:lnTo>
                  <a:lnTo>
                    <a:pt x="1771647" y="0"/>
                  </a:lnTo>
                  <a:lnTo>
                    <a:pt x="1821699" y="10105"/>
                  </a:lnTo>
                  <a:lnTo>
                    <a:pt x="1862573" y="37663"/>
                  </a:lnTo>
                  <a:lnTo>
                    <a:pt x="1890131" y="78537"/>
                  </a:lnTo>
                  <a:lnTo>
                    <a:pt x="1900237" y="128590"/>
                  </a:lnTo>
                  <a:lnTo>
                    <a:pt x="1900237" y="642934"/>
                  </a:lnTo>
                  <a:lnTo>
                    <a:pt x="1890131" y="692987"/>
                  </a:lnTo>
                  <a:lnTo>
                    <a:pt x="1862573" y="733861"/>
                  </a:lnTo>
                  <a:lnTo>
                    <a:pt x="1821699" y="761419"/>
                  </a:lnTo>
                  <a:lnTo>
                    <a:pt x="1771647" y="771525"/>
                  </a:lnTo>
                  <a:lnTo>
                    <a:pt x="128590" y="771525"/>
                  </a:lnTo>
                  <a:lnTo>
                    <a:pt x="78537" y="761419"/>
                  </a:lnTo>
                  <a:lnTo>
                    <a:pt x="37663" y="733861"/>
                  </a:lnTo>
                  <a:lnTo>
                    <a:pt x="10105" y="692987"/>
                  </a:lnTo>
                  <a:lnTo>
                    <a:pt x="0" y="642934"/>
                  </a:lnTo>
                  <a:lnTo>
                    <a:pt x="0" y="1285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16942" y="5482305"/>
            <a:ext cx="1201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latin typeface="Calibri"/>
                <a:cs typeface="Calibri"/>
              </a:rPr>
              <a:t>Менеджер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43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1897832" cy="255181"/>
          </a:xfrm>
        </p:spPr>
        <p:txBody>
          <a:bodyPr>
            <a:normAutofit fontScale="90000"/>
          </a:bodyPr>
          <a:lstStyle/>
          <a:p>
            <a:r>
              <a:rPr lang="ru-RU" sz="4400" dirty="0" err="1"/>
              <a:t>Автоматизація</a:t>
            </a:r>
            <a:r>
              <a:rPr lang="ru-RU" sz="4400" dirty="0"/>
              <a:t> </a:t>
            </a:r>
            <a:r>
              <a:rPr lang="ru-RU" sz="4400" dirty="0" err="1"/>
              <a:t>системи</a:t>
            </a:r>
            <a:r>
              <a:rPr lang="ru-RU" sz="4400" dirty="0"/>
              <a:t> </a:t>
            </a:r>
            <a:r>
              <a:rPr lang="ru-RU" sz="4400" dirty="0" err="1"/>
              <a:t>управління</a:t>
            </a:r>
            <a:r>
              <a:rPr lang="ru-RU" sz="4400" dirty="0"/>
              <a:t> рестораном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75" y="935665"/>
            <a:ext cx="7719237" cy="58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091" y="846835"/>
            <a:ext cx="3386454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sz="3600" b="1" spc="185" dirty="0" err="1">
                <a:latin typeface="Calibri"/>
                <a:cs typeface="Calibri"/>
              </a:rPr>
              <a:t>А</a:t>
            </a:r>
            <a:r>
              <a:rPr sz="3600" b="1" spc="145" dirty="0" err="1">
                <a:latin typeface="Calibri"/>
                <a:cs typeface="Calibri"/>
              </a:rPr>
              <a:t>в</a:t>
            </a:r>
            <a:r>
              <a:rPr sz="3600" b="1" spc="280" dirty="0" err="1">
                <a:latin typeface="Calibri"/>
                <a:cs typeface="Calibri"/>
              </a:rPr>
              <a:t>т</a:t>
            </a:r>
            <a:r>
              <a:rPr sz="3600" b="1" spc="-35" dirty="0" err="1">
                <a:latin typeface="Calibri"/>
                <a:cs typeface="Calibri"/>
              </a:rPr>
              <a:t>о</a:t>
            </a:r>
            <a:r>
              <a:rPr sz="3600" b="1" spc="-50" dirty="0" err="1">
                <a:latin typeface="Calibri"/>
                <a:cs typeface="Calibri"/>
              </a:rPr>
              <a:t>м</a:t>
            </a:r>
            <a:r>
              <a:rPr sz="3600" b="1" spc="459" dirty="0" err="1">
                <a:latin typeface="Calibri"/>
                <a:cs typeface="Calibri"/>
              </a:rPr>
              <a:t>а</a:t>
            </a:r>
            <a:r>
              <a:rPr sz="3600" b="1" spc="280" dirty="0" err="1">
                <a:latin typeface="Calibri"/>
                <a:cs typeface="Calibri"/>
              </a:rPr>
              <a:t>т</a:t>
            </a:r>
            <a:r>
              <a:rPr sz="3600" b="1" spc="75" dirty="0" err="1">
                <a:latin typeface="Calibri"/>
                <a:cs typeface="Calibri"/>
              </a:rPr>
              <a:t>и</a:t>
            </a:r>
            <a:r>
              <a:rPr sz="3600" b="1" spc="85" dirty="0" err="1">
                <a:latin typeface="Calibri"/>
                <a:cs typeface="Calibri"/>
              </a:rPr>
              <a:t>з</a:t>
            </a:r>
            <a:r>
              <a:rPr sz="3600" b="1" spc="459" dirty="0" err="1">
                <a:latin typeface="Calibri"/>
                <a:cs typeface="Calibri"/>
              </a:rPr>
              <a:t>а</a:t>
            </a:r>
            <a:r>
              <a:rPr sz="3600" b="1" spc="175" dirty="0" err="1">
                <a:latin typeface="Calibri"/>
                <a:cs typeface="Calibri"/>
              </a:rPr>
              <a:t>ц</a:t>
            </a:r>
            <a:r>
              <a:rPr lang="uk-UA" sz="3600" b="1" spc="75" dirty="0">
                <a:latin typeface="Calibri"/>
                <a:cs typeface="Calibri"/>
              </a:rPr>
              <a:t>і</a:t>
            </a:r>
            <a:r>
              <a:rPr sz="3600" b="1" spc="60" dirty="0">
                <a:latin typeface="Calibri"/>
                <a:cs typeface="Calibri"/>
              </a:rPr>
              <a:t>я  </a:t>
            </a:r>
            <a:r>
              <a:rPr sz="3600" b="1" spc="305" dirty="0" err="1">
                <a:solidFill>
                  <a:srgbClr val="FFC000"/>
                </a:solidFill>
                <a:latin typeface="Calibri"/>
                <a:cs typeface="Calibri"/>
              </a:rPr>
              <a:t>ресторан</a:t>
            </a:r>
            <a:r>
              <a:rPr lang="uk-UA" sz="3600" b="1" spc="305" dirty="0">
                <a:solidFill>
                  <a:srgbClr val="FFC000"/>
                </a:solidFill>
                <a:latin typeface="Calibri"/>
                <a:cs typeface="Calibri"/>
              </a:rPr>
              <a:t>у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8114" y="1435100"/>
            <a:ext cx="4177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0" dirty="0" err="1">
                <a:latin typeface="Calibri"/>
                <a:cs typeface="Calibri"/>
              </a:rPr>
              <a:t>Систем</a:t>
            </a:r>
            <a:r>
              <a:rPr lang="uk-UA" sz="1800" b="1" spc="110" dirty="0">
                <a:latin typeface="Calibri"/>
                <a:cs typeface="Calibri"/>
              </a:rPr>
              <a:t>и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95" dirty="0" err="1">
                <a:latin typeface="Calibri"/>
                <a:cs typeface="Calibri"/>
              </a:rPr>
              <a:t>автоматизац</a:t>
            </a:r>
            <a:r>
              <a:rPr lang="uk-UA" sz="1800" b="1" spc="95" dirty="0" err="1">
                <a:latin typeface="Calibri"/>
                <a:cs typeface="Calibri"/>
              </a:rPr>
              <a:t>ії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14" dirty="0" err="1">
                <a:latin typeface="Calibri"/>
                <a:cs typeface="Calibri"/>
              </a:rPr>
              <a:t>ресторан</a:t>
            </a:r>
            <a:r>
              <a:rPr lang="uk-UA" sz="1800" b="1" spc="114" dirty="0">
                <a:latin typeface="Calibri"/>
                <a:cs typeface="Calibri"/>
              </a:rPr>
              <a:t>і</a:t>
            </a:r>
            <a:r>
              <a:rPr sz="1800" b="1" spc="114" dirty="0">
                <a:latin typeface="Calibri"/>
                <a:cs typeface="Calibri"/>
              </a:rPr>
              <a:t>в: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8114" y="1718564"/>
            <a:ext cx="2727960" cy="3726179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1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35" dirty="0">
                <a:latin typeface="Trebuchet MS"/>
                <a:cs typeface="Trebuchet MS"/>
              </a:rPr>
              <a:t>Iiko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60" dirty="0">
                <a:latin typeface="Trebuchet MS"/>
                <a:cs typeface="Trebuchet MS"/>
              </a:rPr>
              <a:t>R-keeper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25" dirty="0">
                <a:latin typeface="Trebuchet MS"/>
                <a:cs typeface="Trebuchet MS"/>
              </a:rPr>
              <a:t>+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Storehouse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15" dirty="0">
                <a:latin typeface="Trebuchet MS"/>
                <a:cs typeface="Trebuchet MS"/>
              </a:rPr>
              <a:t>Трактиръ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25" dirty="0">
                <a:latin typeface="Trebuchet MS"/>
                <a:cs typeface="Trebuchet MS"/>
              </a:rPr>
              <a:t>Poster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40" dirty="0">
                <a:latin typeface="Trebuchet MS"/>
                <a:cs typeface="Trebuchet MS"/>
              </a:rPr>
              <a:t>Jowi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225" dirty="0">
                <a:latin typeface="Trebuchet MS"/>
                <a:cs typeface="Trebuchet MS"/>
              </a:rPr>
              <a:t>Q</a:t>
            </a:r>
            <a:r>
              <a:rPr sz="1800" spc="15" dirty="0">
                <a:latin typeface="Trebuchet MS"/>
                <a:cs typeface="Trebuchet MS"/>
              </a:rPr>
              <a:t>u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90" dirty="0">
                <a:latin typeface="Trebuchet MS"/>
                <a:cs typeface="Trebuchet MS"/>
              </a:rPr>
              <a:t>c</a:t>
            </a:r>
            <a:r>
              <a:rPr sz="1800" spc="-20" dirty="0">
                <a:latin typeface="Trebuchet MS"/>
                <a:cs typeface="Trebuchet MS"/>
              </a:rPr>
              <a:t>k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r</a:t>
            </a:r>
            <a:r>
              <a:rPr sz="1800" spc="60" dirty="0">
                <a:latin typeface="Trebuchet MS"/>
                <a:cs typeface="Trebuchet MS"/>
              </a:rPr>
              <a:t>e</a:t>
            </a:r>
            <a:r>
              <a:rPr sz="1800" spc="80" dirty="0">
                <a:latin typeface="Trebuchet MS"/>
                <a:cs typeface="Trebuchet MS"/>
              </a:rPr>
              <a:t>s</a:t>
            </a:r>
            <a:r>
              <a:rPr sz="1800" spc="40" dirty="0">
                <a:latin typeface="Trebuchet MS"/>
                <a:cs typeface="Trebuchet MS"/>
              </a:rPr>
              <a:t>to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5" dirty="0">
                <a:latin typeface="Trebuchet MS"/>
                <a:cs typeface="Trebuchet MS"/>
              </a:rPr>
              <a:t>Microinvest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85" dirty="0">
                <a:latin typeface="Trebuchet MS"/>
                <a:cs typeface="Trebuchet MS"/>
              </a:rPr>
              <a:t>Pos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Sector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15" dirty="0">
                <a:latin typeface="Trebuchet MS"/>
                <a:cs typeface="Trebuchet MS"/>
              </a:rPr>
              <a:t>РСТъ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Ресторатор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091" y="2687828"/>
            <a:ext cx="2655570" cy="1272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sz="1800" spc="70" dirty="0" err="1">
                <a:latin typeface="Trebuchet MS"/>
                <a:cs typeface="Trebuchet MS"/>
              </a:rPr>
              <a:t>Система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lang="uk-UA" sz="1800" spc="50" dirty="0">
                <a:latin typeface="Trebuchet MS"/>
                <a:cs typeface="Trebuchet MS"/>
              </a:rPr>
              <a:t>обліку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(back 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office)</a:t>
            </a:r>
            <a:r>
              <a:rPr sz="1800" spc="3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и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75" dirty="0" err="1">
                <a:latin typeface="Trebuchet MS"/>
                <a:cs typeface="Trebuchet MS"/>
              </a:rPr>
              <a:t>касова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40" dirty="0" err="1">
                <a:latin typeface="Trebuchet MS"/>
                <a:cs typeface="Trebuchet MS"/>
              </a:rPr>
              <a:t>час</a:t>
            </a:r>
            <a:r>
              <a:rPr lang="uk-UA" sz="1800" spc="40" dirty="0" err="1">
                <a:latin typeface="Trebuchet MS"/>
                <a:cs typeface="Trebuchet MS"/>
              </a:rPr>
              <a:t>тина</a:t>
            </a:r>
            <a:r>
              <a:rPr sz="1800" spc="40" dirty="0">
                <a:latin typeface="Trebuchet MS"/>
                <a:cs typeface="Trebuchet MS"/>
              </a:rPr>
              <a:t>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190" dirty="0">
                <a:latin typeface="Trebuchet MS"/>
                <a:cs typeface="Trebuchet MS"/>
              </a:rPr>
              <a:t>(</a:t>
            </a:r>
            <a:r>
              <a:rPr sz="1800" spc="-95" dirty="0">
                <a:latin typeface="Trebuchet MS"/>
                <a:cs typeface="Trebuchet MS"/>
              </a:rPr>
              <a:t>f</a:t>
            </a:r>
            <a:r>
              <a:rPr sz="1800" spc="-140" dirty="0">
                <a:latin typeface="Trebuchet MS"/>
                <a:cs typeface="Trebuchet MS"/>
              </a:rPr>
              <a:t>r</a:t>
            </a:r>
            <a:r>
              <a:rPr sz="1800" spc="114" dirty="0">
                <a:latin typeface="Trebuchet MS"/>
                <a:cs typeface="Trebuchet MS"/>
              </a:rPr>
              <a:t>o</a:t>
            </a:r>
            <a:r>
              <a:rPr sz="1800" spc="15" dirty="0">
                <a:latin typeface="Trebuchet MS"/>
                <a:cs typeface="Trebuchet MS"/>
              </a:rPr>
              <a:t>n</a:t>
            </a:r>
            <a:r>
              <a:rPr sz="1800" spc="-40" dirty="0">
                <a:latin typeface="Trebuchet MS"/>
                <a:cs typeface="Trebuchet MS"/>
              </a:rPr>
              <a:t>t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o</a:t>
            </a:r>
            <a:r>
              <a:rPr sz="1800" spc="-95" dirty="0">
                <a:latin typeface="Trebuchet MS"/>
                <a:cs typeface="Trebuchet MS"/>
              </a:rPr>
              <a:t>ff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90" dirty="0">
                <a:latin typeface="Trebuchet MS"/>
                <a:cs typeface="Trebuchet MS"/>
              </a:rPr>
              <a:t>c</a:t>
            </a:r>
            <a:r>
              <a:rPr sz="1800" spc="60" dirty="0">
                <a:latin typeface="Trebuchet MS"/>
                <a:cs typeface="Trebuchet MS"/>
              </a:rPr>
              <a:t>e</a:t>
            </a:r>
            <a:r>
              <a:rPr sz="1800" spc="-185" dirty="0">
                <a:latin typeface="Trebuchet MS"/>
                <a:cs typeface="Trebuchet MS"/>
              </a:rPr>
              <a:t>)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9996" y="226286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6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6553200" cy="2585323"/>
          </a:xfrm>
        </p:spPr>
        <p:txBody>
          <a:bodyPr/>
          <a:lstStyle/>
          <a:p>
            <a:r>
              <a:rPr lang="ru-RU" sz="2400" dirty="0"/>
              <a:t>«</a:t>
            </a:r>
            <a:r>
              <a:rPr lang="ru-RU" sz="2400" dirty="0" err="1"/>
              <a:t>Піди</a:t>
            </a:r>
            <a:r>
              <a:rPr lang="ru-RU" sz="2400" dirty="0"/>
              <a:t> </a:t>
            </a:r>
            <a:r>
              <a:rPr lang="ru-RU" sz="2400" dirty="0" err="1"/>
              <a:t>туди</a:t>
            </a:r>
            <a:r>
              <a:rPr lang="ru-RU" sz="2400" dirty="0"/>
              <a:t>, не знаю </a:t>
            </a:r>
            <a:r>
              <a:rPr lang="ru-RU" sz="2400" dirty="0" err="1"/>
              <a:t>куди</a:t>
            </a:r>
            <a:r>
              <a:rPr lang="ru-RU" sz="2400" dirty="0"/>
              <a:t>, принеси те, не знаю </a:t>
            </a:r>
            <a:r>
              <a:rPr lang="ru-RU" sz="2400" dirty="0" err="1"/>
              <a:t>що</a:t>
            </a:r>
            <a:r>
              <a:rPr lang="ru-RU" sz="2400" dirty="0"/>
              <a:t>!» -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примха</a:t>
            </a:r>
            <a:r>
              <a:rPr lang="ru-RU" sz="2400" dirty="0"/>
              <a:t> з </a:t>
            </a:r>
            <a:r>
              <a:rPr lang="ru-RU" sz="2400" dirty="0" err="1"/>
              <a:t>казки</a:t>
            </a:r>
            <a:r>
              <a:rPr lang="ru-RU" sz="2400" dirty="0"/>
              <a:t>, </a:t>
            </a:r>
            <a:r>
              <a:rPr lang="ru-RU" sz="2400" dirty="0" err="1"/>
              <a:t>це</a:t>
            </a:r>
            <a:r>
              <a:rPr lang="ru-RU" sz="2400" dirty="0"/>
              <a:t> як не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робити</a:t>
            </a:r>
            <a:r>
              <a:rPr lang="ru-RU" sz="2400" dirty="0"/>
              <a:t>;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точний</a:t>
            </a:r>
            <a:r>
              <a:rPr lang="ru-RU" sz="2400" dirty="0"/>
              <a:t> </a:t>
            </a:r>
            <a:r>
              <a:rPr lang="ru-RU" sz="2400" dirty="0" err="1"/>
              <a:t>опис</a:t>
            </a:r>
            <a:r>
              <a:rPr lang="ru-RU" sz="2400" dirty="0"/>
              <a:t> так званого «</a:t>
            </a:r>
            <a:r>
              <a:rPr lang="ru-RU" sz="2400" dirty="0" err="1"/>
              <a:t>скоростиглого</a:t>
            </a:r>
            <a:r>
              <a:rPr lang="ru-RU" sz="2400" dirty="0"/>
              <a:t> </a:t>
            </a:r>
            <a:r>
              <a:rPr lang="ru-RU" sz="2400" dirty="0" err="1"/>
              <a:t>аматорського</a:t>
            </a:r>
            <a:r>
              <a:rPr lang="ru-RU" sz="2400" dirty="0"/>
              <a:t> менеджменту» в </a:t>
            </a:r>
            <a:r>
              <a:rPr lang="ru-RU" sz="2400" dirty="0" err="1"/>
              <a:t>багатьох</a:t>
            </a:r>
            <a:r>
              <a:rPr lang="ru-RU" sz="2400" dirty="0"/>
              <a:t> ресторанах.  І </a:t>
            </a: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цього</a:t>
            </a:r>
            <a:r>
              <a:rPr lang="ru-RU" sz="2400" dirty="0"/>
              <a:t>: </a:t>
            </a:r>
            <a:r>
              <a:rPr lang="uk-UA" sz="2400" dirty="0"/>
              <a:t>незадоволений</a:t>
            </a:r>
            <a:r>
              <a:rPr lang="ru-RU" sz="2400" dirty="0"/>
              <a:t> </a:t>
            </a:r>
            <a:r>
              <a:rPr lang="ru-RU" sz="2400" dirty="0" err="1"/>
              <a:t>гість</a:t>
            </a:r>
            <a:r>
              <a:rPr lang="ru-RU" sz="2400" dirty="0"/>
              <a:t> та,  </a:t>
            </a:r>
            <a:r>
              <a:rPr lang="ru-RU" sz="2400" dirty="0" err="1"/>
              <a:t>звичайно</a:t>
            </a:r>
            <a:r>
              <a:rPr lang="ru-RU" sz="2400" dirty="0"/>
              <a:t>, </a:t>
            </a:r>
            <a:r>
              <a:rPr lang="ru-RU" sz="2400" dirty="0" err="1"/>
              <a:t>низький</a:t>
            </a:r>
            <a:r>
              <a:rPr lang="ru-RU" sz="2400" dirty="0"/>
              <a:t> </a:t>
            </a:r>
            <a:r>
              <a:rPr lang="ru-RU" sz="2400" dirty="0" err="1"/>
              <a:t>прибуток</a:t>
            </a:r>
            <a:r>
              <a:rPr lang="ru-RU" sz="2400" dirty="0"/>
              <a:t> ресторану.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1000"/>
            <a:ext cx="3420894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0882" y="3236094"/>
            <a:ext cx="6598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Офіціантові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досить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складно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виконати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вказівку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: «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повинен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якісно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обслужити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гостя!»  А як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якісно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​​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кожен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розуміє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по-своєму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 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потім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офіціант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тремтячими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руками,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спираючись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коліно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і спершись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сусідній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столик,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відкриває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пляшку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вина,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засовуючи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пробку 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кишеню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розливає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його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перевалюючись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через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стіл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нависаючи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над гостем.</a:t>
            </a:r>
          </a:p>
        </p:txBody>
      </p:sp>
    </p:spTree>
    <p:extLst>
      <p:ext uri="{BB962C8B-B14F-4D97-AF65-F5344CB8AC3E}">
        <p14:creationId xmlns:p14="http://schemas.microsoft.com/office/powerpoint/2010/main" val="1150085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751579" cy="6858000"/>
            <a:chOff x="0" y="0"/>
            <a:chExt cx="375157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5154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9051" y="4784559"/>
              <a:ext cx="1910714" cy="0"/>
            </a:xfrm>
            <a:custGeom>
              <a:avLst/>
              <a:gdLst/>
              <a:ahLst/>
              <a:cxnLst/>
              <a:rect l="l" t="t" r="r" b="b"/>
              <a:pathLst>
                <a:path w="1910714">
                  <a:moveTo>
                    <a:pt x="0" y="0"/>
                  </a:moveTo>
                  <a:lnTo>
                    <a:pt x="191044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62400" y="846835"/>
            <a:ext cx="342900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lvl="0" indent="645160" algn="ctr" defTabSz="914400" rtl="0" eaLnBrk="1" fontAlgn="auto" latinLnBrk="0" hangingPunct="1">
              <a:lnSpc>
                <a:spcPts val="43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spc="229" noProof="0" dirty="0">
                <a:solidFill>
                  <a:srgbClr val="FFC000"/>
                </a:solidFill>
                <a:latin typeface="Calibri"/>
                <a:cs typeface="Calibri"/>
              </a:rPr>
              <a:t>Основні п</a:t>
            </a:r>
            <a:r>
              <a:rPr kumimoji="0" sz="3600" b="1" i="0" u="none" strike="noStrike" kern="1200" cap="none" spc="229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3600" b="1" i="0" u="none" strike="noStrike" kern="1200" cap="none" spc="17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3600" b="1" i="0" u="none" strike="noStrike" kern="1200" cap="none" spc="18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ц</a:t>
            </a:r>
            <a:r>
              <a:rPr kumimoji="0" sz="3600" b="1" i="0" u="none" strike="noStrike" kern="1200" cap="none" spc="38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ес</a:t>
            </a:r>
            <a:r>
              <a:rPr kumimoji="0" lang="uk-UA" sz="3600" b="1" i="0" u="none" strike="noStrike" kern="1200" cap="none" spc="3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0248" y="2286000"/>
            <a:ext cx="3351152" cy="2834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Р</a:t>
            </a:r>
            <a:r>
              <a:rPr kumimoji="0" lang="uk-UA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11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бота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uk-UA" sz="2000" spc="105" dirty="0">
                <a:solidFill>
                  <a:srgbClr val="404040"/>
                </a:solidFill>
                <a:latin typeface="Trebuchet MS"/>
                <a:cs typeface="Trebuchet MS"/>
              </a:rPr>
              <a:t>з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uk-UA" sz="2000" spc="70" dirty="0">
                <a:solidFill>
                  <a:srgbClr val="404040"/>
                </a:solidFill>
                <a:latin typeface="Trebuchet MS"/>
                <a:cs typeface="Trebuchet MS"/>
              </a:rPr>
              <a:t>продукцією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uk-UA" sz="2000" b="0" i="0" u="none" strike="noStrike" kern="1200" cap="none" spc="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</a:t>
            </a:r>
            <a:r>
              <a:rPr kumimoji="0" sz="2000" b="0" i="0" u="none" strike="noStrike" kern="1200" cap="none" spc="-6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r>
              <a:rPr kumimoji="0" sz="2000" b="0" i="0" u="none" strike="noStrike" kern="1200" cap="none" spc="10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</a:t>
            </a:r>
            <a:r>
              <a:rPr kumimoji="0" sz="2000" b="0" i="0" u="none" strike="noStrike" kern="1200" cap="none" spc="13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10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ва</a:t>
            </a:r>
            <a:r>
              <a:rPr kumimoji="0" sz="2000" b="0" i="0" u="none" strike="noStrike" kern="1200" cap="none" spc="-5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я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3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п</a:t>
            </a:r>
            <a:r>
              <a:rPr kumimoji="0" sz="2000" b="0" i="0" u="none" strike="noStrike" kern="1200" cap="none" spc="15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р</a:t>
            </a:r>
            <a:r>
              <a:rPr kumimoji="0" sz="2000" b="0" i="0" u="none" strike="noStrike" kern="1200" cap="none" spc="13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гр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r>
              <a:rPr kumimoji="0" sz="2000" b="0" i="0" u="none" strike="noStrike" kern="1200" cap="none" spc="-10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м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endParaRPr lang="uk-UA" sz="2000" spc="245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Звітність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Контроль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База даних 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тощо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3850" y="0"/>
            <a:ext cx="424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1061A-C95F-8608-A6F0-2CCEEE2AD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54" y="304800"/>
            <a:ext cx="5689915" cy="492443"/>
          </a:xfrm>
        </p:spPr>
        <p:txBody>
          <a:bodyPr/>
          <a:lstStyle/>
          <a:p>
            <a:r>
              <a:rPr lang="uk-UA" dirty="0"/>
              <a:t>СТИЛІ УПРАВЛЯННЯ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0E3E0B-E89A-DE8E-5CAC-56CB67F0476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28600" y="1213008"/>
            <a:ext cx="8686800" cy="4801314"/>
          </a:xfrm>
        </p:spPr>
        <p:txBody>
          <a:bodyPr/>
          <a:lstStyle/>
          <a:p>
            <a:r>
              <a:rPr lang="ru-RU" sz="2400" u="sng" dirty="0" err="1"/>
              <a:t>Авторитарний</a:t>
            </a:r>
            <a:r>
              <a:rPr lang="ru-RU" sz="2400" u="sng" dirty="0"/>
              <a:t> стиль </a:t>
            </a:r>
            <a:r>
              <a:rPr lang="ru-RU" sz="2400" dirty="0"/>
              <a:t>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поведінка</a:t>
            </a:r>
            <a:r>
              <a:rPr lang="ru-RU" sz="2400" dirty="0"/>
              <a:t> </a:t>
            </a:r>
            <a:r>
              <a:rPr lang="ru-RU" sz="2400" dirty="0" err="1"/>
              <a:t>керівника</a:t>
            </a:r>
            <a:r>
              <a:rPr lang="ru-RU" sz="2400" dirty="0"/>
              <a:t>,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достатній</a:t>
            </a:r>
            <a:r>
              <a:rPr lang="ru-RU" sz="2400" dirty="0"/>
              <a:t> </a:t>
            </a:r>
            <a:r>
              <a:rPr lang="ru-RU" sz="2400" dirty="0" err="1"/>
              <a:t>обсяг</a:t>
            </a:r>
            <a:r>
              <a:rPr lang="ru-RU" sz="2400" dirty="0"/>
              <a:t> </a:t>
            </a:r>
            <a:r>
              <a:rPr lang="ru-RU" sz="2400" dirty="0" err="1"/>
              <a:t>влади</a:t>
            </a:r>
            <a:r>
              <a:rPr lang="ru-RU" sz="2400" dirty="0"/>
              <a:t> для </a:t>
            </a:r>
          </a:p>
          <a:p>
            <a:r>
              <a:rPr lang="ru-RU" sz="2400" dirty="0" err="1"/>
              <a:t>нав'язування</a:t>
            </a:r>
            <a:r>
              <a:rPr lang="ru-RU" sz="2400" dirty="0"/>
              <a:t>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волі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позитивними</a:t>
            </a:r>
            <a:r>
              <a:rPr lang="ru-RU" sz="2400" dirty="0"/>
              <a:t> характеристиками є: </a:t>
            </a:r>
            <a:r>
              <a:rPr lang="ru-RU" sz="2400" dirty="0" err="1"/>
              <a:t>відданість</a:t>
            </a:r>
            <a:r>
              <a:rPr lang="ru-RU" sz="2400" dirty="0"/>
              <a:t>, </a:t>
            </a:r>
            <a:r>
              <a:rPr lang="ru-RU" sz="2400" dirty="0" err="1"/>
              <a:t>ризикованість</a:t>
            </a:r>
            <a:r>
              <a:rPr lang="ru-RU" sz="2400" dirty="0"/>
              <a:t>, </a:t>
            </a:r>
            <a:r>
              <a:rPr lang="ru-RU" sz="2400" dirty="0" err="1"/>
              <a:t>оперативність</a:t>
            </a:r>
            <a:r>
              <a:rPr lang="ru-RU" sz="2400" dirty="0"/>
              <a:t>, </a:t>
            </a:r>
            <a:r>
              <a:rPr lang="ru-RU" sz="2400" dirty="0" err="1"/>
              <a:t>настирливість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тощо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Негативним</a:t>
            </a:r>
            <a:r>
              <a:rPr lang="ru-RU" sz="2400" dirty="0"/>
              <a:t> є: </a:t>
            </a:r>
            <a:r>
              <a:rPr lang="ru-RU" sz="2400" dirty="0" err="1"/>
              <a:t>надмірна</a:t>
            </a:r>
            <a:r>
              <a:rPr lang="ru-RU" sz="2400" dirty="0"/>
              <a:t> </a:t>
            </a:r>
            <a:r>
              <a:rPr lang="ru-RU" sz="2400" dirty="0" err="1"/>
              <a:t>централізація</a:t>
            </a:r>
            <a:r>
              <a:rPr lang="ru-RU" sz="2400" dirty="0"/>
              <a:t> </a:t>
            </a:r>
            <a:r>
              <a:rPr lang="ru-RU" sz="2400" dirty="0" err="1"/>
              <a:t>влади</a:t>
            </a:r>
            <a:r>
              <a:rPr lang="ru-RU" sz="2400" dirty="0"/>
              <a:t>, </a:t>
            </a:r>
            <a:r>
              <a:rPr lang="ru-RU" sz="2400" dirty="0" err="1"/>
              <a:t>свідоме</a:t>
            </a:r>
            <a:r>
              <a:rPr lang="ru-RU" sz="2400" dirty="0"/>
              <a:t> </a:t>
            </a:r>
            <a:r>
              <a:rPr lang="ru-RU" sz="2400" dirty="0" err="1"/>
              <a:t>обмеження</a:t>
            </a:r>
            <a:r>
              <a:rPr lang="ru-RU" sz="2400" dirty="0"/>
              <a:t> </a:t>
            </a:r>
            <a:r>
              <a:rPr lang="ru-RU" sz="2400" dirty="0" err="1"/>
              <a:t>контактів</a:t>
            </a:r>
            <a:r>
              <a:rPr lang="ru-RU" sz="2400" dirty="0"/>
              <a:t> з </a:t>
            </a:r>
            <a:r>
              <a:rPr lang="ru-RU" sz="2400" dirty="0" err="1"/>
              <a:t>підлеглими</a:t>
            </a:r>
            <a:r>
              <a:rPr lang="ru-RU" sz="2400" dirty="0"/>
              <a:t>, </a:t>
            </a:r>
            <a:r>
              <a:rPr lang="ru-RU" sz="2400" dirty="0" err="1"/>
              <a:t>нетерпимість</a:t>
            </a:r>
            <a:r>
              <a:rPr lang="ru-RU" sz="2400" dirty="0"/>
              <a:t> до </a:t>
            </a:r>
            <a:r>
              <a:rPr lang="ru-RU" sz="2400" dirty="0" err="1"/>
              <a:t>заперечень</a:t>
            </a:r>
            <a:r>
              <a:rPr lang="ru-RU" sz="2400" dirty="0"/>
              <a:t>, </a:t>
            </a:r>
            <a:r>
              <a:rPr lang="ru-RU" sz="2400" dirty="0" err="1"/>
              <a:t>формальне</a:t>
            </a:r>
            <a:r>
              <a:rPr lang="ru-RU" sz="2400" dirty="0"/>
              <a:t>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нарад</a:t>
            </a:r>
            <a:r>
              <a:rPr lang="ru-RU" sz="2400" dirty="0"/>
              <a:t>, </a:t>
            </a:r>
            <a:r>
              <a:rPr lang="ru-RU" sz="2400" dirty="0" err="1"/>
              <a:t>перевищення</a:t>
            </a:r>
            <a:r>
              <a:rPr lang="ru-RU" sz="2400" dirty="0"/>
              <a:t> меж </a:t>
            </a:r>
            <a:r>
              <a:rPr lang="ru-RU" sz="2400" dirty="0" err="1"/>
              <a:t>законів</a:t>
            </a:r>
            <a:r>
              <a:rPr lang="ru-RU" sz="2400" dirty="0"/>
              <a:t>, </a:t>
            </a:r>
            <a:r>
              <a:rPr lang="ru-RU" sz="2400" dirty="0" err="1"/>
              <a:t>часте</a:t>
            </a:r>
            <a:r>
              <a:rPr lang="ru-RU" sz="2400" dirty="0"/>
              <a:t> </a:t>
            </a:r>
            <a:r>
              <a:rPr lang="ru-RU" sz="2400" dirty="0" err="1"/>
              <a:t>застосування</a:t>
            </a:r>
            <a:r>
              <a:rPr lang="ru-RU" sz="2400" dirty="0"/>
              <a:t> </a:t>
            </a:r>
            <a:r>
              <a:rPr lang="ru-RU" sz="2400" dirty="0" err="1"/>
              <a:t>адміністративних</a:t>
            </a:r>
            <a:r>
              <a:rPr lang="ru-RU" sz="2400" dirty="0"/>
              <a:t> </a:t>
            </a:r>
            <a:r>
              <a:rPr lang="ru-RU" sz="2400" dirty="0" err="1"/>
              <a:t>стягнень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1026" name="Picture 2" descr="Стиль керівника">
            <a:extLst>
              <a:ext uri="{FF2B5EF4-FFF2-40B4-BE49-F238E27FC236}">
                <a16:creationId xmlns:a16="http://schemas.microsoft.com/office/drawing/2014/main" id="{490E40A4-C06A-AB42-8D73-5CF6C2F7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5181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89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FF112-DE09-6B25-81F1-C1513999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DEA31-A5BB-6BD4-5FEB-00F5033A7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10026"/>
            <a:ext cx="5532120" cy="6647974"/>
          </a:xfrm>
        </p:spPr>
        <p:txBody>
          <a:bodyPr/>
          <a:lstStyle/>
          <a:p>
            <a:r>
              <a:rPr lang="ru-RU" sz="2400" u="sng" dirty="0" err="1"/>
              <a:t>Демократичний</a:t>
            </a:r>
            <a:r>
              <a:rPr lang="ru-RU" sz="2400" u="sng" dirty="0"/>
              <a:t> стиль </a:t>
            </a:r>
            <a:r>
              <a:rPr lang="ru-RU" sz="2400" dirty="0"/>
              <a:t>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поведінка</a:t>
            </a:r>
            <a:r>
              <a:rPr lang="ru-RU" sz="2400" dirty="0"/>
              <a:t> </a:t>
            </a:r>
            <a:r>
              <a:rPr lang="ru-RU" sz="2400" dirty="0" err="1"/>
              <a:t>керівника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намагається</a:t>
            </a:r>
            <a:r>
              <a:rPr lang="ru-RU" sz="2400" dirty="0"/>
              <a:t> не </a:t>
            </a:r>
            <a:r>
              <a:rPr lang="ru-RU" sz="2400" dirty="0" err="1"/>
              <a:t>нав'язувати</a:t>
            </a:r>
            <a:r>
              <a:rPr lang="ru-RU" sz="2400" dirty="0"/>
              <a:t> свою волю </a:t>
            </a:r>
            <a:r>
              <a:rPr lang="ru-RU" sz="2400" dirty="0" err="1"/>
              <a:t>підлеглим</a:t>
            </a:r>
            <a:r>
              <a:rPr lang="ru-RU" sz="2400" dirty="0"/>
              <a:t>, а </a:t>
            </a:r>
            <a:r>
              <a:rPr lang="ru-RU" sz="2400" dirty="0" err="1"/>
              <a:t>створює</a:t>
            </a:r>
            <a:r>
              <a:rPr lang="ru-RU" sz="2400" dirty="0"/>
              <a:t> </a:t>
            </a:r>
            <a:r>
              <a:rPr lang="ru-RU" sz="2400" dirty="0" err="1"/>
              <a:t>клімат</a:t>
            </a:r>
            <a:r>
              <a:rPr lang="ru-RU" sz="2400" dirty="0"/>
              <a:t> у </a:t>
            </a:r>
            <a:r>
              <a:rPr lang="ru-RU" sz="2400" dirty="0" err="1"/>
              <a:t>колективі</a:t>
            </a:r>
            <a:r>
              <a:rPr lang="ru-RU" sz="2400" dirty="0"/>
              <a:t>, де </a:t>
            </a:r>
            <a:r>
              <a:rPr lang="ru-RU" sz="2400" dirty="0" err="1"/>
              <a:t>працівники</a:t>
            </a:r>
            <a:r>
              <a:rPr lang="ru-RU" sz="2400" dirty="0"/>
              <a:t> </a:t>
            </a:r>
            <a:r>
              <a:rPr lang="ru-RU" sz="2400" dirty="0" err="1"/>
              <a:t>мотивують</a:t>
            </a:r>
            <a:r>
              <a:rPr lang="ru-RU" sz="2400" dirty="0"/>
              <a:t> себе </a:t>
            </a:r>
            <a:r>
              <a:rPr lang="ru-RU" sz="2400" dirty="0" err="1"/>
              <a:t>самі</a:t>
            </a:r>
            <a:r>
              <a:rPr lang="ru-RU" sz="2400" dirty="0"/>
              <a:t> до </a:t>
            </a:r>
            <a:r>
              <a:rPr lang="ru-RU" sz="2400" dirty="0" err="1"/>
              <a:t>праці</a:t>
            </a:r>
            <a:r>
              <a:rPr lang="ru-RU" sz="2400" dirty="0"/>
              <a:t> через потреби </a:t>
            </a:r>
            <a:r>
              <a:rPr lang="ru-RU" sz="2400" dirty="0" err="1"/>
              <a:t>вищого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позитивними</a:t>
            </a:r>
            <a:r>
              <a:rPr lang="ru-RU" sz="2400" dirty="0"/>
              <a:t> характеристиками </a:t>
            </a:r>
            <a:r>
              <a:rPr lang="ru-RU" sz="2400" dirty="0" err="1"/>
              <a:t>керівника</a:t>
            </a:r>
            <a:r>
              <a:rPr lang="ru-RU" sz="2400" dirty="0"/>
              <a:t>-демократа є </a:t>
            </a:r>
            <a:r>
              <a:rPr lang="ru-RU" sz="2400" dirty="0" err="1"/>
              <a:t>справедливість</a:t>
            </a:r>
            <a:r>
              <a:rPr lang="ru-RU" sz="2400" dirty="0"/>
              <a:t>, </a:t>
            </a:r>
            <a:r>
              <a:rPr lang="ru-RU" sz="2400" dirty="0" err="1"/>
              <a:t>повага</a:t>
            </a:r>
            <a:r>
              <a:rPr lang="ru-RU" sz="2400" dirty="0"/>
              <a:t> до </a:t>
            </a:r>
            <a:r>
              <a:rPr lang="ru-RU" sz="2400" dirty="0" err="1"/>
              <a:t>підлеглих</a:t>
            </a:r>
            <a:r>
              <a:rPr lang="ru-RU" sz="2400" dirty="0"/>
              <a:t>, </a:t>
            </a:r>
            <a:r>
              <a:rPr lang="ru-RU" sz="2400" dirty="0" err="1"/>
              <a:t>турбота</a:t>
            </a:r>
            <a:r>
              <a:rPr lang="ru-RU" sz="2400" dirty="0"/>
              <a:t> про них, </a:t>
            </a:r>
            <a:r>
              <a:rPr lang="ru-RU" sz="2400" dirty="0" err="1"/>
              <a:t>делегування</a:t>
            </a:r>
            <a:r>
              <a:rPr lang="ru-RU" sz="2400" dirty="0"/>
              <a:t> </a:t>
            </a:r>
            <a:r>
              <a:rPr lang="ru-RU" sz="2400" dirty="0" err="1"/>
              <a:t>другорядних</a:t>
            </a:r>
            <a:r>
              <a:rPr lang="ru-RU" sz="2400" dirty="0"/>
              <a:t>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, </a:t>
            </a:r>
            <a:r>
              <a:rPr lang="ru-RU" sz="2400" dirty="0" err="1"/>
              <a:t>прислуховування</a:t>
            </a:r>
            <a:r>
              <a:rPr lang="ru-RU" sz="2400" dirty="0"/>
              <a:t> до думок </a:t>
            </a:r>
            <a:r>
              <a:rPr lang="ru-RU" sz="2400" dirty="0" err="1"/>
              <a:t>підлеглих</a:t>
            </a:r>
            <a:r>
              <a:rPr lang="ru-RU" sz="2400" dirty="0"/>
              <a:t>, </a:t>
            </a:r>
            <a:r>
              <a:rPr lang="ru-RU" sz="2400" dirty="0" err="1"/>
              <a:t>доведення</a:t>
            </a:r>
            <a:r>
              <a:rPr lang="ru-RU" sz="2400" dirty="0"/>
              <a:t> </a:t>
            </a:r>
            <a:r>
              <a:rPr lang="ru-RU" sz="2400" dirty="0" err="1"/>
              <a:t>вказівок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пропозицій</a:t>
            </a:r>
            <a:r>
              <a:rPr lang="ru-RU" sz="2400" dirty="0"/>
              <a:t>, </a:t>
            </a:r>
            <a:r>
              <a:rPr lang="ru-RU" sz="2400" dirty="0" err="1"/>
              <a:t>порад</a:t>
            </a:r>
            <a:r>
              <a:rPr lang="ru-RU" sz="2400" dirty="0"/>
              <a:t> і </a:t>
            </a:r>
            <a:r>
              <a:rPr lang="ru-RU" sz="2400" dirty="0" err="1"/>
              <a:t>навіть</a:t>
            </a:r>
            <a:r>
              <a:rPr lang="ru-RU" sz="2400" dirty="0"/>
              <a:t> </a:t>
            </a:r>
            <a:r>
              <a:rPr lang="ru-RU" sz="2400" dirty="0" err="1"/>
              <a:t>прохань</a:t>
            </a:r>
            <a:r>
              <a:rPr lang="ru-RU" sz="2400" dirty="0"/>
              <a:t>, </a:t>
            </a:r>
            <a:r>
              <a:rPr lang="ru-RU" sz="2400" dirty="0" err="1"/>
              <a:t>інформування</a:t>
            </a:r>
            <a:r>
              <a:rPr lang="ru-RU" sz="2400" dirty="0"/>
              <a:t> </a:t>
            </a:r>
            <a:r>
              <a:rPr lang="ru-RU" sz="2400" dirty="0" err="1"/>
              <a:t>колективу</a:t>
            </a:r>
            <a:r>
              <a:rPr lang="ru-RU" sz="2400" dirty="0"/>
              <a:t> про стан справ та </a:t>
            </a:r>
            <a:r>
              <a:rPr lang="ru-RU" sz="2400" dirty="0" err="1"/>
              <a:t>перспективи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  <a:endParaRPr lang="uk-UA" sz="2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9F34EB-B764-93C2-D2F9-DC8C2E54440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1" y="173867"/>
            <a:ext cx="5678657" cy="6647974"/>
          </a:xfrm>
        </p:spPr>
        <p:txBody>
          <a:bodyPr/>
          <a:lstStyle/>
          <a:p>
            <a:r>
              <a:rPr lang="uk-UA" sz="2400" u="sng" dirty="0"/>
              <a:t>Ліберальний стиль </a:t>
            </a:r>
            <a:r>
              <a:rPr lang="uk-UA" sz="2400" dirty="0"/>
              <a:t>– це поведінка керівника, який надає своїм підлеглим майже повну волю у виборі завдань та контролю за ними.</a:t>
            </a:r>
          </a:p>
          <a:p>
            <a:endParaRPr lang="uk-UA" sz="2400" dirty="0"/>
          </a:p>
          <a:p>
            <a:r>
              <a:rPr lang="uk-UA" sz="2400" dirty="0"/>
              <a:t>Основними позитивними характеристиками керівника-ліберала є: ввічливість, добродушність до підлеглих, готовність вислуховувати пропозиції та навіть критику підлеглих тощо.</a:t>
            </a:r>
          </a:p>
          <a:p>
            <a:r>
              <a:rPr lang="uk-UA" sz="2400" dirty="0"/>
              <a:t>Негативним у керівника-ліберала є: відсутність ініціативи, очікування вказівок зверху, невпевненість, легкість впливу оточуючих, невимогливість до підлеглих, легко роздає нереальні обіцянки, безконтрольність, якщо вказівка не виконується підлеглим, може виконувати її сам тощо.</a:t>
            </a:r>
          </a:p>
        </p:txBody>
      </p:sp>
    </p:spTree>
    <p:extLst>
      <p:ext uri="{BB962C8B-B14F-4D97-AF65-F5344CB8AC3E}">
        <p14:creationId xmlns:p14="http://schemas.microsoft.com/office/powerpoint/2010/main" val="394411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143000"/>
            <a:ext cx="5181600" cy="3764491"/>
          </a:xfrm>
          <a:prstGeom prst="rect">
            <a:avLst/>
          </a:prstGeom>
        </p:spPr>
        <p:txBody>
          <a:bodyPr vert="horz" wrap="square" lIns="0" tIns="20510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Гість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офіціантом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Офіціант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кухнею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Кухня не</a:t>
            </a:r>
            <a:r>
              <a:rPr lang="uk-UA" sz="3525" spc="67" baseline="1182" dirty="0">
                <a:latin typeface="Trebuchet MS"/>
                <a:cs typeface="Trebuchet MS"/>
              </a:rPr>
              <a:t>задоволена</a:t>
            </a:r>
            <a:r>
              <a:rPr lang="ru-RU" sz="3525" spc="67" baseline="1182" dirty="0">
                <a:latin typeface="Trebuchet MS"/>
                <a:cs typeface="Trebuchet MS"/>
              </a:rPr>
              <a:t> менеджером</a:t>
            </a: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Менеджер не</a:t>
            </a:r>
            <a:r>
              <a:rPr lang="uk-UA" sz="3525" spc="67" baseline="1182" dirty="0">
                <a:latin typeface="Trebuchet MS"/>
                <a:cs typeface="Trebuchet MS"/>
              </a:rPr>
              <a:t>задоволений </a:t>
            </a:r>
            <a:r>
              <a:rPr lang="ru-RU" sz="3525" spc="67" baseline="1182" dirty="0">
                <a:latin typeface="Trebuchet MS"/>
                <a:cs typeface="Trebuchet MS"/>
              </a:rPr>
              <a:t>баром</a:t>
            </a: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Бар </a:t>
            </a:r>
            <a:r>
              <a:rPr lang="uk-UA" sz="3525" spc="67" baseline="1182" dirty="0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бухгалтерією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Бухгалтерія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незадоволена</a:t>
            </a:r>
            <a:r>
              <a:rPr lang="ru-RU" sz="3525" spc="67" baseline="1182" dirty="0">
                <a:latin typeface="Trebuchet MS"/>
                <a:cs typeface="Trebuchet MS"/>
              </a:rPr>
              <a:t> ...</a:t>
            </a:r>
            <a:endParaRPr sz="3525" baseline="1182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67500"/>
            <a:ext cx="3352800" cy="53860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30"/>
              </a:lnSpc>
            </a:pPr>
            <a:r>
              <a:rPr sz="3600" spc="254" dirty="0" err="1"/>
              <a:t>Так</a:t>
            </a:r>
            <a:r>
              <a:rPr sz="3600" spc="50" dirty="0"/>
              <a:t> </a:t>
            </a:r>
            <a:r>
              <a:rPr lang="uk-UA" sz="3600" spc="80" dirty="0"/>
              <a:t>і</a:t>
            </a:r>
            <a:r>
              <a:rPr sz="3600" spc="55" dirty="0"/>
              <a:t> </a:t>
            </a:r>
            <a:r>
              <a:rPr sz="3600" spc="50" dirty="0" err="1"/>
              <a:t>живем</a:t>
            </a:r>
            <a:r>
              <a:rPr lang="uk-UA" sz="3600" spc="50" dirty="0"/>
              <a:t>о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5164" y="636805"/>
            <a:ext cx="5200463" cy="55843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73210" y="454151"/>
            <a:ext cx="7141209" cy="5949950"/>
            <a:chOff x="2673210" y="454151"/>
            <a:chExt cx="7141209" cy="5949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3210" y="556590"/>
              <a:ext cx="7141024" cy="57448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1880" y="454151"/>
              <a:ext cx="5260848" cy="5949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7673" y="1231391"/>
            <a:ext cx="11416665" cy="4395470"/>
            <a:chOff x="394023" y="1231391"/>
            <a:chExt cx="11403965" cy="4395215"/>
          </a:xfrm>
        </p:grpSpPr>
        <p:sp>
          <p:nvSpPr>
            <p:cNvPr id="3" name="object 3"/>
            <p:cNvSpPr/>
            <p:nvPr/>
          </p:nvSpPr>
          <p:spPr>
            <a:xfrm>
              <a:off x="394023" y="2980267"/>
              <a:ext cx="11403965" cy="897890"/>
            </a:xfrm>
            <a:custGeom>
              <a:avLst/>
              <a:gdLst/>
              <a:ahLst/>
              <a:cxnLst/>
              <a:rect l="l" t="t" r="r" b="b"/>
              <a:pathLst>
                <a:path w="11403965" h="897889">
                  <a:moveTo>
                    <a:pt x="10955226" y="0"/>
                  </a:moveTo>
                  <a:lnTo>
                    <a:pt x="10955226" y="224363"/>
                  </a:lnTo>
                  <a:lnTo>
                    <a:pt x="0" y="224363"/>
                  </a:lnTo>
                  <a:lnTo>
                    <a:pt x="0" y="673102"/>
                  </a:lnTo>
                  <a:lnTo>
                    <a:pt x="10955226" y="673102"/>
                  </a:lnTo>
                  <a:lnTo>
                    <a:pt x="10955226" y="897465"/>
                  </a:lnTo>
                  <a:lnTo>
                    <a:pt x="11403952" y="448739"/>
                  </a:lnTo>
                  <a:lnTo>
                    <a:pt x="10955226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4023" y="2980267"/>
              <a:ext cx="11403965" cy="897890"/>
            </a:xfrm>
            <a:custGeom>
              <a:avLst/>
              <a:gdLst/>
              <a:ahLst/>
              <a:cxnLst/>
              <a:rect l="l" t="t" r="r" b="b"/>
              <a:pathLst>
                <a:path w="11403965" h="897889">
                  <a:moveTo>
                    <a:pt x="0" y="224363"/>
                  </a:moveTo>
                  <a:lnTo>
                    <a:pt x="10955227" y="224363"/>
                  </a:lnTo>
                  <a:lnTo>
                    <a:pt x="10955227" y="0"/>
                  </a:lnTo>
                  <a:lnTo>
                    <a:pt x="11403952" y="448739"/>
                  </a:lnTo>
                  <a:lnTo>
                    <a:pt x="10955227" y="897466"/>
                  </a:lnTo>
                  <a:lnTo>
                    <a:pt x="10955227" y="673102"/>
                  </a:lnTo>
                  <a:lnTo>
                    <a:pt x="0" y="673102"/>
                  </a:lnTo>
                  <a:lnTo>
                    <a:pt x="0" y="224363"/>
                  </a:lnTo>
                  <a:close/>
                </a:path>
              </a:pathLst>
            </a:custGeom>
            <a:ln w="12700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496" y="1231391"/>
              <a:ext cx="8183880" cy="43952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3746" y="3205988"/>
            <a:ext cx="806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6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lang="uk-UA" sz="2400" b="1" spc="165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2400" b="1" spc="145" dirty="0" err="1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400" b="1" spc="100" dirty="0" err="1">
                <a:solidFill>
                  <a:srgbClr val="FFFFFF"/>
                </a:solidFill>
                <a:latin typeface="Calibri"/>
                <a:cs typeface="Calibri"/>
              </a:rPr>
              <a:t>ть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54073" y="3205988"/>
            <a:ext cx="1452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 err="1">
                <a:solidFill>
                  <a:srgbClr val="F6BC25"/>
                </a:solidFill>
              </a:rPr>
              <a:t>Вл</a:t>
            </a:r>
            <a:r>
              <a:rPr sz="2400" spc="310" dirty="0" err="1">
                <a:solidFill>
                  <a:srgbClr val="F6BC25"/>
                </a:solidFill>
              </a:rPr>
              <a:t>а</a:t>
            </a:r>
            <a:r>
              <a:rPr lang="uk-UA" sz="2400" spc="105" dirty="0" err="1">
                <a:solidFill>
                  <a:srgbClr val="F6BC25"/>
                </a:solidFill>
              </a:rPr>
              <a:t>сник</a:t>
            </a:r>
            <a:endParaRPr sz="2400" dirty="0"/>
          </a:p>
        </p:txBody>
      </p:sp>
      <p:sp>
        <p:nvSpPr>
          <p:cNvPr id="8" name="object 8"/>
          <p:cNvSpPr/>
          <p:nvPr/>
        </p:nvSpPr>
        <p:spPr>
          <a:xfrm>
            <a:off x="394023" y="1066800"/>
            <a:ext cx="9732645" cy="4724400"/>
          </a:xfrm>
          <a:custGeom>
            <a:avLst/>
            <a:gdLst/>
            <a:ahLst/>
            <a:cxnLst/>
            <a:rect l="l" t="t" r="r" b="b"/>
            <a:pathLst>
              <a:path w="9732645" h="4724400">
                <a:moveTo>
                  <a:pt x="0" y="313271"/>
                </a:moveTo>
                <a:lnTo>
                  <a:pt x="3396" y="266978"/>
                </a:lnTo>
                <a:lnTo>
                  <a:pt x="13263" y="222794"/>
                </a:lnTo>
                <a:lnTo>
                  <a:pt x="29116" y="181204"/>
                </a:lnTo>
                <a:lnTo>
                  <a:pt x="50469" y="142691"/>
                </a:lnTo>
                <a:lnTo>
                  <a:pt x="76840" y="107742"/>
                </a:lnTo>
                <a:lnTo>
                  <a:pt x="107742" y="76840"/>
                </a:lnTo>
                <a:lnTo>
                  <a:pt x="142691" y="50469"/>
                </a:lnTo>
                <a:lnTo>
                  <a:pt x="181203" y="29116"/>
                </a:lnTo>
                <a:lnTo>
                  <a:pt x="222794" y="13263"/>
                </a:lnTo>
                <a:lnTo>
                  <a:pt x="266978" y="3396"/>
                </a:lnTo>
                <a:lnTo>
                  <a:pt x="313270" y="0"/>
                </a:lnTo>
                <a:lnTo>
                  <a:pt x="9418838" y="0"/>
                </a:lnTo>
                <a:lnTo>
                  <a:pt x="9465131" y="3396"/>
                </a:lnTo>
                <a:lnTo>
                  <a:pt x="9509315" y="13263"/>
                </a:lnTo>
                <a:lnTo>
                  <a:pt x="9550905" y="29116"/>
                </a:lnTo>
                <a:lnTo>
                  <a:pt x="9589417" y="50469"/>
                </a:lnTo>
                <a:lnTo>
                  <a:pt x="9624367" y="76840"/>
                </a:lnTo>
                <a:lnTo>
                  <a:pt x="9655269" y="107742"/>
                </a:lnTo>
                <a:lnTo>
                  <a:pt x="9681639" y="142691"/>
                </a:lnTo>
                <a:lnTo>
                  <a:pt x="9702992" y="181204"/>
                </a:lnTo>
                <a:lnTo>
                  <a:pt x="9718845" y="222794"/>
                </a:lnTo>
                <a:lnTo>
                  <a:pt x="9728712" y="266978"/>
                </a:lnTo>
                <a:lnTo>
                  <a:pt x="9732109" y="313271"/>
                </a:lnTo>
                <a:lnTo>
                  <a:pt x="9732109" y="4411129"/>
                </a:lnTo>
                <a:lnTo>
                  <a:pt x="9728712" y="4457421"/>
                </a:lnTo>
                <a:lnTo>
                  <a:pt x="9718845" y="4501605"/>
                </a:lnTo>
                <a:lnTo>
                  <a:pt x="9702992" y="4543195"/>
                </a:lnTo>
                <a:lnTo>
                  <a:pt x="9681639" y="4581708"/>
                </a:lnTo>
                <a:lnTo>
                  <a:pt x="9655269" y="4616657"/>
                </a:lnTo>
                <a:lnTo>
                  <a:pt x="9624367" y="4647559"/>
                </a:lnTo>
                <a:lnTo>
                  <a:pt x="9589417" y="4673929"/>
                </a:lnTo>
                <a:lnTo>
                  <a:pt x="9550905" y="4695283"/>
                </a:lnTo>
                <a:lnTo>
                  <a:pt x="9509315" y="4711136"/>
                </a:lnTo>
                <a:lnTo>
                  <a:pt x="9465131" y="4721003"/>
                </a:lnTo>
                <a:lnTo>
                  <a:pt x="9418838" y="4724400"/>
                </a:lnTo>
                <a:lnTo>
                  <a:pt x="313270" y="4724400"/>
                </a:lnTo>
                <a:lnTo>
                  <a:pt x="266978" y="4721003"/>
                </a:lnTo>
                <a:lnTo>
                  <a:pt x="222794" y="4711136"/>
                </a:lnTo>
                <a:lnTo>
                  <a:pt x="181203" y="4695283"/>
                </a:lnTo>
                <a:lnTo>
                  <a:pt x="142691" y="4673929"/>
                </a:lnTo>
                <a:lnTo>
                  <a:pt x="107742" y="4647559"/>
                </a:lnTo>
                <a:lnTo>
                  <a:pt x="76840" y="4616657"/>
                </a:lnTo>
                <a:lnTo>
                  <a:pt x="50469" y="4581708"/>
                </a:lnTo>
                <a:lnTo>
                  <a:pt x="29116" y="4543195"/>
                </a:lnTo>
                <a:lnTo>
                  <a:pt x="13263" y="4501605"/>
                </a:lnTo>
                <a:lnTo>
                  <a:pt x="3396" y="4457421"/>
                </a:lnTo>
                <a:lnTo>
                  <a:pt x="0" y="4411129"/>
                </a:lnTo>
                <a:lnTo>
                  <a:pt x="0" y="313271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/>
          <p:nvPr/>
        </p:nvSpPr>
        <p:spPr>
          <a:xfrm>
            <a:off x="1752600" y="3721694"/>
            <a:ext cx="125095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400" b="1" spc="110" dirty="0">
                <a:latin typeface="Calibri"/>
                <a:cs typeface="Calibri"/>
              </a:rPr>
              <a:t>Замовлення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400" b="1" spc="110" dirty="0">
                <a:latin typeface="Calibri"/>
                <a:cs typeface="Calibri"/>
              </a:rPr>
              <a:t>гостя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21"/>
          <p:cNvSpPr txBox="1"/>
          <p:nvPr/>
        </p:nvSpPr>
        <p:spPr>
          <a:xfrm>
            <a:off x="6477000" y="3789433"/>
            <a:ext cx="1112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4" dirty="0">
                <a:latin typeface="Calibri"/>
                <a:cs typeface="Calibri"/>
              </a:rPr>
              <a:t>Р</a:t>
            </a:r>
            <a:r>
              <a:rPr lang="uk-UA" sz="1400" b="1" spc="114" dirty="0" err="1">
                <a:latin typeface="Calibri"/>
                <a:cs typeface="Calibri"/>
              </a:rPr>
              <a:t>озрахунок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гостя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67200" y="2528741"/>
            <a:ext cx="761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35" dirty="0">
                <a:cs typeface="Calibri"/>
              </a:rPr>
              <a:t>Страви</a:t>
            </a:r>
            <a:endParaRPr lang="ru-RU" sz="1400" dirty="0">
              <a:cs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1065" y="4666241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35" dirty="0" err="1">
                <a:cs typeface="Calibri"/>
              </a:rPr>
              <a:t>Напої</a:t>
            </a:r>
            <a:endParaRPr lang="ru-RU" sz="1400" dirty="0"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7315200" cy="6599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400" spc="240" dirty="0"/>
              <a:t>Що ж таке стандарти</a:t>
            </a:r>
            <a:r>
              <a:rPr sz="4400" spc="135" dirty="0"/>
              <a:t>?</a:t>
            </a:r>
            <a:br>
              <a:rPr lang="uk-UA" sz="4400" spc="135" dirty="0"/>
            </a:br>
            <a:r>
              <a:rPr lang="ru-RU" spc="135" dirty="0"/>
              <a:t>СТАНДАРТ – </a:t>
            </a:r>
            <a:r>
              <a:rPr lang="ru-RU" spc="135" dirty="0" err="1"/>
              <a:t>це</a:t>
            </a:r>
            <a:r>
              <a:rPr lang="ru-RU" spc="135" dirty="0"/>
              <a:t> </a:t>
            </a:r>
            <a:r>
              <a:rPr lang="ru-RU" spc="135" dirty="0" err="1"/>
              <a:t>нормативний</a:t>
            </a:r>
            <a:r>
              <a:rPr lang="ru-RU" spc="135" dirty="0"/>
              <a:t> документ, </a:t>
            </a:r>
            <a:r>
              <a:rPr lang="ru-RU" spc="135" dirty="0" err="1"/>
              <a:t>який</a:t>
            </a:r>
            <a:r>
              <a:rPr lang="ru-RU" spc="135" dirty="0"/>
              <a:t> </a:t>
            </a:r>
            <a:r>
              <a:rPr lang="ru-RU" spc="135" dirty="0" err="1"/>
              <a:t>встановлює</a:t>
            </a:r>
            <a:r>
              <a:rPr lang="ru-RU" spc="135" dirty="0"/>
              <a:t> правила, </a:t>
            </a:r>
            <a:r>
              <a:rPr lang="ru-RU" spc="135" dirty="0" err="1"/>
              <a:t>механізми</a:t>
            </a:r>
            <a:r>
              <a:rPr lang="ru-RU" spc="135" dirty="0"/>
              <a:t> </a:t>
            </a:r>
            <a:r>
              <a:rPr lang="ru-RU" spc="135" dirty="0" err="1"/>
              <a:t>роботи</a:t>
            </a:r>
            <a:r>
              <a:rPr lang="ru-RU" spc="135" dirty="0"/>
              <a:t> і </a:t>
            </a:r>
            <a:r>
              <a:rPr lang="ru-RU" spc="135" dirty="0" err="1"/>
              <a:t>взаємодії</a:t>
            </a:r>
            <a:r>
              <a:rPr lang="ru-RU" spc="135" dirty="0"/>
              <a:t> </a:t>
            </a:r>
            <a:r>
              <a:rPr lang="ru-RU" spc="135" dirty="0" err="1"/>
              <a:t>всіх</a:t>
            </a:r>
            <a:r>
              <a:rPr lang="ru-RU" spc="135" dirty="0"/>
              <a:t> </a:t>
            </a:r>
            <a:r>
              <a:rPr lang="ru-RU" spc="135" dirty="0" err="1"/>
              <a:t>процесів</a:t>
            </a:r>
            <a:r>
              <a:rPr lang="ru-RU" spc="135" dirty="0"/>
              <a:t> у </a:t>
            </a:r>
            <a:r>
              <a:rPr lang="ru-RU" spc="135" dirty="0" err="1"/>
              <a:t>ресторані</a:t>
            </a:r>
            <a:r>
              <a:rPr lang="ru-RU" spc="135" dirty="0"/>
              <a:t>. </a:t>
            </a:r>
            <a:r>
              <a:rPr lang="ru-RU" spc="135" dirty="0" err="1"/>
              <a:t>Це</a:t>
            </a:r>
            <a:r>
              <a:rPr lang="ru-RU" spc="135" dirty="0"/>
              <a:t> </a:t>
            </a:r>
            <a:r>
              <a:rPr lang="ru-RU" spc="135" dirty="0" err="1"/>
              <a:t>чітко</a:t>
            </a:r>
            <a:r>
              <a:rPr lang="ru-RU" spc="135" dirty="0"/>
              <a:t> </a:t>
            </a:r>
            <a:r>
              <a:rPr lang="ru-RU" spc="135" dirty="0" err="1"/>
              <a:t>прописані</a:t>
            </a:r>
            <a:r>
              <a:rPr lang="ru-RU" spc="135" dirty="0"/>
              <a:t> </a:t>
            </a:r>
            <a:r>
              <a:rPr lang="ru-RU" spc="135" dirty="0" err="1"/>
              <a:t>процедури</a:t>
            </a:r>
            <a:r>
              <a:rPr lang="ru-RU" spc="135" dirty="0"/>
              <a:t> кожного </a:t>
            </a:r>
            <a:r>
              <a:rPr lang="ru-RU" spc="135" dirty="0" err="1"/>
              <a:t>процесу</a:t>
            </a:r>
            <a:r>
              <a:rPr lang="ru-RU" spc="135" dirty="0"/>
              <a:t> в </a:t>
            </a:r>
            <a:r>
              <a:rPr lang="ru-RU" spc="135" dirty="0" err="1"/>
              <a:t>ресторані</a:t>
            </a:r>
            <a:r>
              <a:rPr lang="ru-RU" spc="135" dirty="0"/>
              <a:t>, а не </a:t>
            </a:r>
            <a:r>
              <a:rPr lang="ru-RU" spc="135" dirty="0" err="1"/>
              <a:t>тільки</a:t>
            </a:r>
            <a:r>
              <a:rPr lang="ru-RU" spc="135" dirty="0"/>
              <a:t> </a:t>
            </a:r>
            <a:r>
              <a:rPr lang="ru-RU" spc="135" dirty="0" err="1"/>
              <a:t>сервісу</a:t>
            </a:r>
            <a:r>
              <a:rPr lang="ru-RU" spc="135" dirty="0"/>
              <a:t>, </a:t>
            </a:r>
            <a:r>
              <a:rPr lang="ru-RU" spc="135" dirty="0" err="1"/>
              <a:t>послідовності</a:t>
            </a:r>
            <a:r>
              <a:rPr lang="ru-RU" spc="135" dirty="0"/>
              <a:t> </a:t>
            </a:r>
            <a:r>
              <a:rPr lang="ru-RU" spc="135" dirty="0" err="1"/>
              <a:t>дій</a:t>
            </a:r>
            <a:r>
              <a:rPr lang="ru-RU" spc="135" dirty="0"/>
              <a:t>, точки контролю </a:t>
            </a:r>
            <a:r>
              <a:rPr lang="ru-RU" spc="135" dirty="0" err="1"/>
              <a:t>кожної</a:t>
            </a:r>
            <a:r>
              <a:rPr lang="ru-RU" spc="135" dirty="0"/>
              <a:t> </a:t>
            </a:r>
            <a:r>
              <a:rPr lang="ru-RU" spc="135" dirty="0" err="1"/>
              <a:t>процедури</a:t>
            </a:r>
            <a:r>
              <a:rPr lang="ru-RU" spc="135" dirty="0"/>
              <a:t>, </a:t>
            </a:r>
            <a:r>
              <a:rPr lang="ru-RU" spc="135" dirty="0" err="1"/>
              <a:t>зони</a:t>
            </a:r>
            <a:r>
              <a:rPr lang="ru-RU" spc="135" dirty="0"/>
              <a:t> </a:t>
            </a:r>
            <a:r>
              <a:rPr lang="ru-RU" spc="135" dirty="0" err="1"/>
              <a:t>відповідальності</a:t>
            </a:r>
            <a:r>
              <a:rPr lang="ru-RU" spc="135" dirty="0"/>
              <a:t>, особи, </a:t>
            </a:r>
            <a:r>
              <a:rPr lang="ru-RU" spc="135" dirty="0" err="1"/>
              <a:t>які</a:t>
            </a:r>
            <a:r>
              <a:rPr lang="ru-RU" spc="135" dirty="0"/>
              <a:t> </a:t>
            </a:r>
            <a:r>
              <a:rPr lang="ru-RU" spc="135" dirty="0" err="1"/>
              <a:t>виконують</a:t>
            </a:r>
            <a:r>
              <a:rPr lang="ru-RU" spc="135" dirty="0"/>
              <a:t> </a:t>
            </a:r>
            <a:r>
              <a:rPr lang="ru-RU" spc="135" dirty="0" err="1"/>
              <a:t>дії</a:t>
            </a:r>
            <a:r>
              <a:rPr lang="ru-RU" spc="135" dirty="0"/>
              <a:t> та </a:t>
            </a:r>
            <a:r>
              <a:rPr lang="ru-RU" spc="135" dirty="0" err="1"/>
              <a:t>які</a:t>
            </a:r>
            <a:r>
              <a:rPr lang="ru-RU" spc="135" dirty="0"/>
              <a:t> </a:t>
            </a:r>
            <a:r>
              <a:rPr lang="ru-RU" spc="135" dirty="0" err="1"/>
              <a:t>контролюють</a:t>
            </a:r>
            <a:r>
              <a:rPr lang="ru-RU" spc="135" dirty="0"/>
              <a:t> </a:t>
            </a:r>
            <a:r>
              <a:rPr lang="ru-RU" spc="135" dirty="0" err="1"/>
              <a:t>виконання</a:t>
            </a:r>
            <a:r>
              <a:rPr lang="ru-RU" spc="135" dirty="0"/>
              <a:t>, </a:t>
            </a:r>
            <a:r>
              <a:rPr lang="ru-RU" spc="135" dirty="0" err="1"/>
              <a:t>взаємодія</a:t>
            </a:r>
            <a:r>
              <a:rPr lang="ru-RU" spc="135" dirty="0"/>
              <a:t> </a:t>
            </a:r>
            <a:r>
              <a:rPr lang="ru-RU" spc="135" dirty="0" err="1"/>
              <a:t>між</a:t>
            </a:r>
            <a:r>
              <a:rPr lang="ru-RU" spc="135" dirty="0"/>
              <a:t> </a:t>
            </a:r>
            <a:r>
              <a:rPr lang="ru-RU" spc="135" dirty="0" err="1"/>
              <a:t>процесами</a:t>
            </a:r>
            <a:r>
              <a:rPr lang="ru-RU" spc="135" dirty="0"/>
              <a:t> і </a:t>
            </a:r>
            <a:r>
              <a:rPr lang="ru-RU" spc="135" dirty="0" err="1"/>
              <a:t>підрозділами</a:t>
            </a:r>
            <a:r>
              <a:rPr lang="ru-RU" spc="135" dirty="0"/>
              <a:t>.</a:t>
            </a:r>
            <a:endParaRPr spc="135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720" y="20053"/>
            <a:ext cx="3688786" cy="5161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714750"/>
            <a:ext cx="514350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6092" y="0"/>
            <a:ext cx="4686300" cy="6858000"/>
          </a:xfrm>
          <a:custGeom>
            <a:avLst/>
            <a:gdLst/>
            <a:ahLst/>
            <a:cxnLst/>
            <a:rect l="l" t="t" r="r" b="b"/>
            <a:pathLst>
              <a:path w="4686300" h="6858000">
                <a:moveTo>
                  <a:pt x="4685907" y="0"/>
                </a:moveTo>
                <a:lnTo>
                  <a:pt x="0" y="0"/>
                </a:lnTo>
                <a:lnTo>
                  <a:pt x="0" y="6857999"/>
                </a:lnTo>
                <a:lnTo>
                  <a:pt x="4685907" y="6857999"/>
                </a:lnTo>
                <a:lnTo>
                  <a:pt x="4685907" y="0"/>
                </a:lnTo>
                <a:close/>
              </a:path>
            </a:pathLst>
          </a:custGeom>
          <a:solidFill>
            <a:srgbClr val="FFC000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33650" y="457200"/>
            <a:ext cx="3977350" cy="4865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err="1">
                <a:latin typeface="Trebuchet MS"/>
                <a:cs typeface="Trebuchet MS"/>
              </a:rPr>
              <a:t>Організаційна</a:t>
            </a:r>
            <a:r>
              <a:rPr lang="ru-RU" sz="2400" b="1" dirty="0">
                <a:latin typeface="Trebuchet MS"/>
                <a:cs typeface="Trebuchet MS"/>
              </a:rPr>
              <a:t> структура </a:t>
            </a:r>
            <a:r>
              <a:rPr lang="ru-RU" sz="2400" dirty="0">
                <a:latin typeface="Trebuchet MS"/>
                <a:cs typeface="Trebuchet MS"/>
              </a:rPr>
              <a:t>-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Trebuchet MS"/>
                <a:cs typeface="Trebuchet MS"/>
              </a:rPr>
              <a:t>документ, </a:t>
            </a:r>
            <a:r>
              <a:rPr lang="ru-RU" sz="2400" dirty="0" err="1">
                <a:latin typeface="Trebuchet MS"/>
                <a:cs typeface="Trebuchet MS"/>
              </a:rPr>
              <a:t>який</a:t>
            </a:r>
            <a:r>
              <a:rPr lang="ru-RU" sz="2400" dirty="0">
                <a:latin typeface="Trebuchet MS"/>
                <a:cs typeface="Trebuchet MS"/>
              </a:rPr>
              <a:t> схематично </a:t>
            </a:r>
            <a:r>
              <a:rPr lang="ru-RU" sz="2400" dirty="0" err="1">
                <a:latin typeface="Trebuchet MS"/>
                <a:cs typeface="Trebuchet MS"/>
              </a:rPr>
              <a:t>відображає</a:t>
            </a:r>
            <a:r>
              <a:rPr lang="ru-RU" sz="2400" dirty="0">
                <a:latin typeface="Trebuchet MS"/>
                <a:cs typeface="Trebuchet MS"/>
              </a:rPr>
              <a:t> склад та </a:t>
            </a:r>
            <a:r>
              <a:rPr lang="ru-RU" sz="2400" dirty="0" err="1">
                <a:latin typeface="Trebuchet MS"/>
                <a:cs typeface="Trebuchet MS"/>
              </a:rPr>
              <a:t>ієрархію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підрозділів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підприємства</a:t>
            </a:r>
            <a:r>
              <a:rPr lang="ru-RU" sz="2400" dirty="0">
                <a:latin typeface="Trebuchet MS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err="1">
                <a:latin typeface="Trebuchet MS"/>
                <a:cs typeface="Trebuchet MS"/>
              </a:rPr>
              <a:t>Організаційна</a:t>
            </a:r>
            <a:r>
              <a:rPr lang="ru-RU" sz="2400" dirty="0">
                <a:latin typeface="Trebuchet MS"/>
                <a:cs typeface="Trebuchet MS"/>
              </a:rPr>
              <a:t> структура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err="1">
                <a:latin typeface="Trebuchet MS"/>
                <a:cs typeface="Trebuchet MS"/>
              </a:rPr>
              <a:t>встановлюється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виходячи</a:t>
            </a:r>
            <a:r>
              <a:rPr lang="ru-RU" sz="2400" dirty="0">
                <a:latin typeface="Trebuchet MS"/>
                <a:cs typeface="Trebuchet MS"/>
              </a:rPr>
              <a:t> з </a:t>
            </a:r>
            <a:r>
              <a:rPr lang="ru-RU" sz="2400" dirty="0" err="1">
                <a:latin typeface="Trebuchet MS"/>
                <a:cs typeface="Trebuchet MS"/>
              </a:rPr>
              <a:t>цілей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діяльності</a:t>
            </a:r>
            <a:r>
              <a:rPr lang="ru-RU" sz="2400" dirty="0">
                <a:latin typeface="Trebuchet MS"/>
                <a:cs typeface="Trebuchet MS"/>
              </a:rPr>
              <a:t> та, </a:t>
            </a:r>
            <a:r>
              <a:rPr lang="ru-RU" sz="2400" dirty="0" err="1">
                <a:latin typeface="Trebuchet MS"/>
                <a:cs typeface="Trebuchet MS"/>
              </a:rPr>
              <a:t>необхідних</a:t>
            </a:r>
            <a:r>
              <a:rPr lang="ru-RU" sz="2400" dirty="0">
                <a:latin typeface="Trebuchet MS"/>
                <a:cs typeface="Trebuchet MS"/>
              </a:rPr>
              <a:t> для </a:t>
            </a:r>
            <a:r>
              <a:rPr lang="ru-RU" sz="2400" dirty="0" err="1">
                <a:latin typeface="Trebuchet MS"/>
                <a:cs typeface="Trebuchet MS"/>
              </a:rPr>
              <a:t>досягнення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цих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цілей</a:t>
            </a:r>
            <a:r>
              <a:rPr lang="ru-RU" sz="2400" dirty="0">
                <a:latin typeface="Trebuchet MS"/>
                <a:cs typeface="Trebuchet MS"/>
              </a:rPr>
              <a:t>, </a:t>
            </a:r>
            <a:r>
              <a:rPr lang="ru-RU" sz="2400" dirty="0" err="1">
                <a:latin typeface="Trebuchet MS"/>
                <a:cs typeface="Trebuchet MS"/>
              </a:rPr>
              <a:t>підрозділів</a:t>
            </a:r>
            <a:r>
              <a:rPr lang="ru-RU" sz="2400" dirty="0">
                <a:latin typeface="Trebuchet MS"/>
                <a:cs typeface="Trebuchet MS"/>
              </a:rPr>
              <a:t>, </a:t>
            </a:r>
            <a:r>
              <a:rPr lang="ru-RU" sz="2400" dirty="0" err="1">
                <a:latin typeface="Trebuchet MS"/>
                <a:cs typeface="Trebuchet MS"/>
              </a:rPr>
              <a:t>які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виконують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функції-складові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бізнес-процеси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організації</a:t>
            </a:r>
            <a:r>
              <a:rPr lang="ru-RU" sz="2400" dirty="0">
                <a:latin typeface="Trebuchet MS"/>
                <a:cs typeface="Trebuchet MS"/>
              </a:rPr>
              <a:t>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46" y="117835"/>
            <a:ext cx="7081886" cy="6628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2214</Words>
  <Application>Microsoft Office PowerPoint</Application>
  <PresentationFormat>Широкоэкранный</PresentationFormat>
  <Paragraphs>476</Paragraphs>
  <Slides>42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Times New Roman</vt:lpstr>
      <vt:lpstr>Arial</vt:lpstr>
      <vt:lpstr>Trebuchet MS</vt:lpstr>
      <vt:lpstr>Calibri</vt:lpstr>
      <vt:lpstr>Office Theme</vt:lpstr>
      <vt:lpstr>1_Office Theme</vt:lpstr>
      <vt:lpstr>2_Office Theme</vt:lpstr>
      <vt:lpstr>Презентация PowerPoint</vt:lpstr>
      <vt:lpstr>Презентация PowerPoint</vt:lpstr>
      <vt:lpstr>Складові управління рестораном </vt:lpstr>
      <vt:lpstr>«Піди туди, не знаю куди, принеси те, не знаю що!» - це не примха з казки, це як не можна робити; більш точний опис так званого «скоростиглого аматорського менеджменту» в багатьох ресторанах.  І результати цього: незадоволений гість та,  звичайно, низький прибуток ресторану.</vt:lpstr>
      <vt:lpstr>Так і живемо</vt:lpstr>
      <vt:lpstr>Презентация PowerPoint</vt:lpstr>
      <vt:lpstr>Власник</vt:lpstr>
      <vt:lpstr>Що ж таке стандарти? СТАНДАРТ – це нормативний документ, який встановлює правила, механізми роботи і взаємодії всіх процесів у ресторані. Це чітко прописані процедури кожного процесу в ресторані, а не тільки сервісу, послідовності дій, точки контролю кожної процедури, зони відповідальності, особи, які виконують дії та які контролюють виконання, взаємодія між процесами і підрозділами.</vt:lpstr>
      <vt:lpstr>Презентация PowerPoint</vt:lpstr>
      <vt:lpstr>Для того, щоб правильно сформувати організаційну структуру ресторану, слід, визначити адміністративну взаємодію, тобто:</vt:lpstr>
      <vt:lpstr>Презентация PowerPoint</vt:lpstr>
      <vt:lpstr>Презентация PowerPoint</vt:lpstr>
      <vt:lpstr>Презентация PowerPoint</vt:lpstr>
      <vt:lpstr>Презентация PowerPoint</vt:lpstr>
      <vt:lpstr>КОВ Карти особистої  відповідальності</vt:lpstr>
      <vt:lpstr>Презентация PowerPoint</vt:lpstr>
      <vt:lpstr>Інформаційний стенд</vt:lpstr>
      <vt:lpstr>Презентация PowerPoint</vt:lpstr>
      <vt:lpstr>Реалії ресторанного   бізнесу</vt:lpstr>
      <vt:lpstr>Хто ти такий,  рабовласник роботодавець?</vt:lpstr>
      <vt:lpstr>1. Співбесіда.</vt:lpstr>
      <vt:lpstr>Підготовка до співбесіди</vt:lpstr>
      <vt:lpstr>Проведення співбесіди</vt:lpstr>
      <vt:lpstr>Пре-скрин</vt:lpstr>
      <vt:lpstr>Коли у всіх запара, а Ти стажер </vt:lpstr>
      <vt:lpstr>Навчання  стажерів</vt:lpstr>
      <vt:lpstr>Зворотній зв’язок </vt:lpstr>
      <vt:lpstr>Збори зміни</vt:lpstr>
      <vt:lpstr>Презентация PowerPoint</vt:lpstr>
      <vt:lpstr>Презентация PowerPoint</vt:lpstr>
      <vt:lpstr>1. Дисциплінарна  політика</vt:lpstr>
      <vt:lpstr>Методи оцінювання співробітника</vt:lpstr>
      <vt:lpstr>КОС (карта особистого спостереження)</vt:lpstr>
      <vt:lpstr>План проведення ОРС</vt:lpstr>
      <vt:lpstr>Приклад бланку ОРС</vt:lpstr>
      <vt:lpstr>Визначення потреби у навчанні через ОРС</vt:lpstr>
      <vt:lpstr>Співробітник (посада)</vt:lpstr>
      <vt:lpstr>Автоматизація системи управління рестораном </vt:lpstr>
      <vt:lpstr>Автоматизація  ресторану</vt:lpstr>
      <vt:lpstr>Презентация PowerPoint</vt:lpstr>
      <vt:lpstr>СТИЛІ УПРАВЛЯННЯ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Анна Сидорук</cp:lastModifiedBy>
  <cp:revision>40</cp:revision>
  <dcterms:created xsi:type="dcterms:W3CDTF">2021-02-07T11:11:34Z</dcterms:created>
  <dcterms:modified xsi:type="dcterms:W3CDTF">2022-04-07T10:57:56Z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2021-02-03T00:00:00Z</vt:filetime>
  </property>
  <property fmtid="{D5CDD505-2E9C-101B-9397-08002B2CF9AE}" pid="3" name="LastSaved">
    <vt:filetime>2021-02-07T00:00:00Z</vt:filetime>
  </property>
</Properties>
</file>