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58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8" autoAdjust="0"/>
    <p:restoredTop sz="94660"/>
  </p:normalViewPr>
  <p:slideViewPr>
    <p:cSldViewPr snapToGrid="0">
      <p:cViewPr>
        <p:scale>
          <a:sx n="78" d="100"/>
          <a:sy n="78" d="100"/>
        </p:scale>
        <p:origin x="129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AF28-6E04-49DA-82C9-D97189F69AD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EF5F-995A-47C5-B220-17EF6D57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6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AF28-6E04-49DA-82C9-D97189F69AD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EF5F-995A-47C5-B220-17EF6D57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6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AF28-6E04-49DA-82C9-D97189F69AD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EF5F-995A-47C5-B220-17EF6D57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0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AF28-6E04-49DA-82C9-D97189F69AD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EF5F-995A-47C5-B220-17EF6D57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2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AF28-6E04-49DA-82C9-D97189F69AD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EF5F-995A-47C5-B220-17EF6D57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4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AF28-6E04-49DA-82C9-D97189F69AD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EF5F-995A-47C5-B220-17EF6D57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9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AF28-6E04-49DA-82C9-D97189F69AD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EF5F-995A-47C5-B220-17EF6D57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7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AF28-6E04-49DA-82C9-D97189F69AD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EF5F-995A-47C5-B220-17EF6D57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5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AF28-6E04-49DA-82C9-D97189F69AD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EF5F-995A-47C5-B220-17EF6D57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AF28-6E04-49DA-82C9-D97189F69AD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EF5F-995A-47C5-B220-17EF6D57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AF28-6E04-49DA-82C9-D97189F69AD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BEF5F-995A-47C5-B220-17EF6D57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2AF28-6E04-49DA-82C9-D97189F69AD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BEF5F-995A-47C5-B220-17EF6D573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3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26477"/>
          </a:xfrm>
        </p:spPr>
        <p:txBody>
          <a:bodyPr/>
          <a:lstStyle/>
          <a:p>
            <a:r>
              <a:rPr lang="uk-UA" dirty="0" smtClean="0">
                <a:latin typeface="Georgia" panose="02040502050405020303" pitchFamily="18" charset="0"/>
              </a:rPr>
              <a:t>ЛЕКЦІЯ № 3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880" y="2626678"/>
            <a:ext cx="10530840" cy="2052002"/>
          </a:xfrm>
        </p:spPr>
        <p:txBody>
          <a:bodyPr>
            <a:noAutofit/>
          </a:bodyPr>
          <a:lstStyle/>
          <a:p>
            <a:r>
              <a:rPr lang="uk-UA" sz="4400" dirty="0">
                <a:latin typeface="Georgia" panose="02040502050405020303" pitchFamily="18" charset="0"/>
              </a:rPr>
              <a:t>Свійські </a:t>
            </a:r>
            <a:r>
              <a:rPr lang="ru-RU" sz="4400" dirty="0">
                <a:latin typeface="Georgia" panose="02040502050405020303" pitchFamily="18" charset="0"/>
              </a:rPr>
              <a:t>та </a:t>
            </a:r>
            <a:r>
              <a:rPr lang="ru-RU" sz="4400" dirty="0" err="1">
                <a:latin typeface="Georgia" panose="02040502050405020303" pitchFamily="18" charset="0"/>
              </a:rPr>
              <a:t>сільськогосподарські</a:t>
            </a:r>
            <a:r>
              <a:rPr lang="ru-RU" sz="4400" dirty="0">
                <a:latin typeface="Georgia" panose="02040502050405020303" pitchFamily="18" charset="0"/>
              </a:rPr>
              <a:t> </a:t>
            </a:r>
            <a:r>
              <a:rPr lang="ru-RU" sz="4400" dirty="0" err="1">
                <a:latin typeface="Georgia" panose="02040502050405020303" pitchFamily="18" charset="0"/>
              </a:rPr>
              <a:t>промислові</a:t>
            </a:r>
            <a:r>
              <a:rPr lang="ru-RU" sz="4400" dirty="0">
                <a:latin typeface="Georgia" panose="02040502050405020303" pitchFamily="18" charset="0"/>
              </a:rPr>
              <a:t> </a:t>
            </a:r>
            <a:r>
              <a:rPr lang="ru-RU" sz="4400" dirty="0" err="1">
                <a:latin typeface="Georgia" panose="02040502050405020303" pitchFamily="18" charset="0"/>
              </a:rPr>
              <a:t>тварини</a:t>
            </a:r>
            <a:r>
              <a:rPr lang="ru-RU" sz="4400" dirty="0">
                <a:latin typeface="Georgia" panose="02040502050405020303" pitchFamily="18" charset="0"/>
              </a:rPr>
              <a:t>, </a:t>
            </a:r>
            <a:r>
              <a:rPr lang="ru-RU" sz="4400" dirty="0" err="1">
                <a:latin typeface="Georgia" panose="02040502050405020303" pitchFamily="18" charset="0"/>
              </a:rPr>
              <a:t>що</a:t>
            </a:r>
            <a:r>
              <a:rPr lang="ru-RU" sz="4400" dirty="0">
                <a:latin typeface="Georgia" panose="02040502050405020303" pitchFamily="18" charset="0"/>
              </a:rPr>
              <a:t> </a:t>
            </a:r>
            <a:r>
              <a:rPr lang="ru-RU" sz="4400" dirty="0" err="1">
                <a:latin typeface="Georgia" panose="02040502050405020303" pitchFamily="18" charset="0"/>
              </a:rPr>
              <a:t>використовуються</a:t>
            </a:r>
            <a:r>
              <a:rPr lang="ru-RU" sz="4400" dirty="0">
                <a:latin typeface="Georgia" panose="02040502050405020303" pitchFamily="18" charset="0"/>
              </a:rPr>
              <a:t> в </a:t>
            </a:r>
            <a:r>
              <a:rPr lang="ru-RU" sz="4400" dirty="0" err="1">
                <a:latin typeface="Georgia" panose="02040502050405020303" pitchFamily="18" charset="0"/>
              </a:rPr>
              <a:t>експериментах</a:t>
            </a:r>
            <a:endParaRPr lang="en-US" sz="4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21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Загальні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вимоги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щодо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с/г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тварин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9900"/>
            <a:ext cx="119481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Аномалії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поведінки</a:t>
            </a:r>
            <a:endParaRPr lang="ru-RU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3200" dirty="0" err="1" smtClean="0">
                <a:latin typeface="Georgia" panose="02040502050405020303" pitchFamily="18" charset="0"/>
              </a:rPr>
              <a:t>Жування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або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кусання</a:t>
            </a:r>
            <a:r>
              <a:rPr lang="ru-RU" sz="3200" dirty="0" smtClean="0">
                <a:latin typeface="Georgia" panose="02040502050405020303" pitchFamily="18" charset="0"/>
              </a:rPr>
              <a:t> хвоста, </a:t>
            </a:r>
            <a:r>
              <a:rPr lang="ru-RU" sz="3200" dirty="0" err="1" smtClean="0">
                <a:latin typeface="Georgia" panose="02040502050405020303" pitchFamily="18" charset="0"/>
              </a:rPr>
              <a:t>вух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або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боків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вищипування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вовни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смоктання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пуповини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розгойдування</a:t>
            </a:r>
            <a:r>
              <a:rPr lang="ru-RU" sz="3200" dirty="0" smtClean="0">
                <a:latin typeface="Georgia" panose="02040502050405020303" pitchFamily="18" charset="0"/>
              </a:rPr>
              <a:t> ("</a:t>
            </a:r>
            <a:r>
              <a:rPr lang="ru-RU" sz="3200" dirty="0" err="1" smtClean="0">
                <a:latin typeface="Georgia" panose="02040502050405020303" pitchFamily="18" charset="0"/>
              </a:rPr>
              <a:t>ведмежа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хитачка</a:t>
            </a:r>
            <a:r>
              <a:rPr lang="ru-RU" sz="3200" dirty="0" smtClean="0">
                <a:latin typeface="Georgia" panose="02040502050405020303" pitchFamily="18" charset="0"/>
              </a:rPr>
              <a:t>"), </a:t>
            </a:r>
            <a:r>
              <a:rPr lang="ru-RU" sz="3200" dirty="0" err="1" smtClean="0">
                <a:latin typeface="Georgia" panose="02040502050405020303" pitchFamily="18" charset="0"/>
              </a:rPr>
              <a:t>ходіння</a:t>
            </a:r>
            <a:r>
              <a:rPr lang="ru-RU" sz="3200" dirty="0" smtClean="0">
                <a:latin typeface="Georgia" panose="02040502050405020303" pitchFamily="18" charset="0"/>
              </a:rPr>
              <a:t> по деннику (</a:t>
            </a:r>
            <a:r>
              <a:rPr lang="ru-RU" sz="3200" dirty="0" err="1" smtClean="0">
                <a:latin typeface="Georgia" panose="02040502050405020303" pitchFamily="18" charset="0"/>
              </a:rPr>
              <a:t>стійло</a:t>
            </a:r>
            <a:r>
              <a:rPr lang="ru-RU" sz="3200" dirty="0" smtClean="0">
                <a:latin typeface="Georgia" panose="02040502050405020303" pitchFamily="18" charset="0"/>
              </a:rPr>
              <a:t> в </a:t>
            </a:r>
            <a:r>
              <a:rPr lang="ru-RU" sz="3200" dirty="0" err="1" smtClean="0">
                <a:latin typeface="Georgia" panose="02040502050405020303" pitchFamily="18" charset="0"/>
              </a:rPr>
              <a:t>стайні</a:t>
            </a:r>
            <a:r>
              <a:rPr lang="ru-RU" sz="3200" dirty="0" smtClean="0">
                <a:latin typeface="Georgia" panose="02040502050405020303" pitchFamily="18" charset="0"/>
              </a:rPr>
              <a:t> для одного коня), </a:t>
            </a:r>
            <a:r>
              <a:rPr lang="ru-RU" sz="3200" dirty="0" err="1" smtClean="0">
                <a:latin typeface="Georgia" panose="02040502050405020303" pitchFamily="18" charset="0"/>
              </a:rPr>
              <a:t>кусання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годівниці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можуть</a:t>
            </a:r>
            <a:r>
              <a:rPr lang="ru-RU" sz="3200" dirty="0" smtClean="0">
                <a:latin typeface="Georgia" panose="02040502050405020303" pitchFamily="18" charset="0"/>
              </a:rPr>
              <a:t> бути </a:t>
            </a:r>
            <a:r>
              <a:rPr lang="ru-RU" sz="3200" dirty="0" err="1" smtClean="0">
                <a:latin typeface="Georgia" panose="02040502050405020303" pitchFamily="18" charset="0"/>
              </a:rPr>
              <a:t>наслідком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поганої</a:t>
            </a:r>
            <a:r>
              <a:rPr lang="ru-RU" sz="3200" dirty="0" smtClean="0">
                <a:latin typeface="Georgia" panose="02040502050405020303" pitchFamily="18" charset="0"/>
              </a:rPr>
              <a:t> практики </a:t>
            </a:r>
            <a:r>
              <a:rPr lang="ru-RU" sz="3200" dirty="0" err="1" smtClean="0">
                <a:latin typeface="Georgia" panose="02040502050405020303" pitchFamily="18" charset="0"/>
              </a:rPr>
              <a:t>або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поганих</a:t>
            </a:r>
            <a:r>
              <a:rPr lang="ru-RU" sz="3200" dirty="0" smtClean="0">
                <a:latin typeface="Georgia" panose="02040502050405020303" pitchFamily="18" charset="0"/>
              </a:rPr>
              <a:t> умов </a:t>
            </a:r>
            <a:r>
              <a:rPr lang="ru-RU" sz="32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соціальної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ізоляції</a:t>
            </a:r>
            <a:r>
              <a:rPr lang="ru-RU" sz="3200" dirty="0" smtClean="0">
                <a:latin typeface="Georgia" panose="02040502050405020303" pitchFamily="18" charset="0"/>
              </a:rPr>
              <a:t>, а </a:t>
            </a:r>
            <a:r>
              <a:rPr lang="ru-RU" sz="3200" dirty="0" err="1" smtClean="0">
                <a:latin typeface="Georgia" panose="02040502050405020303" pitchFamily="18" charset="0"/>
              </a:rPr>
              <a:t>також</a:t>
            </a:r>
            <a:r>
              <a:rPr lang="ru-RU" sz="3200" dirty="0" smtClean="0">
                <a:latin typeface="Georgia" panose="02040502050405020303" pitchFamily="18" charset="0"/>
              </a:rPr>
              <a:t> результатом </a:t>
            </a:r>
            <a:r>
              <a:rPr lang="ru-RU" sz="3200" dirty="0" err="1" smtClean="0">
                <a:latin typeface="Georgia" panose="02040502050405020303" pitchFamily="18" charset="0"/>
              </a:rPr>
              <a:t>нудьги</a:t>
            </a:r>
            <a:r>
              <a:rPr lang="ru-RU" sz="3200" dirty="0" smtClean="0">
                <a:latin typeface="Georgia" panose="02040502050405020303" pitchFamily="18" charset="0"/>
              </a:rPr>
              <a:t> через </a:t>
            </a:r>
            <a:r>
              <a:rPr lang="ru-RU" sz="3200" dirty="0" err="1" smtClean="0">
                <a:latin typeface="Georgia" panose="02040502050405020303" pitchFamily="18" charset="0"/>
              </a:rPr>
              <a:t>довгі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періоди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відсутності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активності</a:t>
            </a:r>
            <a:r>
              <a:rPr lang="ru-RU" sz="32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3200" dirty="0" smtClean="0">
                <a:latin typeface="Georgia" panose="02040502050405020303" pitchFamily="18" charset="0"/>
              </a:rPr>
              <a:t>При </a:t>
            </a:r>
            <a:r>
              <a:rPr lang="ru-RU" sz="3200" dirty="0" err="1" smtClean="0">
                <a:latin typeface="Georgia" panose="02040502050405020303" pitchFamily="18" charset="0"/>
              </a:rPr>
              <a:t>виникненні</a:t>
            </a:r>
            <a:r>
              <a:rPr lang="ru-RU" sz="3200" dirty="0" smtClean="0">
                <a:latin typeface="Georgia" panose="02040502050405020303" pitchFamily="18" charset="0"/>
              </a:rPr>
              <a:t> таких </a:t>
            </a:r>
            <a:r>
              <a:rPr lang="ru-RU" sz="3200" dirty="0" err="1" smtClean="0">
                <a:latin typeface="Georgia" panose="02040502050405020303" pitchFamily="18" charset="0"/>
              </a:rPr>
              <a:t>аномалій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слід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негайно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вжити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заходів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щодо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усунення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факторів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що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призводять</a:t>
            </a:r>
            <a:r>
              <a:rPr lang="ru-RU" sz="3200" dirty="0" smtClean="0">
                <a:latin typeface="Georgia" panose="02040502050405020303" pitchFamily="18" charset="0"/>
              </a:rPr>
              <a:t> до них, </a:t>
            </a:r>
            <a:r>
              <a:rPr lang="ru-RU" sz="3200" dirty="0" err="1" smtClean="0">
                <a:latin typeface="Georgia" panose="02040502050405020303" pitchFamily="18" charset="0"/>
              </a:rPr>
              <a:t>включаючи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3200" dirty="0" smtClean="0">
                <a:latin typeface="Georgia" panose="02040502050405020303" pitchFamily="18" charset="0"/>
              </a:rPr>
              <a:t>, перегляд умов </a:t>
            </a:r>
            <a:r>
              <a:rPr lang="ru-RU" sz="32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3200" dirty="0" smtClean="0">
                <a:latin typeface="Georgia" panose="02040502050405020303" pitchFamily="18" charset="0"/>
              </a:rPr>
              <a:t> та </a:t>
            </a:r>
            <a:r>
              <a:rPr lang="ru-RU" sz="3200" dirty="0" err="1" smtClean="0">
                <a:latin typeface="Georgia" panose="02040502050405020303" pitchFamily="18" charset="0"/>
              </a:rPr>
              <a:t>організаційних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аспектів</a:t>
            </a:r>
            <a:r>
              <a:rPr lang="ru-RU" sz="32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397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довкілля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догляд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9900"/>
            <a:ext cx="119481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Розміщення</a:t>
            </a:r>
            <a:endParaRPr lang="ru-RU" sz="24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При </a:t>
            </a:r>
            <a:r>
              <a:rPr lang="ru-RU" sz="2400" dirty="0" err="1" smtClean="0">
                <a:latin typeface="Georgia" panose="02040502050405020303" pitchFamily="18" charset="0"/>
              </a:rPr>
              <a:t>груповому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дуже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швидко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встановлюється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певна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ієрархія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приділяти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особливу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увагу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зведенню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мінімуму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агресії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потенційного</a:t>
            </a:r>
            <a:r>
              <a:rPr lang="ru-RU" sz="2400" dirty="0" smtClean="0">
                <a:latin typeface="Georgia" panose="02040502050405020303" pitchFamily="18" charset="0"/>
              </a:rPr>
              <a:t> травматизму в </a:t>
            </a:r>
            <a:r>
              <a:rPr lang="ru-RU" sz="2400" dirty="0" err="1" smtClean="0">
                <a:latin typeface="Georgia" panose="02040502050405020303" pitchFamily="18" charset="0"/>
              </a:rPr>
              <a:t>період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формування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групи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зміни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її</a:t>
            </a:r>
            <a:r>
              <a:rPr lang="ru-RU" sz="2400" dirty="0" smtClean="0">
                <a:latin typeface="Georgia" panose="02040502050405020303" pitchFamily="18" charset="0"/>
              </a:rPr>
              <a:t> складу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впровадження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групу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нової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400" dirty="0" smtClean="0">
                <a:latin typeface="Georgia" panose="02040502050405020303" pitchFamily="18" charset="0"/>
              </a:rPr>
              <a:t>. У </a:t>
            </a:r>
            <a:r>
              <a:rPr lang="ru-RU" sz="2400" dirty="0" err="1" smtClean="0">
                <a:latin typeface="Georgia" panose="02040502050405020303" pitchFamily="18" charset="0"/>
              </a:rPr>
              <a:t>всіх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випадках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створення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груп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проводитися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відповідно</a:t>
            </a:r>
            <a:r>
              <a:rPr lang="ru-RU" sz="2400" dirty="0" smtClean="0">
                <a:latin typeface="Georgia" panose="02040502050405020303" pitchFamily="18" charset="0"/>
              </a:rPr>
              <a:t> до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розміру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віку</a:t>
            </a:r>
            <a:r>
              <a:rPr lang="ru-RU" sz="2400" dirty="0" smtClean="0">
                <a:latin typeface="Georgia" panose="02040502050405020303" pitchFamily="18" charset="0"/>
              </a:rPr>
              <a:t>, а </a:t>
            </a:r>
            <a:r>
              <a:rPr lang="ru-RU" sz="2400" dirty="0" err="1" smtClean="0">
                <a:latin typeface="Georgia" panose="02040502050405020303" pitchFamily="18" charset="0"/>
              </a:rPr>
              <a:t>соціальну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сумісність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контролювати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регулярній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основі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Georgia" panose="02040502050405020303" pitchFamily="18" charset="0"/>
              </a:rPr>
              <a:t>Розлучення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які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групі</a:t>
            </a:r>
            <a:r>
              <a:rPr lang="ru-RU" sz="2400" dirty="0" smtClean="0">
                <a:latin typeface="Georgia" panose="02040502050405020303" pitchFamily="18" charset="0"/>
              </a:rPr>
              <a:t>, і </a:t>
            </a:r>
            <a:r>
              <a:rPr lang="ru-RU" sz="2400" dirty="0" err="1" smtClean="0">
                <a:latin typeface="Georgia" panose="02040502050405020303" pitchFamily="18" charset="0"/>
              </a:rPr>
              <a:t>поодиноке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викликати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сільськогосподарських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серйозний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стрес</a:t>
            </a:r>
            <a:r>
              <a:rPr lang="ru-RU" sz="2400" dirty="0" smtClean="0">
                <a:latin typeface="Georgia" panose="02040502050405020303" pitchFamily="18" charset="0"/>
              </a:rPr>
              <a:t>. У </a:t>
            </a:r>
            <a:r>
              <a:rPr lang="ru-RU" sz="2400" dirty="0" err="1" smtClean="0">
                <a:latin typeface="Georgia" panose="02040502050405020303" pitchFamily="18" charset="0"/>
              </a:rPr>
              <a:t>зв'язку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цим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не </a:t>
            </a:r>
            <a:r>
              <a:rPr lang="ru-RU" sz="2400" dirty="0" err="1" smtClean="0">
                <a:latin typeface="Georgia" panose="02040502050405020303" pitchFamily="18" charset="0"/>
              </a:rPr>
              <a:t>можна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утримувати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ізольовано</a:t>
            </a:r>
            <a:r>
              <a:rPr lang="ru-RU" sz="2400" dirty="0" smtClean="0">
                <a:latin typeface="Georgia" panose="02040502050405020303" pitchFamily="18" charset="0"/>
              </a:rPr>
              <a:t> без </a:t>
            </a:r>
            <a:r>
              <a:rPr lang="ru-RU" sz="2400" dirty="0" err="1" smtClean="0">
                <a:latin typeface="Georgia" panose="02040502050405020303" pitchFamily="18" charset="0"/>
              </a:rPr>
              <a:t>обґрунтування</a:t>
            </a:r>
            <a:r>
              <a:rPr lang="ru-RU" sz="2400" dirty="0" smtClean="0">
                <a:latin typeface="Georgia" panose="02040502050405020303" pitchFamily="18" charset="0"/>
              </a:rPr>
              <a:t> з боку </a:t>
            </a:r>
            <a:r>
              <a:rPr lang="ru-RU" sz="2400" dirty="0" err="1" smtClean="0">
                <a:latin typeface="Georgia" panose="02040502050405020303" pitchFamily="18" charset="0"/>
              </a:rPr>
              <a:t>ветеринарії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чи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благополуччя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Винятками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можуть</a:t>
            </a:r>
            <a:r>
              <a:rPr lang="ru-RU" sz="2400" dirty="0" smtClean="0">
                <a:latin typeface="Georgia" panose="02040502050405020303" pitchFamily="18" charset="0"/>
              </a:rPr>
              <a:t> бути </a:t>
            </a:r>
            <a:r>
              <a:rPr lang="ru-RU" sz="2400" dirty="0" err="1" smtClean="0">
                <a:latin typeface="Georgia" panose="02040502050405020303" pitchFamily="18" charset="0"/>
              </a:rPr>
              <a:t>випадки</a:t>
            </a:r>
            <a:r>
              <a:rPr lang="ru-RU" sz="2400" dirty="0" smtClean="0">
                <a:latin typeface="Georgia" panose="02040502050405020303" pitchFamily="18" charset="0"/>
              </a:rPr>
              <a:t>, коли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самі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вважають</a:t>
            </a:r>
            <a:r>
              <a:rPr lang="ru-RU" sz="2400" dirty="0" smtClean="0">
                <a:latin typeface="Georgia" panose="02040502050405020303" pitchFamily="18" charset="0"/>
              </a:rPr>
              <a:t> за </a:t>
            </a:r>
            <a:r>
              <a:rPr lang="ru-RU" sz="2400" dirty="0" err="1" smtClean="0">
                <a:latin typeface="Georgia" panose="02040502050405020303" pitchFamily="18" charset="0"/>
              </a:rPr>
              <a:t>краще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залишатися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одні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400" dirty="0" smtClean="0">
                <a:latin typeface="Georgia" panose="02040502050405020303" pitchFamily="18" charset="0"/>
              </a:rPr>
              <a:t>, самки </a:t>
            </a:r>
            <a:r>
              <a:rPr lang="ru-RU" sz="2400" dirty="0" err="1" smtClean="0">
                <a:latin typeface="Georgia" panose="02040502050405020303" pitchFamily="18" charset="0"/>
              </a:rPr>
              <a:t>під</a:t>
            </a:r>
            <a:r>
              <a:rPr lang="ru-RU" sz="2400" dirty="0" smtClean="0">
                <a:latin typeface="Georgia" panose="02040502050405020303" pitchFamily="18" charset="0"/>
              </a:rPr>
              <a:t> час </a:t>
            </a:r>
            <a:r>
              <a:rPr lang="ru-RU" sz="2400" dirty="0" err="1" smtClean="0">
                <a:latin typeface="Georgia" panose="02040502050405020303" pitchFamily="18" charset="0"/>
              </a:rPr>
              <a:t>пологів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дорослі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кнури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живуть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поодиноко</a:t>
            </a:r>
            <a:r>
              <a:rPr lang="ru-RU" sz="2400" dirty="0" smtClean="0">
                <a:latin typeface="Georgia" panose="02040502050405020303" pitchFamily="18" charset="0"/>
              </a:rPr>
              <a:t> в </a:t>
            </a:r>
            <a:r>
              <a:rPr lang="ru-RU" sz="2400" dirty="0" err="1" smtClean="0">
                <a:latin typeface="Georgia" panose="02040502050405020303" pitchFamily="18" charset="0"/>
              </a:rPr>
              <a:t>дикій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природі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Georgia" panose="02040502050405020303" pitchFamily="18" charset="0"/>
              </a:rPr>
              <a:t>У тих </a:t>
            </a:r>
            <a:r>
              <a:rPr lang="ru-RU" sz="2400" dirty="0" err="1" smtClean="0">
                <a:latin typeface="Georgia" panose="02040502050405020303" pitchFamily="18" charset="0"/>
              </a:rPr>
              <a:t>випадках</a:t>
            </a:r>
            <a:r>
              <a:rPr lang="ru-RU" sz="2400" dirty="0" smtClean="0">
                <a:latin typeface="Georgia" panose="02040502050405020303" pitchFamily="18" charset="0"/>
              </a:rPr>
              <a:t>, коли </a:t>
            </a:r>
            <a:r>
              <a:rPr lang="ru-RU" sz="2400" dirty="0" err="1" smtClean="0">
                <a:latin typeface="Georgia" panose="02040502050405020303" pitchFamily="18" charset="0"/>
              </a:rPr>
              <a:t>індивідуальне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 є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необхідним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тваринам</a:t>
            </a:r>
            <a:r>
              <a:rPr lang="ru-RU" sz="2400" dirty="0" smtClean="0">
                <a:latin typeface="Georgia" panose="02040502050405020303" pitchFamily="18" charset="0"/>
              </a:rPr>
              <a:t> повинен бути </a:t>
            </a:r>
            <a:r>
              <a:rPr lang="ru-RU" sz="2400" dirty="0" err="1" smtClean="0">
                <a:latin typeface="Georgia" panose="02040502050405020303" pitchFamily="18" charset="0"/>
              </a:rPr>
              <a:t>забезпечений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візуальний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слуховий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нюховий</a:t>
            </a:r>
            <a:r>
              <a:rPr lang="ru-RU" sz="2400" dirty="0" smtClean="0">
                <a:latin typeface="Georgia" panose="02040502050405020303" pitchFamily="18" charset="0"/>
              </a:rPr>
              <a:t> контакт </a:t>
            </a:r>
            <a:r>
              <a:rPr lang="ru-RU" sz="2400" dirty="0" err="1" smtClean="0">
                <a:latin typeface="Georgia" panose="02040502050405020303" pitchFamily="18" charset="0"/>
              </a:rPr>
              <a:t>із</a:t>
            </a:r>
            <a:r>
              <a:rPr lang="ru-RU" sz="2400" dirty="0" smtClean="0">
                <a:latin typeface="Georgia" panose="02040502050405020303" pitchFamily="18" charset="0"/>
              </a:rPr>
              <a:t> родичами</a:t>
            </a:r>
          </a:p>
        </p:txBody>
      </p:sp>
    </p:spTree>
    <p:extLst>
      <p:ext uri="{BB962C8B-B14F-4D97-AF65-F5344CB8AC3E}">
        <p14:creationId xmlns:p14="http://schemas.microsoft.com/office/powerpoint/2010/main" val="415746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довкілля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догляд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9900"/>
            <a:ext cx="119481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середовища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існування</a:t>
            </a: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Для </a:t>
            </a:r>
            <a:r>
              <a:rPr lang="ru-RU" sz="2800" dirty="0" err="1" smtClean="0">
                <a:latin typeface="Georgia" panose="02040502050405020303" pitchFamily="18" charset="0"/>
              </a:rPr>
              <a:t>запобігання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нудьги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виникнення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стереотипної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поведінки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забезпечувати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збагаченим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довкіллям</a:t>
            </a:r>
            <a:r>
              <a:rPr lang="ru-RU" sz="2800" dirty="0" smtClean="0">
                <a:latin typeface="Georgia" panose="02040502050405020303" pitchFamily="18" charset="0"/>
              </a:rPr>
              <a:t>. У природному </a:t>
            </a:r>
            <a:r>
              <a:rPr lang="ru-RU" sz="2800" dirty="0" err="1" smtClean="0">
                <a:latin typeface="Georgia" panose="02040502050405020303" pitchFamily="18" charset="0"/>
              </a:rPr>
              <a:t>середовищі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всі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сільськогосподарські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більшу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частину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доби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проводять</a:t>
            </a:r>
            <a:r>
              <a:rPr lang="ru-RU" sz="2800" dirty="0" smtClean="0">
                <a:latin typeface="Georgia" panose="02040502050405020303" pitchFamily="18" charset="0"/>
              </a:rPr>
              <a:t> на </a:t>
            </a:r>
            <a:r>
              <a:rPr lang="ru-RU" sz="2800" dirty="0" err="1" smtClean="0">
                <a:latin typeface="Georgia" panose="02040502050405020303" pitchFamily="18" charset="0"/>
              </a:rPr>
              <a:t>пасовищі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поїдаючи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рослини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виколупуючи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коріння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або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спілкуючись</a:t>
            </a:r>
            <a:r>
              <a:rPr lang="ru-RU" sz="2800" dirty="0" smtClean="0">
                <a:latin typeface="Georgia" panose="02040502050405020303" pitchFamily="18" charset="0"/>
              </a:rPr>
              <a:t> один з одним. </a:t>
            </a:r>
            <a:r>
              <a:rPr lang="ru-RU" sz="28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забезпечувати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можливість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такої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поведінки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надавати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тваринам</a:t>
            </a:r>
            <a:r>
              <a:rPr lang="ru-RU" sz="2800" dirty="0" smtClean="0">
                <a:latin typeface="Georgia" panose="02040502050405020303" pitchFamily="18" charset="0"/>
              </a:rPr>
              <a:t> доступ до </a:t>
            </a:r>
            <a:r>
              <a:rPr lang="ru-RU" sz="2800" dirty="0" err="1" smtClean="0">
                <a:latin typeface="Georgia" panose="02040502050405020303" pitchFamily="18" charset="0"/>
              </a:rPr>
              <a:t>пасовища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давати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сіно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або</a:t>
            </a:r>
            <a:r>
              <a:rPr lang="ru-RU" sz="2800" dirty="0" smtClean="0">
                <a:latin typeface="Georgia" panose="02040502050405020303" pitchFamily="18" charset="0"/>
              </a:rPr>
              <a:t> солому, </a:t>
            </a:r>
            <a:r>
              <a:rPr lang="ru-RU" sz="2800" dirty="0" err="1" smtClean="0">
                <a:latin typeface="Georgia" panose="02040502050405020303" pitchFamily="18" charset="0"/>
              </a:rPr>
              <a:t>або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предмети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ігор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такі</a:t>
            </a:r>
            <a:r>
              <a:rPr lang="ru-RU" sz="2800" dirty="0" smtClean="0">
                <a:latin typeface="Georgia" panose="02040502050405020303" pitchFamily="18" charset="0"/>
              </a:rPr>
              <a:t> як </a:t>
            </a:r>
            <a:r>
              <a:rPr lang="ru-RU" sz="2800" dirty="0" err="1" smtClean="0">
                <a:latin typeface="Georgia" panose="02040502050405020303" pitchFamily="18" charset="0"/>
              </a:rPr>
              <a:t>ланцюги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м'ячі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dirty="0" err="1" smtClean="0">
                <a:latin typeface="Georgia" panose="02040502050405020303" pitchFamily="18" charset="0"/>
              </a:rPr>
              <a:t>Матеріали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пристрої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збагачення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середовища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слід</a:t>
            </a:r>
            <a:r>
              <a:rPr lang="ru-RU" sz="2800" dirty="0" smtClean="0">
                <a:latin typeface="Georgia" panose="02040502050405020303" pitchFamily="18" charset="0"/>
              </a:rPr>
              <a:t> регулярно, через </a:t>
            </a:r>
            <a:r>
              <a:rPr lang="ru-RU" sz="2800" dirty="0" err="1" smtClean="0">
                <a:latin typeface="Georgia" panose="02040502050405020303" pitchFamily="18" charset="0"/>
              </a:rPr>
              <a:t>певні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інтервали</a:t>
            </a:r>
            <a:r>
              <a:rPr lang="ru-RU" sz="2800" dirty="0" smtClean="0">
                <a:latin typeface="Georgia" panose="02040502050405020303" pitchFamily="18" charset="0"/>
              </a:rPr>
              <a:t> часу </a:t>
            </a:r>
            <a:r>
              <a:rPr lang="ru-RU" sz="2800" dirty="0" err="1" smtClean="0">
                <a:latin typeface="Georgia" panose="02040502050405020303" pitchFamily="18" charset="0"/>
              </a:rPr>
              <a:t>замінювати</a:t>
            </a:r>
            <a:r>
              <a:rPr lang="ru-RU" sz="2800" dirty="0" smtClean="0">
                <a:latin typeface="Georgia" panose="02040502050405020303" pitchFamily="18" charset="0"/>
              </a:rPr>
              <a:t>, тому </a:t>
            </a:r>
            <a:r>
              <a:rPr lang="ru-RU" sz="2800" dirty="0" err="1" smtClean="0">
                <a:latin typeface="Georgia" panose="02040502050405020303" pitchFamily="18" charset="0"/>
              </a:rPr>
              <a:t>що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, особливо </a:t>
            </a:r>
            <a:r>
              <a:rPr lang="ru-RU" sz="2800" dirty="0" err="1" smtClean="0">
                <a:latin typeface="Georgia" panose="02040502050405020303" pitchFamily="18" charset="0"/>
              </a:rPr>
              <a:t>свині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схильні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втрачати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інтерес</a:t>
            </a:r>
            <a:r>
              <a:rPr lang="ru-RU" sz="2800" dirty="0" smtClean="0">
                <a:latin typeface="Georgia" panose="02040502050405020303" pitchFamily="18" charset="0"/>
              </a:rPr>
              <a:t> до того, до </a:t>
            </a:r>
            <a:r>
              <a:rPr lang="ru-RU" sz="2800" dirty="0" err="1" smtClean="0">
                <a:latin typeface="Georgia" panose="02040502050405020303" pitchFamily="18" charset="0"/>
              </a:rPr>
              <a:t>чого</a:t>
            </a:r>
            <a:r>
              <a:rPr lang="ru-RU" sz="2800" dirty="0" smtClean="0">
                <a:latin typeface="Georgia" panose="02040502050405020303" pitchFamily="18" charset="0"/>
              </a:rPr>
              <a:t> вони </a:t>
            </a:r>
            <a:r>
              <a:rPr lang="ru-RU" sz="2800" dirty="0" err="1" smtClean="0">
                <a:latin typeface="Georgia" panose="02040502050405020303" pitchFamily="18" charset="0"/>
              </a:rPr>
              <a:t>звикли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  <a:r>
              <a:rPr lang="ru-RU" sz="2800" dirty="0" err="1" smtClean="0">
                <a:latin typeface="Georgia" panose="02040502050405020303" pitchFamily="18" charset="0"/>
              </a:rPr>
              <a:t>Слід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надавати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матеріали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збагачення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середовища</a:t>
            </a:r>
            <a:r>
              <a:rPr lang="ru-RU" sz="2800" dirty="0" smtClean="0">
                <a:latin typeface="Georgia" panose="02040502050405020303" pitchFamily="18" charset="0"/>
              </a:rPr>
              <a:t> у </a:t>
            </a:r>
            <a:r>
              <a:rPr lang="ru-RU" sz="2800" dirty="0" err="1" smtClean="0">
                <a:latin typeface="Georgia" panose="02040502050405020303" pitchFamily="18" charset="0"/>
              </a:rPr>
              <a:t>достатній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кількості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зниження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агресивної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поведінки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1436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довкілля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догляд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9900"/>
            <a:ext cx="119481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Огородження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: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розміри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та структура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підлоги</a:t>
            </a: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dirty="0" err="1" smtClean="0">
                <a:latin typeface="Georgia" panose="02040502050405020303" pitchFamily="18" charset="0"/>
              </a:rPr>
              <a:t>Тварин</a:t>
            </a:r>
            <a:r>
              <a:rPr lang="ru-RU" sz="2800" dirty="0" smtClean="0">
                <a:latin typeface="Georgia" panose="02040502050405020303" pitchFamily="18" charset="0"/>
              </a:rPr>
              <a:t> не </a:t>
            </a:r>
            <a:r>
              <a:rPr lang="ru-RU" sz="2800" dirty="0" err="1" smtClean="0">
                <a:latin typeface="Georgia" panose="02040502050405020303" pitchFamily="18" charset="0"/>
              </a:rPr>
              <a:t>можна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тримати</a:t>
            </a:r>
            <a:r>
              <a:rPr lang="ru-RU" sz="2800" dirty="0" smtClean="0">
                <a:latin typeface="Georgia" panose="02040502050405020303" pitchFamily="18" charset="0"/>
              </a:rPr>
              <a:t> на </a:t>
            </a:r>
            <a:r>
              <a:rPr lang="ru-RU" sz="2800" dirty="0" err="1" smtClean="0">
                <a:latin typeface="Georgia" panose="02040502050405020303" pitchFamily="18" charset="0"/>
              </a:rPr>
              <a:t>прив'язі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крім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випадків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що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мають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наукове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чи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ветеринарне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обгрунтування</a:t>
            </a:r>
            <a:r>
              <a:rPr lang="ru-RU" sz="2800" dirty="0" smtClean="0">
                <a:latin typeface="Georgia" panose="02040502050405020303" pitchFamily="18" charset="0"/>
              </a:rPr>
              <a:t> (на короткий </a:t>
            </a:r>
            <a:r>
              <a:rPr lang="ru-RU" sz="2800" dirty="0" err="1" smtClean="0">
                <a:latin typeface="Georgia" panose="02040502050405020303" pitchFamily="18" charset="0"/>
              </a:rPr>
              <a:t>період</a:t>
            </a:r>
            <a:r>
              <a:rPr lang="ru-RU" sz="2800" dirty="0" smtClean="0">
                <a:latin typeface="Georgia" panose="02040502050405020303" pitchFamily="18" charset="0"/>
              </a:rPr>
              <a:t>).</a:t>
            </a:r>
          </a:p>
          <a:p>
            <a:pPr marL="514350" indent="-514350" algn="just">
              <a:buAutoNum type="arabicPeriod"/>
            </a:pPr>
            <a:r>
              <a:rPr lang="ru-RU" sz="2800" dirty="0" err="1" smtClean="0">
                <a:latin typeface="Georgia" panose="02040502050405020303" pitchFamily="18" charset="0"/>
              </a:rPr>
              <a:t>Кожна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має</a:t>
            </a:r>
            <a:r>
              <a:rPr lang="ru-RU" sz="2800" dirty="0" smtClean="0">
                <a:latin typeface="Georgia" panose="02040502050405020303" pitchFamily="18" charset="0"/>
              </a:rPr>
              <a:t> бути </a:t>
            </a:r>
            <a:r>
              <a:rPr lang="ru-RU" sz="2800" dirty="0" err="1" smtClean="0">
                <a:latin typeface="Georgia" panose="02040502050405020303" pitchFamily="18" charset="0"/>
              </a:rPr>
              <a:t>забезпечена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достатнім</a:t>
            </a:r>
            <a:r>
              <a:rPr lang="ru-RU" sz="2800" dirty="0" smtClean="0">
                <a:latin typeface="Georgia" panose="02040502050405020303" pitchFamily="18" charset="0"/>
              </a:rPr>
              <a:t> простором для того, </a:t>
            </a:r>
            <a:r>
              <a:rPr lang="ru-RU" sz="2800" dirty="0" err="1" smtClean="0">
                <a:latin typeface="Georgia" panose="02040502050405020303" pitchFamily="18" charset="0"/>
              </a:rPr>
              <a:t>щоб</a:t>
            </a:r>
            <a:r>
              <a:rPr lang="ru-RU" sz="2800" dirty="0" smtClean="0">
                <a:latin typeface="Georgia" panose="02040502050405020303" pitchFamily="18" charset="0"/>
              </a:rPr>
              <a:t> вона могла з комфортом </a:t>
            </a:r>
            <a:r>
              <a:rPr lang="ru-RU" sz="2800" dirty="0" err="1" smtClean="0">
                <a:latin typeface="Georgia" panose="02040502050405020303" pitchFamily="18" charset="0"/>
              </a:rPr>
              <a:t>вставати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лежати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потягуватися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доглядати</a:t>
            </a:r>
            <a:r>
              <a:rPr lang="ru-RU" sz="2800" dirty="0" smtClean="0">
                <a:latin typeface="Georgia" panose="02040502050405020303" pitchFamily="18" charset="0"/>
              </a:rPr>
              <a:t> себе</a:t>
            </a:r>
            <a:r>
              <a:rPr lang="ru-RU" sz="2800" dirty="0">
                <a:latin typeface="Georgia" panose="02040502050405020303" pitchFamily="18" charset="0"/>
              </a:rPr>
              <a:t>.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мати</a:t>
            </a:r>
            <a:r>
              <a:rPr lang="ru-RU" sz="2800" dirty="0" smtClean="0">
                <a:latin typeface="Georgia" panose="02040502050405020303" pitchFamily="18" charset="0"/>
              </a:rPr>
              <a:t> доступ до </a:t>
            </a:r>
            <a:r>
              <a:rPr lang="ru-RU" sz="2800" dirty="0" err="1" smtClean="0">
                <a:latin typeface="Georgia" panose="02040502050405020303" pitchFamily="18" charset="0"/>
              </a:rPr>
              <a:t>спільного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місця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лежання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відповідного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приміщення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годування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2800" dirty="0" err="1" smtClean="0">
                <a:latin typeface="Georgia" panose="02040502050405020303" pitchFamily="18" charset="0"/>
              </a:rPr>
              <a:t>Розмір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місця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лежання</a:t>
            </a:r>
            <a:r>
              <a:rPr lang="ru-RU" sz="2800" dirty="0" smtClean="0">
                <a:latin typeface="Georgia" panose="02040502050405020303" pitchFamily="18" charset="0"/>
              </a:rPr>
              <a:t> повинен </a:t>
            </a:r>
            <a:r>
              <a:rPr lang="ru-RU" sz="2800" dirty="0" err="1" smtClean="0">
                <a:latin typeface="Georgia" panose="02040502050405020303" pitchFamily="18" charset="0"/>
              </a:rPr>
              <a:t>дозволяти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всім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тваринам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лежати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повністю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витягнувшись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Пам</a:t>
            </a:r>
            <a:r>
              <a:rPr lang="en-US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’</a:t>
            </a:r>
            <a:r>
              <a:rPr lang="uk-UA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ятаємо</a:t>
            </a:r>
            <a:r>
              <a:rPr lang="uk-UA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:</a:t>
            </a:r>
          </a:p>
          <a:p>
            <a:pPr algn="just"/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Одні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с/г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тварини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,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наприклад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свині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,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вважають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за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краще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лежати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, притулившись один до одного,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інші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,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наприклад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тварини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сімейства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кінських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,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вважають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за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краще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лежати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на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деякій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відстані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від</a:t>
            </a:r>
            <a:r>
              <a:rPr lang="ru-RU" sz="2800" i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800" i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родичів</a:t>
            </a:r>
            <a:endParaRPr lang="ru-RU" sz="2800" i="1" dirty="0" smtClean="0">
              <a:solidFill>
                <a:srgbClr val="00006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5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довкілля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догляд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Огородження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: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розміри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та структура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підлоги</a:t>
            </a: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/>
            <a:r>
              <a:rPr lang="uk-UA" sz="2800" dirty="0" smtClean="0">
                <a:latin typeface="Georgia" panose="02040502050405020303" pitchFamily="18" charset="0"/>
              </a:rPr>
              <a:t>5. </a:t>
            </a:r>
            <a:r>
              <a:rPr lang="ru-RU" sz="2800" dirty="0" err="1" smtClean="0">
                <a:latin typeface="Georgia" panose="02040502050405020303" pitchFamily="18" charset="0"/>
              </a:rPr>
              <a:t>Простір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лежання</a:t>
            </a:r>
            <a:r>
              <a:rPr lang="ru-RU" sz="2800" dirty="0" smtClean="0">
                <a:latin typeface="Georgia" panose="02040502050405020303" pitchFamily="18" charset="0"/>
              </a:rPr>
              <a:t> повинен бути </a:t>
            </a:r>
            <a:r>
              <a:rPr lang="ru-RU" sz="2800" dirty="0" err="1" smtClean="0">
                <a:latin typeface="Georgia" panose="02040502050405020303" pitchFamily="18" charset="0"/>
              </a:rPr>
              <a:t>покритий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підстилочним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матеріалом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6. </a:t>
            </a:r>
            <a:r>
              <a:rPr lang="ru-RU" sz="2800" dirty="0" err="1" smtClean="0">
                <a:latin typeface="Georgia" panose="02040502050405020303" pitchFamily="18" charset="0"/>
              </a:rPr>
              <a:t>Висота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огорожі</a:t>
            </a:r>
            <a:r>
              <a:rPr lang="ru-RU" sz="2800" dirty="0" smtClean="0">
                <a:latin typeface="Georgia" panose="02040502050405020303" pitchFamily="18" charset="0"/>
              </a:rPr>
              <a:t> повинна </a:t>
            </a:r>
            <a:r>
              <a:rPr lang="ru-RU" sz="2800" dirty="0" err="1" smtClean="0">
                <a:latin typeface="Georgia" panose="02040502050405020303" pitchFamily="18" charset="0"/>
              </a:rPr>
              <a:t>дозволяти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тваринам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проявляти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такі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природні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поведінкові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реакції</a:t>
            </a:r>
            <a:r>
              <a:rPr lang="ru-RU" sz="2800" dirty="0" smtClean="0">
                <a:latin typeface="Georgia" panose="02040502050405020303" pitchFamily="18" charset="0"/>
              </a:rPr>
              <a:t>, як </a:t>
            </a:r>
            <a:r>
              <a:rPr lang="ru-RU" sz="2800" dirty="0" err="1" smtClean="0">
                <a:latin typeface="Georgia" panose="02040502050405020303" pitchFamily="18" charset="0"/>
              </a:rPr>
              <a:t>встання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дибки</a:t>
            </a:r>
            <a:r>
              <a:rPr lang="ru-RU" sz="2800" dirty="0" smtClean="0">
                <a:latin typeface="Georgia" panose="02040502050405020303" pitchFamily="18" charset="0"/>
              </a:rPr>
              <a:t> і </a:t>
            </a:r>
            <a:r>
              <a:rPr lang="ru-RU" sz="2800" dirty="0" err="1" smtClean="0">
                <a:latin typeface="Georgia" panose="02040502050405020303" pitchFamily="18" charset="0"/>
              </a:rPr>
              <a:t>залазіння</a:t>
            </a:r>
            <a:r>
              <a:rPr lang="ru-RU" sz="2800" dirty="0" smtClean="0">
                <a:latin typeface="Georgia" panose="02040502050405020303" pitchFamily="18" charset="0"/>
              </a:rPr>
              <a:t> один на одного.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7. </a:t>
            </a:r>
            <a:r>
              <a:rPr lang="ru-RU" sz="2800" dirty="0" err="1" smtClean="0">
                <a:latin typeface="Georgia" panose="02040502050405020303" pitchFamily="18" charset="0"/>
              </a:rPr>
              <a:t>Підлоги</a:t>
            </a:r>
            <a:r>
              <a:rPr lang="ru-RU" sz="2800" dirty="0" smtClean="0">
                <a:latin typeface="Georgia" panose="02040502050405020303" pitchFamily="18" charset="0"/>
              </a:rPr>
              <a:t> в </a:t>
            </a:r>
            <a:r>
              <a:rPr lang="ru-RU" sz="2800" dirty="0" err="1" smtClean="0">
                <a:latin typeface="Georgia" panose="02040502050405020303" pitchFamily="18" charset="0"/>
              </a:rPr>
              <a:t>огорожах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800" dirty="0" smtClean="0">
                <a:latin typeface="Georgia" panose="02040502050405020303" pitchFamily="18" charset="0"/>
              </a:rPr>
              <a:t> бути </a:t>
            </a:r>
            <a:r>
              <a:rPr lang="ru-RU" sz="2800" dirty="0" err="1" smtClean="0">
                <a:latin typeface="Georgia" panose="02040502050405020303" pitchFamily="18" charset="0"/>
              </a:rPr>
              <a:t>виготовлені</a:t>
            </a:r>
            <a:r>
              <a:rPr lang="ru-RU" sz="2800" dirty="0" smtClean="0">
                <a:latin typeface="Georgia" panose="02040502050405020303" pitchFamily="18" charset="0"/>
              </a:rPr>
              <a:t> з </a:t>
            </a:r>
            <a:r>
              <a:rPr lang="ru-RU" sz="2800" dirty="0" err="1" smtClean="0">
                <a:latin typeface="Georgia" panose="02040502050405020303" pitchFamily="18" charset="0"/>
              </a:rPr>
              <a:t>безпечних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матеріалів</a:t>
            </a:r>
            <a:r>
              <a:rPr lang="ru-RU" sz="2800" dirty="0" smtClean="0">
                <a:latin typeface="Georgia" panose="02040502050405020303" pitchFamily="18" charset="0"/>
              </a:rPr>
              <a:t> і </a:t>
            </a:r>
            <a:r>
              <a:rPr lang="ru-RU" sz="2800" dirty="0" err="1" smtClean="0">
                <a:latin typeface="Georgia" panose="02040502050405020303" pitchFamily="18" charset="0"/>
              </a:rPr>
              <a:t>давати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можливість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тваринам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невимушено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рухатися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змінювати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пози</a:t>
            </a:r>
            <a:r>
              <a:rPr lang="ru-RU" sz="2800" dirty="0" smtClean="0">
                <a:latin typeface="Georgia" panose="02040502050405020303" pitchFamily="18" charset="0"/>
              </a:rPr>
              <a:t> без </a:t>
            </a:r>
            <a:r>
              <a:rPr lang="ru-RU" sz="2800" dirty="0" err="1" smtClean="0">
                <a:latin typeface="Georgia" panose="02040502050405020303" pitchFamily="18" charset="0"/>
              </a:rPr>
              <a:t>ризику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отримання</a:t>
            </a:r>
            <a:r>
              <a:rPr lang="ru-RU" sz="2800" dirty="0" smtClean="0">
                <a:latin typeface="Georgia" panose="02040502050405020303" pitchFamily="18" charset="0"/>
              </a:rPr>
              <a:t> травм. </a:t>
            </a:r>
            <a:r>
              <a:rPr lang="ru-RU" sz="2800" dirty="0" err="1" smtClean="0">
                <a:latin typeface="Georgia" panose="02040502050405020303" pitchFamily="18" charset="0"/>
              </a:rPr>
              <a:t>Їх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слід</a:t>
            </a:r>
            <a:r>
              <a:rPr lang="ru-RU" sz="2800" dirty="0" smtClean="0">
                <a:latin typeface="Georgia" panose="02040502050405020303" pitchFamily="18" charset="0"/>
              </a:rPr>
              <a:t> регулярно </a:t>
            </a:r>
            <a:r>
              <a:rPr lang="ru-RU" sz="2800" dirty="0" err="1" smtClean="0">
                <a:latin typeface="Georgia" panose="02040502050405020303" pitchFamily="18" charset="0"/>
              </a:rPr>
              <a:t>оглядати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ремонтувати</a:t>
            </a:r>
            <a:r>
              <a:rPr lang="ru-RU" sz="2800" dirty="0">
                <a:latin typeface="Georgia" panose="02040502050405020303" pitchFamily="18" charset="0"/>
              </a:rPr>
              <a:t>.</a:t>
            </a:r>
            <a:endParaRPr lang="ru-RU" sz="28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8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довкілля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догляд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Годування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/>
            <a:r>
              <a:rPr lang="uk-UA" sz="2800" dirty="0" smtClean="0">
                <a:latin typeface="Georgia" panose="02040502050405020303" pitchFamily="18" charset="0"/>
              </a:rPr>
              <a:t>1. </a:t>
            </a:r>
            <a:r>
              <a:rPr lang="ru-RU" sz="2800" dirty="0" err="1" smtClean="0">
                <a:latin typeface="Georgia" panose="02040502050405020303" pitchFamily="18" charset="0"/>
              </a:rPr>
              <a:t>Достатній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кормовий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раціон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задоволення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енергетичних</a:t>
            </a:r>
            <a:r>
              <a:rPr lang="ru-RU" sz="2800" dirty="0" smtClean="0">
                <a:latin typeface="Georgia" panose="02040502050405020303" pitchFamily="18" charset="0"/>
              </a:rPr>
              <a:t> потреб </a:t>
            </a:r>
            <a:r>
              <a:rPr lang="ru-RU" sz="2800" dirty="0" err="1" smtClean="0">
                <a:latin typeface="Georgia" panose="02040502050405020303" pitchFamily="18" charset="0"/>
              </a:rPr>
              <a:t>кожної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відповідно</a:t>
            </a:r>
            <a:r>
              <a:rPr lang="ru-RU" sz="2800" dirty="0" smtClean="0">
                <a:latin typeface="Georgia" panose="02040502050405020303" pitchFamily="18" charset="0"/>
              </a:rPr>
              <a:t> до умов </a:t>
            </a:r>
            <a:r>
              <a:rPr lang="ru-RU" sz="2800" dirty="0" err="1" smtClean="0">
                <a:latin typeface="Georgia" panose="02040502050405020303" pitchFamily="18" charset="0"/>
              </a:rPr>
              <a:t>її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2. </a:t>
            </a:r>
            <a:r>
              <a:rPr lang="ru-RU" sz="2800" dirty="0" err="1" smtClean="0">
                <a:latin typeface="Georgia" panose="02040502050405020303" pitchFamily="18" charset="0"/>
              </a:rPr>
              <a:t>Додаткові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енергетично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цінні</a:t>
            </a:r>
            <a:r>
              <a:rPr lang="ru-RU" sz="2800" dirty="0" smtClean="0">
                <a:latin typeface="Georgia" panose="02040502050405020303" pitchFamily="18" charset="0"/>
              </a:rPr>
              <a:t> корми для </a:t>
            </a:r>
            <a:r>
              <a:rPr lang="ru-RU" sz="2800" dirty="0" err="1" smtClean="0">
                <a:latin typeface="Georgia" panose="02040502050405020303" pitchFamily="18" charset="0"/>
              </a:rPr>
              <a:t>вагітних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</a:t>
            </a:r>
            <a:r>
              <a:rPr lang="ru-RU" sz="2800" dirty="0" smtClean="0">
                <a:latin typeface="Georgia" panose="02040502050405020303" pitchFamily="18" charset="0"/>
              </a:rPr>
              <a:t>, тих, </a:t>
            </a:r>
            <a:r>
              <a:rPr lang="ru-RU" sz="2800" dirty="0" err="1" smtClean="0">
                <a:latin typeface="Georgia" panose="02040502050405020303" pitchFamily="18" charset="0"/>
              </a:rPr>
              <a:t>що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годують</a:t>
            </a:r>
            <a:r>
              <a:rPr lang="ru-RU" sz="2800" dirty="0" smtClean="0">
                <a:latin typeface="Georgia" panose="02040502050405020303" pitchFamily="18" charset="0"/>
              </a:rPr>
              <a:t> і </a:t>
            </a:r>
            <a:r>
              <a:rPr lang="ru-RU" sz="2800" dirty="0" err="1" smtClean="0">
                <a:latin typeface="Georgia" panose="02040502050405020303" pitchFamily="18" charset="0"/>
              </a:rPr>
              <a:t>ростуть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3. Контроль </a:t>
            </a:r>
            <a:r>
              <a:rPr lang="ru-RU" sz="2800" dirty="0" err="1" smtClean="0">
                <a:latin typeface="Georgia" panose="02040502050405020303" pitchFamily="18" charset="0"/>
              </a:rPr>
              <a:t>вітамінно-мінерального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складу </a:t>
            </a:r>
            <a:r>
              <a:rPr lang="ru-RU" sz="2800" dirty="0" err="1" smtClean="0">
                <a:latin typeface="Georgia" panose="02040502050405020303" pitchFamily="18" charset="0"/>
              </a:rPr>
              <a:t>раціону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щоб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уникнути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отруєння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міддю</a:t>
            </a:r>
            <a:r>
              <a:rPr lang="ru-RU" sz="2800" dirty="0" smtClean="0">
                <a:latin typeface="Georgia" panose="02040502050405020303" pitchFamily="18" charset="0"/>
              </a:rPr>
              <a:t> в </a:t>
            </a:r>
            <a:r>
              <a:rPr lang="ru-RU" sz="2800" dirty="0" err="1" smtClean="0">
                <a:latin typeface="Georgia" panose="02040502050405020303" pitchFamily="18" charset="0"/>
              </a:rPr>
              <a:t>овець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або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виникнення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ниркового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каміння</a:t>
            </a:r>
            <a:r>
              <a:rPr lang="ru-RU" sz="2800" dirty="0" smtClean="0">
                <a:latin typeface="Georgia" panose="02040502050405020303" pitchFamily="18" charset="0"/>
              </a:rPr>
              <a:t> у </a:t>
            </a:r>
            <a:r>
              <a:rPr lang="ru-RU" sz="2800" dirty="0" err="1" smtClean="0">
                <a:latin typeface="Georgia" panose="02040502050405020303" pitchFamily="18" charset="0"/>
              </a:rPr>
              <a:t>кастрованих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баранчиків</a:t>
            </a:r>
            <a:r>
              <a:rPr lang="ru-RU" sz="2800" dirty="0" smtClean="0">
                <a:latin typeface="Georgia" panose="02040502050405020303" pitchFamily="18" charset="0"/>
              </a:rPr>
              <a:t>. Там, де </a:t>
            </a:r>
            <a:r>
              <a:rPr lang="ru-RU" sz="2800" dirty="0" err="1" smtClean="0">
                <a:latin typeface="Georgia" panose="02040502050405020303" pitchFamily="18" charset="0"/>
              </a:rPr>
              <a:t>потрібно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слід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надавати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тваринам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мінеральні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лизунці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4. Контроль </a:t>
            </a:r>
            <a:r>
              <a:rPr lang="ru-RU" sz="2800" dirty="0" err="1" smtClean="0">
                <a:latin typeface="Georgia" panose="02040502050405020303" pitchFamily="18" charset="0"/>
              </a:rPr>
              <a:t>щільності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</a:t>
            </a:r>
            <a:r>
              <a:rPr lang="ru-RU" sz="2800" dirty="0" smtClean="0">
                <a:latin typeface="Georgia" panose="02040502050405020303" pitchFamily="18" charset="0"/>
              </a:rPr>
              <a:t> на </a:t>
            </a:r>
            <a:r>
              <a:rPr lang="ru-RU" sz="2800" dirty="0" err="1" smtClean="0">
                <a:latin typeface="Georgia" panose="02040502050405020303" pitchFamily="18" charset="0"/>
              </a:rPr>
              <a:t>пасовищах</a:t>
            </a:r>
            <a:r>
              <a:rPr lang="ru-RU" sz="2800" dirty="0" smtClean="0">
                <a:latin typeface="Georgia" panose="02040502050405020303" pitchFamily="18" charset="0"/>
              </a:rPr>
              <a:t>. У </a:t>
            </a:r>
            <a:r>
              <a:rPr lang="ru-RU" sz="2800" dirty="0" err="1" smtClean="0">
                <a:latin typeface="Georgia" panose="02040502050405020303" pitchFamily="18" charset="0"/>
              </a:rPr>
              <a:t>випадках</a:t>
            </a:r>
            <a:r>
              <a:rPr lang="ru-RU" sz="2800" dirty="0" smtClean="0">
                <a:latin typeface="Georgia" panose="02040502050405020303" pitchFamily="18" charset="0"/>
              </a:rPr>
              <a:t>, коли </a:t>
            </a:r>
            <a:r>
              <a:rPr lang="ru-RU" sz="2800" dirty="0" err="1" smtClean="0">
                <a:latin typeface="Georgia" panose="02040502050405020303" pitchFamily="18" charset="0"/>
              </a:rPr>
              <a:t>кількість</a:t>
            </a:r>
            <a:r>
              <a:rPr lang="ru-RU" sz="2800" dirty="0" smtClean="0">
                <a:latin typeface="Georgia" panose="02040502050405020303" pitchFamily="18" charset="0"/>
              </a:rPr>
              <a:t> трави на </a:t>
            </a:r>
            <a:r>
              <a:rPr lang="ru-RU" sz="2800" dirty="0" err="1" smtClean="0">
                <a:latin typeface="Georgia" panose="02040502050405020303" pitchFamily="18" charset="0"/>
              </a:rPr>
              <a:t>пасовищі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обмежена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слід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передбачити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постачання</a:t>
            </a:r>
            <a:r>
              <a:rPr lang="ru-RU" sz="2800" dirty="0" smtClean="0">
                <a:latin typeface="Georgia" panose="02040502050405020303" pitchFamily="18" charset="0"/>
              </a:rPr>
              <a:t> на </a:t>
            </a:r>
            <a:r>
              <a:rPr lang="ru-RU" sz="2800" dirty="0" err="1" smtClean="0">
                <a:latin typeface="Georgia" panose="02040502050405020303" pitchFamily="18" charset="0"/>
              </a:rPr>
              <a:t>полі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додаткових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кормів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5. </a:t>
            </a:r>
            <a:r>
              <a:rPr lang="ru-RU" sz="2800" dirty="0" err="1" smtClean="0">
                <a:latin typeface="Georgia" panose="02040502050405020303" pitchFamily="18" charset="0"/>
              </a:rPr>
              <a:t>Уникати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різкої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зміни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раціону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жуйних</a:t>
            </a:r>
            <a:r>
              <a:rPr lang="ru-RU" sz="2800" dirty="0" smtClean="0">
                <a:latin typeface="Georgia" panose="02040502050405020303" pitchFamily="18" charset="0"/>
              </a:rPr>
              <a:t> та коней, </a:t>
            </a:r>
            <a:r>
              <a:rPr lang="ru-RU" sz="2800" dirty="0" err="1" smtClean="0">
                <a:latin typeface="Georgia" panose="02040502050405020303" pitchFamily="18" charset="0"/>
              </a:rPr>
              <a:t>нові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продукти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слід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додавати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поступово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2178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2.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збагачення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довкілля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догляд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Годування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:</a:t>
            </a:r>
          </a:p>
          <a:p>
            <a:pPr algn="just"/>
            <a:r>
              <a:rPr lang="uk-UA" sz="2800" dirty="0" smtClean="0">
                <a:latin typeface="Georgia" panose="02040502050405020303" pitchFamily="18" charset="0"/>
              </a:rPr>
              <a:t>6. Д</a:t>
            </a:r>
            <a:r>
              <a:rPr lang="ru-RU" sz="2800" dirty="0" err="1" smtClean="0">
                <a:latin typeface="Georgia" panose="02040502050405020303" pitchFamily="18" charset="0"/>
              </a:rPr>
              <a:t>оступ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кожної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  до </a:t>
            </a:r>
            <a:r>
              <a:rPr lang="ru-RU" sz="2800" dirty="0" err="1" smtClean="0">
                <a:latin typeface="Georgia" panose="02040502050405020303" pitchFamily="18" charset="0"/>
              </a:rPr>
              <a:t>їжі</a:t>
            </a:r>
            <a:r>
              <a:rPr lang="ru-RU" sz="2800" dirty="0" smtClean="0">
                <a:latin typeface="Georgia" panose="02040502050405020303" pitchFamily="18" charset="0"/>
              </a:rPr>
              <a:t> без </a:t>
            </a:r>
            <a:r>
              <a:rPr lang="ru-RU" sz="2800" dirty="0" err="1" smtClean="0">
                <a:latin typeface="Georgia" panose="02040502050405020303" pitchFamily="18" charset="0"/>
              </a:rPr>
              <a:t>ризику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отримати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пошкодження</a:t>
            </a:r>
            <a:endParaRPr lang="ru-RU" sz="28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7.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що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містяться</a:t>
            </a:r>
            <a:r>
              <a:rPr lang="ru-RU" sz="2800" dirty="0" smtClean="0">
                <a:latin typeface="Georgia" panose="02040502050405020303" pitchFamily="18" charset="0"/>
              </a:rPr>
              <a:t> в </a:t>
            </a:r>
            <a:r>
              <a:rPr lang="ru-RU" sz="2800" dirty="0" err="1" smtClean="0">
                <a:latin typeface="Georgia" panose="02040502050405020303" pitchFamily="18" charset="0"/>
              </a:rPr>
              <a:t>приміщеннях</a:t>
            </a:r>
            <a:r>
              <a:rPr lang="ru-RU" sz="2800" dirty="0" smtClean="0">
                <a:latin typeface="Georgia" panose="02040502050405020303" pitchFamily="18" charset="0"/>
              </a:rPr>
              <a:t> (</a:t>
            </a:r>
            <a:r>
              <a:rPr lang="ru-RU" sz="28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800" dirty="0" smtClean="0">
                <a:latin typeface="Georgia" panose="02040502050405020303" pitchFamily="18" charset="0"/>
              </a:rPr>
              <a:t>, при </a:t>
            </a:r>
            <a:r>
              <a:rPr lang="ru-RU" sz="2800" dirty="0" err="1" smtClean="0">
                <a:latin typeface="Georgia" panose="02040502050405020303" pitchFamily="18" charset="0"/>
              </a:rPr>
              <a:t>утриманні</a:t>
            </a:r>
            <a:r>
              <a:rPr lang="ru-RU" sz="2800" dirty="0" smtClean="0">
                <a:latin typeface="Georgia" panose="02040502050405020303" pitchFamily="18" charset="0"/>
              </a:rPr>
              <a:t> без </a:t>
            </a:r>
            <a:r>
              <a:rPr lang="ru-RU" sz="2800" dirty="0" err="1" smtClean="0">
                <a:latin typeface="Georgia" panose="02040502050405020303" pitchFamily="18" charset="0"/>
              </a:rPr>
              <a:t>вигулу</a:t>
            </a:r>
            <a:r>
              <a:rPr lang="ru-RU" sz="2800" dirty="0" smtClean="0">
                <a:latin typeface="Georgia" panose="02040502050405020303" pitchFamily="18" charset="0"/>
              </a:rPr>
              <a:t>), </a:t>
            </a:r>
            <a:r>
              <a:rPr lang="ru-RU" sz="2800" dirty="0" err="1" smtClean="0">
                <a:latin typeface="Georgia" panose="02040502050405020303" pitchFamily="18" charset="0"/>
              </a:rPr>
              <a:t>годують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скошеною</a:t>
            </a:r>
            <a:r>
              <a:rPr lang="ru-RU" sz="2800" dirty="0" smtClean="0">
                <a:latin typeface="Georgia" panose="02040502050405020303" pitchFamily="18" charset="0"/>
              </a:rPr>
              <a:t> травою, яка </a:t>
            </a:r>
            <a:r>
              <a:rPr lang="ru-RU" sz="2800" dirty="0" err="1" smtClean="0">
                <a:latin typeface="Georgia" panose="02040502050405020303" pitchFamily="18" charset="0"/>
              </a:rPr>
              <a:t>завжди</a:t>
            </a:r>
            <a:r>
              <a:rPr lang="ru-RU" sz="2800" dirty="0" smtClean="0">
                <a:latin typeface="Georgia" panose="02040502050405020303" pitchFamily="18" charset="0"/>
              </a:rPr>
              <a:t> повинна бути </a:t>
            </a:r>
            <a:r>
              <a:rPr lang="ru-RU" sz="2800" dirty="0" err="1" smtClean="0">
                <a:latin typeface="Georgia" panose="02040502050405020303" pitchFamily="18" charset="0"/>
              </a:rPr>
              <a:t>свіжою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оскільки</a:t>
            </a:r>
            <a:r>
              <a:rPr lang="ru-RU" sz="2800" dirty="0" smtClean="0">
                <a:latin typeface="Georgia" panose="02040502050405020303" pitchFamily="18" charset="0"/>
              </a:rPr>
              <a:t> скошена трава при </a:t>
            </a:r>
            <a:r>
              <a:rPr lang="ru-RU" sz="2800" dirty="0" err="1" smtClean="0">
                <a:latin typeface="Georgia" panose="02040502050405020303" pitchFamily="18" charset="0"/>
              </a:rPr>
              <a:t>зберіганні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пріє</a:t>
            </a:r>
            <a:r>
              <a:rPr lang="ru-RU" sz="2800" dirty="0" smtClean="0">
                <a:latin typeface="Georgia" panose="02040502050405020303" pitchFamily="18" charset="0"/>
              </a:rPr>
              <a:t> і </a:t>
            </a:r>
            <a:r>
              <a:rPr lang="ru-RU" sz="2800" dirty="0" err="1" smtClean="0">
                <a:latin typeface="Georgia" panose="02040502050405020303" pitchFamily="18" charset="0"/>
              </a:rPr>
              <a:t>стає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неприємною</a:t>
            </a:r>
            <a:r>
              <a:rPr lang="ru-RU" sz="2800" dirty="0" smtClean="0">
                <a:latin typeface="Georgia" panose="02040502050405020303" pitchFamily="18" charset="0"/>
              </a:rPr>
              <a:t> на смак.</a:t>
            </a:r>
          </a:p>
          <a:p>
            <a:pPr algn="just"/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Напування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: </a:t>
            </a:r>
          </a:p>
          <a:p>
            <a:pPr marL="514350" indent="-514350" algn="just">
              <a:buAutoNum type="arabicPeriod"/>
            </a:pPr>
            <a:r>
              <a:rPr lang="ru-RU" sz="2800" dirty="0" err="1" smtClean="0">
                <a:latin typeface="Georgia" panose="02040502050405020303" pitchFamily="18" charset="0"/>
              </a:rPr>
              <a:t>Постійний</a:t>
            </a:r>
            <a:r>
              <a:rPr lang="ru-RU" sz="2800" dirty="0" smtClean="0">
                <a:latin typeface="Georgia" panose="02040502050405020303" pitchFamily="18" charset="0"/>
              </a:rPr>
              <a:t> доступ до </a:t>
            </a:r>
            <a:r>
              <a:rPr lang="ru-RU" sz="2800" dirty="0" err="1" smtClean="0">
                <a:latin typeface="Georgia" panose="02040502050405020303" pitchFamily="18" charset="0"/>
              </a:rPr>
              <a:t>свіжої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чистої</a:t>
            </a:r>
            <a:r>
              <a:rPr lang="ru-RU" sz="2800" dirty="0" smtClean="0">
                <a:latin typeface="Georgia" panose="02040502050405020303" pitchFamily="18" charset="0"/>
              </a:rPr>
              <a:t> води. </a:t>
            </a:r>
          </a:p>
          <a:p>
            <a:pPr marL="514350" indent="-514350" algn="just">
              <a:buAutoNum type="arabicPeriod"/>
            </a:pPr>
            <a:r>
              <a:rPr lang="ru-RU" sz="2800" dirty="0" err="1" smtClean="0">
                <a:latin typeface="Georgia" panose="02040502050405020303" pitchFamily="18" charset="0"/>
              </a:rPr>
              <a:t>Кількість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напувалок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їх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довжина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забезпечувати</a:t>
            </a:r>
            <a:r>
              <a:rPr lang="ru-RU" sz="2800" dirty="0" smtClean="0">
                <a:latin typeface="Georgia" panose="02040502050405020303" pitchFamily="18" charset="0"/>
              </a:rPr>
              <a:t> доступ до води </a:t>
            </a:r>
            <a:r>
              <a:rPr lang="ru-RU" sz="2800" dirty="0" err="1" smtClean="0">
                <a:latin typeface="Georgia" panose="02040502050405020303" pitchFamily="18" charset="0"/>
              </a:rPr>
              <a:t>кожної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</a:p>
          <a:p>
            <a:pPr marL="514350" indent="-514350" algn="just">
              <a:buAutoNum type="arabicPeriod"/>
            </a:pPr>
            <a:r>
              <a:rPr lang="ru-RU" sz="2800" dirty="0" err="1" smtClean="0">
                <a:latin typeface="Georgia" panose="02040502050405020303" pitchFamily="18" charset="0"/>
              </a:rPr>
              <a:t>Об'єм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питної</a:t>
            </a:r>
            <a:r>
              <a:rPr lang="ru-RU" sz="2800" dirty="0" smtClean="0">
                <a:latin typeface="Georgia" panose="02040502050405020303" pitchFamily="18" charset="0"/>
              </a:rPr>
              <a:t> води повинен </a:t>
            </a:r>
            <a:r>
              <a:rPr lang="ru-RU" sz="2800" dirty="0" err="1" smtClean="0">
                <a:latin typeface="Georgia" panose="02040502050405020303" pitchFamily="18" charset="0"/>
              </a:rPr>
              <a:t>відповідати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індивідуальним</a:t>
            </a:r>
            <a:r>
              <a:rPr lang="ru-RU" sz="2800" dirty="0" smtClean="0">
                <a:latin typeface="Georgia" panose="02040502050405020303" pitchFamily="18" charset="0"/>
              </a:rPr>
              <a:t> потребам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які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змінюються</a:t>
            </a:r>
            <a:r>
              <a:rPr lang="ru-RU" sz="2800" dirty="0" smtClean="0">
                <a:latin typeface="Georgia" panose="02040502050405020303" pitchFamily="18" charset="0"/>
              </a:rPr>
              <a:t> в </a:t>
            </a:r>
            <a:r>
              <a:rPr lang="ru-RU" sz="2800" dirty="0" err="1" smtClean="0">
                <a:latin typeface="Georgia" panose="02040502050405020303" pitchFamily="18" charset="0"/>
              </a:rPr>
              <a:t>залежності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</a:t>
            </a:r>
            <a:r>
              <a:rPr lang="ru-RU" sz="2800" dirty="0" smtClean="0">
                <a:latin typeface="Georgia" panose="02040502050405020303" pitchFamily="18" charset="0"/>
              </a:rPr>
              <a:t> типу корму, </a:t>
            </a:r>
            <a:r>
              <a:rPr lang="ru-RU" sz="2800" dirty="0" err="1" smtClean="0">
                <a:latin typeface="Georgia" panose="02040502050405020303" pitchFamily="18" charset="0"/>
              </a:rPr>
              <a:t>фізіологічного</a:t>
            </a:r>
            <a:r>
              <a:rPr lang="ru-RU" sz="2800" dirty="0" smtClean="0">
                <a:latin typeface="Georgia" panose="02040502050405020303" pitchFamily="18" charset="0"/>
              </a:rPr>
              <a:t> стану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температури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довкілля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  <a:r>
              <a:rPr lang="ru-RU" sz="28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годуючі</a:t>
            </a:r>
            <a:r>
              <a:rPr lang="ru-RU" sz="2800" dirty="0" smtClean="0">
                <a:latin typeface="Georgia" panose="02040502050405020303" pitchFamily="18" charset="0"/>
              </a:rPr>
              <a:t> самки </a:t>
            </a:r>
            <a:r>
              <a:rPr lang="ru-RU" sz="2800" dirty="0" err="1" smtClean="0">
                <a:latin typeface="Georgia" panose="02040502050405020303" pitchFamily="18" charset="0"/>
              </a:rPr>
              <a:t>потребують</a:t>
            </a:r>
            <a:r>
              <a:rPr lang="ru-RU" sz="2800" dirty="0" smtClean="0">
                <a:latin typeface="Georgia" panose="02040502050405020303" pitchFamily="18" charset="0"/>
              </a:rPr>
              <a:t> великих </a:t>
            </a:r>
            <a:r>
              <a:rPr lang="ru-RU" sz="2800" dirty="0" err="1" smtClean="0">
                <a:latin typeface="Georgia" panose="02040502050405020303" pitchFamily="18" charset="0"/>
              </a:rPr>
              <a:t>кількостей</a:t>
            </a:r>
            <a:r>
              <a:rPr lang="ru-RU" sz="2800" dirty="0" smtClean="0">
                <a:latin typeface="Georgia" panose="02040502050405020303" pitchFamily="18" charset="0"/>
              </a:rPr>
              <a:t> води.</a:t>
            </a:r>
          </a:p>
        </p:txBody>
      </p:sp>
    </p:spTree>
    <p:extLst>
      <p:ext uri="{BB962C8B-B14F-4D97-AF65-F5344CB8AC3E}">
        <p14:creationId xmlns:p14="http://schemas.microsoft.com/office/powerpoint/2010/main" val="159017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3. Велика рогата худоба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Велика рогата худоба (</a:t>
            </a:r>
            <a:r>
              <a:rPr lang="en-US" sz="2800" dirty="0" err="1" smtClean="0">
                <a:latin typeface="Georgia" panose="02040502050405020303" pitchFamily="18" charset="0"/>
              </a:rPr>
              <a:t>Bos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taurus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і </a:t>
            </a:r>
            <a:r>
              <a:rPr lang="en-US" sz="2800" dirty="0" err="1" smtClean="0">
                <a:latin typeface="Georgia" panose="02040502050405020303" pitchFamily="18" charset="0"/>
              </a:rPr>
              <a:t>Bos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indicus</a:t>
            </a:r>
            <a:r>
              <a:rPr lang="en-US" sz="2800" dirty="0" smtClean="0">
                <a:latin typeface="Georgia" panose="02040502050405020303" pitchFamily="18" charset="0"/>
              </a:rPr>
              <a:t>) - </a:t>
            </a:r>
            <a:r>
              <a:rPr lang="ru-RU" sz="2800" dirty="0" err="1" smtClean="0">
                <a:latin typeface="Georgia" panose="02040502050405020303" pitchFamily="18" charset="0"/>
              </a:rPr>
              <a:t>соціальні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що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живуть</a:t>
            </a:r>
            <a:r>
              <a:rPr lang="ru-RU" sz="2800" dirty="0" smtClean="0">
                <a:latin typeface="Georgia" panose="02040502050405020303" pitchFamily="18" charset="0"/>
              </a:rPr>
              <a:t> стадом, </a:t>
            </a:r>
            <a:r>
              <a:rPr lang="ru-RU" sz="2800" dirty="0" err="1" smtClean="0">
                <a:latin typeface="Georgia" panose="02040502050405020303" pitchFamily="18" charset="0"/>
              </a:rPr>
              <a:t>ієрархія</a:t>
            </a:r>
            <a:r>
              <a:rPr lang="ru-RU" sz="2800" dirty="0" smtClean="0">
                <a:latin typeface="Georgia" panose="02040502050405020303" pitchFamily="18" charset="0"/>
              </a:rPr>
              <a:t> в </a:t>
            </a:r>
            <a:r>
              <a:rPr lang="ru-RU" sz="2800" dirty="0" err="1" smtClean="0">
                <a:latin typeface="Georgia" panose="02040502050405020303" pitchFamily="18" charset="0"/>
              </a:rPr>
              <a:t>якому</a:t>
            </a:r>
            <a:r>
              <a:rPr lang="ru-RU" sz="2800" dirty="0" smtClean="0">
                <a:latin typeface="Georgia" panose="02040502050405020303" pitchFamily="18" charset="0"/>
              </a:rPr>
              <a:t> заснована на </a:t>
            </a:r>
            <a:r>
              <a:rPr lang="ru-RU" sz="2800" dirty="0" err="1" smtClean="0">
                <a:latin typeface="Georgia" panose="02040502050405020303" pitchFamily="18" charset="0"/>
              </a:rPr>
              <a:t>домінантних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відносинах</a:t>
            </a:r>
            <a:r>
              <a:rPr lang="ru-RU" sz="2800" dirty="0" smtClean="0">
                <a:latin typeface="Georgia" panose="02040502050405020303" pitchFamily="18" charset="0"/>
              </a:rPr>
              <a:t>, при </a:t>
            </a:r>
            <a:r>
              <a:rPr lang="ru-RU" sz="2800" dirty="0" err="1" smtClean="0">
                <a:latin typeface="Georgia" panose="02040502050405020303" pitchFamily="18" charset="0"/>
              </a:rPr>
              <a:t>цьому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між</a:t>
            </a:r>
            <a:r>
              <a:rPr lang="ru-RU" sz="2800" dirty="0" smtClean="0">
                <a:latin typeface="Georgia" panose="02040502050405020303" pitchFamily="18" charset="0"/>
              </a:rPr>
              <a:t> ними часто </a:t>
            </a:r>
            <a:r>
              <a:rPr lang="ru-RU" sz="2800" dirty="0" err="1" smtClean="0">
                <a:latin typeface="Georgia" panose="02040502050405020303" pitchFamily="18" charset="0"/>
              </a:rPr>
              <a:t>виникають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дружні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відносини</a:t>
            </a:r>
            <a:r>
              <a:rPr lang="ru-RU" sz="2800" dirty="0" smtClean="0">
                <a:latin typeface="Georgia" panose="02040502050405020303" pitchFamily="18" charset="0"/>
              </a:rPr>
              <a:t>. Будучи </a:t>
            </a:r>
            <a:r>
              <a:rPr lang="ru-RU" sz="2800" dirty="0" err="1" smtClean="0">
                <a:latin typeface="Georgia" panose="02040502050405020303" pitchFamily="18" charset="0"/>
              </a:rPr>
              <a:t>жуйними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ці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проводять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більшу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частину</a:t>
            </a:r>
            <a:r>
              <a:rPr lang="ru-RU" sz="2800" dirty="0" smtClean="0">
                <a:latin typeface="Georgia" panose="02040502050405020303" pitchFamily="18" charset="0"/>
              </a:rPr>
              <a:t> дня </a:t>
            </a:r>
            <a:r>
              <a:rPr lang="ru-RU" sz="2800" dirty="0" err="1" smtClean="0">
                <a:latin typeface="Georgia" panose="02040502050405020303" pitchFamily="18" charset="0"/>
              </a:rPr>
              <a:t>після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поїдання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грубих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кормів</a:t>
            </a:r>
            <a:r>
              <a:rPr lang="ru-RU" sz="2800" dirty="0" smtClean="0">
                <a:latin typeface="Georgia" panose="02040502050405020303" pitchFamily="18" charset="0"/>
              </a:rPr>
              <a:t> з </a:t>
            </a:r>
            <a:r>
              <a:rPr lang="ru-RU" sz="2800" dirty="0" err="1" smtClean="0">
                <a:latin typeface="Georgia" panose="02040502050405020303" pitchFamily="18" charset="0"/>
              </a:rPr>
              <a:t>наступним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тривалим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періодом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відпочинку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необхідним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травлення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їжі</a:t>
            </a:r>
            <a:r>
              <a:rPr lang="ru-RU" sz="2800" dirty="0" smtClean="0">
                <a:latin typeface="Georgia" panose="02040502050405020303" pitchFamily="18" charset="0"/>
              </a:rPr>
              <a:t>. Вони, як правило, </a:t>
            </a:r>
            <a:r>
              <a:rPr lang="ru-RU" sz="2800" dirty="0" err="1" smtClean="0">
                <a:latin typeface="Georgia" panose="02040502050405020303" pitchFamily="18" charset="0"/>
              </a:rPr>
              <a:t>слухняні</a:t>
            </a:r>
            <a:r>
              <a:rPr lang="ru-RU" sz="2800" dirty="0" smtClean="0">
                <a:latin typeface="Georgia" panose="02040502050405020303" pitchFamily="18" charset="0"/>
              </a:rPr>
              <a:t> та легко </a:t>
            </a:r>
            <a:r>
              <a:rPr lang="ru-RU" sz="2800" dirty="0" err="1" smtClean="0">
                <a:latin typeface="Georgia" panose="02040502050405020303" pitchFamily="18" charset="0"/>
              </a:rPr>
              <a:t>звикають</a:t>
            </a:r>
            <a:r>
              <a:rPr lang="ru-RU" sz="2800" dirty="0" smtClean="0">
                <a:latin typeface="Georgia" panose="02040502050405020303" pitchFamily="18" charset="0"/>
              </a:rPr>
              <a:t> до </a:t>
            </a:r>
            <a:r>
              <a:rPr lang="ru-RU" sz="2800" dirty="0" err="1" smtClean="0">
                <a:latin typeface="Georgia" panose="02040502050405020303" pitchFamily="18" charset="0"/>
              </a:rPr>
              <a:t>людини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  <a:r>
              <a:rPr lang="ru-RU" sz="2800" dirty="0" err="1" smtClean="0">
                <a:latin typeface="Georgia" panose="02040502050405020303" pitchFamily="18" charset="0"/>
              </a:rPr>
              <a:t>Рогаті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комоли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корови</a:t>
            </a:r>
            <a:r>
              <a:rPr lang="ru-RU" sz="2800" dirty="0" smtClean="0">
                <a:latin typeface="Georgia" panose="02040502050405020303" pitchFamily="18" charset="0"/>
              </a:rPr>
              <a:t> не </a:t>
            </a:r>
            <a:r>
              <a:rPr lang="ru-RU" sz="28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утримуватися</a:t>
            </a:r>
            <a:r>
              <a:rPr lang="ru-RU" sz="2800" dirty="0" smtClean="0">
                <a:latin typeface="Georgia" panose="02040502050405020303" pitchFamily="18" charset="0"/>
              </a:rPr>
              <a:t> разом.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При </a:t>
            </a:r>
            <a:r>
              <a:rPr lang="ru-RU" sz="2800" dirty="0" err="1" smtClean="0">
                <a:latin typeface="Georgia" panose="02040502050405020303" pitchFamily="18" charset="0"/>
              </a:rPr>
              <a:t>апаратному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доїнні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корів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запобігання</a:t>
            </a:r>
            <a:r>
              <a:rPr lang="ru-RU" sz="2800" dirty="0" smtClean="0">
                <a:latin typeface="Georgia" panose="02040502050405020303" pitchFamily="18" charset="0"/>
              </a:rPr>
              <a:t> таким </a:t>
            </a:r>
            <a:r>
              <a:rPr lang="ru-RU" sz="2800" dirty="0" err="1" smtClean="0">
                <a:latin typeface="Georgia" panose="02040502050405020303" pitchFamily="18" charset="0"/>
              </a:rPr>
              <a:t>захворюванням</a:t>
            </a:r>
            <a:r>
              <a:rPr lang="ru-RU" sz="2800" dirty="0" smtClean="0">
                <a:latin typeface="Georgia" panose="02040502050405020303" pitchFamily="18" charset="0"/>
              </a:rPr>
              <a:t>, як мастит, </a:t>
            </a:r>
            <a:r>
              <a:rPr lang="ru-RU" sz="2800" dirty="0" err="1" smtClean="0">
                <a:latin typeface="Georgia" panose="02040502050405020303" pitchFamily="18" charset="0"/>
              </a:rPr>
              <a:t>слід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використовувати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якнайкраще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обладнання</a:t>
            </a:r>
            <a:r>
              <a:rPr lang="ru-RU" sz="2800" dirty="0" smtClean="0">
                <a:latin typeface="Georgia" panose="02040502050405020303" pitchFamily="18" charset="0"/>
              </a:rPr>
              <a:t>. В </a:t>
            </a:r>
            <a:r>
              <a:rPr lang="ru-RU" sz="2800" dirty="0" err="1" smtClean="0">
                <a:latin typeface="Georgia" panose="02040502050405020303" pitchFamily="18" charset="0"/>
              </a:rPr>
              <a:t>обмеженому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просторі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рогаті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можуть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становити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небезпеку</a:t>
            </a:r>
            <a:r>
              <a:rPr lang="ru-RU" sz="2800" dirty="0" smtClean="0">
                <a:latin typeface="Georgia" panose="02040502050405020303" pitchFamily="18" charset="0"/>
              </a:rPr>
              <a:t> для персоналу, тому за такого </a:t>
            </a:r>
            <a:r>
              <a:rPr lang="ru-RU" sz="28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слід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передбачити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видалення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рогів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або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перешкоджання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їх</a:t>
            </a:r>
            <a:r>
              <a:rPr lang="ru-RU" sz="2800" dirty="0" smtClean="0">
                <a:latin typeface="Georgia" panose="02040502050405020303" pitchFamily="18" charset="0"/>
              </a:rPr>
              <a:t> росту, яке по </a:t>
            </a:r>
            <a:r>
              <a:rPr lang="ru-RU" sz="2800" dirty="0" err="1" smtClean="0">
                <a:latin typeface="Georgia" panose="02040502050405020303" pitchFamily="18" charset="0"/>
              </a:rPr>
              <a:t>можливості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слід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проводити</a:t>
            </a:r>
            <a:r>
              <a:rPr lang="ru-RU" sz="2800" dirty="0" smtClean="0">
                <a:latin typeface="Georgia" panose="02040502050405020303" pitchFamily="18" charset="0"/>
              </a:rPr>
              <a:t> до 8-ти </a:t>
            </a:r>
            <a:r>
              <a:rPr lang="ru-RU" sz="2800" dirty="0" err="1" smtClean="0">
                <a:latin typeface="Georgia" panose="02040502050405020303" pitchFamily="18" charset="0"/>
              </a:rPr>
              <a:t>тижневого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віку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40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4.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Дрібна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рогата худоба: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вівці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кози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1087100"/>
            <a:ext cx="11704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Вівці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Ovisaries</a:t>
            </a:r>
            <a:r>
              <a:rPr lang="en-US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) </a:t>
            </a:r>
            <a:r>
              <a:rPr lang="en-US" sz="2800" dirty="0" smtClean="0">
                <a:latin typeface="Georgia" panose="02040502050405020303" pitchFamily="18" charset="0"/>
              </a:rPr>
              <a:t>- </a:t>
            </a:r>
            <a:r>
              <a:rPr lang="ru-RU" sz="2800" dirty="0" err="1" smtClean="0">
                <a:latin typeface="Georgia" panose="02040502050405020303" pitchFamily="18" charset="0"/>
              </a:rPr>
              <a:t>пасовищні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які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внаслідок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породних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відмінностей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особливості</a:t>
            </a:r>
            <a:r>
              <a:rPr lang="ru-RU" sz="2800" dirty="0" smtClean="0">
                <a:latin typeface="Georgia" panose="02040502050405020303" pitchFamily="18" charset="0"/>
              </a:rPr>
              <a:t> шерстного </a:t>
            </a:r>
            <a:r>
              <a:rPr lang="ru-RU" sz="2800" dirty="0" err="1" smtClean="0">
                <a:latin typeface="Georgia" panose="02040502050405020303" pitchFamily="18" charset="0"/>
              </a:rPr>
              <a:t>покриву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чудово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почуваються</a:t>
            </a:r>
            <a:r>
              <a:rPr lang="ru-RU" sz="2800" dirty="0" smtClean="0">
                <a:latin typeface="Georgia" panose="02040502050405020303" pitchFamily="18" charset="0"/>
              </a:rPr>
              <a:t> в </a:t>
            </a:r>
            <a:r>
              <a:rPr lang="ru-RU" sz="2800" dirty="0" err="1" smtClean="0">
                <a:latin typeface="Georgia" panose="02040502050405020303" pitchFamily="18" charset="0"/>
              </a:rPr>
              <a:t>різних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кліматичних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умовах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  <a:r>
              <a:rPr lang="ru-RU" sz="2800" dirty="0" err="1" smtClean="0">
                <a:latin typeface="Georgia" panose="02040502050405020303" pitchFamily="18" charset="0"/>
              </a:rPr>
              <a:t>Вівці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– </a:t>
            </a:r>
            <a:r>
              <a:rPr lang="ru-RU" sz="2800" dirty="0" err="1" smtClean="0">
                <a:latin typeface="Georgia" panose="02040502050405020303" pitchFamily="18" charset="0"/>
              </a:rPr>
              <a:t>високосоціальні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; як у </a:t>
            </a:r>
            <a:r>
              <a:rPr lang="ru-RU" sz="2800" dirty="0" err="1" smtClean="0">
                <a:latin typeface="Georgia" panose="02040502050405020303" pitchFamily="18" charset="0"/>
              </a:rPr>
              <a:t>природних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умовах</a:t>
            </a:r>
            <a:r>
              <a:rPr lang="ru-RU" sz="2800" dirty="0" smtClean="0">
                <a:latin typeface="Georgia" panose="02040502050405020303" pitchFamily="18" charset="0"/>
              </a:rPr>
              <a:t>, і при </a:t>
            </a:r>
            <a:r>
              <a:rPr lang="ru-RU" sz="2800" dirty="0" err="1" smtClean="0">
                <a:latin typeface="Georgia" panose="02040502050405020303" pitchFamily="18" charset="0"/>
              </a:rPr>
              <a:t>утриманні</a:t>
            </a:r>
            <a:r>
              <a:rPr lang="ru-RU" sz="2800" dirty="0" smtClean="0">
                <a:latin typeface="Georgia" panose="02040502050405020303" pitchFamily="18" charset="0"/>
              </a:rPr>
              <a:t> у </a:t>
            </a:r>
            <a:r>
              <a:rPr lang="ru-RU" sz="2800" dirty="0" err="1" smtClean="0">
                <a:latin typeface="Georgia" panose="02040502050405020303" pitchFamily="18" charset="0"/>
              </a:rPr>
              <a:t>господарствах</a:t>
            </a:r>
            <a:r>
              <a:rPr lang="ru-RU" sz="2800" dirty="0" smtClean="0">
                <a:latin typeface="Georgia" panose="02040502050405020303" pitchFamily="18" charset="0"/>
              </a:rPr>
              <a:t> вони </a:t>
            </a:r>
            <a:r>
              <a:rPr lang="ru-RU" sz="2800" dirty="0" err="1" smtClean="0">
                <a:latin typeface="Georgia" panose="02040502050405020303" pitchFamily="18" charset="0"/>
              </a:rPr>
              <a:t>проводять</a:t>
            </a:r>
            <a:r>
              <a:rPr lang="ru-RU" sz="2800" dirty="0" smtClean="0">
                <a:latin typeface="Georgia" panose="02040502050405020303" pitchFamily="18" charset="0"/>
              </a:rPr>
              <a:t> усе </a:t>
            </a:r>
            <a:r>
              <a:rPr lang="ru-RU" sz="2800" dirty="0" err="1" smtClean="0">
                <a:latin typeface="Georgia" panose="02040502050405020303" pitchFamily="18" charset="0"/>
              </a:rPr>
              <a:t>життя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поруч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із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іншими</a:t>
            </a:r>
            <a:r>
              <a:rPr lang="ru-RU" sz="2800" dirty="0" smtClean="0">
                <a:latin typeface="Georgia" panose="02040502050405020303" pitchFamily="18" charset="0"/>
              </a:rPr>
              <a:t> членами стада, </a:t>
            </a:r>
            <a:r>
              <a:rPr lang="ru-RU" sz="2800" dirty="0" err="1" smtClean="0">
                <a:latin typeface="Georgia" panose="02040502050405020303" pitchFamily="18" charset="0"/>
              </a:rPr>
              <a:t>яких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чудово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розпізнають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індивідуально</a:t>
            </a:r>
            <a:r>
              <a:rPr lang="ru-RU" sz="2800" dirty="0" smtClean="0">
                <a:latin typeface="Georgia" panose="02040502050405020303" pitchFamily="18" charset="0"/>
              </a:rPr>
              <a:t>. При </a:t>
            </a:r>
            <a:r>
              <a:rPr lang="ru-RU" sz="2800" dirty="0" err="1" smtClean="0">
                <a:latin typeface="Georgia" panose="02040502050405020303" pitchFamily="18" charset="0"/>
              </a:rPr>
              <a:t>дизайні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приміщень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овець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слід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брати</a:t>
            </a:r>
            <a:r>
              <a:rPr lang="ru-RU" sz="2800" dirty="0" smtClean="0">
                <a:latin typeface="Georgia" panose="02040502050405020303" pitchFamily="18" charset="0"/>
              </a:rPr>
              <a:t> до </a:t>
            </a:r>
            <a:r>
              <a:rPr lang="ru-RU" sz="2800" dirty="0" err="1" smtClean="0">
                <a:latin typeface="Georgia" panose="02040502050405020303" pitchFamily="18" charset="0"/>
              </a:rPr>
              <a:t>уваги</a:t>
            </a:r>
            <a:r>
              <a:rPr lang="ru-RU" sz="2800" dirty="0" smtClean="0">
                <a:latin typeface="Georgia" panose="02040502050405020303" pitchFamily="18" charset="0"/>
              </a:rPr>
              <a:t> той факт, </a:t>
            </a:r>
            <a:r>
              <a:rPr lang="ru-RU" sz="2800" dirty="0" err="1" smtClean="0">
                <a:latin typeface="Georgia" panose="02040502050405020303" pitchFamily="18" charset="0"/>
              </a:rPr>
              <a:t>що</a:t>
            </a:r>
            <a:r>
              <a:rPr lang="ru-RU" sz="2800" dirty="0" smtClean="0">
                <a:latin typeface="Georgia" panose="02040502050405020303" pitchFamily="18" charset="0"/>
              </a:rPr>
              <a:t> вони </a:t>
            </a:r>
            <a:r>
              <a:rPr lang="ru-RU" sz="2800" dirty="0" err="1" smtClean="0">
                <a:latin typeface="Georgia" panose="02040502050405020303" pitchFamily="18" charset="0"/>
              </a:rPr>
              <a:t>дуже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страждають</a:t>
            </a:r>
            <a:r>
              <a:rPr lang="ru-RU" sz="2800" dirty="0" smtClean="0">
                <a:latin typeface="Georgia" panose="02040502050405020303" pitchFamily="18" charset="0"/>
              </a:rPr>
              <a:t> на </a:t>
            </a:r>
            <a:r>
              <a:rPr lang="ru-RU" sz="2800" dirty="0" err="1" smtClean="0">
                <a:latin typeface="Georgia" panose="02040502050405020303" pitchFamily="18" charset="0"/>
              </a:rPr>
              <a:t>самоті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  <a:r>
              <a:rPr lang="ru-RU" sz="2800" dirty="0" err="1" smtClean="0">
                <a:latin typeface="Georgia" panose="02040502050405020303" pitchFamily="18" charset="0"/>
              </a:rPr>
              <a:t>Проте</a:t>
            </a:r>
            <a:r>
              <a:rPr lang="ru-RU" sz="2800" dirty="0" smtClean="0">
                <a:latin typeface="Georgia" panose="02040502050405020303" pitchFamily="18" charset="0"/>
              </a:rPr>
              <a:t> за </a:t>
            </a:r>
            <a:r>
              <a:rPr lang="ru-RU" sz="2800" dirty="0" err="1" smtClean="0">
                <a:latin typeface="Georgia" panose="02040502050405020303" pitchFamily="18" charset="0"/>
              </a:rPr>
              <a:t>рівнем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соціальної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згуртованості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існують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різницю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між</a:t>
            </a:r>
            <a:r>
              <a:rPr lang="ru-RU" sz="2800" dirty="0" smtClean="0">
                <a:latin typeface="Georgia" panose="02040502050405020303" pitchFamily="18" charset="0"/>
              </a:rPr>
              <a:t> породами.</a:t>
            </a:r>
          </a:p>
        </p:txBody>
      </p:sp>
    </p:spTree>
    <p:extLst>
      <p:ext uri="{BB962C8B-B14F-4D97-AF65-F5344CB8AC3E}">
        <p14:creationId xmlns:p14="http://schemas.microsoft.com/office/powerpoint/2010/main" val="2934236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4.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Дрібна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рогата худоба: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вівці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кози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Кози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Caprahircus</a:t>
            </a:r>
            <a:r>
              <a:rPr lang="en-US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) </a:t>
            </a:r>
            <a:r>
              <a:rPr lang="ru-RU" sz="2800" dirty="0" err="1" smtClean="0">
                <a:latin typeface="Georgia" panose="02040502050405020303" pitchFamily="18" charset="0"/>
              </a:rPr>
              <a:t>від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природи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дуже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цікаві</a:t>
            </a:r>
            <a:r>
              <a:rPr lang="ru-RU" sz="2800" dirty="0" smtClean="0">
                <a:latin typeface="Georgia" panose="02040502050405020303" pitchFamily="18" charset="0"/>
              </a:rPr>
              <a:t> і </a:t>
            </a:r>
            <a:r>
              <a:rPr lang="ru-RU" sz="2800" dirty="0" err="1" smtClean="0">
                <a:latin typeface="Georgia" panose="02040502050405020303" pitchFamily="18" charset="0"/>
              </a:rPr>
              <a:t>зазвичай</a:t>
            </a:r>
            <a:r>
              <a:rPr lang="ru-RU" sz="2800" dirty="0" smtClean="0">
                <a:latin typeface="Georgia" panose="02040502050405020303" pitchFamily="18" charset="0"/>
              </a:rPr>
              <a:t> добре </a:t>
            </a:r>
            <a:r>
              <a:rPr lang="ru-RU" sz="2800" dirty="0" err="1" smtClean="0">
                <a:latin typeface="Georgia" panose="02040502050405020303" pitchFamily="18" charset="0"/>
              </a:rPr>
              <a:t>спілкуються</a:t>
            </a:r>
            <a:r>
              <a:rPr lang="ru-RU" sz="2800" dirty="0" smtClean="0">
                <a:latin typeface="Georgia" panose="02040502050405020303" pitchFamily="18" charset="0"/>
              </a:rPr>
              <a:t> з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тваринами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інших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видів</a:t>
            </a:r>
            <a:r>
              <a:rPr lang="ru-RU" sz="2800" dirty="0" smtClean="0">
                <a:latin typeface="Georgia" panose="02040502050405020303" pitchFamily="18" charset="0"/>
              </a:rPr>
              <a:t> та з </a:t>
            </a:r>
            <a:r>
              <a:rPr lang="ru-RU" sz="2800" dirty="0" err="1" smtClean="0">
                <a:latin typeface="Georgia" panose="02040502050405020303" pitchFamily="18" charset="0"/>
              </a:rPr>
              <a:t>людиною</a:t>
            </a:r>
            <a:r>
              <a:rPr lang="ru-RU" sz="2800" dirty="0" smtClean="0">
                <a:latin typeface="Georgia" panose="02040502050405020303" pitchFamily="18" charset="0"/>
              </a:rPr>
              <a:t>. Як і </a:t>
            </a:r>
            <a:r>
              <a:rPr lang="ru-RU" sz="2800" dirty="0" err="1" smtClean="0">
                <a:latin typeface="Georgia" panose="02040502050405020303" pitchFamily="18" charset="0"/>
              </a:rPr>
              <a:t>вівці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кози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живуть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соціальними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групами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страждають</a:t>
            </a:r>
            <a:r>
              <a:rPr lang="ru-RU" sz="2800" dirty="0" smtClean="0">
                <a:latin typeface="Georgia" panose="02040502050405020303" pitchFamily="18" charset="0"/>
              </a:rPr>
              <a:t> за </a:t>
            </a:r>
            <a:r>
              <a:rPr lang="ru-RU" sz="2800" dirty="0" err="1" smtClean="0">
                <a:latin typeface="Georgia" panose="02040502050405020303" pitchFamily="18" charset="0"/>
              </a:rPr>
              <a:t>соціальної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ізоляції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dirty="0" err="1" smtClean="0">
                <a:latin typeface="Georgia" panose="02040502050405020303" pitchFamily="18" charset="0"/>
              </a:rPr>
              <a:t>Годуються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кози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переважно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гілками</a:t>
            </a:r>
            <a:r>
              <a:rPr lang="ru-RU" sz="2800" dirty="0" smtClean="0">
                <a:latin typeface="Georgia" panose="02040502050405020303" pitchFamily="18" charset="0"/>
              </a:rPr>
              <a:t> і </a:t>
            </a:r>
            <a:r>
              <a:rPr lang="ru-RU" sz="2800" dirty="0" err="1" smtClean="0">
                <a:latin typeface="Georgia" panose="02040502050405020303" pitchFamily="18" charset="0"/>
              </a:rPr>
              <a:t>листям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ніж</a:t>
            </a:r>
            <a:r>
              <a:rPr lang="ru-RU" sz="2800" dirty="0" smtClean="0">
                <a:latin typeface="Georgia" panose="02040502050405020303" pitchFamily="18" charset="0"/>
              </a:rPr>
              <a:t> травою. Вони </a:t>
            </a:r>
            <a:r>
              <a:rPr lang="ru-RU" sz="2800" dirty="0" err="1" smtClean="0">
                <a:latin typeface="Georgia" panose="02040502050405020303" pitchFamily="18" charset="0"/>
              </a:rPr>
              <a:t>краще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адаптовані</a:t>
            </a:r>
            <a:r>
              <a:rPr lang="ru-RU" sz="2800" dirty="0" smtClean="0">
                <a:latin typeface="Georgia" panose="02040502050405020303" pitchFamily="18" charset="0"/>
              </a:rPr>
              <a:t> до сухого, </a:t>
            </a:r>
            <a:r>
              <a:rPr lang="ru-RU" sz="2800" dirty="0" err="1" smtClean="0">
                <a:latin typeface="Georgia" panose="02040502050405020303" pitchFamily="18" charset="0"/>
              </a:rPr>
              <a:t>жорсткого</a:t>
            </a:r>
            <a:r>
              <a:rPr lang="ru-RU" sz="2800" dirty="0" smtClean="0">
                <a:latin typeface="Georgia" panose="02040502050405020303" pitchFamily="18" charset="0"/>
              </a:rPr>
              <a:t> грунту. </a:t>
            </a:r>
            <a:r>
              <a:rPr lang="ru-RU" sz="2800" dirty="0" err="1" smtClean="0">
                <a:latin typeface="Georgia" panose="02040502050405020303" pitchFamily="18" charset="0"/>
              </a:rPr>
              <a:t>Велике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значення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має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їхня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здатність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забиратися</a:t>
            </a:r>
            <a:r>
              <a:rPr lang="ru-RU" sz="2800" dirty="0" smtClean="0">
                <a:latin typeface="Georgia" panose="02040502050405020303" pitchFamily="18" charset="0"/>
              </a:rPr>
              <a:t> на </a:t>
            </a:r>
            <a:r>
              <a:rPr lang="ru-RU" sz="2800" dirty="0" err="1" smtClean="0">
                <a:latin typeface="Georgia" panose="02040502050405020303" pitchFamily="18" charset="0"/>
              </a:rPr>
              <a:t>височини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що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допомагає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їм</a:t>
            </a:r>
            <a:r>
              <a:rPr lang="ru-RU" sz="2800" dirty="0" smtClean="0">
                <a:latin typeface="Georgia" panose="02040502050405020303" pitchFamily="18" charset="0"/>
              </a:rPr>
              <a:t> у </a:t>
            </a:r>
            <a:r>
              <a:rPr lang="ru-RU" sz="2800" dirty="0" err="1" smtClean="0">
                <a:latin typeface="Georgia" panose="02040502050405020303" pitchFamily="18" charset="0"/>
              </a:rPr>
              <a:t>пошуку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їжі</a:t>
            </a:r>
            <a:r>
              <a:rPr lang="ru-RU" sz="2800" dirty="0" smtClean="0">
                <a:latin typeface="Georgia" panose="02040502050405020303" pitchFamily="18" charset="0"/>
              </a:rPr>
              <a:t>. Вони </a:t>
            </a:r>
            <a:r>
              <a:rPr lang="ru-RU" sz="2800" dirty="0" err="1" smtClean="0">
                <a:latin typeface="Georgia" panose="02040502050405020303" pitchFamily="18" charset="0"/>
              </a:rPr>
              <a:t>віддають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перевагу</a:t>
            </a:r>
            <a:r>
              <a:rPr lang="ru-RU" sz="2800" dirty="0" smtClean="0">
                <a:latin typeface="Georgia" panose="02040502050405020303" pitchFamily="18" charset="0"/>
              </a:rPr>
              <a:t> теплу, а </a:t>
            </a:r>
            <a:r>
              <a:rPr lang="ru-RU" sz="2800" dirty="0" err="1" smtClean="0">
                <a:latin typeface="Georgia" panose="02040502050405020303" pitchFamily="18" charset="0"/>
              </a:rPr>
              <a:t>сиру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вітряну</a:t>
            </a:r>
            <a:r>
              <a:rPr lang="ru-RU" sz="2800" dirty="0" smtClean="0">
                <a:latin typeface="Georgia" panose="02040502050405020303" pitchFamily="18" charset="0"/>
              </a:rPr>
              <a:t> погоду </a:t>
            </a:r>
            <a:r>
              <a:rPr lang="ru-RU" sz="2800" dirty="0" err="1" smtClean="0">
                <a:latin typeface="Georgia" panose="02040502050405020303" pitchFamily="18" charset="0"/>
              </a:rPr>
              <a:t>переносять</a:t>
            </a:r>
            <a:r>
              <a:rPr lang="ru-RU" sz="2800" dirty="0" smtClean="0">
                <a:latin typeface="Georgia" panose="02040502050405020303" pitchFamily="18" charset="0"/>
              </a:rPr>
              <a:t> погано.</a:t>
            </a:r>
          </a:p>
        </p:txBody>
      </p:sp>
    </p:spTree>
    <p:extLst>
      <p:ext uri="{BB962C8B-B14F-4D97-AF65-F5344CB8AC3E}">
        <p14:creationId xmlns:p14="http://schemas.microsoft.com/office/powerpoint/2010/main" val="3223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5760" y="182880"/>
            <a:ext cx="10866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1.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Загальні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вимоги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щодо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с/г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тварин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080" y="1055638"/>
            <a:ext cx="11216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Georgia" panose="02040502050405020303" pitchFamily="18" charset="0"/>
              </a:rPr>
              <a:t>Сільськогосподарські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тварини</a:t>
            </a:r>
            <a:r>
              <a:rPr lang="ru-RU" sz="3200" dirty="0" smtClean="0">
                <a:latin typeface="Georgia" panose="02040502050405020303" pitchFamily="18" charset="0"/>
              </a:rPr>
              <a:t> - велика рогата худоба, </a:t>
            </a:r>
            <a:r>
              <a:rPr lang="ru-RU" sz="3200" dirty="0" err="1" smtClean="0">
                <a:latin typeface="Georgia" panose="02040502050405020303" pitchFamily="18" charset="0"/>
              </a:rPr>
              <a:t>вівці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кози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свині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міні-свині</a:t>
            </a:r>
            <a:r>
              <a:rPr lang="ru-RU" sz="3200" dirty="0" smtClean="0">
                <a:latin typeface="Georgia" panose="02040502050405020303" pitchFamily="18" charset="0"/>
              </a:rPr>
              <a:t> та </a:t>
            </a:r>
            <a:r>
              <a:rPr lang="ru-RU" sz="3200" dirty="0" err="1" smtClean="0">
                <a:latin typeface="Georgia" panose="02040502050405020303" pitchFamily="18" charset="0"/>
              </a:rPr>
              <a:t>представників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сімейства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кінських</a:t>
            </a:r>
            <a:r>
              <a:rPr lang="ru-RU" sz="3200" dirty="0" smtClean="0">
                <a:latin typeface="Georgia" panose="02040502050405020303" pitchFamily="18" charset="0"/>
              </a:rPr>
              <a:t> - </a:t>
            </a:r>
            <a:r>
              <a:rPr lang="ru-RU" sz="3200" dirty="0" err="1" smtClean="0">
                <a:latin typeface="Georgia" panose="02040502050405020303" pitchFamily="18" charset="0"/>
              </a:rPr>
              <a:t>коні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поні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осли</a:t>
            </a:r>
            <a:r>
              <a:rPr lang="ru-RU" sz="3200" dirty="0" smtClean="0">
                <a:latin typeface="Georgia" panose="02040502050405020303" pitchFamily="18" charset="0"/>
              </a:rPr>
              <a:t> та </a:t>
            </a:r>
            <a:r>
              <a:rPr lang="ru-RU" sz="3200" dirty="0" err="1" smtClean="0">
                <a:latin typeface="Georgia" panose="02040502050405020303" pitchFamily="18" charset="0"/>
              </a:rPr>
              <a:t>мули</a:t>
            </a:r>
            <a:r>
              <a:rPr lang="ru-RU" sz="3200" dirty="0" smtClean="0">
                <a:latin typeface="Georgia" panose="02040502050405020303" pitchFamily="18" charset="0"/>
              </a:rPr>
              <a:t>.</a:t>
            </a:r>
          </a:p>
          <a:p>
            <a:endParaRPr lang="ru-RU" sz="3200" dirty="0">
              <a:latin typeface="Georgia" panose="02040502050405020303" pitchFamily="18" charset="0"/>
            </a:endParaRPr>
          </a:p>
          <a:p>
            <a:r>
              <a:rPr lang="ru-RU" sz="3200" dirty="0" smtClean="0">
                <a:latin typeface="Georgia" panose="02040502050405020303" pitchFamily="18" charset="0"/>
              </a:rPr>
              <a:t>Для </a:t>
            </a:r>
            <a:r>
              <a:rPr lang="ru-RU" sz="3200" dirty="0" err="1" smtClean="0">
                <a:latin typeface="Georgia" panose="02040502050405020303" pitchFamily="18" charset="0"/>
              </a:rPr>
              <a:t>наукових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цілей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сільськогосподарських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тварин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використовують</a:t>
            </a:r>
            <a:r>
              <a:rPr lang="ru-RU" sz="3200" dirty="0" smtClean="0">
                <a:latin typeface="Georgia" panose="02040502050405020303" pitchFamily="18" charset="0"/>
              </a:rPr>
              <a:t> як у </a:t>
            </a:r>
            <a:r>
              <a:rPr lang="ru-RU" sz="3200" dirty="0" err="1" smtClean="0">
                <a:latin typeface="Georgia" panose="02040502050405020303" pitchFamily="18" charset="0"/>
              </a:rPr>
              <a:t>прикладних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дослідженнях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що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проводяться</a:t>
            </a:r>
            <a:r>
              <a:rPr lang="ru-RU" sz="3200" dirty="0" smtClean="0">
                <a:latin typeface="Georgia" panose="02040502050405020303" pitchFamily="18" charset="0"/>
              </a:rPr>
              <a:t> в </a:t>
            </a:r>
            <a:r>
              <a:rPr lang="ru-RU" sz="3200" dirty="0" err="1" smtClean="0">
                <a:latin typeface="Georgia" panose="02040502050405020303" pitchFamily="18" charset="0"/>
              </a:rPr>
              <a:t>умовах</a:t>
            </a:r>
            <a:r>
              <a:rPr lang="ru-RU" sz="3200" dirty="0" smtClean="0">
                <a:latin typeface="Georgia" panose="02040502050405020303" pitchFamily="18" charset="0"/>
              </a:rPr>
              <a:t> ферми, так і в </a:t>
            </a:r>
            <a:r>
              <a:rPr lang="ru-RU" sz="3200" dirty="0" err="1" smtClean="0">
                <a:latin typeface="Georgia" panose="02040502050405020303" pitchFamily="18" charset="0"/>
              </a:rPr>
              <a:t>фундаментальних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дослідженнях</a:t>
            </a:r>
            <a:r>
              <a:rPr lang="ru-RU" sz="3200" dirty="0" smtClean="0">
                <a:latin typeface="Georgia" panose="02040502050405020303" pitchFamily="18" charset="0"/>
              </a:rPr>
              <a:t> у </a:t>
            </a:r>
            <a:r>
              <a:rPr lang="ru-RU" sz="3200" dirty="0" err="1" smtClean="0">
                <a:latin typeface="Georgia" panose="02040502050405020303" pitchFamily="18" charset="0"/>
              </a:rPr>
              <a:t>галузі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сільськогосподарських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ветеринарних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або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біомедичних</a:t>
            </a:r>
            <a:r>
              <a:rPr lang="ru-RU" sz="3200" dirty="0" smtClean="0">
                <a:latin typeface="Georgia" panose="02040502050405020303" pitchFamily="18" charset="0"/>
              </a:rPr>
              <a:t> наук, </a:t>
            </a:r>
            <a:r>
              <a:rPr lang="ru-RU" sz="3200" dirty="0" err="1" smtClean="0">
                <a:latin typeface="Georgia" panose="02040502050405020303" pitchFamily="18" charset="0"/>
              </a:rPr>
              <a:t>що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виконуються</a:t>
            </a:r>
            <a:r>
              <a:rPr lang="ru-RU" sz="3200" dirty="0" smtClean="0">
                <a:latin typeface="Georgia" panose="02040502050405020303" pitchFamily="18" charset="0"/>
              </a:rPr>
              <a:t> у </a:t>
            </a:r>
            <a:r>
              <a:rPr lang="ru-RU" sz="3200" dirty="0" err="1" smtClean="0">
                <a:latin typeface="Georgia" panose="02040502050405020303" pitchFamily="18" charset="0"/>
              </a:rPr>
              <a:t>лабораторних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умовах</a:t>
            </a:r>
            <a:r>
              <a:rPr lang="ru-RU" sz="3200" dirty="0" smtClean="0">
                <a:latin typeface="Georgia" panose="02040502050405020303" pitchFamily="18" charset="0"/>
              </a:rPr>
              <a:t>.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37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4.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Дрібна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рогата худоба: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вівці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кози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>
                <a:latin typeface="Georgia" panose="02040502050405020303" pitchFamily="18" charset="0"/>
              </a:rPr>
              <a:t>Екстремальні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погодні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умови</a:t>
            </a:r>
            <a:r>
              <a:rPr lang="ru-RU" sz="2800" dirty="0" smtClean="0">
                <a:latin typeface="Georgia" panose="02040502050405020303" pitchFamily="18" charset="0"/>
              </a:rPr>
              <a:t>:</a:t>
            </a:r>
          </a:p>
          <a:p>
            <a:pPr algn="just"/>
            <a:r>
              <a:rPr lang="ru-RU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Вівці</a:t>
            </a:r>
            <a:r>
              <a:rPr lang="ru-RU" sz="2800" dirty="0" smtClean="0">
                <a:latin typeface="Georgia" panose="02040502050405020303" pitchFamily="18" charset="0"/>
              </a:rPr>
              <a:t> – </a:t>
            </a:r>
            <a:r>
              <a:rPr lang="ru-RU" sz="2800" dirty="0" err="1" smtClean="0">
                <a:latin typeface="Georgia" panose="02040502050405020303" pitchFamily="18" charset="0"/>
              </a:rPr>
              <a:t>може</a:t>
            </a:r>
            <a:r>
              <a:rPr lang="ru-RU" sz="2800" dirty="0" smtClean="0">
                <a:latin typeface="Georgia" panose="02040502050405020303" pitchFamily="18" charset="0"/>
              </a:rPr>
              <a:t> бути доступ до </a:t>
            </a:r>
            <a:r>
              <a:rPr lang="ru-RU" sz="2800" dirty="0" err="1" smtClean="0">
                <a:latin typeface="Georgia" panose="02040502050405020303" pitchFamily="18" charset="0"/>
              </a:rPr>
              <a:t>природних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або</a:t>
            </a:r>
            <a:r>
              <a:rPr lang="ru-RU" sz="2800" dirty="0" smtClean="0">
                <a:latin typeface="Georgia" panose="02040502050405020303" pitchFamily="18" charset="0"/>
              </a:rPr>
              <a:t> штучно </a:t>
            </a:r>
            <a:r>
              <a:rPr lang="ru-RU" sz="2800" dirty="0" err="1" smtClean="0">
                <a:latin typeface="Georgia" panose="02040502050405020303" pitchFamily="18" charset="0"/>
              </a:rPr>
              <a:t>створених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сховищ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вітру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сонця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8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Кози</a:t>
            </a:r>
            <a:r>
              <a:rPr lang="ru-RU" sz="28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через </a:t>
            </a:r>
            <a:r>
              <a:rPr lang="ru-RU" sz="2800" dirty="0" err="1" smtClean="0">
                <a:latin typeface="Georgia" panose="02040502050405020303" pitchFamily="18" charset="0"/>
              </a:rPr>
              <a:t>особливості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вовни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гірше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ніж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вівці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переносять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тривалу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дощову</a:t>
            </a:r>
            <a:r>
              <a:rPr lang="ru-RU" sz="2800" dirty="0" smtClean="0">
                <a:latin typeface="Georgia" panose="02040502050405020303" pitchFamily="18" charset="0"/>
              </a:rPr>
              <a:t> погоду і при </a:t>
            </a:r>
            <a:r>
              <a:rPr lang="ru-RU" sz="2800" dirty="0" err="1" smtClean="0">
                <a:latin typeface="Georgia" panose="02040502050405020303" pitchFamily="18" charset="0"/>
              </a:rPr>
              <a:t>знаходженні</a:t>
            </a:r>
            <a:r>
              <a:rPr lang="ru-RU" sz="2800" dirty="0" smtClean="0">
                <a:latin typeface="Georgia" panose="02040502050405020303" pitchFamily="18" charset="0"/>
              </a:rPr>
              <a:t> на </a:t>
            </a:r>
            <a:r>
              <a:rPr lang="ru-RU" sz="2800" dirty="0" err="1" smtClean="0">
                <a:latin typeface="Georgia" panose="02040502050405020303" pitchFamily="18" charset="0"/>
              </a:rPr>
              <a:t>вулиці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мати</a:t>
            </a:r>
            <a:r>
              <a:rPr lang="ru-RU" sz="2800" dirty="0" smtClean="0">
                <a:latin typeface="Georgia" panose="02040502050405020303" pitchFamily="18" charset="0"/>
              </a:rPr>
              <a:t> доступ до </a:t>
            </a:r>
            <a:r>
              <a:rPr lang="ru-RU" sz="2800" dirty="0" err="1" smtClean="0">
                <a:latin typeface="Georgia" panose="02040502050405020303" pitchFamily="18" charset="0"/>
              </a:rPr>
              <a:t>укриттів</a:t>
            </a:r>
            <a:r>
              <a:rPr lang="ru-RU" sz="2800" dirty="0" smtClean="0">
                <a:latin typeface="Georgia" panose="02040502050405020303" pitchFamily="18" charset="0"/>
              </a:rPr>
              <a:t> з </a:t>
            </a:r>
            <a:r>
              <a:rPr lang="ru-RU" sz="2800" dirty="0" err="1" smtClean="0">
                <a:latin typeface="Georgia" panose="02040502050405020303" pitchFamily="18" charset="0"/>
              </a:rPr>
              <a:t>дахом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800" dirty="0" err="1" smtClean="0">
                <a:latin typeface="Georgia" panose="02040502050405020303" pitchFamily="18" charset="0"/>
              </a:rPr>
              <a:t>Нещодавно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острижені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тваринм</a:t>
            </a:r>
            <a:r>
              <a:rPr lang="ru-RU" sz="2800" dirty="0" smtClean="0">
                <a:latin typeface="Georgia" panose="02040502050405020303" pitchFamily="18" charset="0"/>
              </a:rPr>
              <a:t> - </a:t>
            </a:r>
            <a:r>
              <a:rPr lang="ru-RU" sz="28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800" dirty="0" smtClean="0">
                <a:latin typeface="Georgia" panose="02040502050405020303" pitchFamily="18" charset="0"/>
              </a:rPr>
              <a:t> в </a:t>
            </a:r>
            <a:r>
              <a:rPr lang="ru-RU" sz="2800" dirty="0" err="1" smtClean="0">
                <a:latin typeface="Georgia" panose="02040502050405020303" pitchFamily="18" charset="0"/>
              </a:rPr>
              <a:t>умовах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із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вищою</a:t>
            </a:r>
            <a:r>
              <a:rPr lang="ru-RU" sz="2800" dirty="0" smtClean="0">
                <a:latin typeface="Georgia" panose="02040502050405020303" pitchFamily="18" charset="0"/>
              </a:rPr>
              <a:t> температурою, </a:t>
            </a:r>
            <a:r>
              <a:rPr lang="ru-RU" sz="2800" dirty="0" err="1" smtClean="0">
                <a:latin typeface="Georgia" panose="02040502050405020303" pitchFamily="18" charset="0"/>
              </a:rPr>
              <a:t>ніж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нестрижених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b="1" dirty="0" err="1" smtClean="0">
                <a:solidFill>
                  <a:srgbClr val="FF0066"/>
                </a:solidFill>
                <a:latin typeface="Georgia" panose="02040502050405020303" pitchFamily="18" charset="0"/>
              </a:rPr>
              <a:t>Дорослі</a:t>
            </a:r>
            <a:r>
              <a:rPr lang="ru-RU" sz="28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FF0066"/>
                </a:solidFill>
                <a:latin typeface="Georgia" panose="02040502050405020303" pitchFamily="18" charset="0"/>
              </a:rPr>
              <a:t>самці</a:t>
            </a:r>
            <a:r>
              <a:rPr lang="ru-RU" sz="28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FF0066"/>
                </a:solidFill>
                <a:latin typeface="Georgia" panose="02040502050405020303" pitchFamily="18" charset="0"/>
              </a:rPr>
              <a:t>обох</a:t>
            </a:r>
            <a:r>
              <a:rPr lang="ru-RU" sz="28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FF0066"/>
                </a:solidFill>
                <a:latin typeface="Georgia" panose="02040502050405020303" pitchFamily="18" charset="0"/>
              </a:rPr>
              <a:t>видів</a:t>
            </a:r>
            <a:r>
              <a:rPr lang="ru-RU" sz="28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усамітнюються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частіше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ніж</a:t>
            </a:r>
            <a:r>
              <a:rPr lang="ru-RU" sz="2800" dirty="0" smtClean="0">
                <a:latin typeface="Georgia" panose="02040502050405020303" pitchFamily="18" charset="0"/>
              </a:rPr>
              <a:t> самки та </a:t>
            </a:r>
            <a:r>
              <a:rPr lang="ru-RU" sz="2800" dirty="0" err="1" smtClean="0">
                <a:latin typeface="Georgia" panose="02040502050405020303" pitchFamily="18" charset="0"/>
              </a:rPr>
              <a:t>дитинчата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  <a:r>
              <a:rPr lang="ru-RU" sz="2800" dirty="0" err="1" smtClean="0">
                <a:latin typeface="Georgia" panose="02040502050405020303" pitchFamily="18" charset="0"/>
              </a:rPr>
              <a:t>Можуть</a:t>
            </a:r>
            <a:r>
              <a:rPr lang="ru-RU" sz="2800" dirty="0" smtClean="0">
                <a:latin typeface="Georgia" panose="02040502050405020303" pitchFamily="18" charset="0"/>
              </a:rPr>
              <a:t> бути </a:t>
            </a:r>
            <a:r>
              <a:rPr lang="ru-RU" sz="2800" dirty="0" err="1" smtClean="0">
                <a:latin typeface="Georgia" panose="02040502050405020303" pitchFamily="18" charset="0"/>
              </a:rPr>
              <a:t>агресивні</a:t>
            </a:r>
            <a:r>
              <a:rPr lang="ru-RU" sz="2800" dirty="0" smtClean="0">
                <a:latin typeface="Georgia" panose="02040502050405020303" pitchFamily="18" charset="0"/>
              </a:rPr>
              <a:t>, особливо у </a:t>
            </a:r>
            <a:r>
              <a:rPr lang="ru-RU" sz="2800" dirty="0" err="1" smtClean="0">
                <a:latin typeface="Georgia" panose="02040502050405020303" pitchFamily="18" charset="0"/>
              </a:rPr>
              <a:t>шлюбний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період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тож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поводитися</a:t>
            </a:r>
            <a:r>
              <a:rPr lang="ru-RU" sz="2800" dirty="0" smtClean="0">
                <a:latin typeface="Georgia" panose="02040502050405020303" pitchFamily="18" charset="0"/>
              </a:rPr>
              <a:t> з ними </a:t>
            </a:r>
            <a:r>
              <a:rPr lang="ru-RU" sz="28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обережно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dirty="0" err="1" smtClean="0">
                <a:latin typeface="Georgia" panose="02040502050405020303" pitchFamily="18" charset="0"/>
              </a:rPr>
              <a:t>Рогаті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комоли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кози</a:t>
            </a:r>
            <a:r>
              <a:rPr lang="ru-RU" sz="2800" dirty="0" smtClean="0">
                <a:latin typeface="Georgia" panose="02040502050405020303" pitchFamily="18" charset="0"/>
              </a:rPr>
              <a:t> не </a:t>
            </a:r>
            <a:r>
              <a:rPr lang="ru-RU" sz="28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утримуватися</a:t>
            </a:r>
            <a:r>
              <a:rPr lang="ru-RU" sz="2800" dirty="0" smtClean="0">
                <a:latin typeface="Georgia" panose="02040502050405020303" pitchFamily="18" charset="0"/>
              </a:rPr>
              <a:t> разом.</a:t>
            </a:r>
          </a:p>
        </p:txBody>
      </p:sp>
    </p:spTree>
    <p:extLst>
      <p:ext uri="{BB962C8B-B14F-4D97-AF65-F5344CB8AC3E}">
        <p14:creationId xmlns:p14="http://schemas.microsoft.com/office/powerpoint/2010/main" val="4196501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4.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Дрібна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рогата худоба: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вівці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кози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В </a:t>
            </a:r>
            <a:r>
              <a:rPr lang="ru-RU" sz="2800" dirty="0" err="1" smtClean="0">
                <a:latin typeface="Georgia" panose="02040502050405020303" pitchFamily="18" charset="0"/>
              </a:rPr>
              <a:t>огорожах</a:t>
            </a:r>
            <a:r>
              <a:rPr lang="ru-RU" sz="2800" dirty="0" smtClean="0">
                <a:latin typeface="Georgia" panose="02040502050405020303" pitchFamily="18" charset="0"/>
              </a:rPr>
              <a:t> козам </a:t>
            </a:r>
            <a:r>
              <a:rPr lang="ru-RU" sz="2800" dirty="0" err="1" smtClean="0">
                <a:latin typeface="Georgia" panose="02040502050405020303" pitchFamily="18" charset="0"/>
              </a:rPr>
              <a:t>потрібні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піднесені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ділянки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відповідного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розміру</a:t>
            </a:r>
            <a:r>
              <a:rPr lang="ru-RU" sz="2800" dirty="0" smtClean="0">
                <a:latin typeface="Georgia" panose="02040502050405020303" pitchFamily="18" charset="0"/>
              </a:rPr>
              <a:t> й у </a:t>
            </a:r>
            <a:r>
              <a:rPr lang="ru-RU" sz="2800" dirty="0" err="1" smtClean="0">
                <a:latin typeface="Georgia" panose="02040502050405020303" pitchFamily="18" charset="0"/>
              </a:rPr>
              <a:t>достатній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кількості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щоб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домінантні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особини</a:t>
            </a:r>
            <a:r>
              <a:rPr lang="ru-RU" sz="2800" dirty="0" smtClean="0">
                <a:latin typeface="Georgia" panose="02040502050405020303" pitchFamily="18" charset="0"/>
              </a:rPr>
              <a:t> не могли </a:t>
            </a:r>
            <a:r>
              <a:rPr lang="ru-RU" sz="2800" dirty="0" err="1" smtClean="0">
                <a:latin typeface="Georgia" panose="02040502050405020303" pitchFamily="18" charset="0"/>
              </a:rPr>
              <a:t>перешкоджати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іншим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забиратися</a:t>
            </a:r>
            <a:r>
              <a:rPr lang="ru-RU" sz="2800" dirty="0" smtClean="0">
                <a:latin typeface="Georgia" panose="02040502050405020303" pitchFamily="18" charset="0"/>
              </a:rPr>
              <a:t> на них. Для коротких </a:t>
            </a:r>
            <a:r>
              <a:rPr lang="ru-RU" sz="2800" dirty="0" err="1" smtClean="0">
                <a:latin typeface="Georgia" panose="02040502050405020303" pitchFamily="18" charset="0"/>
              </a:rPr>
              <a:t>експериментів</a:t>
            </a:r>
            <a:r>
              <a:rPr lang="ru-RU" sz="2800" dirty="0" smtClean="0">
                <a:latin typeface="Georgia" panose="02040502050405020303" pitchFamily="18" charset="0"/>
              </a:rPr>
              <a:t> з </a:t>
            </a:r>
            <a:r>
              <a:rPr lang="ru-RU" sz="2800" dirty="0" err="1" smtClean="0">
                <a:latin typeface="Georgia" panose="02040502050405020303" pitchFamily="18" charset="0"/>
              </a:rPr>
              <a:t>вівцями</a:t>
            </a:r>
            <a:r>
              <a:rPr lang="ru-RU" sz="2800" dirty="0" smtClean="0">
                <a:latin typeface="Georgia" panose="02040502050405020303" pitchFamily="18" charset="0"/>
              </a:rPr>
              <a:t> та козами </a:t>
            </a:r>
            <a:r>
              <a:rPr lang="ru-RU" sz="2800" dirty="0" err="1" smtClean="0">
                <a:latin typeface="Georgia" panose="02040502050405020303" pitchFamily="18" charset="0"/>
              </a:rPr>
              <a:t>короткошерстих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порід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можна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застосовувати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фарбування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вовни</a:t>
            </a:r>
            <a:r>
              <a:rPr lang="ru-RU" sz="2800" dirty="0" smtClean="0">
                <a:latin typeface="Georgia" panose="02040502050405020303" pitchFamily="18" charset="0"/>
              </a:rPr>
              <a:t> з </a:t>
            </a:r>
            <a:r>
              <a:rPr lang="ru-RU" sz="2800" dirty="0" err="1" smtClean="0">
                <a:latin typeface="Georgia" panose="02040502050405020303" pitchFamily="18" charset="0"/>
              </a:rPr>
              <a:t>використанням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нетоксичних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сільськогосподарських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барвників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2596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5.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Свині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міні-свині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Домашня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свиня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походить </a:t>
            </a:r>
            <a:r>
              <a:rPr lang="ru-RU" sz="2800" dirty="0" err="1" smtClean="0">
                <a:latin typeface="Georgia" panose="02040502050405020303" pitchFamily="18" charset="0"/>
              </a:rPr>
              <a:t>від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європейського</a:t>
            </a:r>
            <a:r>
              <a:rPr lang="ru-RU" sz="2800" dirty="0" smtClean="0">
                <a:latin typeface="Georgia" panose="02040502050405020303" pitchFamily="18" charset="0"/>
              </a:rPr>
              <a:t> дикого кабана (</a:t>
            </a:r>
            <a:r>
              <a:rPr lang="ru-RU" sz="2800" dirty="0" err="1" smtClean="0">
                <a:latin typeface="Georgia" panose="02040502050405020303" pitchFamily="18" charset="0"/>
              </a:rPr>
              <a:t>Sus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scrofa</a:t>
            </a:r>
            <a:r>
              <a:rPr lang="ru-RU" sz="2800" dirty="0" smtClean="0">
                <a:latin typeface="Georgia" panose="02040502050405020303" pitchFamily="18" charset="0"/>
              </a:rPr>
              <a:t>).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За </a:t>
            </a:r>
            <a:r>
              <a:rPr lang="ru-RU" sz="2800" dirty="0" err="1" smtClean="0">
                <a:latin typeface="Georgia" panose="02040502050405020303" pitchFamily="18" charset="0"/>
              </a:rPr>
              <a:t>відсутності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обмежень</a:t>
            </a:r>
            <a:r>
              <a:rPr lang="ru-RU" sz="2800" dirty="0" smtClean="0">
                <a:latin typeface="Georgia" panose="02040502050405020303" pitchFamily="18" charset="0"/>
              </a:rPr>
              <a:t> вони </a:t>
            </a:r>
            <a:r>
              <a:rPr lang="ru-RU" sz="2800" dirty="0" err="1" smtClean="0">
                <a:latin typeface="Georgia" panose="02040502050405020303" pitchFamily="18" charset="0"/>
              </a:rPr>
              <a:t>живуть</a:t>
            </a:r>
            <a:r>
              <a:rPr lang="ru-RU" sz="2800" dirty="0" smtClean="0">
                <a:latin typeface="Georgia" panose="02040502050405020303" pitchFamily="18" charset="0"/>
              </a:rPr>
              <a:t> маленькими </a:t>
            </a:r>
            <a:r>
              <a:rPr lang="ru-RU" sz="2800" dirty="0" err="1" smtClean="0">
                <a:latin typeface="Georgia" panose="02040502050405020303" pitchFamily="18" charset="0"/>
              </a:rPr>
              <a:t>сімейними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групами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найактивніші</a:t>
            </a:r>
            <a:r>
              <a:rPr lang="ru-RU" sz="2800" dirty="0" smtClean="0">
                <a:latin typeface="Georgia" panose="02040502050405020303" pitchFamily="18" charset="0"/>
              </a:rPr>
              <a:t> в </a:t>
            </a:r>
            <a:r>
              <a:rPr lang="ru-RU" sz="2800" dirty="0" err="1" smtClean="0">
                <a:latin typeface="Georgia" panose="02040502050405020303" pitchFamily="18" charset="0"/>
              </a:rPr>
              <a:t>сутінках</a:t>
            </a:r>
            <a:r>
              <a:rPr lang="ru-RU" sz="2800" dirty="0" smtClean="0">
                <a:latin typeface="Georgia" panose="02040502050405020303" pitchFamily="18" charset="0"/>
              </a:rPr>
              <a:t>, в них сильно </a:t>
            </a:r>
            <a:r>
              <a:rPr lang="ru-RU" sz="2800" dirty="0" err="1" smtClean="0">
                <a:latin typeface="Georgia" panose="02040502050405020303" pitchFamily="18" charset="0"/>
              </a:rPr>
              <a:t>розвинена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дослідницькае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поведінка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dirty="0" err="1" smtClean="0">
                <a:latin typeface="Georgia" panose="02040502050405020303" pitchFamily="18" charset="0"/>
              </a:rPr>
              <a:t>Свині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всеїдні</a:t>
            </a:r>
            <a:r>
              <a:rPr lang="ru-RU" sz="2800" dirty="0" smtClean="0">
                <a:latin typeface="Georgia" panose="02040502050405020303" pitchFamily="18" charset="0"/>
              </a:rPr>
              <a:t> і </a:t>
            </a:r>
            <a:r>
              <a:rPr lang="ru-RU" sz="2800" dirty="0" err="1" smtClean="0">
                <a:latin typeface="Georgia" panose="02040502050405020303" pitchFamily="18" charset="0"/>
              </a:rPr>
              <a:t>більшу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частину</a:t>
            </a:r>
            <a:r>
              <a:rPr lang="ru-RU" sz="2800" dirty="0" smtClean="0">
                <a:latin typeface="Georgia" panose="02040502050405020303" pitchFamily="18" charset="0"/>
              </a:rPr>
              <a:t> активного </a:t>
            </a:r>
            <a:r>
              <a:rPr lang="ru-RU" sz="2800" dirty="0" err="1" smtClean="0">
                <a:latin typeface="Georgia" panose="02040502050405020303" pitchFamily="18" charset="0"/>
              </a:rPr>
              <a:t>життя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проводять</a:t>
            </a:r>
            <a:r>
              <a:rPr lang="ru-RU" sz="2800" dirty="0" smtClean="0">
                <a:latin typeface="Georgia" panose="02040502050405020303" pitchFamily="18" charset="0"/>
              </a:rPr>
              <a:t> у </a:t>
            </a:r>
            <a:r>
              <a:rPr lang="ru-RU" sz="2800" dirty="0" err="1" smtClean="0">
                <a:latin typeface="Georgia" panose="02040502050405020303" pitchFamily="18" charset="0"/>
              </a:rPr>
              <a:t>пошуках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їжі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Перед пологами свиноматки </a:t>
            </a:r>
            <a:r>
              <a:rPr lang="ru-RU" sz="2800" dirty="0" err="1" smtClean="0">
                <a:latin typeface="Georgia" panose="02040502050405020303" pitchFamily="18" charset="0"/>
              </a:rPr>
              <a:t>шукають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усамітнення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влаштовують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гніздо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  <a:r>
              <a:rPr lang="ru-RU" sz="2800" dirty="0" err="1" smtClean="0">
                <a:latin typeface="Georgia" panose="02040502050405020303" pitchFamily="18" charset="0"/>
              </a:rPr>
              <a:t>Поступове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відлучення</a:t>
            </a:r>
            <a:r>
              <a:rPr lang="ru-RU" sz="2800" dirty="0" smtClean="0">
                <a:latin typeface="Georgia" panose="02040502050405020303" pitchFamily="18" charset="0"/>
              </a:rPr>
              <a:t> поросят </a:t>
            </a:r>
            <a:r>
              <a:rPr lang="ru-RU" sz="2800" dirty="0" err="1" smtClean="0">
                <a:latin typeface="Georgia" panose="02040502050405020303" pitchFamily="18" charset="0"/>
              </a:rPr>
              <a:t>від</a:t>
            </a:r>
            <a:r>
              <a:rPr lang="ru-RU" sz="2800" dirty="0" smtClean="0">
                <a:latin typeface="Georgia" panose="02040502050405020303" pitchFamily="18" charset="0"/>
              </a:rPr>
              <a:t> свиноматки, </a:t>
            </a:r>
            <a:r>
              <a:rPr lang="ru-RU" sz="2800" dirty="0" err="1" smtClean="0">
                <a:latin typeface="Georgia" panose="02040502050405020303" pitchFamily="18" charset="0"/>
              </a:rPr>
              <a:t>що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закінчується</a:t>
            </a:r>
            <a:r>
              <a:rPr lang="ru-RU" sz="2800" dirty="0" smtClean="0">
                <a:latin typeface="Georgia" panose="02040502050405020303" pitchFamily="18" charset="0"/>
              </a:rPr>
              <a:t> до </a:t>
            </a:r>
            <a:r>
              <a:rPr lang="ru-RU" sz="2800" dirty="0" err="1" smtClean="0">
                <a:latin typeface="Georgia" panose="02040502050405020303" pitchFamily="18" charset="0"/>
              </a:rPr>
              <a:t>чотиримісячного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віку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дозволяє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інтегрувати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їх</a:t>
            </a:r>
            <a:r>
              <a:rPr lang="ru-RU" sz="2800" dirty="0" smtClean="0">
                <a:latin typeface="Georgia" panose="02040502050405020303" pitchFamily="18" charset="0"/>
              </a:rPr>
              <a:t> у </a:t>
            </a:r>
            <a:r>
              <a:rPr lang="ru-RU" sz="2800" dirty="0" err="1" smtClean="0">
                <a:latin typeface="Georgia" panose="02040502050405020303" pitchFamily="18" charset="0"/>
              </a:rPr>
              <a:t>групу</a:t>
            </a:r>
            <a:r>
              <a:rPr lang="ru-RU" sz="2800" dirty="0" smtClean="0">
                <a:latin typeface="Georgia" panose="02040502050405020303" pitchFamily="18" charset="0"/>
              </a:rPr>
              <a:t> з </a:t>
            </a:r>
            <a:r>
              <a:rPr lang="ru-RU" sz="2800" dirty="0" err="1" smtClean="0">
                <a:latin typeface="Georgia" panose="02040502050405020303" pitchFamily="18" charset="0"/>
              </a:rPr>
              <a:t>мінімальними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проявами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агресії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541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5.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Свині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міні-свині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Міні-свині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значною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мірою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значно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відрізняються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сільськогосподарських</a:t>
            </a:r>
            <a:r>
              <a:rPr lang="ru-RU" sz="2800" dirty="0" smtClean="0">
                <a:latin typeface="Georgia" panose="02040502050405020303" pitchFamily="18" charset="0"/>
              </a:rPr>
              <a:t> свиней. 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З метою </a:t>
            </a:r>
            <a:r>
              <a:rPr lang="ru-RU" sz="2800" dirty="0" err="1" smtClean="0">
                <a:latin typeface="Georgia" panose="02040502050405020303" pitchFamily="18" charset="0"/>
              </a:rPr>
              <a:t>отримання</a:t>
            </a:r>
            <a:r>
              <a:rPr lang="ru-RU" sz="2800" dirty="0" smtClean="0">
                <a:latin typeface="Georgia" panose="02040502050405020303" pitchFamily="18" charset="0"/>
              </a:rPr>
              <a:t> маленьких свиней, </a:t>
            </a:r>
            <a:r>
              <a:rPr lang="ru-RU" sz="2800" dirty="0" err="1" smtClean="0">
                <a:latin typeface="Georgia" panose="02040502050405020303" pitchFamily="18" charset="0"/>
              </a:rPr>
              <a:t>придатних</a:t>
            </a:r>
            <a:r>
              <a:rPr lang="ru-RU" sz="2800" dirty="0" smtClean="0">
                <a:latin typeface="Georgia" panose="02040502050405020303" pitchFamily="18" charset="0"/>
              </a:rPr>
              <a:t> для лабораторного </a:t>
            </a:r>
            <a:r>
              <a:rPr lang="ru-RU" sz="2800" dirty="0" err="1" smtClean="0">
                <a:latin typeface="Georgia" panose="02040502050405020303" pitchFamily="18" charset="0"/>
              </a:rPr>
              <a:t>використання</a:t>
            </a:r>
            <a:r>
              <a:rPr lang="ru-RU" sz="2800" dirty="0" smtClean="0">
                <a:latin typeface="Georgia" panose="02040502050405020303" pitchFamily="18" charset="0"/>
              </a:rPr>
              <a:t> шляхом </a:t>
            </a:r>
            <a:r>
              <a:rPr lang="ru-RU" sz="2800" dirty="0" err="1" smtClean="0">
                <a:latin typeface="Georgia" panose="02040502050405020303" pitchFamily="18" charset="0"/>
              </a:rPr>
              <a:t>звичайних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методів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розведення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було</a:t>
            </a:r>
            <a:r>
              <a:rPr lang="ru-RU" sz="2800" dirty="0" smtClean="0">
                <a:latin typeface="Georgia" panose="02040502050405020303" pitchFamily="18" charset="0"/>
              </a:rPr>
              <a:t> створено </a:t>
            </a:r>
            <a:r>
              <a:rPr lang="ru-RU" sz="2800" dirty="0" err="1" smtClean="0">
                <a:latin typeface="Georgia" panose="02040502050405020303" pitchFamily="18" charset="0"/>
              </a:rPr>
              <a:t>велику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кількість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порід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міні</a:t>
            </a:r>
            <a:r>
              <a:rPr lang="ru-RU" sz="2800" dirty="0" smtClean="0">
                <a:latin typeface="Georgia" panose="02040502050405020303" pitchFamily="18" charset="0"/>
              </a:rPr>
              <a:t>-свиней. 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Для </a:t>
            </a:r>
            <a:r>
              <a:rPr lang="ru-RU" sz="2800" dirty="0" err="1" smtClean="0">
                <a:latin typeface="Georgia" panose="02040502050405020303" pitchFamily="18" charset="0"/>
              </a:rPr>
              <a:t>цілей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цього</a:t>
            </a:r>
            <a:r>
              <a:rPr lang="ru-RU" sz="2800" dirty="0" smtClean="0">
                <a:latin typeface="Georgia" panose="02040502050405020303" pitchFamily="18" charset="0"/>
              </a:rPr>
              <a:t> стандарту </a:t>
            </a:r>
            <a:r>
              <a:rPr lang="ru-RU" sz="2800" dirty="0" err="1" smtClean="0">
                <a:latin typeface="Georgia" panose="02040502050405020303" pitchFamily="18" charset="0"/>
              </a:rPr>
              <a:t>термін</a:t>
            </a:r>
            <a:r>
              <a:rPr lang="ru-RU" sz="2800" dirty="0" smtClean="0">
                <a:latin typeface="Georgia" panose="02040502050405020303" pitchFamily="18" charset="0"/>
              </a:rPr>
              <a:t> "</a:t>
            </a:r>
            <a:r>
              <a:rPr lang="ru-RU" sz="2800" dirty="0" err="1" smtClean="0">
                <a:latin typeface="Georgia" panose="02040502050405020303" pitchFamily="18" charset="0"/>
              </a:rPr>
              <a:t>міні-свиня</a:t>
            </a:r>
            <a:r>
              <a:rPr lang="ru-RU" sz="2800" dirty="0" smtClean="0">
                <a:latin typeface="Georgia" panose="02040502050405020303" pitchFamily="18" charset="0"/>
              </a:rPr>
              <a:t>" </a:t>
            </a:r>
            <a:r>
              <a:rPr lang="ru-RU" sz="2800" dirty="0" err="1" smtClean="0">
                <a:latin typeface="Georgia" panose="02040502050405020303" pitchFamily="18" charset="0"/>
              </a:rPr>
              <a:t>означає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маленьку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свиню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виведену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експериментальних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інших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наукових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цілей</a:t>
            </a:r>
            <a:r>
              <a:rPr lang="ru-RU" sz="2800" dirty="0" smtClean="0">
                <a:latin typeface="Georgia" panose="02040502050405020303" pitchFamily="18" charset="0"/>
              </a:rPr>
              <a:t>, вага </a:t>
            </a:r>
            <a:r>
              <a:rPr lang="ru-RU" sz="2800" dirty="0" err="1" smtClean="0">
                <a:latin typeface="Georgia" panose="02040502050405020303" pitchFamily="18" charset="0"/>
              </a:rPr>
              <a:t>дорослої</a:t>
            </a:r>
            <a:r>
              <a:rPr lang="ru-RU" sz="2800" dirty="0" smtClean="0">
                <a:latin typeface="Georgia" panose="02040502050405020303" pitchFamily="18" charset="0"/>
              </a:rPr>
              <a:t> особи </a:t>
            </a:r>
            <a:r>
              <a:rPr lang="ru-RU" sz="2800" dirty="0" err="1" smtClean="0">
                <a:latin typeface="Georgia" panose="02040502050405020303" pitchFamily="18" charset="0"/>
              </a:rPr>
              <a:t>якої</a:t>
            </a:r>
            <a:r>
              <a:rPr lang="ru-RU" sz="2800" dirty="0" smtClean="0">
                <a:latin typeface="Georgia" panose="02040502050405020303" pitchFamily="18" charset="0"/>
              </a:rPr>
              <a:t> не </a:t>
            </a:r>
            <a:r>
              <a:rPr lang="ru-RU" sz="2800" dirty="0" err="1" smtClean="0">
                <a:latin typeface="Georgia" panose="02040502050405020303" pitchFamily="18" charset="0"/>
              </a:rPr>
              <a:t>перевищує</a:t>
            </a:r>
            <a:r>
              <a:rPr lang="ru-RU" sz="2800" dirty="0" smtClean="0">
                <a:latin typeface="Georgia" panose="02040502050405020303" pitchFamily="18" charset="0"/>
              </a:rPr>
              <a:t> 60 кг, </a:t>
            </a:r>
            <a:r>
              <a:rPr lang="ru-RU" sz="2800" dirty="0" err="1" smtClean="0">
                <a:latin typeface="Georgia" panose="02040502050405020303" pitchFamily="18" charset="0"/>
              </a:rPr>
              <a:t>хоча</a:t>
            </a:r>
            <a:r>
              <a:rPr lang="ru-RU" sz="2800" dirty="0" smtClean="0">
                <a:latin typeface="Georgia" panose="02040502050405020303" pitchFamily="18" charset="0"/>
              </a:rPr>
              <a:t> для низки </a:t>
            </a:r>
            <a:r>
              <a:rPr lang="ru-RU" sz="2800" dirty="0" err="1" smtClean="0">
                <a:latin typeface="Georgia" panose="02040502050405020303" pitchFamily="18" charset="0"/>
              </a:rPr>
              <a:t>порід</a:t>
            </a:r>
            <a:r>
              <a:rPr lang="ru-RU" sz="2800" dirty="0" smtClean="0">
                <a:latin typeface="Georgia" panose="02040502050405020303" pitchFamily="18" charset="0"/>
              </a:rPr>
              <a:t> допустима вага до 150 кг.</a:t>
            </a:r>
          </a:p>
        </p:txBody>
      </p:sp>
    </p:spTree>
    <p:extLst>
      <p:ext uri="{BB962C8B-B14F-4D97-AF65-F5344CB8AC3E}">
        <p14:creationId xmlns:p14="http://schemas.microsoft.com/office/powerpoint/2010/main" val="2577232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5.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Свині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міні-свині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Свині</a:t>
            </a:r>
            <a:r>
              <a:rPr lang="ru-RU" sz="28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та </a:t>
            </a:r>
            <a:r>
              <a:rPr lang="ru-RU" sz="28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міні-свині</a:t>
            </a:r>
            <a:r>
              <a:rPr lang="ru-RU" sz="28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дуже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чутливі</a:t>
            </a:r>
            <a:r>
              <a:rPr lang="ru-RU" sz="2800" dirty="0" smtClean="0">
                <a:latin typeface="Georgia" panose="02040502050405020303" pitchFamily="18" charset="0"/>
              </a:rPr>
              <a:t> до </a:t>
            </a:r>
            <a:r>
              <a:rPr lang="ru-RU" sz="2800" dirty="0" err="1" smtClean="0">
                <a:latin typeface="Georgia" panose="02040502050405020303" pitchFamily="18" charset="0"/>
              </a:rPr>
              <a:t>температури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навколишнього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середовища</a:t>
            </a:r>
            <a:r>
              <a:rPr lang="ru-RU" sz="2800" dirty="0" smtClean="0">
                <a:latin typeface="Georgia" panose="02040502050405020303" pitchFamily="18" charset="0"/>
              </a:rPr>
              <a:t>, і </a:t>
            </a:r>
            <a:r>
              <a:rPr lang="ru-RU" sz="2800" dirty="0" err="1" smtClean="0">
                <a:latin typeface="Georgia" panose="02040502050405020303" pitchFamily="18" charset="0"/>
              </a:rPr>
              <a:t>їхня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поведінка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дуже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залежить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терморегуляції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</a:rPr>
              <a:t>У свиней </a:t>
            </a:r>
            <a:r>
              <a:rPr lang="ru-RU" sz="2800" dirty="0" err="1" smtClean="0">
                <a:latin typeface="Georgia" panose="02040502050405020303" pitchFamily="18" charset="0"/>
              </a:rPr>
              <a:t>яскраво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виражений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просторовий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поділ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типів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поведінки</a:t>
            </a:r>
            <a:r>
              <a:rPr lang="ru-RU" sz="2800" dirty="0" smtClean="0">
                <a:latin typeface="Georgia" panose="02040502050405020303" pitchFamily="18" charset="0"/>
              </a:rPr>
              <a:t>, таких як </a:t>
            </a:r>
            <a:r>
              <a:rPr lang="ru-RU" sz="2800" dirty="0" err="1" smtClean="0">
                <a:latin typeface="Georgia" panose="02040502050405020303" pitchFamily="18" charset="0"/>
              </a:rPr>
              <a:t>лежання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харчування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відправлення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природних</a:t>
            </a:r>
            <a:r>
              <a:rPr lang="ru-RU" sz="2800" dirty="0" smtClean="0">
                <a:latin typeface="Georgia" panose="02040502050405020303" pitchFamily="18" charset="0"/>
              </a:rPr>
              <a:t> потреб. У </a:t>
            </a:r>
            <a:r>
              <a:rPr lang="ru-RU" sz="2800" dirty="0" err="1" smtClean="0">
                <a:latin typeface="Georgia" panose="02040502050405020303" pitchFamily="18" charset="0"/>
              </a:rPr>
              <a:t>зв'язку</a:t>
            </a:r>
            <a:r>
              <a:rPr lang="ru-RU" sz="2800" dirty="0" smtClean="0">
                <a:latin typeface="Georgia" panose="02040502050405020303" pitchFamily="18" charset="0"/>
              </a:rPr>
              <a:t> з </a:t>
            </a:r>
            <a:r>
              <a:rPr lang="ru-RU" sz="2800" dirty="0" err="1" smtClean="0">
                <a:latin typeface="Georgia" panose="02040502050405020303" pitchFamily="18" charset="0"/>
              </a:rPr>
              <a:t>цим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огорожі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їх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забезпечувати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можливість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виділення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функціональних</a:t>
            </a:r>
            <a:r>
              <a:rPr lang="ru-RU" sz="2800" dirty="0" smtClean="0">
                <a:latin typeface="Georgia" panose="02040502050405020303" pitchFamily="18" charset="0"/>
              </a:rPr>
              <a:t> зон шляхом </a:t>
            </a:r>
            <a:r>
              <a:rPr lang="ru-RU" sz="2800" dirty="0" err="1" smtClean="0">
                <a:latin typeface="Georgia" panose="02040502050405020303" pitchFamily="18" charset="0"/>
              </a:rPr>
              <a:t>надання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додаткового</a:t>
            </a:r>
            <a:r>
              <a:rPr lang="ru-RU" sz="2800" dirty="0" smtClean="0">
                <a:latin typeface="Georgia" panose="02040502050405020303" pitchFamily="18" charset="0"/>
              </a:rPr>
              <a:t> простору </a:t>
            </a:r>
            <a:r>
              <a:rPr lang="ru-RU" sz="2800" dirty="0" err="1" smtClean="0">
                <a:latin typeface="Georgia" panose="02040502050405020303" pitchFamily="18" charset="0"/>
              </a:rPr>
              <a:t>або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секційного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поділу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всередині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огорожі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Свині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дуже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допитливі</a:t>
            </a:r>
            <a:r>
              <a:rPr lang="ru-RU" sz="2800" dirty="0" smtClean="0">
                <a:latin typeface="Georgia" panose="02040502050405020303" pitchFamily="18" charset="0"/>
              </a:rPr>
              <a:t>, і </a:t>
            </a:r>
            <a:r>
              <a:rPr lang="ru-RU" sz="2800" dirty="0" err="1" smtClean="0">
                <a:latin typeface="Georgia" panose="02040502050405020303" pitchFamily="18" charset="0"/>
              </a:rPr>
              <a:t>їм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слід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надавати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досить</a:t>
            </a:r>
            <a:r>
              <a:rPr lang="ru-RU" sz="2800" dirty="0" smtClean="0">
                <a:latin typeface="Georgia" panose="02040502050405020303" pitchFamily="18" charset="0"/>
              </a:rPr>
              <a:t> складне </a:t>
            </a:r>
            <a:r>
              <a:rPr lang="ru-RU" sz="2800" dirty="0" err="1" smtClean="0">
                <a:latin typeface="Georgia" panose="02040502050405020303" pitchFamily="18" charset="0"/>
              </a:rPr>
              <a:t>місце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існування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реалізації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видоспецифічного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дослідницького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потенціалу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  <a:r>
              <a:rPr lang="ru-RU" sz="2800" dirty="0" err="1" smtClean="0">
                <a:latin typeface="Georgia" panose="02040502050405020303" pitchFamily="18" charset="0"/>
              </a:rPr>
              <a:t>Щоб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знизити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ризик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виникнення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поведінкових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відхилень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усі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свині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постійний</a:t>
            </a:r>
            <a:r>
              <a:rPr lang="ru-RU" sz="2800" dirty="0" smtClean="0">
                <a:latin typeface="Georgia" panose="02040502050405020303" pitchFamily="18" charset="0"/>
              </a:rPr>
              <a:t> доступ до </a:t>
            </a:r>
            <a:r>
              <a:rPr lang="ru-RU" sz="2800" dirty="0" err="1" smtClean="0">
                <a:latin typeface="Georgia" panose="02040502050405020303" pitchFamily="18" charset="0"/>
              </a:rPr>
              <a:t>матеріалів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дослідження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маніпуляцій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включаючи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добування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коріння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5058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840" y="0"/>
            <a:ext cx="119481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6.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Тварини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сімейства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кінських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домашні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коні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поні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осли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мули</a:t>
            </a:r>
            <a:endParaRPr lang="en-US" sz="26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>
                <a:latin typeface="Georgia" panose="02040502050405020303" pitchFamily="18" charset="0"/>
              </a:rPr>
              <a:t>Домашні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коні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поні</a:t>
            </a:r>
            <a:r>
              <a:rPr lang="ru-RU" sz="2800" dirty="0" smtClean="0">
                <a:latin typeface="Georgia" panose="02040502050405020303" pitchFamily="18" charset="0"/>
              </a:rPr>
              <a:t> (</a:t>
            </a:r>
            <a:r>
              <a:rPr lang="en-US" sz="2800" dirty="0" err="1" smtClean="0">
                <a:latin typeface="Georgia" panose="02040502050405020303" pitchFamily="18" charset="0"/>
              </a:rPr>
              <a:t>Equus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caballus</a:t>
            </a:r>
            <a:r>
              <a:rPr lang="en-US" sz="2800" dirty="0" smtClean="0">
                <a:latin typeface="Georgia" panose="02040502050405020303" pitchFamily="18" charset="0"/>
              </a:rPr>
              <a:t>), </a:t>
            </a:r>
            <a:r>
              <a:rPr lang="ru-RU" sz="2800" dirty="0" smtClean="0">
                <a:latin typeface="Georgia" panose="02040502050405020303" pitchFamily="18" charset="0"/>
              </a:rPr>
              <a:t>а </a:t>
            </a:r>
            <a:r>
              <a:rPr lang="ru-RU" sz="2800" dirty="0" err="1" smtClean="0">
                <a:latin typeface="Georgia" panose="02040502050405020303" pitchFamily="18" charset="0"/>
              </a:rPr>
              <a:t>також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осли</a:t>
            </a:r>
            <a:r>
              <a:rPr lang="ru-RU" sz="2800" dirty="0" smtClean="0">
                <a:latin typeface="Georgia" panose="02040502050405020303" pitchFamily="18" charset="0"/>
              </a:rPr>
              <a:t> (</a:t>
            </a:r>
            <a:r>
              <a:rPr lang="en-US" sz="2800" dirty="0" err="1" smtClean="0">
                <a:latin typeface="Georgia" panose="02040502050405020303" pitchFamily="18" charset="0"/>
              </a:rPr>
              <a:t>Equus</a:t>
            </a:r>
            <a:r>
              <a:rPr lang="en-US" sz="2800" dirty="0" smtClean="0">
                <a:latin typeface="Georgia" panose="02040502050405020303" pitchFamily="18" charset="0"/>
              </a:rPr>
              <a:t> </a:t>
            </a:r>
            <a:r>
              <a:rPr lang="en-US" sz="2800" dirty="0" err="1" smtClean="0">
                <a:latin typeface="Georgia" panose="02040502050405020303" pitchFamily="18" charset="0"/>
              </a:rPr>
              <a:t>asinus</a:t>
            </a:r>
            <a:r>
              <a:rPr lang="en-US" sz="2800" dirty="0" smtClean="0">
                <a:latin typeface="Georgia" panose="02040502050405020303" pitchFamily="18" charset="0"/>
              </a:rPr>
              <a:t>) </a:t>
            </a:r>
            <a:r>
              <a:rPr lang="ru-RU" sz="2800" dirty="0" err="1" smtClean="0">
                <a:latin typeface="Georgia" panose="02040502050405020303" pitchFamily="18" charset="0"/>
              </a:rPr>
              <a:t>зберегли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поведінкові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особливості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своїх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предків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які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еволюціонували</a:t>
            </a:r>
            <a:r>
              <a:rPr lang="ru-RU" sz="2800" dirty="0" smtClean="0">
                <a:latin typeface="Georgia" panose="02040502050405020303" pitchFamily="18" charset="0"/>
              </a:rPr>
              <a:t> як </a:t>
            </a:r>
            <a:r>
              <a:rPr lang="ru-RU" sz="2800" dirty="0" err="1" smtClean="0">
                <a:latin typeface="Georgia" panose="02040502050405020303" pitchFamily="18" charset="0"/>
              </a:rPr>
              <a:t>пасовищні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  <a:r>
              <a:rPr lang="ru-RU" sz="2800" dirty="0" err="1" smtClean="0">
                <a:latin typeface="Georgia" panose="02040502050405020303" pitchFamily="18" charset="0"/>
              </a:rPr>
              <a:t>Дикі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коні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що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містяться</a:t>
            </a:r>
            <a:r>
              <a:rPr lang="ru-RU" sz="2800" dirty="0" smtClean="0">
                <a:latin typeface="Georgia" panose="02040502050405020303" pitchFamily="18" charset="0"/>
              </a:rPr>
              <a:t> на </a:t>
            </a:r>
            <a:r>
              <a:rPr lang="ru-RU" sz="2800" dirty="0" err="1" smtClean="0">
                <a:latin typeface="Georgia" panose="02040502050405020303" pitchFamily="18" charset="0"/>
              </a:rPr>
              <a:t>пасовищному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випасі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живуть</a:t>
            </a:r>
            <a:r>
              <a:rPr lang="ru-RU" sz="2800" dirty="0" smtClean="0">
                <a:latin typeface="Georgia" panose="02040502050405020303" pitchFamily="18" charset="0"/>
              </a:rPr>
              <a:t> табунами, </a:t>
            </a:r>
            <a:r>
              <a:rPr lang="ru-RU" sz="2800" dirty="0" err="1" smtClean="0">
                <a:latin typeface="Georgia" panose="02040502050405020303" pitchFamily="18" charset="0"/>
              </a:rPr>
              <a:t>розділеними</a:t>
            </a:r>
            <a:r>
              <a:rPr lang="ru-RU" sz="2800" dirty="0" smtClean="0">
                <a:latin typeface="Georgia" panose="02040502050405020303" pitchFamily="18" charset="0"/>
              </a:rPr>
              <a:t> на </a:t>
            </a:r>
            <a:r>
              <a:rPr lang="ru-RU" sz="2800" dirty="0" err="1" smtClean="0">
                <a:latin typeface="Georgia" panose="02040502050405020303" pitchFamily="18" charset="0"/>
              </a:rPr>
              <a:t>невеликі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сімейні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групи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що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складаються</a:t>
            </a:r>
            <a:r>
              <a:rPr lang="ru-RU" sz="2800" dirty="0" smtClean="0">
                <a:latin typeface="Georgia" panose="02040502050405020303" pitchFamily="18" charset="0"/>
              </a:rPr>
              <a:t>, як правило, з одного </a:t>
            </a:r>
            <a:r>
              <a:rPr lang="ru-RU" sz="2800" dirty="0" err="1" smtClean="0">
                <a:latin typeface="Georgia" panose="02040502050405020303" pitchFamily="18" charset="0"/>
              </a:rPr>
              <a:t>жеребця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кількох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кобил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лошат-сосунків</a:t>
            </a:r>
            <a:r>
              <a:rPr lang="ru-RU" sz="2800" dirty="0" smtClean="0">
                <a:latin typeface="Georgia" panose="02040502050405020303" pitchFamily="18" charset="0"/>
              </a:rPr>
              <a:t> і </a:t>
            </a:r>
            <a:r>
              <a:rPr lang="ru-RU" sz="2800" dirty="0" err="1" smtClean="0">
                <a:latin typeface="Georgia" panose="02040502050405020303" pitchFamily="18" charset="0"/>
              </a:rPr>
              <a:t>річників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  <a:r>
              <a:rPr lang="ru-RU" sz="2800" dirty="0" err="1" smtClean="0">
                <a:latin typeface="Georgia" panose="02040502050405020303" pitchFamily="18" charset="0"/>
              </a:rPr>
              <a:t>Соціальна</a:t>
            </a:r>
            <a:r>
              <a:rPr lang="ru-RU" sz="2800" dirty="0" smtClean="0">
                <a:latin typeface="Georgia" panose="02040502050405020303" pitchFamily="18" charset="0"/>
              </a:rPr>
              <a:t> структура табуна </a:t>
            </a:r>
            <a:r>
              <a:rPr lang="ru-RU" sz="2800" dirty="0" err="1" smtClean="0">
                <a:latin typeface="Georgia" panose="02040502050405020303" pitchFamily="18" charset="0"/>
              </a:rPr>
              <a:t>підпорядкована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суворої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ієрархії</a:t>
            </a:r>
            <a:r>
              <a:rPr lang="ru-RU" sz="2800" dirty="0" smtClean="0">
                <a:latin typeface="Georgia" panose="02040502050405020303" pitchFamily="18" charset="0"/>
              </a:rPr>
              <a:t>, а члени </a:t>
            </a:r>
            <a:r>
              <a:rPr lang="ru-RU" sz="2800" dirty="0" err="1" smtClean="0">
                <a:latin typeface="Georgia" panose="02040502050405020303" pitchFamily="18" charset="0"/>
              </a:rPr>
              <a:t>групи</a:t>
            </a:r>
            <a:r>
              <a:rPr lang="ru-RU" sz="2800" dirty="0" smtClean="0">
                <a:latin typeface="Georgia" panose="02040502050405020303" pitchFamily="18" charset="0"/>
              </a:rPr>
              <a:t> часто </a:t>
            </a:r>
            <a:r>
              <a:rPr lang="ru-RU" sz="2800" dirty="0" err="1" smtClean="0">
                <a:latin typeface="Georgia" panose="02040502050405020303" pitchFamily="18" charset="0"/>
              </a:rPr>
              <a:t>формують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дружні</a:t>
            </a:r>
            <a:r>
              <a:rPr lang="ru-RU" sz="2800" dirty="0" smtClean="0">
                <a:latin typeface="Georgia" panose="02040502050405020303" pitchFamily="18" charset="0"/>
              </a:rPr>
              <a:t> пари, </a:t>
            </a:r>
            <a:r>
              <a:rPr lang="ru-RU" sz="2800" dirty="0" err="1" smtClean="0">
                <a:latin typeface="Georgia" panose="02040502050405020303" pitchFamily="18" charset="0"/>
              </a:rPr>
              <a:t>які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розпізнавати</a:t>
            </a:r>
            <a:r>
              <a:rPr lang="ru-RU" sz="2800" dirty="0" smtClean="0">
                <a:latin typeface="Georgia" panose="02040502050405020303" pitchFamily="18" charset="0"/>
              </a:rPr>
              <a:t> і </a:t>
            </a:r>
            <a:r>
              <a:rPr lang="ru-RU" sz="2800" dirty="0" err="1" smtClean="0">
                <a:latin typeface="Georgia" panose="02040502050405020303" pitchFamily="18" charset="0"/>
              </a:rPr>
              <a:t>наскільки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можна</a:t>
            </a:r>
            <a:r>
              <a:rPr lang="ru-RU" sz="2800" dirty="0" smtClean="0">
                <a:latin typeface="Georgia" panose="02040502050405020303" pitchFamily="18" charset="0"/>
              </a:rPr>
              <a:t> не </a:t>
            </a:r>
            <a:r>
              <a:rPr lang="ru-RU" sz="2800" dirty="0" err="1" smtClean="0">
                <a:latin typeface="Georgia" panose="02040502050405020303" pitchFamily="18" charset="0"/>
              </a:rPr>
              <a:t>порушувати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0987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840" y="0"/>
            <a:ext cx="119481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6.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Тварини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сімейства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кінських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домашні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коні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поні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осли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мули</a:t>
            </a:r>
            <a:endParaRPr lang="en-US" sz="26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>
                <a:latin typeface="Georgia" panose="02040502050405020303" pitchFamily="18" charset="0"/>
              </a:rPr>
              <a:t>Дуже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важливим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елементом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соціального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життя</a:t>
            </a:r>
            <a:r>
              <a:rPr lang="ru-RU" sz="2800" dirty="0" smtClean="0">
                <a:latin typeface="Georgia" panose="02040502050405020303" pitchFamily="18" charset="0"/>
              </a:rPr>
              <a:t> коней є </a:t>
            </a:r>
            <a:r>
              <a:rPr lang="ru-RU" sz="2800" dirty="0" err="1" smtClean="0">
                <a:latin typeface="Georgia" panose="02040502050405020303" pitchFamily="18" charset="0"/>
              </a:rPr>
              <a:t>взаємний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грумінг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dirty="0" err="1" smtClean="0">
                <a:latin typeface="Georgia" panose="02040502050405020303" pitchFamily="18" charset="0"/>
              </a:rPr>
              <a:t>Під</a:t>
            </a:r>
            <a:r>
              <a:rPr lang="ru-RU" sz="2800" dirty="0" smtClean="0">
                <a:latin typeface="Georgia" panose="02040502050405020303" pitchFamily="18" charset="0"/>
              </a:rPr>
              <a:t> час стрижки, коням </a:t>
            </a:r>
            <a:r>
              <a:rPr lang="ru-RU" sz="2800" dirty="0" err="1" smtClean="0">
                <a:latin typeface="Georgia" panose="02040502050405020303" pitchFamily="18" charset="0"/>
              </a:rPr>
              <a:t>видаляють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стару</a:t>
            </a:r>
            <a:r>
              <a:rPr lang="ru-RU" sz="2800" dirty="0" smtClean="0">
                <a:latin typeface="Georgia" panose="02040502050405020303" pitchFamily="18" charset="0"/>
              </a:rPr>
              <a:t> шерсть, </a:t>
            </a:r>
            <a:r>
              <a:rPr lang="ru-RU" sz="2800" dirty="0" err="1" smtClean="0">
                <a:latin typeface="Georgia" panose="02040502050405020303" pitchFamily="18" charset="0"/>
              </a:rPr>
              <a:t>що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дозволяє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шкірі</a:t>
            </a:r>
            <a:r>
              <a:rPr lang="ru-RU" sz="2800" dirty="0" smtClean="0">
                <a:latin typeface="Georgia" panose="02040502050405020303" pitchFamily="18" charset="0"/>
              </a:rPr>
              <a:t> коню </a:t>
            </a:r>
            <a:r>
              <a:rPr lang="ru-RU" sz="2800" dirty="0" err="1" smtClean="0">
                <a:latin typeface="Georgia" panose="02040502050405020303" pitchFamily="18" charset="0"/>
              </a:rPr>
              <a:t>менше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потіти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під</a:t>
            </a:r>
            <a:r>
              <a:rPr lang="ru-RU" sz="2800" dirty="0" smtClean="0">
                <a:latin typeface="Georgia" panose="02040502050405020303" pitchFamily="18" charset="0"/>
              </a:rPr>
              <a:t> час </a:t>
            </a:r>
            <a:r>
              <a:rPr lang="ru-RU" sz="2800" dirty="0" err="1" smtClean="0">
                <a:latin typeface="Georgia" panose="02040502050405020303" pitchFamily="18" charset="0"/>
              </a:rPr>
              <a:t>тренувань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748" y="2445782"/>
            <a:ext cx="5522195" cy="41074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4" y="2669619"/>
            <a:ext cx="5940478" cy="36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8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840" y="0"/>
            <a:ext cx="119481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6.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Тварини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сімейства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кінських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домашні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коні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поні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осли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та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мули</a:t>
            </a:r>
            <a:endParaRPr lang="en-US" sz="26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Georgia" panose="02040502050405020303" pitchFamily="18" charset="0"/>
              </a:rPr>
              <a:t>На </a:t>
            </a:r>
            <a:r>
              <a:rPr lang="ru-RU" sz="2600" dirty="0" err="1" smtClean="0">
                <a:latin typeface="Georgia" panose="02040502050405020303" pitchFamily="18" charset="0"/>
              </a:rPr>
              <a:t>відміну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жуйних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тварин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коні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можуть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безперервно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пастися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протягом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багатьох</a:t>
            </a:r>
            <a:r>
              <a:rPr lang="ru-RU" sz="2600" dirty="0" smtClean="0">
                <a:latin typeface="Georgia" panose="02040502050405020303" pitchFamily="18" charset="0"/>
              </a:rPr>
              <a:t> годин, </a:t>
            </a:r>
            <a:r>
              <a:rPr lang="ru-RU" sz="2600" dirty="0" err="1" smtClean="0">
                <a:latin typeface="Georgia" panose="02040502050405020303" pitchFamily="18" charset="0"/>
              </a:rPr>
              <a:t>проводячи</a:t>
            </a:r>
            <a:r>
              <a:rPr lang="ru-RU" sz="2600" dirty="0" smtClean="0">
                <a:latin typeface="Georgia" panose="02040502050405020303" pitchFamily="18" charset="0"/>
              </a:rPr>
              <a:t> за </a:t>
            </a:r>
            <a:r>
              <a:rPr lang="ru-RU" sz="2600" dirty="0" err="1" smtClean="0">
                <a:latin typeface="Georgia" panose="02040502050405020303" pitchFamily="18" charset="0"/>
              </a:rPr>
              <a:t>цим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заняттям</a:t>
            </a:r>
            <a:r>
              <a:rPr lang="ru-RU" sz="2600" dirty="0" smtClean="0">
                <a:latin typeface="Georgia" panose="02040502050405020303" pitchFamily="18" charset="0"/>
              </a:rPr>
              <a:t> у </a:t>
            </a:r>
            <a:r>
              <a:rPr lang="ru-RU" sz="2600" dirty="0" err="1" smtClean="0">
                <a:latin typeface="Georgia" panose="02040502050405020303" pitchFamily="18" charset="0"/>
              </a:rPr>
              <a:t>природних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умовах</a:t>
            </a:r>
            <a:r>
              <a:rPr lang="ru-RU" sz="2600" dirty="0" smtClean="0">
                <a:latin typeface="Georgia" panose="02040502050405020303" pitchFamily="18" charset="0"/>
              </a:rPr>
              <a:t> по 14-16 год на </a:t>
            </a:r>
            <a:r>
              <a:rPr lang="ru-RU" sz="2600" dirty="0" err="1" smtClean="0">
                <a:latin typeface="Georgia" panose="02040502050405020303" pitchFamily="18" charset="0"/>
              </a:rPr>
              <a:t>добу</a:t>
            </a:r>
            <a:r>
              <a:rPr lang="ru-RU" sz="26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Природним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розпорядком</a:t>
            </a:r>
            <a:r>
              <a:rPr lang="ru-RU" sz="2600" dirty="0" smtClean="0">
                <a:latin typeface="Georgia" panose="02040502050405020303" pitchFamily="18" charset="0"/>
              </a:rPr>
              <a:t> для них є </a:t>
            </a:r>
            <a:r>
              <a:rPr lang="ru-RU" sz="2600" dirty="0" err="1" smtClean="0">
                <a:latin typeface="Georgia" panose="02040502050405020303" pitchFamily="18" charset="0"/>
              </a:rPr>
              <a:t>поступове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пересування</a:t>
            </a:r>
            <a:r>
              <a:rPr lang="ru-RU" sz="2600" dirty="0" smtClean="0">
                <a:latin typeface="Georgia" panose="02040502050405020303" pitchFamily="18" charset="0"/>
              </a:rPr>
              <a:t> з </a:t>
            </a:r>
            <a:r>
              <a:rPr lang="ru-RU" sz="2600" dirty="0" err="1" smtClean="0">
                <a:latin typeface="Georgia" panose="02040502050405020303" pitchFamily="18" charset="0"/>
              </a:rPr>
              <a:t>місця</a:t>
            </a:r>
            <a:r>
              <a:rPr lang="ru-RU" sz="2600" dirty="0" smtClean="0">
                <a:latin typeface="Georgia" panose="02040502050405020303" pitchFamily="18" charset="0"/>
              </a:rPr>
              <a:t> на </a:t>
            </a:r>
            <a:r>
              <a:rPr lang="ru-RU" sz="2600" dirty="0" err="1" smtClean="0">
                <a:latin typeface="Georgia" panose="02040502050405020303" pitchFamily="18" charset="0"/>
              </a:rPr>
              <a:t>місце</a:t>
            </a:r>
            <a:r>
              <a:rPr lang="ru-RU" sz="2600" dirty="0" smtClean="0">
                <a:latin typeface="Georgia" panose="02040502050405020303" pitchFamily="18" charset="0"/>
              </a:rPr>
              <a:t> при </a:t>
            </a:r>
            <a:r>
              <a:rPr lang="ru-RU" sz="2600" dirty="0" err="1" smtClean="0">
                <a:latin typeface="Georgia" panose="02040502050405020303" pitchFamily="18" charset="0"/>
              </a:rPr>
              <a:t>постійному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поїданні</a:t>
            </a:r>
            <a:r>
              <a:rPr lang="ru-RU" sz="2600" dirty="0" smtClean="0">
                <a:latin typeface="Georgia" panose="02040502050405020303" pitchFamily="18" charset="0"/>
              </a:rPr>
              <a:t> трави. </a:t>
            </a:r>
            <a:r>
              <a:rPr lang="ru-RU" sz="2600" dirty="0" err="1" smtClean="0">
                <a:latin typeface="Georgia" panose="02040502050405020303" pitchFamily="18" charset="0"/>
              </a:rPr>
              <a:t>Завдяки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цьому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коні</a:t>
            </a:r>
            <a:r>
              <a:rPr lang="ru-RU" sz="2600" dirty="0" smtClean="0">
                <a:latin typeface="Georgia" panose="02040502050405020303" pitchFamily="18" charset="0"/>
              </a:rPr>
              <a:t> не </a:t>
            </a:r>
            <a:r>
              <a:rPr lang="ru-RU" sz="2600" dirty="0" err="1" smtClean="0">
                <a:latin typeface="Georgia" panose="02040502050405020303" pitchFamily="18" charset="0"/>
              </a:rPr>
              <a:t>лише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годуються</a:t>
            </a:r>
            <a:r>
              <a:rPr lang="ru-RU" sz="2600" dirty="0" smtClean="0">
                <a:latin typeface="Georgia" panose="02040502050405020303" pitchFamily="18" charset="0"/>
              </a:rPr>
              <a:t>, а й </a:t>
            </a:r>
            <a:r>
              <a:rPr lang="ru-RU" sz="2600" dirty="0" err="1" smtClean="0">
                <a:latin typeface="Georgia" panose="02040502050405020303" pitchFamily="18" charset="0"/>
              </a:rPr>
              <a:t>фізично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вправляються</a:t>
            </a:r>
            <a:r>
              <a:rPr lang="ru-RU" sz="2600" dirty="0" smtClean="0">
                <a:latin typeface="Georgia" panose="02040502050405020303" pitchFamily="18" charset="0"/>
              </a:rPr>
              <a:t> і за </a:t>
            </a:r>
            <a:r>
              <a:rPr lang="ru-RU" sz="2600" dirty="0" err="1" smtClean="0">
                <a:latin typeface="Georgia" panose="02040502050405020303" pitchFamily="18" charset="0"/>
              </a:rPr>
              <a:t>добу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покривають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великі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відстані</a:t>
            </a:r>
            <a:r>
              <a:rPr lang="ru-RU" sz="26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Коні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полохливі</a:t>
            </a:r>
            <a:r>
              <a:rPr lang="ru-RU" sz="2600" dirty="0" smtClean="0">
                <a:latin typeface="Georgia" panose="02040502050405020303" pitchFamily="18" charset="0"/>
              </a:rPr>
              <a:t> і легко </a:t>
            </a:r>
            <a:r>
              <a:rPr lang="ru-RU" sz="2600" dirty="0" err="1" smtClean="0">
                <a:latin typeface="Georgia" panose="02040502050405020303" pitchFamily="18" charset="0"/>
              </a:rPr>
              <a:t>тікають</a:t>
            </a:r>
            <a:r>
              <a:rPr lang="ru-RU" sz="2600" dirty="0" smtClean="0">
                <a:latin typeface="Georgia" panose="02040502050405020303" pitchFamily="18" charset="0"/>
              </a:rPr>
              <a:t>, і </a:t>
            </a:r>
            <a:r>
              <a:rPr lang="ru-RU" sz="2600" dirty="0" err="1" smtClean="0">
                <a:latin typeface="Georgia" panose="02040502050405020303" pitchFamily="18" charset="0"/>
              </a:rPr>
              <a:t>це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також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брати</a:t>
            </a:r>
            <a:r>
              <a:rPr lang="ru-RU" sz="2600" dirty="0" smtClean="0">
                <a:latin typeface="Georgia" panose="02040502050405020303" pitchFamily="18" charset="0"/>
              </a:rPr>
              <a:t> до </a:t>
            </a:r>
            <a:r>
              <a:rPr lang="ru-RU" sz="2600" dirty="0" err="1" smtClean="0">
                <a:latin typeface="Georgia" panose="02040502050405020303" pitchFamily="18" charset="0"/>
              </a:rPr>
              <a:t>уваги</a:t>
            </a:r>
            <a:r>
              <a:rPr lang="ru-RU" sz="26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Georgia" panose="02040502050405020303" pitchFamily="18" charset="0"/>
              </a:rPr>
              <a:t>У </a:t>
            </a:r>
            <a:r>
              <a:rPr lang="ru-RU" sz="2600" dirty="0" err="1" smtClean="0">
                <a:latin typeface="Georgia" panose="02040502050405020303" pitchFamily="18" charset="0"/>
              </a:rPr>
              <a:t>представників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кінських</a:t>
            </a:r>
            <a:r>
              <a:rPr lang="ru-RU" sz="2600" dirty="0" smtClean="0">
                <a:latin typeface="Georgia" panose="02040502050405020303" pitchFamily="18" charset="0"/>
              </a:rPr>
              <a:t> грива та </a:t>
            </a:r>
            <a:r>
              <a:rPr lang="ru-RU" sz="2600" dirty="0" err="1" smtClean="0">
                <a:latin typeface="Georgia" panose="02040502050405020303" pitchFamily="18" charset="0"/>
              </a:rPr>
              <a:t>хвіст</a:t>
            </a:r>
            <a:r>
              <a:rPr lang="ru-RU" sz="2600" dirty="0" smtClean="0">
                <a:latin typeface="Georgia" panose="02040502050405020303" pitchFamily="18" charset="0"/>
              </a:rPr>
              <a:t> є </a:t>
            </a:r>
            <a:r>
              <a:rPr lang="ru-RU" sz="2600" dirty="0" err="1" smtClean="0">
                <a:latin typeface="Georgia" panose="02040502050405020303" pitchFamily="18" charset="0"/>
              </a:rPr>
              <a:t>природним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захистом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несприятливих</a:t>
            </a:r>
            <a:r>
              <a:rPr lang="ru-RU" sz="2600" dirty="0" smtClean="0">
                <a:latin typeface="Georgia" panose="02040502050405020303" pitchFamily="18" charset="0"/>
              </a:rPr>
              <a:t> умов </a:t>
            </a:r>
            <a:r>
              <a:rPr lang="ru-RU" sz="2600" dirty="0" err="1" smtClean="0">
                <a:latin typeface="Georgia" panose="02040502050405020303" pitchFamily="18" charset="0"/>
              </a:rPr>
              <a:t>навколишнього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середовища</a:t>
            </a:r>
            <a:r>
              <a:rPr lang="ru-RU" sz="2600" dirty="0" smtClean="0">
                <a:latin typeface="Georgia" panose="02040502050405020303" pitchFamily="18" charset="0"/>
              </a:rPr>
              <a:t> та комах, тому </a:t>
            </a:r>
            <a:r>
              <a:rPr lang="ru-RU" sz="2600" dirty="0" err="1" smtClean="0">
                <a:latin typeface="Georgia" panose="02040502050405020303" pitchFamily="18" charset="0"/>
              </a:rPr>
              <a:t>їх</a:t>
            </a:r>
            <a:r>
              <a:rPr lang="ru-RU" sz="2600" dirty="0" smtClean="0">
                <a:latin typeface="Georgia" panose="02040502050405020303" pitchFamily="18" charset="0"/>
              </a:rPr>
              <a:t> не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збривати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або</a:t>
            </a:r>
            <a:r>
              <a:rPr lang="ru-RU" sz="2600" dirty="0" smtClean="0">
                <a:latin typeface="Georgia" panose="02040502050405020303" pitchFamily="18" charset="0"/>
              </a:rPr>
              <a:t> коротко </a:t>
            </a:r>
            <a:r>
              <a:rPr lang="ru-RU" sz="2600" dirty="0" err="1" smtClean="0">
                <a:latin typeface="Georgia" panose="02040502050405020303" pitchFamily="18" charset="0"/>
              </a:rPr>
              <a:t>стригти</a:t>
            </a:r>
            <a:r>
              <a:rPr lang="ru-RU" sz="26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Якщо</a:t>
            </a:r>
            <a:r>
              <a:rPr lang="ru-RU" sz="2600" dirty="0" smtClean="0">
                <a:latin typeface="Georgia" panose="02040502050405020303" pitchFamily="18" charset="0"/>
              </a:rPr>
              <a:t> для </a:t>
            </a:r>
            <a:r>
              <a:rPr lang="ru-RU" sz="2600" dirty="0" err="1" smtClean="0">
                <a:latin typeface="Georgia" panose="02040502050405020303" pitchFamily="18" charset="0"/>
              </a:rPr>
              <a:t>ідентифікації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тварин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недостатньо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їх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зовнішніх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ознак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використовувати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приймально-передавальні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пристрої</a:t>
            </a:r>
            <a:r>
              <a:rPr lang="ru-RU" sz="2600" dirty="0" smtClean="0">
                <a:latin typeface="Georgia" panose="02040502050405020303" pitchFamily="18" charset="0"/>
              </a:rPr>
              <a:t> – </a:t>
            </a:r>
            <a:r>
              <a:rPr lang="ru-RU" sz="2600" dirty="0" err="1" smtClean="0">
                <a:latin typeface="Georgia" panose="02040502050405020303" pitchFamily="18" charset="0"/>
              </a:rPr>
              <a:t>транспондери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>
                <a:latin typeface="Georgia" panose="02040502050405020303" pitchFamily="18" charset="0"/>
              </a:rPr>
              <a:t>(</a:t>
            </a:r>
            <a:r>
              <a:rPr lang="ru-RU" sz="2600" dirty="0" err="1" smtClean="0">
                <a:latin typeface="Georgia" panose="02040502050405020303" pitchFamily="18" charset="0"/>
              </a:rPr>
              <a:t>радіочастотний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чіп</a:t>
            </a:r>
            <a:r>
              <a:rPr lang="ru-RU" sz="2600" dirty="0" smtClean="0">
                <a:latin typeface="Georgia" panose="02040502050405020303" pitchFamily="18" charset="0"/>
              </a:rPr>
              <a:t>). </a:t>
            </a:r>
            <a:r>
              <a:rPr lang="ru-RU" sz="2600" dirty="0" err="1" smtClean="0">
                <a:latin typeface="Georgia" panose="02040502050405020303" pitchFamily="18" charset="0"/>
              </a:rPr>
              <a:t>Крім</a:t>
            </a:r>
            <a:r>
              <a:rPr lang="ru-RU" sz="2600" dirty="0" smtClean="0">
                <a:latin typeface="Georgia" panose="02040502050405020303" pitchFamily="18" charset="0"/>
              </a:rPr>
              <a:t> того, для </a:t>
            </a:r>
            <a:r>
              <a:rPr lang="ru-RU" sz="2600" dirty="0" err="1" smtClean="0">
                <a:latin typeface="Georgia" panose="02040502050405020303" pitchFamily="18" charset="0"/>
              </a:rPr>
              <a:t>ідентифікації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успішно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застосовують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нумеровані</a:t>
            </a:r>
            <a:r>
              <a:rPr lang="ru-RU" sz="2600" dirty="0" smtClean="0">
                <a:latin typeface="Georgia" panose="02040502050405020303" pitchFamily="18" charset="0"/>
              </a:rPr>
              <a:t> недоуздки з </a:t>
            </a:r>
            <a:r>
              <a:rPr lang="ru-RU" sz="2600" dirty="0" err="1" smtClean="0">
                <a:latin typeface="Georgia" panose="02040502050405020303" pitchFamily="18" charset="0"/>
              </a:rPr>
              <a:t>ярликами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що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кріпляться</a:t>
            </a:r>
            <a:r>
              <a:rPr lang="ru-RU" sz="2600" dirty="0" smtClean="0">
                <a:latin typeface="Georgia" panose="02040502050405020303" pitchFamily="18" charset="0"/>
              </a:rPr>
              <a:t> на них.</a:t>
            </a:r>
          </a:p>
        </p:txBody>
      </p:sp>
    </p:spTree>
    <p:extLst>
      <p:ext uri="{BB962C8B-B14F-4D97-AF65-F5344CB8AC3E}">
        <p14:creationId xmlns:p14="http://schemas.microsoft.com/office/powerpoint/2010/main" val="2641435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840" y="0"/>
            <a:ext cx="119481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7.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Загальні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вимоги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до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птахів</a:t>
            </a:r>
            <a:endParaRPr lang="en-US" sz="26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Більшість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видів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пристосовані</a:t>
            </a:r>
            <a:r>
              <a:rPr lang="ru-RU" sz="2600" dirty="0" smtClean="0">
                <a:latin typeface="Georgia" panose="02040502050405020303" pitchFamily="18" charset="0"/>
              </a:rPr>
              <a:t> до </a:t>
            </a:r>
            <a:r>
              <a:rPr lang="ru-RU" sz="2600" dirty="0" err="1" smtClean="0">
                <a:latin typeface="Georgia" panose="02040502050405020303" pitchFamily="18" charset="0"/>
              </a:rPr>
              <a:t>використання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відносно</a:t>
            </a:r>
            <a:r>
              <a:rPr lang="ru-RU" sz="2600" dirty="0" smtClean="0">
                <a:latin typeface="Georgia" panose="02040502050405020303" pitchFamily="18" charset="0"/>
              </a:rPr>
              <a:t> великих </a:t>
            </a:r>
            <a:r>
              <a:rPr lang="ru-RU" sz="2600" dirty="0" err="1" smtClean="0">
                <a:latin typeface="Georgia" panose="02040502050405020303" pitchFamily="18" charset="0"/>
              </a:rPr>
              <a:t>тривимірних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просторів</a:t>
            </a:r>
            <a:r>
              <a:rPr lang="ru-RU" sz="2600" dirty="0" smtClean="0">
                <a:latin typeface="Georgia" panose="02040502050405020303" pitchFamily="18" charset="0"/>
              </a:rPr>
              <a:t> і одного </a:t>
            </a:r>
            <a:r>
              <a:rPr lang="ru-RU" sz="2600" dirty="0" err="1" smtClean="0">
                <a:latin typeface="Georgia" panose="02040502050405020303" pitchFamily="18" charset="0"/>
              </a:rPr>
              <a:t>або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кількох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типів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рухової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активності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що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включає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політ</a:t>
            </a:r>
            <a:r>
              <a:rPr lang="ru-RU" sz="2600" dirty="0" smtClean="0">
                <a:latin typeface="Georgia" panose="02040502050405020303" pitchFamily="18" charset="0"/>
              </a:rPr>
              <a:t>, ходьбу, </a:t>
            </a:r>
            <a:r>
              <a:rPr lang="ru-RU" sz="2600" dirty="0" err="1" smtClean="0">
                <a:latin typeface="Georgia" panose="02040502050405020303" pitchFamily="18" charset="0"/>
              </a:rPr>
              <a:t>біг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плавання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або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пірнання</a:t>
            </a:r>
            <a:r>
              <a:rPr lang="ru-RU" sz="2600" dirty="0" smtClean="0">
                <a:latin typeface="Georgia" panose="02040502050405020303" pitchFamily="18" charset="0"/>
              </a:rPr>
              <a:t> як </a:t>
            </a:r>
            <a:r>
              <a:rPr lang="ru-RU" sz="2600" dirty="0" err="1" smtClean="0">
                <a:latin typeface="Georgia" panose="02040502050405020303" pitchFamily="18" charset="0"/>
              </a:rPr>
              <a:t>під</a:t>
            </a:r>
            <a:r>
              <a:rPr lang="ru-RU" sz="2600" dirty="0" smtClean="0">
                <a:latin typeface="Georgia" panose="02040502050405020303" pitchFamily="18" charset="0"/>
              </a:rPr>
              <a:t> час </a:t>
            </a:r>
            <a:r>
              <a:rPr lang="ru-RU" sz="2600" dirty="0" err="1" smtClean="0">
                <a:latin typeface="Georgia" panose="02040502050405020303" pitchFamily="18" charset="0"/>
              </a:rPr>
              <a:t>пошуку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їжі</a:t>
            </a:r>
            <a:r>
              <a:rPr lang="ru-RU" sz="2600" dirty="0" smtClean="0">
                <a:latin typeface="Georgia" panose="02040502050405020303" pitchFamily="18" charset="0"/>
              </a:rPr>
              <a:t>, так і </a:t>
            </a:r>
            <a:r>
              <a:rPr lang="ru-RU" sz="2600" dirty="0" err="1" smtClean="0">
                <a:latin typeface="Georgia" panose="02040502050405020303" pitchFamily="18" charset="0"/>
              </a:rPr>
              <a:t>під</a:t>
            </a:r>
            <a:r>
              <a:rPr lang="ru-RU" sz="2600" dirty="0" smtClean="0">
                <a:latin typeface="Georgia" panose="02040502050405020303" pitchFamily="18" charset="0"/>
              </a:rPr>
              <a:t> час </a:t>
            </a:r>
            <a:r>
              <a:rPr lang="ru-RU" sz="2600" dirty="0" err="1" smtClean="0">
                <a:latin typeface="Georgia" panose="02040502050405020303" pitchFamily="18" charset="0"/>
              </a:rPr>
              <a:t>міграції</a:t>
            </a:r>
            <a:r>
              <a:rPr lang="ru-RU" sz="2600" dirty="0" smtClean="0">
                <a:latin typeface="Georgia" panose="02040502050405020303" pitchFamily="18" charset="0"/>
              </a:rPr>
              <a:t>. </a:t>
            </a:r>
            <a:r>
              <a:rPr lang="ru-RU" sz="2600" dirty="0" err="1" smtClean="0">
                <a:latin typeface="Georgia" panose="02040502050405020303" pitchFamily="18" charset="0"/>
              </a:rPr>
              <a:t>Багато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видів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птахів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високо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соціальні</a:t>
            </a:r>
            <a:r>
              <a:rPr lang="ru-RU" sz="2600" dirty="0" smtClean="0">
                <a:latin typeface="Georgia" panose="02040502050405020303" pitchFamily="18" charset="0"/>
              </a:rPr>
              <a:t>, і </a:t>
            </a:r>
            <a:r>
              <a:rPr lang="ru-RU" sz="2600" dirty="0" err="1" smtClean="0">
                <a:latin typeface="Georgia" panose="02040502050405020303" pitchFamily="18" charset="0"/>
              </a:rPr>
              <a:t>наскільки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можна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їх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утримувати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постійними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групами</a:t>
            </a:r>
            <a:r>
              <a:rPr lang="ru-RU" sz="26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Georgia" panose="02040502050405020303" pitchFamily="18" charset="0"/>
              </a:rPr>
              <a:t>Птахи </a:t>
            </a:r>
            <a:r>
              <a:rPr lang="ru-RU" sz="2600" dirty="0" err="1" smtClean="0">
                <a:latin typeface="Georgia" panose="02040502050405020303" pitchFamily="18" charset="0"/>
              </a:rPr>
              <a:t>більшості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видів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дуже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чутливі</a:t>
            </a:r>
            <a:r>
              <a:rPr lang="ru-RU" sz="2600" dirty="0" smtClean="0">
                <a:latin typeface="Georgia" panose="02040502050405020303" pitchFamily="18" charset="0"/>
              </a:rPr>
              <a:t> до </a:t>
            </a:r>
            <a:r>
              <a:rPr lang="ru-RU" sz="2600" dirty="0" err="1" smtClean="0">
                <a:latin typeface="Georgia" panose="02040502050405020303" pitchFamily="18" charset="0"/>
              </a:rPr>
              <a:t>протягів</a:t>
            </a:r>
            <a:r>
              <a:rPr lang="ru-RU" sz="2600" dirty="0" smtClean="0">
                <a:latin typeface="Georgia" panose="02040502050405020303" pitchFamily="18" charset="0"/>
              </a:rPr>
              <a:t>. Тому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вживати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заходів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які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гарантують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що</a:t>
            </a:r>
            <a:r>
              <a:rPr lang="ru-RU" sz="2600" dirty="0" smtClean="0">
                <a:latin typeface="Georgia" panose="02040502050405020303" pitchFamily="18" charset="0"/>
              </a:rPr>
              <a:t> вони не </a:t>
            </a:r>
            <a:r>
              <a:rPr lang="ru-RU" sz="2600" dirty="0" err="1" smtClean="0">
                <a:latin typeface="Georgia" panose="02040502050405020303" pitchFamily="18" charset="0"/>
              </a:rPr>
              <a:t>змерзнуть</a:t>
            </a:r>
            <a:r>
              <a:rPr lang="ru-RU" sz="2600" dirty="0" smtClean="0">
                <a:latin typeface="Georgia" panose="02040502050405020303" pitchFamily="18" charset="0"/>
              </a:rPr>
              <a:t>.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зводити</a:t>
            </a:r>
            <a:r>
              <a:rPr lang="ru-RU" sz="2600" dirty="0" smtClean="0">
                <a:latin typeface="Georgia" panose="02040502050405020303" pitchFamily="18" charset="0"/>
              </a:rPr>
              <a:t> до </a:t>
            </a:r>
            <a:r>
              <a:rPr lang="ru-RU" sz="2600" dirty="0" err="1" smtClean="0">
                <a:latin typeface="Georgia" panose="02040502050405020303" pitchFamily="18" charset="0"/>
              </a:rPr>
              <a:t>мінімуму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скупчення</a:t>
            </a:r>
            <a:r>
              <a:rPr lang="ru-RU" sz="2600" dirty="0" smtClean="0">
                <a:latin typeface="Georgia" panose="02040502050405020303" pitchFamily="18" charset="0"/>
              </a:rPr>
              <a:t> пилу та таких </a:t>
            </a:r>
            <a:r>
              <a:rPr lang="ru-RU" sz="2600" dirty="0" err="1" smtClean="0">
                <a:latin typeface="Georgia" panose="02040502050405020303" pitchFamily="18" charset="0"/>
              </a:rPr>
              <a:t>газів</a:t>
            </a:r>
            <a:r>
              <a:rPr lang="ru-RU" sz="2600" dirty="0" smtClean="0">
                <a:latin typeface="Georgia" panose="02040502050405020303" pitchFamily="18" charset="0"/>
              </a:rPr>
              <a:t>, як </a:t>
            </a:r>
            <a:r>
              <a:rPr lang="ru-RU" sz="2600" dirty="0" err="1" smtClean="0">
                <a:latin typeface="Georgia" panose="02040502050405020303" pitchFamily="18" charset="0"/>
              </a:rPr>
              <a:t>діоксид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вуглецю</a:t>
            </a:r>
            <a:r>
              <a:rPr lang="ru-RU" sz="2600" dirty="0" smtClean="0">
                <a:latin typeface="Georgia" panose="02040502050405020303" pitchFamily="18" charset="0"/>
              </a:rPr>
              <a:t> та </a:t>
            </a:r>
            <a:r>
              <a:rPr lang="ru-RU" sz="2600" dirty="0" err="1" smtClean="0">
                <a:latin typeface="Georgia" panose="02040502050405020303" pitchFamily="18" charset="0"/>
              </a:rPr>
              <a:t>амоніак</a:t>
            </a:r>
            <a:r>
              <a:rPr lang="ru-RU" sz="26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Усіх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здорових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дорослих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перепелів</a:t>
            </a:r>
            <a:r>
              <a:rPr lang="ru-RU" sz="2600" dirty="0" smtClean="0">
                <a:latin typeface="Georgia" panose="02040502050405020303" pitchFamily="18" charset="0"/>
              </a:rPr>
              <a:t> та </a:t>
            </a:r>
            <a:r>
              <a:rPr lang="ru-RU" sz="2600" dirty="0" err="1" smtClean="0">
                <a:latin typeface="Georgia" panose="02040502050405020303" pitchFamily="18" charset="0"/>
              </a:rPr>
              <a:t>домашніх</a:t>
            </a:r>
            <a:r>
              <a:rPr lang="ru-RU" sz="2600" dirty="0" smtClean="0">
                <a:latin typeface="Georgia" panose="02040502050405020303" pitchFamily="18" charset="0"/>
              </a:rPr>
              <a:t> качок, гусей, курей та </a:t>
            </a:r>
            <a:r>
              <a:rPr lang="ru-RU" sz="2600" dirty="0" err="1" smtClean="0">
                <a:latin typeface="Georgia" panose="02040502050405020303" pitchFamily="18" charset="0"/>
              </a:rPr>
              <a:t>індиків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утримувати</a:t>
            </a:r>
            <a:r>
              <a:rPr lang="ru-RU" sz="2600" dirty="0" smtClean="0">
                <a:latin typeface="Georgia" panose="02040502050405020303" pitchFamily="18" charset="0"/>
              </a:rPr>
              <a:t> при </a:t>
            </a:r>
            <a:r>
              <a:rPr lang="ru-RU" sz="2600" dirty="0" err="1" smtClean="0">
                <a:latin typeface="Georgia" panose="02040502050405020303" pitchFamily="18" charset="0"/>
              </a:rPr>
              <a:t>температурі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від</a:t>
            </a:r>
            <a:r>
              <a:rPr lang="ru-RU" sz="2600" dirty="0" smtClean="0">
                <a:latin typeface="Georgia" panose="02040502050405020303" pitchFamily="18" charset="0"/>
              </a:rPr>
              <a:t> 15 до 25°С.</a:t>
            </a:r>
          </a:p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Якщо</a:t>
            </a:r>
            <a:r>
              <a:rPr lang="ru-RU" sz="2600" dirty="0" smtClean="0">
                <a:latin typeface="Georgia" panose="02040502050405020303" pitchFamily="18" charset="0"/>
              </a:rPr>
              <a:t> температура комфортна, курчата </a:t>
            </a:r>
            <a:r>
              <a:rPr lang="ru-RU" sz="2600" dirty="0" err="1" smtClean="0">
                <a:latin typeface="Georgia" panose="02040502050405020303" pitchFamily="18" charset="0"/>
              </a:rPr>
              <a:t>всіх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видів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рівномірно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розосереджуються</a:t>
            </a:r>
            <a:r>
              <a:rPr lang="ru-RU" sz="2600" dirty="0" smtClean="0">
                <a:latin typeface="Georgia" panose="02040502050405020303" pitchFamily="18" charset="0"/>
              </a:rPr>
              <a:t> по </a:t>
            </a:r>
            <a:r>
              <a:rPr lang="ru-RU" sz="2600" dirty="0" err="1" smtClean="0">
                <a:latin typeface="Georgia" panose="02040502050405020303" pitchFamily="18" charset="0"/>
              </a:rPr>
              <a:t>огорожі</a:t>
            </a:r>
            <a:r>
              <a:rPr lang="ru-RU" sz="2600" dirty="0" smtClean="0">
                <a:latin typeface="Georgia" panose="02040502050405020303" pitchFamily="18" charset="0"/>
              </a:rPr>
              <a:t> та </a:t>
            </a:r>
            <a:r>
              <a:rPr lang="ru-RU" sz="2600" dirty="0" err="1" smtClean="0">
                <a:latin typeface="Georgia" panose="02040502050405020303" pitchFamily="18" charset="0"/>
              </a:rPr>
              <a:t>створюють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помірний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рівень</a:t>
            </a:r>
            <a:r>
              <a:rPr lang="ru-RU" sz="2600" dirty="0" smtClean="0">
                <a:latin typeface="Georgia" panose="02040502050405020303" pitchFamily="18" charset="0"/>
              </a:rPr>
              <a:t> шуму. </a:t>
            </a:r>
            <a:r>
              <a:rPr lang="ru-RU" sz="2600" dirty="0" err="1" smtClean="0">
                <a:latin typeface="Georgia" panose="02040502050405020303" pitchFamily="18" charset="0"/>
              </a:rPr>
              <a:t>Якщо</a:t>
            </a:r>
            <a:r>
              <a:rPr lang="ru-RU" sz="2600" dirty="0" smtClean="0">
                <a:latin typeface="Georgia" panose="02040502050405020303" pitchFamily="18" charset="0"/>
              </a:rPr>
              <a:t> курчата не </a:t>
            </a:r>
            <a:r>
              <a:rPr lang="ru-RU" sz="2600" dirty="0" err="1" smtClean="0">
                <a:latin typeface="Georgia" panose="02040502050405020303" pitchFamily="18" charset="0"/>
              </a:rPr>
              <a:t>шумлять</a:t>
            </a:r>
            <a:r>
              <a:rPr lang="ru-RU" sz="2600" dirty="0" smtClean="0">
                <a:latin typeface="Georgia" panose="02040502050405020303" pitchFamily="18" charset="0"/>
              </a:rPr>
              <a:t>, то </a:t>
            </a:r>
            <a:r>
              <a:rPr lang="ru-RU" sz="2600" dirty="0" err="1" smtClean="0">
                <a:latin typeface="Georgia" panose="02040502050405020303" pitchFamily="18" charset="0"/>
              </a:rPr>
              <a:t>їм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може</a:t>
            </a:r>
            <a:r>
              <a:rPr lang="ru-RU" sz="2600" dirty="0" smtClean="0">
                <a:latin typeface="Georgia" panose="02040502050405020303" pitchFamily="18" charset="0"/>
              </a:rPr>
              <a:t> бути </a:t>
            </a:r>
            <a:r>
              <a:rPr lang="ru-RU" sz="2600" dirty="0" err="1" smtClean="0">
                <a:latin typeface="Georgia" panose="02040502050405020303" pitchFamily="18" charset="0"/>
              </a:rPr>
              <a:t>дуже</a:t>
            </a:r>
            <a:r>
              <a:rPr lang="ru-RU" sz="2600" dirty="0" smtClean="0">
                <a:latin typeface="Georgia" panose="02040502050405020303" pitchFamily="18" charset="0"/>
              </a:rPr>
              <a:t> жарко, а </a:t>
            </a:r>
            <a:r>
              <a:rPr lang="ru-RU" sz="2600" dirty="0" err="1" smtClean="0">
                <a:latin typeface="Georgia" panose="02040502050405020303" pitchFamily="18" charset="0"/>
              </a:rPr>
              <a:t>якщо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видають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дуже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багато</a:t>
            </a:r>
            <a:r>
              <a:rPr lang="ru-RU" sz="2600" dirty="0" smtClean="0">
                <a:latin typeface="Georgia" panose="02040502050405020303" pitchFamily="18" charset="0"/>
              </a:rPr>
              <a:t> шуму, то </a:t>
            </a:r>
            <a:r>
              <a:rPr lang="ru-RU" sz="2600" dirty="0" err="1" smtClean="0">
                <a:latin typeface="Georgia" panose="02040502050405020303" pitchFamily="18" charset="0"/>
              </a:rPr>
              <a:t>дуже</a:t>
            </a:r>
            <a:r>
              <a:rPr lang="ru-RU" sz="2600" dirty="0" smtClean="0">
                <a:latin typeface="Georgia" panose="02040502050405020303" pitchFamily="18" charset="0"/>
              </a:rPr>
              <a:t> холодно.</a:t>
            </a:r>
          </a:p>
        </p:txBody>
      </p:sp>
    </p:spTree>
    <p:extLst>
      <p:ext uri="{BB962C8B-B14F-4D97-AF65-F5344CB8AC3E}">
        <p14:creationId xmlns:p14="http://schemas.microsoft.com/office/powerpoint/2010/main" val="4222054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840" y="0"/>
            <a:ext cx="119481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7.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Загальні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вимоги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до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птахів</a:t>
            </a:r>
            <a:endParaRPr lang="en-US" sz="26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Georgia" panose="02040502050405020303" pitchFamily="18" charset="0"/>
              </a:rPr>
              <a:t>Для </a:t>
            </a:r>
            <a:r>
              <a:rPr lang="ru-RU" sz="26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600" dirty="0" smtClean="0">
                <a:latin typeface="Georgia" panose="02040502050405020303" pitchFamily="18" charset="0"/>
              </a:rPr>
              <a:t> здорового </a:t>
            </a:r>
            <a:r>
              <a:rPr lang="ru-RU" sz="2600" dirty="0" err="1" smtClean="0">
                <a:latin typeface="Georgia" panose="02040502050405020303" pitchFamily="18" charset="0"/>
              </a:rPr>
              <a:t>дорослого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свійського</a:t>
            </a:r>
            <a:r>
              <a:rPr lang="ru-RU" sz="2600" dirty="0" smtClean="0">
                <a:latin typeface="Georgia" panose="02040502050405020303" pitchFamily="18" charset="0"/>
              </a:rPr>
              <a:t> птаха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підтримувати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відносну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вологість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від</a:t>
            </a:r>
            <a:r>
              <a:rPr lang="ru-RU" sz="2600" dirty="0" smtClean="0">
                <a:latin typeface="Georgia" panose="02040502050405020303" pitchFamily="18" charset="0"/>
              </a:rPr>
              <a:t> 40 до 80%.</a:t>
            </a:r>
          </a:p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Птахів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утримувати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соціально</a:t>
            </a:r>
            <a:r>
              <a:rPr lang="ru-RU" sz="2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гармонійними</a:t>
            </a:r>
            <a:r>
              <a:rPr lang="ru-RU" sz="2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групами</a:t>
            </a:r>
            <a:r>
              <a:rPr lang="ru-RU" sz="2600" dirty="0" smtClean="0">
                <a:latin typeface="Georgia" panose="02040502050405020303" pitchFamily="18" charset="0"/>
              </a:rPr>
              <a:t>, за </a:t>
            </a:r>
            <a:r>
              <a:rPr lang="ru-RU" sz="2600" dirty="0" err="1" smtClean="0">
                <a:latin typeface="Georgia" panose="02040502050405020303" pitchFamily="18" charset="0"/>
              </a:rPr>
              <a:t>винятком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випадків</a:t>
            </a:r>
            <a:r>
              <a:rPr lang="ru-RU" sz="2600" dirty="0" smtClean="0">
                <a:latin typeface="Georgia" panose="02040502050405020303" pitchFamily="18" charset="0"/>
              </a:rPr>
              <a:t>, коли </a:t>
            </a:r>
            <a:r>
              <a:rPr lang="ru-RU" sz="2600" dirty="0" err="1" smtClean="0">
                <a:latin typeface="Georgia" panose="02040502050405020303" pitchFamily="18" charset="0"/>
              </a:rPr>
              <a:t>це</a:t>
            </a:r>
            <a:r>
              <a:rPr lang="ru-RU" sz="2600" dirty="0" smtClean="0">
                <a:latin typeface="Georgia" panose="02040502050405020303" pitchFamily="18" charset="0"/>
              </a:rPr>
              <a:t> є </a:t>
            </a:r>
            <a:r>
              <a:rPr lang="ru-RU" sz="2600" dirty="0" err="1" smtClean="0">
                <a:latin typeface="Georgia" panose="02040502050405020303" pitchFamily="18" charset="0"/>
              </a:rPr>
              <a:t>неможливим</a:t>
            </a:r>
            <a:r>
              <a:rPr lang="ru-RU" sz="2600" dirty="0" smtClean="0">
                <a:latin typeface="Georgia" panose="02040502050405020303" pitchFamily="18" charset="0"/>
              </a:rPr>
              <a:t> через </a:t>
            </a:r>
            <a:r>
              <a:rPr lang="ru-RU" sz="2600" dirty="0" err="1" smtClean="0">
                <a:latin typeface="Georgia" panose="02040502050405020303" pitchFamily="18" charset="0"/>
              </a:rPr>
              <a:t>проведення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наукових</a:t>
            </a:r>
            <a:r>
              <a:rPr lang="ru-RU" sz="2600" dirty="0" smtClean="0">
                <a:latin typeface="Georgia" panose="02040502050405020303" pitchFamily="18" charset="0"/>
              </a:rPr>
              <a:t> процедур </a:t>
            </a:r>
            <a:r>
              <a:rPr lang="ru-RU" sz="2600" dirty="0" err="1" smtClean="0">
                <a:latin typeface="Georgia" panose="02040502050405020303" pitchFamily="18" charset="0"/>
              </a:rPr>
              <a:t>або</a:t>
            </a:r>
            <a:r>
              <a:rPr lang="ru-RU" sz="2600" dirty="0" smtClean="0">
                <a:latin typeface="Georgia" panose="02040502050405020303" pitchFamily="18" charset="0"/>
              </a:rPr>
              <a:t> з </a:t>
            </a:r>
            <a:r>
              <a:rPr lang="ru-RU" sz="2600" dirty="0" err="1" smtClean="0">
                <a:latin typeface="Georgia" panose="02040502050405020303" pitchFamily="18" charset="0"/>
              </a:rPr>
              <a:t>міркувань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їхнього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благополуччя</a:t>
            </a:r>
            <a:r>
              <a:rPr lang="ru-RU" sz="26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дотримуватись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особливої</a:t>
            </a:r>
            <a:r>
              <a:rPr lang="ru-RU" sz="2600" dirty="0" smtClean="0">
                <a:latin typeface="Georgia" panose="02040502050405020303" pitchFamily="18" charset="0"/>
              </a:rPr>
              <a:t> ​​</a:t>
            </a:r>
            <a:r>
              <a:rPr lang="ru-RU" sz="2600" dirty="0" err="1" smtClean="0">
                <a:latin typeface="Georgia" panose="02040502050405020303" pitchFamily="18" charset="0"/>
              </a:rPr>
              <a:t>обережності</a:t>
            </a:r>
            <a:r>
              <a:rPr lang="ru-RU" sz="2600" dirty="0" smtClean="0">
                <a:latin typeface="Georgia" panose="02040502050405020303" pitchFamily="18" charset="0"/>
              </a:rPr>
              <a:t> при </a:t>
            </a:r>
            <a:r>
              <a:rPr lang="ru-RU" sz="2600" dirty="0" err="1" smtClean="0">
                <a:latin typeface="Georgia" panose="02040502050405020303" pitchFamily="18" charset="0"/>
              </a:rPr>
              <a:t>перегрупуванні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птахів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або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введенні</a:t>
            </a:r>
            <a:r>
              <a:rPr lang="ru-RU" sz="2600" dirty="0" smtClean="0">
                <a:latin typeface="Georgia" panose="02040502050405020303" pitchFamily="18" charset="0"/>
              </a:rPr>
              <a:t> в </a:t>
            </a:r>
            <a:r>
              <a:rPr lang="ru-RU" sz="2600" dirty="0" err="1" smtClean="0">
                <a:latin typeface="Georgia" panose="02040502050405020303" pitchFamily="18" charset="0"/>
              </a:rPr>
              <a:t>групу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нової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особини</a:t>
            </a:r>
            <a:r>
              <a:rPr lang="ru-RU" sz="2600" dirty="0" smtClean="0">
                <a:latin typeface="Georgia" panose="02040502050405020303" pitchFamily="18" charset="0"/>
              </a:rPr>
              <a:t>. У </a:t>
            </a:r>
            <a:r>
              <a:rPr lang="ru-RU" sz="2600" dirty="0" err="1" smtClean="0">
                <a:latin typeface="Georgia" panose="02040502050405020303" pitchFamily="18" charset="0"/>
              </a:rPr>
              <a:t>всіх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випадках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стежити</a:t>
            </a:r>
            <a:r>
              <a:rPr lang="ru-RU" sz="2600" dirty="0" smtClean="0">
                <a:latin typeface="Georgia" panose="02040502050405020303" pitchFamily="18" charset="0"/>
              </a:rPr>
              <a:t> за </a:t>
            </a:r>
            <a:r>
              <a:rPr lang="ru-RU" sz="2600" dirty="0" err="1" smtClean="0">
                <a:latin typeface="Georgia" panose="02040502050405020303" pitchFamily="18" charset="0"/>
              </a:rPr>
              <a:t>соціальною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сумісністю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членів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групи</a:t>
            </a:r>
            <a:r>
              <a:rPr lang="ru-RU" sz="26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Більшість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видів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птахів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соціально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активні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частина</a:t>
            </a:r>
            <a:r>
              <a:rPr lang="ru-RU" sz="2600" dirty="0" smtClean="0">
                <a:latin typeface="Georgia" panose="02040502050405020303" pitchFamily="18" charset="0"/>
              </a:rPr>
              <a:t> року, і в них </a:t>
            </a:r>
            <a:r>
              <a:rPr lang="ru-RU" sz="2600" dirty="0" err="1" smtClean="0">
                <a:latin typeface="Georgia" panose="02040502050405020303" pitchFamily="18" charset="0"/>
              </a:rPr>
              <a:t>велике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значення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мають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сімейні</a:t>
            </a:r>
            <a:r>
              <a:rPr 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взаємини</a:t>
            </a:r>
            <a:r>
              <a:rPr lang="ru-RU" sz="2600" dirty="0" smtClean="0">
                <a:latin typeface="Georgia" panose="02040502050405020303" pitchFamily="18" charset="0"/>
              </a:rPr>
              <a:t>. Тому </a:t>
            </a:r>
            <a:r>
              <a:rPr lang="ru-RU" sz="2600" dirty="0" err="1" smtClean="0">
                <a:latin typeface="Georgia" panose="02040502050405020303" pitchFamily="18" charset="0"/>
              </a:rPr>
              <a:t>особливу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увагу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приділяти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питанню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формування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стабільних</a:t>
            </a:r>
            <a:r>
              <a:rPr lang="ru-RU" sz="2600" dirty="0" smtClean="0">
                <a:latin typeface="Georgia" panose="02040502050405020303" pitchFamily="18" charset="0"/>
              </a:rPr>
              <a:t> та </a:t>
            </a:r>
            <a:r>
              <a:rPr lang="ru-RU" sz="2600" dirty="0" err="1" smtClean="0">
                <a:latin typeface="Georgia" panose="02040502050405020303" pitchFamily="18" charset="0"/>
              </a:rPr>
              <a:t>гармонійних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груп</a:t>
            </a:r>
            <a:r>
              <a:rPr lang="ru-RU" sz="26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679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4560" y="0"/>
            <a:ext cx="982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Загальні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вимоги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щодо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с/г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тварин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080" y="523220"/>
            <a:ext cx="112166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: 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Georgia" panose="02040502050405020303" pitchFamily="18" charset="0"/>
              </a:rPr>
              <a:t>повинно </a:t>
            </a:r>
            <a:r>
              <a:rPr lang="ru-RU" sz="2800" dirty="0" err="1" smtClean="0">
                <a:latin typeface="Georgia" panose="02040502050405020303" pitchFamily="18" charset="0"/>
              </a:rPr>
              <a:t>відповідати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їх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природній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поведінці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зокрема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необхідності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пастися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або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шукати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їжу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фізично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вправлятися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спілкуватися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marL="514350" indent="-514350">
              <a:buAutoNum type="arabicParenR"/>
            </a:pPr>
            <a:r>
              <a:rPr lang="ru-RU" sz="2800" dirty="0" err="1" smtClean="0">
                <a:latin typeface="Georgia" panose="02040502050405020303" pitchFamily="18" charset="0"/>
              </a:rPr>
              <a:t>містять</a:t>
            </a:r>
            <a:r>
              <a:rPr lang="ru-RU" sz="2800" dirty="0" smtClean="0">
                <a:latin typeface="Georgia" panose="02040502050405020303" pitchFamily="18" charset="0"/>
              </a:rPr>
              <a:t> у </a:t>
            </a:r>
            <a:r>
              <a:rPr lang="ru-RU" sz="2800" dirty="0" err="1" smtClean="0">
                <a:latin typeface="Georgia" panose="02040502050405020303" pitchFamily="18" charset="0"/>
              </a:rPr>
              <a:t>огорожах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різного</a:t>
            </a:r>
            <a:r>
              <a:rPr lang="ru-RU" sz="2800" dirty="0" smtClean="0">
                <a:latin typeface="Georgia" panose="02040502050405020303" pitchFamily="18" charset="0"/>
              </a:rPr>
              <a:t> типу, </a:t>
            </a:r>
            <a:r>
              <a:rPr lang="ru-RU" sz="2800" dirty="0" err="1" smtClean="0">
                <a:latin typeface="Georgia" panose="02040502050405020303" pitchFamily="18" charset="0"/>
              </a:rPr>
              <a:t>що</a:t>
            </a:r>
            <a:r>
              <a:rPr lang="ru-RU" sz="2800" dirty="0" smtClean="0">
                <a:latin typeface="Georgia" panose="02040502050405020303" pitchFamily="18" charset="0"/>
              </a:rPr>
              <a:t> часто </a:t>
            </a:r>
            <a:r>
              <a:rPr lang="ru-RU" sz="2800" dirty="0" err="1" smtClean="0">
                <a:latin typeface="Georgia" panose="02040502050405020303" pitchFamily="18" charset="0"/>
              </a:rPr>
              <a:t>залежить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вимог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експерименту</a:t>
            </a:r>
            <a:r>
              <a:rPr lang="ru-RU" sz="2800" dirty="0" smtClean="0">
                <a:latin typeface="Georgia" panose="02040502050405020303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Georgia" panose="02040502050405020303" pitchFamily="18" charset="0"/>
              </a:rPr>
              <a:t>пасовище</a:t>
            </a:r>
            <a:r>
              <a:rPr lang="ru-RU" sz="2800" dirty="0" smtClean="0">
                <a:latin typeface="Georgia" panose="02040502050405020303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Georgia" panose="02040502050405020303" pitchFamily="18" charset="0"/>
              </a:rPr>
              <a:t>частково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криті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приміщення</a:t>
            </a:r>
            <a:r>
              <a:rPr lang="ru-RU" sz="2800" dirty="0" smtClean="0">
                <a:latin typeface="Georgia" panose="02040502050405020303" pitchFamily="18" charset="0"/>
              </a:rPr>
              <a:t>, де </a:t>
            </a:r>
            <a:r>
              <a:rPr lang="ru-RU" sz="2800" dirty="0" err="1" smtClean="0">
                <a:latin typeface="Georgia" panose="02040502050405020303" pitchFamily="18" charset="0"/>
              </a:rPr>
              <a:t>відсутність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однієї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стін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дозволяє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тваринам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виходити</a:t>
            </a:r>
            <a:r>
              <a:rPr lang="ru-RU" sz="2800" dirty="0" smtClean="0">
                <a:latin typeface="Georgia" panose="02040502050405020303" pitchFamily="18" charset="0"/>
              </a:rPr>
              <a:t> на </a:t>
            </a:r>
            <a:r>
              <a:rPr lang="ru-RU" sz="2800" dirty="0" err="1" smtClean="0">
                <a:latin typeface="Georgia" panose="02040502050405020303" pitchFamily="18" charset="0"/>
              </a:rPr>
              <a:t>відкритий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майданчик</a:t>
            </a:r>
            <a:endParaRPr lang="ru-RU" sz="2800" dirty="0" smtClean="0">
              <a:latin typeface="Georgia" panose="02040502050405020303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Georgia" panose="02040502050405020303" pitchFamily="18" charset="0"/>
              </a:rPr>
              <a:t>у </a:t>
            </a:r>
            <a:r>
              <a:rPr lang="ru-RU" sz="2800" dirty="0" err="1" smtClean="0">
                <a:latin typeface="Georgia" panose="02040502050405020303" pitchFamily="18" charset="0"/>
              </a:rPr>
              <a:t>критих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приміщеннях</a:t>
            </a:r>
            <a:r>
              <a:rPr lang="ru-RU" sz="2800" dirty="0" smtClean="0">
                <a:latin typeface="Georgia" panose="02040502050405020303" pitchFamily="18" charset="0"/>
              </a:rPr>
              <a:t> з природною </a:t>
            </a:r>
            <a:r>
              <a:rPr lang="ru-RU" sz="2800" dirty="0" err="1" smtClean="0">
                <a:latin typeface="Georgia" panose="02040502050405020303" pitchFamily="18" charset="0"/>
              </a:rPr>
              <a:t>вентиляцією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Georgia" panose="02040502050405020303" pitchFamily="18" charset="0"/>
              </a:rPr>
              <a:t>в </a:t>
            </a:r>
            <a:r>
              <a:rPr lang="ru-RU" sz="2800" dirty="0" err="1" smtClean="0">
                <a:latin typeface="Georgia" panose="02040502050405020303" pitchFamily="18" charset="0"/>
              </a:rPr>
              <a:t>спеціалізованих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приміщеннях</a:t>
            </a:r>
            <a:r>
              <a:rPr lang="ru-RU" sz="2800" dirty="0" smtClean="0">
                <a:latin typeface="Georgia" panose="02040502050405020303" pitchFamily="18" charset="0"/>
              </a:rPr>
              <a:t> для карантину та </a:t>
            </a:r>
            <a:r>
              <a:rPr lang="ru-RU" sz="28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заражених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небезпечними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інфекціями</a:t>
            </a:r>
            <a:r>
              <a:rPr lang="ru-RU" sz="2800" dirty="0" smtClean="0">
                <a:latin typeface="Georgia" panose="02040502050405020303" pitchFamily="18" charset="0"/>
              </a:rPr>
              <a:t>, з природною </a:t>
            </a:r>
            <a:r>
              <a:rPr lang="ru-RU" sz="2800" dirty="0" err="1" smtClean="0">
                <a:latin typeface="Georgia" panose="02040502050405020303" pitchFamily="18" charset="0"/>
              </a:rPr>
              <a:t>або</a:t>
            </a:r>
            <a:r>
              <a:rPr lang="ru-RU" sz="2800" dirty="0" smtClean="0">
                <a:latin typeface="Georgia" panose="02040502050405020303" pitchFamily="18" charset="0"/>
              </a:rPr>
              <a:t> штучною </a:t>
            </a:r>
            <a:r>
              <a:rPr lang="ru-RU" sz="2800" dirty="0" err="1" smtClean="0">
                <a:latin typeface="Georgia" panose="02040502050405020303" pitchFamily="18" charset="0"/>
              </a:rPr>
              <a:t>вентиляцією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50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840" y="0"/>
            <a:ext cx="119481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7.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Загальні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вимоги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до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птахів</a:t>
            </a:r>
            <a:endParaRPr lang="en-US" sz="26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Всі</a:t>
            </a:r>
            <a:r>
              <a:rPr lang="ru-RU" sz="2600" dirty="0" smtClean="0">
                <a:latin typeface="Georgia" panose="02040502050405020303" pitchFamily="18" charset="0"/>
              </a:rPr>
              <a:t> птахи, </a:t>
            </a:r>
            <a:r>
              <a:rPr lang="ru-RU" sz="2600" dirty="0" err="1" smtClean="0">
                <a:latin typeface="Georgia" panose="02040502050405020303" pitchFamily="18" charset="0"/>
              </a:rPr>
              <a:t>що</a:t>
            </a:r>
            <a:r>
              <a:rPr lang="ru-RU" sz="2600" dirty="0" smtClean="0">
                <a:latin typeface="Georgia" panose="02040502050405020303" pitchFamily="18" charset="0"/>
              </a:rPr>
              <a:t> особливо належать до </a:t>
            </a:r>
            <a:r>
              <a:rPr lang="ru-RU" sz="2600" dirty="0" err="1" smtClean="0">
                <a:latin typeface="Georgia" panose="02040502050405020303" pitchFamily="18" charset="0"/>
              </a:rPr>
              <a:t>видів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що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проводять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багато</a:t>
            </a:r>
            <a:r>
              <a:rPr lang="ru-RU" sz="2600" dirty="0" smtClean="0">
                <a:latin typeface="Georgia" panose="02040502050405020303" pitchFamily="18" charset="0"/>
              </a:rPr>
              <a:t> часу на ногах, </a:t>
            </a:r>
            <a:r>
              <a:rPr lang="ru-RU" sz="26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600" dirty="0" smtClean="0">
                <a:latin typeface="Georgia" panose="02040502050405020303" pitchFamily="18" charset="0"/>
              </a:rPr>
              <a:t> перепели </a:t>
            </a:r>
            <a:r>
              <a:rPr lang="ru-RU" sz="2600" dirty="0" err="1" smtClean="0">
                <a:latin typeface="Georgia" panose="02040502050405020303" pitchFamily="18" charset="0"/>
              </a:rPr>
              <a:t>або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курі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утримувати</a:t>
            </a:r>
            <a:r>
              <a:rPr lang="ru-RU" sz="2600" dirty="0" smtClean="0">
                <a:latin typeface="Georgia" panose="02040502050405020303" pitchFamily="18" charset="0"/>
              </a:rPr>
              <a:t> в </a:t>
            </a:r>
            <a:r>
              <a:rPr lang="ru-RU" sz="2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клітинах</a:t>
            </a:r>
            <a:r>
              <a:rPr 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з </a:t>
            </a:r>
            <a:r>
              <a:rPr lang="ru-RU" sz="2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суцільною</a:t>
            </a:r>
            <a:r>
              <a:rPr 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підлогою</a:t>
            </a:r>
            <a:r>
              <a:rPr 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і </a:t>
            </a:r>
            <a:r>
              <a:rPr lang="ru-RU" sz="2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підстилочним</a:t>
            </a:r>
            <a:r>
              <a:rPr 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матеріалом</a:t>
            </a:r>
            <a:r>
              <a:rPr lang="ru-RU" sz="26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Клітини</a:t>
            </a:r>
            <a:r>
              <a:rPr lang="ru-RU" sz="2600" dirty="0" smtClean="0">
                <a:latin typeface="Georgia" panose="02040502050405020303" pitchFamily="18" charset="0"/>
              </a:rPr>
              <a:t> з </a:t>
            </a:r>
            <a:r>
              <a:rPr lang="ru-RU" sz="2600" dirty="0" err="1" smtClean="0">
                <a:latin typeface="Georgia" panose="02040502050405020303" pitchFamily="18" charset="0"/>
              </a:rPr>
              <a:t>решітчастою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підлогою</a:t>
            </a:r>
            <a:r>
              <a:rPr lang="ru-RU" sz="2600" dirty="0" smtClean="0">
                <a:latin typeface="Georgia" panose="02040502050405020303" pitchFamily="18" charset="0"/>
              </a:rPr>
              <a:t> не </a:t>
            </a:r>
            <a:r>
              <a:rPr lang="ru-RU" sz="2600" dirty="0" err="1" smtClean="0">
                <a:latin typeface="Georgia" panose="02040502050405020303" pitchFamily="18" charset="0"/>
              </a:rPr>
              <a:t>рекомендуються</a:t>
            </a:r>
            <a:r>
              <a:rPr lang="ru-RU" sz="26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600" dirty="0" smtClean="0">
                <a:latin typeface="Georgia" panose="02040502050405020303" pitchFamily="18" charset="0"/>
              </a:rPr>
              <a:t>Птахи </a:t>
            </a:r>
            <a:r>
              <a:rPr lang="ru-RU" sz="2600" dirty="0" err="1" smtClean="0">
                <a:latin typeface="Georgia" panose="02040502050405020303" pitchFamily="18" charset="0"/>
              </a:rPr>
              <a:t>можуть</a:t>
            </a:r>
            <a:r>
              <a:rPr lang="ru-RU" sz="2600" dirty="0" smtClean="0">
                <a:latin typeface="Georgia" panose="02040502050405020303" pitchFamily="18" charset="0"/>
              </a:rPr>
              <a:t> бути </a:t>
            </a:r>
            <a:r>
              <a:rPr lang="ru-RU" sz="26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схильні</a:t>
            </a:r>
            <a:r>
              <a:rPr lang="ru-RU" sz="2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до проблем </a:t>
            </a:r>
            <a:r>
              <a:rPr lang="ru-RU" sz="2600" dirty="0" smtClean="0">
                <a:latin typeface="Georgia" panose="02040502050405020303" pitchFamily="18" charset="0"/>
              </a:rPr>
              <a:t>з </a:t>
            </a:r>
            <a:r>
              <a:rPr lang="ru-RU" sz="2600" dirty="0" err="1" smtClean="0">
                <a:latin typeface="Georgia" panose="02040502050405020303" pitchFamily="18" charset="0"/>
              </a:rPr>
              <a:t>нижніми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кінцівками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600" dirty="0" smtClean="0">
                <a:latin typeface="Georgia" panose="02040502050405020303" pitchFamily="18" charset="0"/>
              </a:rPr>
              <a:t>, до </a:t>
            </a:r>
            <a:r>
              <a:rPr lang="ru-RU" sz="2600" dirty="0" err="1" smtClean="0">
                <a:latin typeface="Georgia" panose="02040502050405020303" pitchFamily="18" charset="0"/>
              </a:rPr>
              <a:t>відростання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пазурів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скупчення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посліду</a:t>
            </a:r>
            <a:r>
              <a:rPr lang="ru-RU" sz="2600" dirty="0" smtClean="0">
                <a:latin typeface="Georgia" panose="02040502050405020303" pitchFamily="18" charset="0"/>
              </a:rPr>
              <a:t> на лапах і до </a:t>
            </a:r>
            <a:r>
              <a:rPr lang="ru-RU" sz="2600" dirty="0" err="1" smtClean="0">
                <a:latin typeface="Georgia" panose="02040502050405020303" pitchFamily="18" charset="0"/>
              </a:rPr>
              <a:t>уражень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підошви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600" dirty="0" smtClean="0">
                <a:latin typeface="Georgia" panose="02040502050405020303" pitchFamily="18" charset="0"/>
              </a:rPr>
              <a:t>, дерматиту </a:t>
            </a:r>
            <a:r>
              <a:rPr lang="ru-RU" sz="2600" dirty="0" err="1" smtClean="0">
                <a:latin typeface="Georgia" panose="02040502050405020303" pitchFamily="18" charset="0"/>
              </a:rPr>
              <a:t>подушечок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пальців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внаслідок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стояння</a:t>
            </a:r>
            <a:r>
              <a:rPr lang="ru-RU" sz="2600" dirty="0" smtClean="0">
                <a:latin typeface="Georgia" panose="02040502050405020303" pitchFamily="18" charset="0"/>
              </a:rPr>
              <a:t> на мокрому </a:t>
            </a:r>
            <a:r>
              <a:rPr lang="ru-RU" sz="2600" dirty="0" err="1" smtClean="0">
                <a:latin typeface="Georgia" panose="02040502050405020303" pitchFamily="18" charset="0"/>
              </a:rPr>
              <a:t>підстилі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незалежно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від</a:t>
            </a:r>
            <a:r>
              <a:rPr lang="ru-RU" sz="2600" dirty="0" smtClean="0">
                <a:latin typeface="Georgia" panose="02040502050405020303" pitchFamily="18" charset="0"/>
              </a:rPr>
              <a:t> типу </a:t>
            </a:r>
            <a:r>
              <a:rPr lang="ru-RU" sz="2600" dirty="0" err="1" smtClean="0">
                <a:latin typeface="Georgia" panose="02040502050405020303" pitchFamily="18" charset="0"/>
              </a:rPr>
              <a:t>підлоги</a:t>
            </a:r>
            <a:r>
              <a:rPr lang="ru-RU" sz="26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Якщо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потрібно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проводити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збір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фекалій</a:t>
            </a:r>
            <a:r>
              <a:rPr lang="ru-RU" sz="2600" dirty="0" smtClean="0">
                <a:latin typeface="Georgia" panose="02040502050405020303" pitchFamily="18" charset="0"/>
              </a:rPr>
              <a:t>, то </a:t>
            </a:r>
            <a:r>
              <a:rPr lang="ru-RU" sz="2600" dirty="0" err="1" smtClean="0">
                <a:latin typeface="Georgia" panose="02040502050405020303" pitchFamily="18" charset="0"/>
              </a:rPr>
              <a:t>решітчасту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підлогу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розміщувати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сідалами</a:t>
            </a:r>
            <a:r>
              <a:rPr lang="ru-RU" sz="26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5972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840" y="0"/>
            <a:ext cx="119481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7.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Загальні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вимоги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до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птахів</a:t>
            </a:r>
            <a:endParaRPr lang="en-US" sz="26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Принципи</a:t>
            </a:r>
            <a:r>
              <a:rPr lang="ru-RU" sz="2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годівлі</a:t>
            </a:r>
            <a:r>
              <a:rPr lang="ru-RU" sz="2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птахів</a:t>
            </a:r>
            <a:r>
              <a:rPr lang="ru-RU" sz="2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суттєво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відрізняються</a:t>
            </a:r>
            <a:r>
              <a:rPr lang="ru-RU" sz="2600" dirty="0" smtClean="0">
                <a:latin typeface="Georgia" panose="02040502050405020303" pitchFamily="18" charset="0"/>
              </a:rPr>
              <a:t>, і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брати</a:t>
            </a:r>
            <a:r>
              <a:rPr lang="ru-RU" sz="2600" dirty="0" smtClean="0">
                <a:latin typeface="Georgia" panose="02040502050405020303" pitchFamily="18" charset="0"/>
              </a:rPr>
              <a:t> до </a:t>
            </a:r>
            <a:r>
              <a:rPr lang="ru-RU" sz="2600" dirty="0" err="1" smtClean="0">
                <a:latin typeface="Georgia" panose="02040502050405020303" pitchFamily="18" charset="0"/>
              </a:rPr>
              <a:t>уваги</a:t>
            </a:r>
            <a:r>
              <a:rPr lang="ru-RU" sz="2600" dirty="0" smtClean="0">
                <a:latin typeface="Georgia" panose="02040502050405020303" pitchFamily="18" charset="0"/>
              </a:rPr>
              <a:t> тип корму, </a:t>
            </a:r>
            <a:r>
              <a:rPr lang="ru-RU" sz="2600" dirty="0" err="1" smtClean="0">
                <a:latin typeface="Georgia" panose="02040502050405020303" pitchFamily="18" charset="0"/>
              </a:rPr>
              <a:t>його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зовнішній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вигляд</a:t>
            </a:r>
            <a:r>
              <a:rPr lang="ru-RU" sz="2600" dirty="0" smtClean="0">
                <a:latin typeface="Georgia" panose="02040502050405020303" pitchFamily="18" charset="0"/>
              </a:rPr>
              <a:t>, а </a:t>
            </a:r>
            <a:r>
              <a:rPr lang="ru-RU" sz="2600" dirty="0" err="1" smtClean="0">
                <a:latin typeface="Georgia" panose="02040502050405020303" pitchFamily="18" charset="0"/>
              </a:rPr>
              <a:t>також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спосіб</a:t>
            </a:r>
            <a:r>
              <a:rPr lang="ru-RU" sz="2600" dirty="0" smtClean="0">
                <a:latin typeface="Georgia" panose="02040502050405020303" pitchFamily="18" charset="0"/>
              </a:rPr>
              <a:t> та час </a:t>
            </a:r>
            <a:r>
              <a:rPr lang="ru-RU" sz="2600" dirty="0" err="1" smtClean="0">
                <a:latin typeface="Georgia" panose="02040502050405020303" pitchFamily="18" charset="0"/>
              </a:rPr>
              <a:t>роздачі</a:t>
            </a:r>
            <a:r>
              <a:rPr lang="ru-RU" sz="26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Деяким</a:t>
            </a:r>
            <a:r>
              <a:rPr lang="ru-RU" sz="2600" dirty="0" smtClean="0">
                <a:latin typeface="Georgia" panose="02040502050405020303" pitchFamily="18" charset="0"/>
              </a:rPr>
              <a:t> видам </a:t>
            </a:r>
            <a:r>
              <a:rPr lang="ru-RU" sz="2600" dirty="0" err="1" smtClean="0">
                <a:latin typeface="Georgia" panose="02040502050405020303" pitchFamily="18" charset="0"/>
              </a:rPr>
              <a:t>птахів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зокрема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зерноїдним</a:t>
            </a:r>
            <a:r>
              <a:rPr lang="ru-RU" sz="2600" dirty="0" smtClean="0">
                <a:latin typeface="Georgia" panose="02040502050405020303" pitchFamily="18" charset="0"/>
              </a:rPr>
              <a:t> птахам, </a:t>
            </a:r>
            <a:r>
              <a:rPr lang="ru-RU" sz="26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надавати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rgbClr val="FF0066"/>
                </a:solidFill>
                <a:latin typeface="Georgia" panose="02040502050405020303" pitchFamily="18" charset="0"/>
              </a:rPr>
              <a:t>гравій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відповідного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розміру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оскільки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він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необхідний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перетравлення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їжі</a:t>
            </a:r>
            <a:r>
              <a:rPr lang="ru-RU" sz="2600" dirty="0" smtClean="0">
                <a:latin typeface="Georgia" panose="02040502050405020303" pitchFamily="18" charset="0"/>
              </a:rPr>
              <a:t>. </a:t>
            </a:r>
            <a:r>
              <a:rPr lang="ru-RU" sz="2600" dirty="0" err="1" smtClean="0">
                <a:latin typeface="Georgia" panose="02040502050405020303" pitchFamily="18" charset="0"/>
              </a:rPr>
              <a:t>Гравій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регулярно </a:t>
            </a:r>
            <a:r>
              <a:rPr lang="ru-RU" sz="2600" dirty="0" err="1" smtClean="0">
                <a:latin typeface="Georgia" panose="02040502050405020303" pitchFamily="18" charset="0"/>
              </a:rPr>
              <a:t>замінювати</a:t>
            </a:r>
            <a:r>
              <a:rPr lang="ru-RU" sz="26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600" dirty="0" smtClean="0">
                <a:latin typeface="Georgia" panose="02040502050405020303" pitchFamily="18" charset="0"/>
              </a:rPr>
              <a:t>Для </a:t>
            </a:r>
            <a:r>
              <a:rPr lang="ru-RU" sz="2600" dirty="0" err="1" smtClean="0">
                <a:latin typeface="Georgia" panose="02040502050405020303" pitchFamily="18" charset="0"/>
              </a:rPr>
              <a:t>запобігання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захворюванням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кісток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пов'язаних</a:t>
            </a:r>
            <a:r>
              <a:rPr lang="ru-RU" sz="2600" dirty="0" smtClean="0">
                <a:latin typeface="Georgia" panose="02040502050405020303" pitchFamily="18" charset="0"/>
              </a:rPr>
              <a:t> з </a:t>
            </a:r>
            <a:r>
              <a:rPr lang="ru-RU" sz="2600" dirty="0" err="1" smtClean="0">
                <a:latin typeface="Georgia" panose="02040502050405020303" pitchFamily="18" charset="0"/>
              </a:rPr>
              <a:t>недостатністю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харчування</a:t>
            </a:r>
            <a:r>
              <a:rPr lang="ru-RU" sz="2600" dirty="0" smtClean="0">
                <a:latin typeface="Georgia" panose="02040502050405020303" pitchFamily="18" charset="0"/>
              </a:rPr>
              <a:t>, птахам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надавати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кальцій</a:t>
            </a:r>
            <a:r>
              <a:rPr lang="ru-RU" sz="26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і фосфор </a:t>
            </a:r>
            <a:r>
              <a:rPr lang="ru-RU" sz="2600" dirty="0" smtClean="0">
                <a:latin typeface="Georgia" panose="02040502050405020303" pitchFamily="18" charset="0"/>
              </a:rPr>
              <a:t>у </a:t>
            </a:r>
            <a:r>
              <a:rPr lang="ru-RU" sz="2600" dirty="0" err="1" smtClean="0">
                <a:latin typeface="Georgia" panose="02040502050405020303" pitchFamily="18" charset="0"/>
              </a:rPr>
              <a:t>найбільш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підходящій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формі</a:t>
            </a:r>
            <a:r>
              <a:rPr lang="ru-RU" sz="2600" dirty="0" smtClean="0">
                <a:latin typeface="Georgia" panose="02040502050405020303" pitchFamily="18" charset="0"/>
              </a:rPr>
              <a:t> та </a:t>
            </a:r>
            <a:r>
              <a:rPr lang="ru-RU" sz="2600" dirty="0" err="1" smtClean="0">
                <a:latin typeface="Georgia" panose="02040502050405020303" pitchFamily="18" charset="0"/>
              </a:rPr>
              <a:t>кількості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необхідному</a:t>
            </a:r>
            <a:r>
              <a:rPr lang="ru-RU" sz="2600" dirty="0" smtClean="0">
                <a:latin typeface="Georgia" panose="02040502050405020303" pitchFamily="18" charset="0"/>
              </a:rPr>
              <a:t> для </a:t>
            </a:r>
            <a:r>
              <a:rPr lang="ru-RU" sz="2600" dirty="0" err="1" smtClean="0">
                <a:latin typeface="Georgia" panose="02040502050405020303" pitchFamily="18" charset="0"/>
              </a:rPr>
              <a:t>певної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життєвої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стадії</a:t>
            </a:r>
            <a:r>
              <a:rPr lang="ru-RU" sz="2600" dirty="0" smtClean="0">
                <a:latin typeface="Georgia" panose="02040502050405020303" pitchFamily="18" charset="0"/>
              </a:rPr>
              <a:t>. </a:t>
            </a:r>
            <a:r>
              <a:rPr lang="ru-RU" sz="2600" b="1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Годівниці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можуть</a:t>
            </a:r>
            <a:r>
              <a:rPr lang="ru-RU" sz="2600" dirty="0" smtClean="0">
                <a:latin typeface="Georgia" panose="02040502050405020303" pitchFamily="18" charset="0"/>
              </a:rPr>
              <a:t> бути </a:t>
            </a:r>
            <a:r>
              <a:rPr lang="ru-RU" sz="2600" dirty="0" err="1" smtClean="0">
                <a:latin typeface="Georgia" panose="02040502050405020303" pitchFamily="18" charset="0"/>
              </a:rPr>
              <a:t>прикріплені</a:t>
            </a:r>
            <a:r>
              <a:rPr lang="ru-RU" sz="2600" dirty="0" smtClean="0">
                <a:latin typeface="Georgia" panose="02040502050405020303" pitchFamily="18" charset="0"/>
              </a:rPr>
              <a:t> до </a:t>
            </a:r>
            <a:r>
              <a:rPr lang="ru-RU" sz="2600" dirty="0" err="1" smtClean="0">
                <a:latin typeface="Georgia" panose="02040502050405020303" pitchFamily="18" charset="0"/>
              </a:rPr>
              <a:t>стінки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або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стояти</a:t>
            </a:r>
            <a:r>
              <a:rPr lang="ru-RU" sz="2600" dirty="0" smtClean="0">
                <a:latin typeface="Georgia" panose="02040502050405020303" pitchFamily="18" charset="0"/>
              </a:rPr>
              <a:t> на </a:t>
            </a:r>
            <a:r>
              <a:rPr lang="ru-RU" sz="2600" dirty="0" err="1" smtClean="0">
                <a:latin typeface="Georgia" panose="02040502050405020303" pitchFamily="18" charset="0"/>
              </a:rPr>
              <a:t>підлозі</a:t>
            </a:r>
            <a:r>
              <a:rPr lang="ru-RU" sz="26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Georgia" panose="02040502050405020303" pitchFamily="18" charset="0"/>
              </a:rPr>
              <a:t>На </a:t>
            </a:r>
            <a:r>
              <a:rPr lang="ru-RU" sz="2600" dirty="0" err="1" smtClean="0">
                <a:latin typeface="Georgia" panose="02040502050405020303" pitchFamily="18" charset="0"/>
              </a:rPr>
              <a:t>кожних</a:t>
            </a:r>
            <a:r>
              <a:rPr lang="ru-RU" sz="2600" dirty="0" smtClean="0">
                <a:latin typeface="Georgia" panose="02040502050405020303" pitchFamily="18" charset="0"/>
              </a:rPr>
              <a:t> 3-4 </a:t>
            </a:r>
            <a:r>
              <a:rPr lang="ru-RU" sz="2600" dirty="0" err="1" smtClean="0">
                <a:latin typeface="Georgia" panose="02040502050405020303" pitchFamily="18" charset="0"/>
              </a:rPr>
              <a:t>птахів</a:t>
            </a:r>
            <a:r>
              <a:rPr lang="ru-RU" sz="2600" dirty="0" smtClean="0">
                <a:latin typeface="Georgia" panose="02040502050405020303" pitchFamily="18" charset="0"/>
              </a:rPr>
              <a:t> повинна </a:t>
            </a:r>
            <a:r>
              <a:rPr lang="ru-RU" sz="2600" dirty="0" err="1" smtClean="0">
                <a:latin typeface="Georgia" panose="02040502050405020303" pitchFamily="18" charset="0"/>
              </a:rPr>
              <a:t>припадати</a:t>
            </a:r>
            <a:r>
              <a:rPr lang="ru-RU" sz="2600" dirty="0" smtClean="0">
                <a:latin typeface="Georgia" panose="02040502050405020303" pitchFamily="18" charset="0"/>
              </a:rPr>
              <a:t> одна </a:t>
            </a:r>
            <a:r>
              <a:rPr lang="ru-RU" sz="2600" dirty="0" err="1" smtClean="0">
                <a:latin typeface="Georgia" panose="02040502050405020303" pitchFamily="18" charset="0"/>
              </a:rPr>
              <a:t>напувалка</a:t>
            </a:r>
            <a:r>
              <a:rPr lang="ru-RU" sz="2600" dirty="0" smtClean="0">
                <a:latin typeface="Georgia" panose="02040502050405020303" pitchFamily="18" charset="0"/>
              </a:rPr>
              <a:t>, при </a:t>
            </a:r>
            <a:r>
              <a:rPr lang="ru-RU" sz="2600" dirty="0" err="1" smtClean="0">
                <a:latin typeface="Georgia" panose="02040502050405020303" pitchFamily="18" charset="0"/>
              </a:rPr>
              <a:t>цьому</a:t>
            </a:r>
            <a:r>
              <a:rPr lang="ru-RU" sz="2600" dirty="0" smtClean="0">
                <a:latin typeface="Georgia" panose="02040502050405020303" pitchFamily="18" charset="0"/>
              </a:rPr>
              <a:t> в </a:t>
            </a:r>
            <a:r>
              <a:rPr lang="ru-RU" sz="2600" dirty="0" err="1" smtClean="0">
                <a:latin typeface="Georgia" panose="02040502050405020303" pitchFamily="18" charset="0"/>
              </a:rPr>
              <a:t>одній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клітці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має</a:t>
            </a:r>
            <a:r>
              <a:rPr lang="ru-RU" sz="2600" dirty="0" smtClean="0">
                <a:latin typeface="Georgia" panose="02040502050405020303" pitchFamily="18" charset="0"/>
              </a:rPr>
              <a:t> бути не </a:t>
            </a:r>
            <a:r>
              <a:rPr lang="ru-RU" sz="2600" dirty="0" err="1" smtClean="0">
                <a:latin typeface="Georgia" panose="02040502050405020303" pitchFamily="18" charset="0"/>
              </a:rPr>
              <a:t>менше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двох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напувалок</a:t>
            </a:r>
            <a:r>
              <a:rPr lang="ru-RU" sz="26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304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840" y="0"/>
            <a:ext cx="119481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7.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Загальні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вимоги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до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птахів</a:t>
            </a:r>
            <a:endParaRPr lang="en-US" sz="26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Підстилковий</a:t>
            </a:r>
            <a:r>
              <a:rPr lang="ru-RU" sz="2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, </a:t>
            </a:r>
            <a:r>
              <a:rPr lang="ru-RU" sz="26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гніздовий</a:t>
            </a:r>
            <a:r>
              <a:rPr lang="ru-RU" sz="2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та </a:t>
            </a:r>
            <a:r>
              <a:rPr lang="ru-RU" sz="26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абсорбуючий</a:t>
            </a:r>
            <a:r>
              <a:rPr lang="ru-RU" sz="2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матеріали</a:t>
            </a:r>
            <a:endParaRPr lang="ru-RU" sz="2600" b="1" dirty="0" smtClean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Підходящим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підстилом</a:t>
            </a:r>
            <a:r>
              <a:rPr lang="ru-RU" sz="2600" dirty="0" smtClean="0">
                <a:latin typeface="Georgia" panose="02040502050405020303" pitchFamily="18" charset="0"/>
              </a:rPr>
              <a:t> для </a:t>
            </a:r>
            <a:r>
              <a:rPr lang="ru-RU" sz="2600" dirty="0" err="1" smtClean="0">
                <a:latin typeface="Georgia" panose="02040502050405020303" pitchFamily="18" charset="0"/>
              </a:rPr>
              <a:t>пташиних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клітин</a:t>
            </a:r>
            <a:r>
              <a:rPr lang="ru-RU" sz="2600" dirty="0" smtClean="0">
                <a:latin typeface="Georgia" panose="02040502050405020303" pitchFamily="18" charset="0"/>
              </a:rPr>
              <a:t> є </a:t>
            </a:r>
            <a:r>
              <a:rPr lang="ru-RU" sz="2600" dirty="0" err="1" smtClean="0">
                <a:latin typeface="Georgia" panose="02040502050405020303" pitchFamily="18" charset="0"/>
              </a:rPr>
              <a:t>матеріал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що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володіє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абсорбуючими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властивостями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що</a:t>
            </a:r>
            <a:r>
              <a:rPr lang="ru-RU" sz="2600" dirty="0" smtClean="0">
                <a:latin typeface="Georgia" panose="02040502050405020303" pitchFamily="18" charset="0"/>
              </a:rPr>
              <a:t> не </a:t>
            </a:r>
            <a:r>
              <a:rPr lang="ru-RU" sz="2600" dirty="0" err="1" smtClean="0">
                <a:latin typeface="Georgia" panose="02040502050405020303" pitchFamily="18" charset="0"/>
              </a:rPr>
              <a:t>викликає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пошкодження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кінцівок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що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має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відповідний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розмір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частинок</a:t>
            </a:r>
            <a:r>
              <a:rPr lang="ru-RU" sz="2600" dirty="0" smtClean="0">
                <a:latin typeface="Georgia" panose="02040502050405020303" pitchFamily="18" charset="0"/>
              </a:rPr>
              <a:t> з </a:t>
            </a:r>
            <a:r>
              <a:rPr lang="ru-RU" sz="2600" dirty="0" err="1" smtClean="0">
                <a:latin typeface="Georgia" panose="02040502050405020303" pitchFamily="18" charset="0"/>
              </a:rPr>
              <a:t>мінімальною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властивістю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пилоутворення</a:t>
            </a:r>
            <a:r>
              <a:rPr lang="ru-RU" sz="2600" dirty="0" smtClean="0">
                <a:latin typeface="Georgia" panose="02040502050405020303" pitchFamily="18" charset="0"/>
              </a:rPr>
              <a:t> і не </a:t>
            </a:r>
            <a:r>
              <a:rPr lang="ru-RU" sz="2600" dirty="0" err="1" smtClean="0">
                <a:latin typeface="Georgia" panose="02040502050405020303" pitchFamily="18" charset="0"/>
              </a:rPr>
              <a:t>прилипає</a:t>
            </a:r>
            <a:r>
              <a:rPr lang="ru-RU" sz="2600" dirty="0" smtClean="0">
                <a:latin typeface="Georgia" panose="02040502050405020303" pitchFamily="18" charset="0"/>
              </a:rPr>
              <a:t> до </a:t>
            </a:r>
            <a:r>
              <a:rPr lang="ru-RU" sz="2600" dirty="0" err="1" smtClean="0">
                <a:latin typeface="Georgia" panose="02040502050405020303" pitchFamily="18" charset="0"/>
              </a:rPr>
              <a:t>ніг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птахів</a:t>
            </a:r>
            <a:r>
              <a:rPr lang="ru-RU" sz="26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600" dirty="0" smtClean="0">
                <a:latin typeface="Georgia" panose="02040502050405020303" pitchFamily="18" charset="0"/>
              </a:rPr>
              <a:t>, стружка з кори, </a:t>
            </a:r>
            <a:r>
              <a:rPr lang="ru-RU" sz="2600" dirty="0" err="1" smtClean="0">
                <a:latin typeface="Georgia" panose="02040502050405020303" pitchFamily="18" charset="0"/>
              </a:rPr>
              <a:t>біла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деревна</a:t>
            </a:r>
            <a:r>
              <a:rPr lang="ru-RU" sz="2600" dirty="0" smtClean="0">
                <a:latin typeface="Georgia" panose="02040502050405020303" pitchFamily="18" charset="0"/>
              </a:rPr>
              <a:t> стружка, </a:t>
            </a:r>
            <a:r>
              <a:rPr lang="ru-RU" sz="2600" dirty="0" err="1" smtClean="0">
                <a:latin typeface="Georgia" panose="02040502050405020303" pitchFamily="18" charset="0"/>
              </a:rPr>
              <a:t>рубана</a:t>
            </a:r>
            <a:r>
              <a:rPr lang="ru-RU" sz="2600" dirty="0" smtClean="0">
                <a:latin typeface="Georgia" panose="02040502050405020303" pitchFamily="18" charset="0"/>
              </a:rPr>
              <a:t> солома </a:t>
            </a:r>
            <a:r>
              <a:rPr lang="ru-RU" sz="2600" dirty="0" err="1" smtClean="0">
                <a:latin typeface="Georgia" panose="02040502050405020303" pitchFamily="18" charset="0"/>
              </a:rPr>
              <a:t>або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промитий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пісок</a:t>
            </a:r>
            <a:r>
              <a:rPr lang="ru-RU" sz="2600" dirty="0" smtClean="0">
                <a:latin typeface="Georgia" panose="02040502050405020303" pitchFamily="18" charset="0"/>
              </a:rPr>
              <a:t>, але не </a:t>
            </a:r>
            <a:r>
              <a:rPr lang="ru-RU" sz="2600" dirty="0" err="1" smtClean="0">
                <a:latin typeface="Georgia" panose="02040502050405020303" pitchFamily="18" charset="0"/>
              </a:rPr>
              <a:t>наждачний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папір</a:t>
            </a:r>
            <a:r>
              <a:rPr lang="ru-RU" sz="26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Підстилковий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матеріал</a:t>
            </a:r>
            <a:r>
              <a:rPr lang="ru-RU" sz="2600" dirty="0" smtClean="0">
                <a:latin typeface="Georgia" panose="02040502050405020303" pitchFamily="18" charset="0"/>
              </a:rPr>
              <a:t> повинен </a:t>
            </a:r>
            <a:r>
              <a:rPr lang="ru-RU" sz="2600" dirty="0" err="1" smtClean="0">
                <a:latin typeface="Georgia" panose="02040502050405020303" pitchFamily="18" charset="0"/>
              </a:rPr>
              <a:t>підтримуватись</a:t>
            </a:r>
            <a:r>
              <a:rPr lang="ru-RU" sz="2600" dirty="0" smtClean="0">
                <a:latin typeface="Georgia" panose="02040502050405020303" pitchFamily="18" charset="0"/>
              </a:rPr>
              <a:t> у сухому </a:t>
            </a:r>
            <a:r>
              <a:rPr lang="ru-RU" sz="2600" dirty="0" err="1" smtClean="0">
                <a:latin typeface="Georgia" panose="02040502050405020303" pitchFamily="18" charset="0"/>
              </a:rPr>
              <a:t>пухкому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стані</a:t>
            </a:r>
            <a:r>
              <a:rPr lang="ru-RU" sz="2600" dirty="0" smtClean="0">
                <a:latin typeface="Georgia" panose="02040502050405020303" pitchFamily="18" charset="0"/>
              </a:rPr>
              <a:t>, бути </a:t>
            </a:r>
            <a:r>
              <a:rPr lang="ru-RU" sz="2600" dirty="0" err="1" smtClean="0">
                <a:latin typeface="Georgia" panose="02040502050405020303" pitchFamily="18" charset="0"/>
              </a:rPr>
              <a:t>достатньо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глибоким</a:t>
            </a:r>
            <a:r>
              <a:rPr lang="ru-RU" sz="2600" dirty="0" smtClean="0">
                <a:latin typeface="Georgia" panose="02040502050405020303" pitchFamily="18" charset="0"/>
              </a:rPr>
              <a:t> для </a:t>
            </a:r>
            <a:r>
              <a:rPr lang="ru-RU" sz="2600" dirty="0" err="1" smtClean="0">
                <a:latin typeface="Georgia" panose="02040502050405020303" pitchFamily="18" charset="0"/>
              </a:rPr>
              <a:t>розрідження</a:t>
            </a:r>
            <a:r>
              <a:rPr lang="ru-RU" sz="2600" dirty="0" smtClean="0">
                <a:latin typeface="Georgia" panose="02040502050405020303" pitchFamily="18" charset="0"/>
              </a:rPr>
              <a:t> та </a:t>
            </a:r>
            <a:r>
              <a:rPr lang="ru-RU" sz="2600" dirty="0" err="1" smtClean="0">
                <a:latin typeface="Georgia" panose="02040502050405020303" pitchFamily="18" charset="0"/>
              </a:rPr>
              <a:t>абсорбції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фекалій</a:t>
            </a:r>
            <a:r>
              <a:rPr lang="ru-RU" sz="26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919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3840" y="0"/>
            <a:ext cx="119481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7.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Загальні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вимоги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до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6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птахів</a:t>
            </a:r>
            <a:endParaRPr lang="en-US" sz="26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" y="629900"/>
            <a:ext cx="117043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Ідентифікація</a:t>
            </a:r>
            <a:r>
              <a:rPr lang="ru-RU" sz="26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 </a:t>
            </a:r>
          </a:p>
          <a:p>
            <a:pPr algn="just"/>
            <a:endParaRPr lang="ru-RU" sz="2600" b="1" dirty="0" smtClean="0">
              <a:solidFill>
                <a:srgbClr val="000066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600" dirty="0" err="1" smtClean="0">
                <a:latin typeface="Georgia" panose="02040502050405020303" pitchFamily="18" charset="0"/>
              </a:rPr>
              <a:t>Перевагу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слід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віддавати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нетравматичним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або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найменш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травматичним</a:t>
            </a:r>
            <a:r>
              <a:rPr lang="ru-RU" sz="2600" dirty="0" smtClean="0">
                <a:latin typeface="Georgia" panose="02040502050405020303" pitchFamily="18" charset="0"/>
              </a:rPr>
              <a:t> методам </a:t>
            </a:r>
            <a:r>
              <a:rPr lang="ru-RU" sz="2600" dirty="0" err="1" smtClean="0">
                <a:latin typeface="Georgia" panose="02040502050405020303" pitchFamily="18" charset="0"/>
              </a:rPr>
              <a:t>ідентифікації</a:t>
            </a:r>
            <a:r>
              <a:rPr lang="ru-RU" sz="2600" dirty="0" smtClean="0">
                <a:latin typeface="Georgia" panose="02040502050405020303" pitchFamily="18" charset="0"/>
              </a:rPr>
              <a:t>, таким як </a:t>
            </a:r>
            <a:r>
              <a:rPr lang="ru-RU" sz="2600" dirty="0" err="1" smtClean="0">
                <a:latin typeface="Georgia" panose="02040502050405020303" pitchFamily="18" charset="0"/>
              </a:rPr>
              <a:t>реєстрація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індивідуальних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фізичних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особливостей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птиці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кільцювання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роз'ємним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або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нероз'ємним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кільцем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фарбування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або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знебарвлення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пір'я</a:t>
            </a:r>
            <a:r>
              <a:rPr lang="ru-RU" sz="2600" dirty="0" smtClean="0">
                <a:latin typeface="Georgia" panose="02040502050405020303" pitchFamily="18" charset="0"/>
              </a:rPr>
              <a:t>. При </a:t>
            </a:r>
            <a:r>
              <a:rPr lang="ru-RU" sz="2600" dirty="0" err="1" smtClean="0">
                <a:latin typeface="Georgia" panose="02040502050405020303" pitchFamily="18" charset="0"/>
              </a:rPr>
              <a:t>використанні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кільцювання</a:t>
            </a:r>
            <a:r>
              <a:rPr lang="ru-RU" sz="2600" dirty="0" smtClean="0">
                <a:latin typeface="Georgia" panose="02040502050405020303" pitchFamily="18" charset="0"/>
              </a:rPr>
              <a:t> як </a:t>
            </a:r>
            <a:r>
              <a:rPr lang="ru-RU" sz="2600" dirty="0" err="1" smtClean="0">
                <a:latin typeface="Georgia" panose="02040502050405020303" pitchFamily="18" charset="0"/>
              </a:rPr>
              <a:t>тимчасове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маркування</a:t>
            </a:r>
            <a:r>
              <a:rPr lang="ru-RU" sz="2600" dirty="0" smtClean="0">
                <a:latin typeface="Georgia" panose="02040502050405020303" pitchFamily="18" charset="0"/>
              </a:rPr>
              <a:t> курчат, </a:t>
            </a:r>
            <a:r>
              <a:rPr lang="ru-RU" sz="2600" dirty="0" err="1" smtClean="0">
                <a:latin typeface="Georgia" panose="02040502050405020303" pitchFamily="18" charset="0"/>
              </a:rPr>
              <a:t>що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швидко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ростуть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необхідно</a:t>
            </a:r>
            <a:r>
              <a:rPr lang="ru-RU" sz="2600" dirty="0" smtClean="0">
                <a:latin typeface="Georgia" panose="02040502050405020303" pitchFamily="18" charset="0"/>
              </a:rPr>
              <a:t> регулярно </a:t>
            </a:r>
            <a:r>
              <a:rPr lang="ru-RU" sz="2600" dirty="0" err="1" smtClean="0">
                <a:latin typeface="Georgia" panose="02040502050405020303" pitchFamily="18" charset="0"/>
              </a:rPr>
              <a:t>перевіряти</a:t>
            </a:r>
            <a:r>
              <a:rPr lang="ru-RU" sz="2600" dirty="0" smtClean="0"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latin typeface="Georgia" panose="02040502050405020303" pitchFamily="18" charset="0"/>
              </a:rPr>
              <a:t>щоб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кільце</a:t>
            </a:r>
            <a:r>
              <a:rPr lang="ru-RU" sz="2600" dirty="0" smtClean="0">
                <a:latin typeface="Georgia" panose="02040502050405020303" pitchFamily="18" charset="0"/>
              </a:rPr>
              <a:t> не </a:t>
            </a:r>
            <a:r>
              <a:rPr lang="ru-RU" sz="2600" dirty="0" err="1" smtClean="0">
                <a:latin typeface="Georgia" panose="02040502050405020303" pitchFamily="18" charset="0"/>
              </a:rPr>
              <a:t>перешкоджало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зростанню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latin typeface="Georgia" panose="02040502050405020303" pitchFamily="18" charset="0"/>
              </a:rPr>
              <a:t>кінцівки</a:t>
            </a:r>
            <a:r>
              <a:rPr lang="ru-RU" sz="26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6124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" y="393621"/>
            <a:ext cx="118110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8.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сільськогосподарських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у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дослідах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514350" indent="-514350">
              <a:spcAft>
                <a:spcPts val="1500"/>
              </a:spcAft>
              <a:buAutoNum type="arabicPeriod"/>
            </a:pP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Корова (телята)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знаходить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собі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спеціальне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для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добування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осіннього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детриту за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допомогою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вакцинації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тварини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вісповим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вірусом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Свіжі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органи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корови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(а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також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кози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вівці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),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взяті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бійні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застосовуються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для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фармакологічних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дослідів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 в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ендокринології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(метод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ізольованих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органів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).</a:t>
            </a:r>
          </a:p>
          <a:p>
            <a:pPr marL="514350" indent="-514350">
              <a:spcAft>
                <a:spcPts val="1500"/>
              </a:spcAft>
              <a:buAutoNum type="arabicPeriod"/>
            </a:pP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Кінь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є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імунізаторною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твариною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яка широко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використовується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як «фабрика» для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вироблення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різних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антитоксичних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інших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сироваток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методом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активної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імунізації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У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крові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коня нормально є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кілька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дифтерійного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антитоксину.</a:t>
            </a:r>
            <a:endParaRPr lang="ru-RU" sz="2800" dirty="0">
              <a:solidFill>
                <a:srgbClr val="20202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89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93621"/>
            <a:ext cx="1171956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8.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сільськогосподарських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у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дослідах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1500"/>
              </a:spcAft>
            </a:pP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3. Баран (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вівця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використовується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для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серологічних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і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бактеріологічних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цілей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Зокрема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відмиті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еритроцити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барана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застосовуються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як один з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інгредієнтів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при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реакції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Вассермана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Довгий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час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користуватися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одним і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тим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же бараном не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рекомендується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т.к.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його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еритроцити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в такому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випадку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стають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дуже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крихкими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і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гемолізуються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при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додаванні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фізіологічного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розчину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1500"/>
              </a:spcAft>
            </a:pP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4. Коза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використовується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для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вивчення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збудника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мальтійської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лихоманки (</a:t>
            </a:r>
            <a:r>
              <a:rPr lang="en-US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Micrococcus </a:t>
            </a:r>
            <a:r>
              <a:rPr lang="en-US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melitensis</a:t>
            </a:r>
            <a:r>
              <a:rPr lang="en-US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),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якою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заражаються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люди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козячого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молока.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Еритроцити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кози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можна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використовувати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при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серологічних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реакціях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замість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еритроцитів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барана. </a:t>
            </a:r>
          </a:p>
        </p:txBody>
      </p:sp>
    </p:spTree>
    <p:extLst>
      <p:ext uri="{BB962C8B-B14F-4D97-AF65-F5344CB8AC3E}">
        <p14:creationId xmlns:p14="http://schemas.microsoft.com/office/powerpoint/2010/main" val="3717825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0"/>
            <a:ext cx="11628120" cy="631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8.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сільськогосподарських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тварин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у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дослідах</a:t>
            </a:r>
            <a:endParaRPr lang="ru-RU" sz="2800" dirty="0" smtClean="0">
              <a:solidFill>
                <a:srgbClr val="20202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Птахів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у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різноманітних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цілях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включаючи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фундаментальні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прикладні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ветеринарні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медичні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токсикологічні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дослідження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Найчастіше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лабораторними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птахами є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домашні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кури та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індички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яких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для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дослідження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 як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джерело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біологічного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матеріалу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наприклад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тканин та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антитіл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Домашній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птах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також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є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найчастішим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об'єктом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досліджень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у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галузі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вивчення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благополуччя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птахів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Кур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у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фармакології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для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визначення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безпеки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препаратів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а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перепелів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інших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птахів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частіше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у роботах з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екологічної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токсикології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Курчата у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стадії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зародків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є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улюбленим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об'єктом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для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культури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тканин;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служать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важливим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предметом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експериментів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динаміки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розвитку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та в </a:t>
            </a:r>
            <a:r>
              <a:rPr lang="ru-RU" sz="2800" dirty="0" err="1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генетиці</a:t>
            </a:r>
            <a:r>
              <a:rPr lang="ru-RU" sz="2800" dirty="0" smtClean="0">
                <a:solidFill>
                  <a:srgbClr val="20202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88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33600" y="0"/>
            <a:ext cx="989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Загальні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вимоги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щодо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с/г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тварин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080" y="523220"/>
            <a:ext cx="11216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: 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latin typeface="Georgia" panose="02040502050405020303" pitchFamily="18" charset="0"/>
              </a:rPr>
              <a:t>повинно </a:t>
            </a:r>
            <a:r>
              <a:rPr lang="ru-RU" sz="2400" dirty="0" err="1" smtClean="0">
                <a:latin typeface="Georgia" panose="02040502050405020303" pitchFamily="18" charset="0"/>
              </a:rPr>
              <a:t>відповідати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природній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поведінці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зокрема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необхідності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пастися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шукати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їжу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фізично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вправлятися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спілкуватися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</a:p>
          <a:p>
            <a:pPr marL="514350" indent="-514350">
              <a:buAutoNum type="arabicParenR"/>
            </a:pPr>
            <a:r>
              <a:rPr lang="ru-RU" sz="2400" dirty="0" err="1" smtClean="0">
                <a:latin typeface="Georgia" panose="02040502050405020303" pitchFamily="18" charset="0"/>
              </a:rPr>
              <a:t>містять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огорожах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різного</a:t>
            </a:r>
            <a:r>
              <a:rPr lang="ru-RU" sz="2400" dirty="0" smtClean="0">
                <a:latin typeface="Georgia" panose="02040502050405020303" pitchFamily="18" charset="0"/>
              </a:rPr>
              <a:t> типу,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часто </a:t>
            </a:r>
            <a:r>
              <a:rPr lang="ru-RU" sz="2400" dirty="0" err="1" smtClean="0">
                <a:latin typeface="Georgia" panose="02040502050405020303" pitchFamily="18" charset="0"/>
              </a:rPr>
              <a:t>залежить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вимог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експерименту</a:t>
            </a:r>
            <a:r>
              <a:rPr lang="ru-RU" sz="2400" dirty="0" smtClean="0">
                <a:latin typeface="Georgia" panose="02040502050405020303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</a:rPr>
              <a:t>пасовище</a:t>
            </a:r>
            <a:r>
              <a:rPr lang="ru-RU" sz="2400" dirty="0" smtClean="0">
                <a:latin typeface="Georgia" panose="02040502050405020303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</a:rPr>
              <a:t>частково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криті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приміщення</a:t>
            </a:r>
            <a:r>
              <a:rPr lang="ru-RU" sz="2400" dirty="0" smtClean="0">
                <a:latin typeface="Georgia" panose="02040502050405020303" pitchFamily="18" charset="0"/>
              </a:rPr>
              <a:t>, де </a:t>
            </a:r>
            <a:r>
              <a:rPr lang="ru-RU" sz="2400" dirty="0" err="1" smtClean="0">
                <a:latin typeface="Georgia" panose="02040502050405020303" pitchFamily="18" charset="0"/>
              </a:rPr>
              <a:t>відсутність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однієї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стін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дозволяє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тваринам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виходити</a:t>
            </a:r>
            <a:r>
              <a:rPr lang="ru-RU" sz="2400" dirty="0" smtClean="0">
                <a:latin typeface="Georgia" panose="02040502050405020303" pitchFamily="18" charset="0"/>
              </a:rPr>
              <a:t> на </a:t>
            </a:r>
            <a:r>
              <a:rPr lang="ru-RU" sz="2400" dirty="0" err="1" smtClean="0">
                <a:latin typeface="Georgia" panose="02040502050405020303" pitchFamily="18" charset="0"/>
              </a:rPr>
              <a:t>відкритий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майданчик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400" dirty="0" smtClean="0">
                <a:latin typeface="Georgia" panose="02040502050405020303" pitchFamily="18" charset="0"/>
              </a:rPr>
              <a:t>у </a:t>
            </a:r>
            <a:r>
              <a:rPr lang="ru-RU" sz="2400" dirty="0" err="1" smtClean="0">
                <a:latin typeface="Georgia" panose="02040502050405020303" pitchFamily="18" charset="0"/>
              </a:rPr>
              <a:t>критих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приміщеннях</a:t>
            </a:r>
            <a:r>
              <a:rPr lang="ru-RU" sz="2400" dirty="0" smtClean="0">
                <a:latin typeface="Georgia" panose="02040502050405020303" pitchFamily="18" charset="0"/>
              </a:rPr>
              <a:t> з природною </a:t>
            </a:r>
            <a:r>
              <a:rPr lang="ru-RU" sz="2400" dirty="0" err="1" smtClean="0">
                <a:latin typeface="Georgia" panose="02040502050405020303" pitchFamily="18" charset="0"/>
              </a:rPr>
              <a:t>вентиляцією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latin typeface="Georgia" panose="02040502050405020303" pitchFamily="18" charset="0"/>
              </a:rPr>
              <a:t>в </a:t>
            </a:r>
            <a:r>
              <a:rPr lang="ru-RU" sz="2400" dirty="0" err="1" smtClean="0">
                <a:latin typeface="Georgia" panose="02040502050405020303" pitchFamily="18" charset="0"/>
              </a:rPr>
              <a:t>спеціалізованих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приміщеннях</a:t>
            </a:r>
            <a:r>
              <a:rPr lang="ru-RU" sz="2400" dirty="0" smtClean="0">
                <a:latin typeface="Georgia" panose="02040502050405020303" pitchFamily="18" charset="0"/>
              </a:rPr>
              <a:t> для карантину та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заражених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небезпечними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інфекціями</a:t>
            </a:r>
            <a:r>
              <a:rPr lang="ru-RU" sz="2400" dirty="0" smtClean="0">
                <a:latin typeface="Georgia" panose="02040502050405020303" pitchFamily="18" charset="0"/>
              </a:rPr>
              <a:t>, з природною 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штучною </a:t>
            </a:r>
            <a:r>
              <a:rPr lang="ru-RU" sz="2400" dirty="0" err="1" smtClean="0">
                <a:latin typeface="Georgia" panose="02040502050405020303" pitchFamily="18" charset="0"/>
              </a:rPr>
              <a:t>вентиляцією</a:t>
            </a:r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3) У </a:t>
            </a:r>
            <a:r>
              <a:rPr lang="ru-RU" sz="2400" dirty="0" err="1" smtClean="0">
                <a:latin typeface="Georgia" panose="02040502050405020303" pitchFamily="18" charset="0"/>
              </a:rPr>
              <a:t>разі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тварин</a:t>
            </a:r>
            <a:r>
              <a:rPr lang="ru-RU" sz="2400" dirty="0" smtClean="0">
                <a:latin typeface="Georgia" panose="02040502050405020303" pitchFamily="18" charset="0"/>
              </a:rPr>
              <a:t> у </a:t>
            </a:r>
            <a:r>
              <a:rPr lang="ru-RU" sz="2400" dirty="0" err="1" smtClean="0">
                <a:latin typeface="Georgia" panose="02040502050405020303" pitchFamily="18" charset="0"/>
              </a:rPr>
              <a:t>відкритих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огорожах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їм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слід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забезпечити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укриття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дощу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вітру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сонця</a:t>
            </a:r>
            <a:r>
              <a:rPr lang="ru-RU" sz="2400" dirty="0" smtClean="0">
                <a:latin typeface="Georgia" panose="02040502050405020303" pitchFamily="18" charset="0"/>
              </a:rPr>
              <a:t> та </a:t>
            </a:r>
            <a:r>
              <a:rPr lang="ru-RU" sz="2400" dirty="0" err="1" smtClean="0">
                <a:latin typeface="Georgia" panose="02040502050405020303" pitchFamily="18" charset="0"/>
              </a:rPr>
              <a:t>досить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сухе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місце</a:t>
            </a:r>
            <a:r>
              <a:rPr lang="ru-RU" sz="2400" dirty="0" smtClean="0">
                <a:latin typeface="Georgia" panose="02040502050405020303" pitchFamily="18" charset="0"/>
              </a:rPr>
              <a:t> для </a:t>
            </a:r>
            <a:r>
              <a:rPr lang="ru-RU" sz="2400" dirty="0" err="1" smtClean="0">
                <a:latin typeface="Georgia" panose="02040502050405020303" pitchFamily="18" charset="0"/>
              </a:rPr>
              <a:t>відпочинку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5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Загальні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вимоги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щодо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с/г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тварин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560" y="523220"/>
            <a:ext cx="115671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Вплив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чинників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довкілля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  <a:p>
            <a:pPr algn="just"/>
            <a:r>
              <a:rPr lang="ru-RU" sz="28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Вентиляція</a:t>
            </a:r>
            <a:r>
              <a:rPr lang="ru-RU" sz="2800" dirty="0" smtClean="0">
                <a:latin typeface="Georgia" panose="02040502050405020303" pitchFamily="18" charset="0"/>
              </a:rPr>
              <a:t>: В </a:t>
            </a:r>
            <a:r>
              <a:rPr lang="ru-RU" sz="2800" dirty="0" err="1" smtClean="0">
                <a:latin typeface="Georgia" panose="02040502050405020303" pitchFamily="18" charset="0"/>
              </a:rPr>
              <a:t>усіх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сільськогосподарських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дуже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чутлива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дихальна</a:t>
            </a:r>
            <a:r>
              <a:rPr lang="ru-RU" sz="2800" dirty="0" smtClean="0">
                <a:latin typeface="Georgia" panose="02040502050405020303" pitchFamily="18" charset="0"/>
              </a:rPr>
              <a:t> система. За </a:t>
            </a:r>
            <a:r>
              <a:rPr lang="ru-RU" sz="2800" dirty="0" err="1" smtClean="0">
                <a:latin typeface="Georgia" panose="02040502050405020303" pitchFamily="18" charset="0"/>
              </a:rPr>
              <a:t>відсутності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штучної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вентиляції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що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притаманно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переважної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більшості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сільськогосподарських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будівель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важливо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переконатися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що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природна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вентиляція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забезпечує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повітрям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належної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якості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  <a:r>
              <a:rPr lang="ru-RU" sz="2800" dirty="0" err="1" smtClean="0">
                <a:latin typeface="Georgia" panose="02040502050405020303" pitchFamily="18" charset="0"/>
              </a:rPr>
              <a:t>Слід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звести</a:t>
            </a:r>
            <a:r>
              <a:rPr lang="ru-RU" sz="2800" dirty="0" smtClean="0">
                <a:latin typeface="Georgia" panose="02040502050405020303" pitchFamily="18" charset="0"/>
              </a:rPr>
              <a:t> до </a:t>
            </a:r>
            <a:r>
              <a:rPr lang="ru-RU" sz="2800" dirty="0" err="1" smtClean="0">
                <a:latin typeface="Georgia" panose="02040502050405020303" pitchFamily="18" charset="0"/>
              </a:rPr>
              <a:t>мінімуму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вміст</a:t>
            </a:r>
            <a:r>
              <a:rPr lang="ru-RU" sz="2800" dirty="0" smtClean="0">
                <a:latin typeface="Georgia" panose="02040502050405020303" pitchFamily="18" charset="0"/>
              </a:rPr>
              <a:t> у </a:t>
            </a:r>
            <a:r>
              <a:rPr lang="ru-RU" sz="2800" dirty="0" err="1" smtClean="0">
                <a:latin typeface="Georgia" panose="02040502050405020303" pitchFamily="18" charset="0"/>
              </a:rPr>
              <a:t>повітрі</a:t>
            </a:r>
            <a:r>
              <a:rPr lang="ru-RU" sz="2800" dirty="0" smtClean="0">
                <a:latin typeface="Georgia" panose="02040502050405020303" pitchFamily="18" charset="0"/>
              </a:rPr>
              <a:t> пилу </a:t>
            </a:r>
            <a:r>
              <a:rPr lang="ru-RU" sz="2800" dirty="0" err="1" smtClean="0">
                <a:latin typeface="Georgia" panose="02040502050405020303" pitchFamily="18" charset="0"/>
              </a:rPr>
              <a:t>від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кормів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підстилкового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матеріалу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rgbClr val="000066"/>
                </a:solidFill>
                <a:latin typeface="Georgia" panose="02040502050405020303" pitchFamily="18" charset="0"/>
              </a:rPr>
              <a:t>Температура</a:t>
            </a:r>
            <a:r>
              <a:rPr lang="ru-RU" sz="2800" dirty="0" smtClean="0">
                <a:latin typeface="Georgia" panose="02040502050405020303" pitchFamily="18" charset="0"/>
              </a:rPr>
              <a:t>: </a:t>
            </a:r>
            <a:r>
              <a:rPr lang="ru-RU" sz="2800" dirty="0" err="1" smtClean="0">
                <a:latin typeface="Georgia" panose="02040502050405020303" pitchFamily="18" charset="0"/>
              </a:rPr>
              <a:t>Діапазон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придатних</a:t>
            </a:r>
            <a:r>
              <a:rPr lang="ru-RU" sz="2800" dirty="0" smtClean="0">
                <a:latin typeface="Georgia" panose="02040502050405020303" pitchFamily="18" charset="0"/>
              </a:rPr>
              <a:t> для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тваринного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температури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залежить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багатьох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факторів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включаючи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800" dirty="0" smtClean="0">
                <a:latin typeface="Georgia" panose="02040502050405020303" pitchFamily="18" charset="0"/>
              </a:rPr>
              <a:t>, породу, </a:t>
            </a:r>
            <a:r>
              <a:rPr lang="ru-RU" sz="2800" dirty="0" err="1" smtClean="0">
                <a:latin typeface="Georgia" panose="02040502050405020303" pitchFamily="18" charset="0"/>
              </a:rPr>
              <a:t>вік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калорійність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раціону</a:t>
            </a:r>
            <a:r>
              <a:rPr lang="ru-RU" sz="2800" dirty="0" smtClean="0">
                <a:latin typeface="Georgia" panose="02040502050405020303" pitchFamily="18" charset="0"/>
              </a:rPr>
              <a:t>, вагу, фазу </a:t>
            </a:r>
            <a:r>
              <a:rPr lang="ru-RU" sz="2800" dirty="0" err="1" smtClean="0">
                <a:latin typeface="Georgia" panose="02040502050405020303" pitchFamily="18" charset="0"/>
              </a:rPr>
              <a:t>лактації</a:t>
            </a:r>
            <a:r>
              <a:rPr lang="ru-RU" sz="2800" dirty="0" smtClean="0">
                <a:latin typeface="Georgia" panose="02040502050405020303" pitchFamily="18" charset="0"/>
              </a:rPr>
              <a:t> та тип </a:t>
            </a:r>
            <a:r>
              <a:rPr lang="ru-RU" sz="2800" dirty="0" err="1" smtClean="0">
                <a:latin typeface="Georgia" panose="02040502050405020303" pitchFamily="18" charset="0"/>
              </a:rPr>
              <a:t>навколишнього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середовища</a:t>
            </a:r>
            <a:r>
              <a:rPr lang="ru-RU" sz="2800" dirty="0" smtClean="0">
                <a:latin typeface="Georgia" panose="02040502050405020303" pitchFamily="18" charset="0"/>
              </a:rPr>
              <a:t>. При </a:t>
            </a:r>
            <a:r>
              <a:rPr lang="ru-RU" sz="2800" dirty="0" err="1" smtClean="0">
                <a:latin typeface="Georgia" panose="02040502050405020303" pitchFamily="18" charset="0"/>
              </a:rPr>
              <a:t>утриманні</a:t>
            </a:r>
            <a:r>
              <a:rPr lang="ru-RU" sz="2800" dirty="0" smtClean="0">
                <a:latin typeface="Georgia" panose="02040502050405020303" pitchFamily="18" charset="0"/>
              </a:rPr>
              <a:t> в </a:t>
            </a:r>
            <a:r>
              <a:rPr lang="ru-RU" sz="2800" dirty="0" err="1" smtClean="0">
                <a:latin typeface="Georgia" panose="02040502050405020303" pitchFamily="18" charset="0"/>
              </a:rPr>
              <a:t>закритому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приміщенні</a:t>
            </a:r>
            <a:r>
              <a:rPr lang="ru-RU" sz="2800" dirty="0" smtClean="0">
                <a:latin typeface="Georgia" panose="02040502050405020303" pitchFamily="18" charset="0"/>
              </a:rPr>
              <a:t> особливо </a:t>
            </a:r>
            <a:r>
              <a:rPr lang="ru-RU" sz="2800" dirty="0" err="1" smtClean="0">
                <a:latin typeface="Georgia" panose="02040502050405020303" pitchFamily="18" charset="0"/>
              </a:rPr>
              <a:t>важливо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уникати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сильних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коливань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раптової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зміни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температури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зокрема</a:t>
            </a:r>
            <a:r>
              <a:rPr lang="ru-RU" sz="2800" dirty="0" smtClean="0">
                <a:latin typeface="Georgia" panose="02040502050405020303" pitchFamily="18" charset="0"/>
              </a:rPr>
              <a:t>, при </a:t>
            </a:r>
            <a:r>
              <a:rPr lang="ru-RU" sz="2800" dirty="0" err="1" smtClean="0">
                <a:latin typeface="Georgia" panose="02040502050405020303" pitchFamily="18" charset="0"/>
              </a:rPr>
              <a:t>переміщенні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</a:t>
            </a:r>
            <a:r>
              <a:rPr lang="ru-RU" sz="2800" dirty="0" smtClean="0">
                <a:latin typeface="Georgia" panose="02040502050405020303" pitchFamily="18" charset="0"/>
              </a:rPr>
              <a:t> з </a:t>
            </a:r>
            <a:r>
              <a:rPr lang="ru-RU" sz="2800" dirty="0" err="1" smtClean="0">
                <a:latin typeface="Georgia" panose="02040502050405020303" pitchFamily="18" charset="0"/>
              </a:rPr>
              <a:t>приміщень</a:t>
            </a:r>
            <a:r>
              <a:rPr lang="ru-RU" sz="2800" dirty="0" smtClean="0">
                <a:latin typeface="Georgia" panose="02040502050405020303" pitchFamily="18" charset="0"/>
              </a:rPr>
              <a:t> на </a:t>
            </a:r>
            <a:r>
              <a:rPr lang="ru-RU" sz="2800" dirty="0" err="1" smtClean="0">
                <a:latin typeface="Georgia" panose="02040502050405020303" pitchFamily="18" charset="0"/>
              </a:rPr>
              <a:t>вулицю</a:t>
            </a:r>
            <a:endParaRPr lang="ru-RU" sz="28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9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Загальні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вимоги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щодо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с/г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тварин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560" y="523220"/>
            <a:ext cx="115671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Вплив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чинників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довкілля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  <a:p>
            <a:pPr algn="just"/>
            <a:r>
              <a:rPr lang="ru-RU" sz="28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Вологість</a:t>
            </a:r>
            <a:r>
              <a:rPr lang="ru-RU" sz="2800" dirty="0" smtClean="0">
                <a:latin typeface="Georgia" panose="02040502050405020303" pitchFamily="18" charset="0"/>
              </a:rPr>
              <a:t>: </a:t>
            </a:r>
            <a:r>
              <a:rPr lang="ru-RU" sz="2800" i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У </a:t>
            </a:r>
            <a:r>
              <a:rPr lang="ru-RU" sz="2800" i="1" u="sng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природних</a:t>
            </a:r>
            <a:r>
              <a:rPr lang="ru-RU" sz="2800" i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ru-RU" sz="2800" i="1" u="sng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умовах</a:t>
            </a:r>
            <a:r>
              <a:rPr lang="ru-RU" sz="2800" i="1" u="sng" dirty="0" smtClean="0">
                <a:solidFill>
                  <a:srgbClr val="00B050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с/г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800" dirty="0" smtClean="0">
                <a:latin typeface="Georgia" panose="02040502050405020303" pitchFamily="18" charset="0"/>
              </a:rPr>
              <a:t> добре </a:t>
            </a:r>
            <a:r>
              <a:rPr lang="ru-RU" sz="2800" dirty="0" err="1" smtClean="0">
                <a:latin typeface="Georgia" panose="02040502050405020303" pitchFamily="18" charset="0"/>
              </a:rPr>
              <a:t>переносять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відносну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вологість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повітря</a:t>
            </a:r>
            <a:r>
              <a:rPr lang="ru-RU" sz="2800" dirty="0" smtClean="0">
                <a:latin typeface="Georgia" panose="02040502050405020303" pitchFamily="18" charset="0"/>
              </a:rPr>
              <a:t> у широкому </a:t>
            </a:r>
            <a:r>
              <a:rPr lang="ru-RU" sz="2800" dirty="0" err="1" smtClean="0">
                <a:latin typeface="Georgia" panose="02040502050405020303" pitchFamily="18" charset="0"/>
              </a:rPr>
              <a:t>діапазоні</a:t>
            </a:r>
            <a:r>
              <a:rPr lang="ru-RU" sz="2800" dirty="0" smtClean="0">
                <a:latin typeface="Georgia" panose="02040502050405020303" pitchFamily="18" charset="0"/>
              </a:rPr>
              <a:t>. </a:t>
            </a:r>
            <a:r>
              <a:rPr lang="ru-RU" sz="2800" i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У </a:t>
            </a:r>
            <a:r>
              <a:rPr lang="ru-RU" sz="2800" i="1" u="sng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контрольованих</a:t>
            </a:r>
            <a:r>
              <a:rPr lang="ru-RU" sz="2800" i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2800" i="1" u="sng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умовах</a:t>
            </a:r>
            <a:r>
              <a:rPr lang="ru-RU" sz="2800" u="sng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слід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уникати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екстремальних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раптових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коливань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вологості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оскільки</a:t>
            </a:r>
            <a:r>
              <a:rPr lang="ru-RU" sz="2800" dirty="0" smtClean="0">
                <a:latin typeface="Georgia" panose="02040502050405020303" pitchFamily="18" charset="0"/>
              </a:rPr>
              <a:t> як </a:t>
            </a:r>
            <a:r>
              <a:rPr lang="ru-RU" sz="2800" dirty="0" err="1" smtClean="0">
                <a:latin typeface="Georgia" panose="02040502050405020303" pitchFamily="18" charset="0"/>
              </a:rPr>
              <a:t>висока</a:t>
            </a:r>
            <a:r>
              <a:rPr lang="ru-RU" sz="2800" dirty="0" smtClean="0">
                <a:latin typeface="Georgia" panose="02040502050405020303" pitchFamily="18" charset="0"/>
              </a:rPr>
              <a:t>, так і </a:t>
            </a:r>
            <a:r>
              <a:rPr lang="ru-RU" sz="2800" dirty="0" err="1" smtClean="0">
                <a:latin typeface="Georgia" panose="02040502050405020303" pitchFamily="18" charset="0"/>
              </a:rPr>
              <a:t>низька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вологість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може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сприяти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виникненню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захворювань</a:t>
            </a:r>
            <a:r>
              <a:rPr lang="ru-RU" sz="2800" dirty="0" smtClean="0">
                <a:latin typeface="Georgia" panose="02040502050405020303" pitchFamily="18" charset="0"/>
              </a:rPr>
              <a:t>. При </a:t>
            </a:r>
            <a:r>
              <a:rPr lang="ru-RU" sz="2800" dirty="0" err="1" smtClean="0">
                <a:latin typeface="Georgia" panose="02040502050405020303" pitchFamily="18" charset="0"/>
              </a:rPr>
              <a:t>утриманні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тварин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i="1" u="sng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у </a:t>
            </a:r>
            <a:r>
              <a:rPr lang="ru-RU" sz="2800" i="1" u="sng" dirty="0" err="1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закритих</a:t>
            </a:r>
            <a:r>
              <a:rPr lang="ru-RU" sz="2800" i="1" u="sng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i="1" u="sng" dirty="0" err="1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приміщеннях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будівлі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повинні</a:t>
            </a:r>
            <a:r>
              <a:rPr lang="ru-RU" sz="2800" dirty="0" smtClean="0">
                <a:latin typeface="Georgia" panose="02040502050405020303" pitchFamily="18" charset="0"/>
              </a:rPr>
              <a:t> бути </a:t>
            </a:r>
            <a:r>
              <a:rPr lang="ru-RU" sz="2800" dirty="0" err="1" smtClean="0">
                <a:latin typeface="Georgia" panose="02040502050405020303" pitchFamily="18" charset="0"/>
              </a:rPr>
              <a:t>сконструйовані</a:t>
            </a:r>
            <a:r>
              <a:rPr lang="ru-RU" sz="2800" dirty="0" smtClean="0">
                <a:latin typeface="Georgia" panose="02040502050405020303" pitchFamily="18" charset="0"/>
              </a:rPr>
              <a:t> таким чином, </a:t>
            </a:r>
            <a:r>
              <a:rPr lang="ru-RU" sz="2800" dirty="0" err="1" smtClean="0">
                <a:latin typeface="Georgia" panose="02040502050405020303" pitchFamily="18" charset="0"/>
              </a:rPr>
              <a:t>щоб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забезпечувати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достатню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вентиляцію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щоб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уникнути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довгих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періодів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підвищеної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вологості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що</a:t>
            </a:r>
            <a:r>
              <a:rPr lang="ru-RU" sz="2800" dirty="0" smtClean="0">
                <a:latin typeface="Georgia" panose="02040502050405020303" pitchFamily="18" charset="0"/>
              </a:rPr>
              <a:t> є причиною </a:t>
            </a:r>
            <a:r>
              <a:rPr lang="ru-RU" sz="2800" dirty="0" err="1" smtClean="0">
                <a:latin typeface="Georgia" panose="02040502050405020303" pitchFamily="18" charset="0"/>
              </a:rPr>
              <a:t>надмірної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вогкості</a:t>
            </a:r>
            <a:r>
              <a:rPr lang="ru-RU" sz="2800" dirty="0" smtClean="0">
                <a:latin typeface="Georgia" panose="02040502050405020303" pitchFamily="18" charset="0"/>
              </a:rPr>
              <a:t> в </a:t>
            </a:r>
            <a:r>
              <a:rPr lang="ru-RU" sz="2800" dirty="0" err="1" smtClean="0">
                <a:latin typeface="Georgia" panose="02040502050405020303" pitchFamily="18" charset="0"/>
              </a:rPr>
              <a:t>огородженнях</a:t>
            </a:r>
            <a:r>
              <a:rPr lang="ru-RU" sz="2800" dirty="0" smtClean="0">
                <a:latin typeface="Georgia" panose="02040502050405020303" pitchFamily="18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</a:rPr>
              <a:t>може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призвести</a:t>
            </a:r>
            <a:r>
              <a:rPr lang="ru-RU" sz="2800" dirty="0" smtClean="0">
                <a:latin typeface="Georgia" panose="02040502050405020303" pitchFamily="18" charset="0"/>
              </a:rPr>
              <a:t> до </a:t>
            </a:r>
            <a:r>
              <a:rPr lang="ru-RU" sz="2800" dirty="0" err="1" smtClean="0">
                <a:latin typeface="Georgia" panose="02040502050405020303" pitchFamily="18" charset="0"/>
              </a:rPr>
              <a:t>виникнення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респіраторних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захворювань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</a:rPr>
              <a:t>гниття</a:t>
            </a:r>
            <a:r>
              <a:rPr lang="ru-RU" sz="2800" dirty="0" smtClean="0">
                <a:latin typeface="Georgia" panose="02040502050405020303" pitchFamily="18" charset="0"/>
              </a:rPr>
              <a:t> копит та </a:t>
            </a:r>
            <a:r>
              <a:rPr lang="ru-RU" sz="2800" dirty="0" err="1" smtClean="0">
                <a:latin typeface="Georgia" panose="02040502050405020303" pitchFamily="18" charset="0"/>
              </a:rPr>
              <a:t>іншим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інфекційним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процесам</a:t>
            </a:r>
            <a:r>
              <a:rPr lang="ru-RU" sz="28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354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Загальні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вимоги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щодо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с/г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тварин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920" y="523220"/>
            <a:ext cx="11887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Вплив</a:t>
            </a:r>
            <a:r>
              <a:rPr lang="ru-RU" sz="27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чинників</a:t>
            </a:r>
            <a:r>
              <a:rPr lang="ru-RU" sz="27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7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довкілля</a:t>
            </a:r>
            <a:r>
              <a:rPr lang="ru-RU" sz="27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  <a:p>
            <a:pPr algn="just"/>
            <a:r>
              <a:rPr lang="ru-RU" sz="2700" b="1" dirty="0" err="1" smtClean="0">
                <a:solidFill>
                  <a:srgbClr val="000066"/>
                </a:solidFill>
                <a:latin typeface="Georgia" panose="02040502050405020303" pitchFamily="18" charset="0"/>
              </a:rPr>
              <a:t>Освітлення</a:t>
            </a:r>
            <a:r>
              <a:rPr lang="ru-RU" sz="2700" dirty="0" smtClean="0">
                <a:latin typeface="Georgia" panose="02040502050405020303" pitchFamily="18" charset="0"/>
              </a:rPr>
              <a:t>: </a:t>
            </a:r>
            <a:r>
              <a:rPr lang="ru-RU" sz="2700" dirty="0" err="1" smtClean="0">
                <a:latin typeface="Georgia" panose="02040502050405020303" pitchFamily="18" charset="0"/>
              </a:rPr>
              <a:t>тривалість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світлої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частини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доби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має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становити</a:t>
            </a:r>
            <a:r>
              <a:rPr lang="ru-RU" sz="2700" dirty="0" smtClean="0">
                <a:latin typeface="Georgia" panose="02040502050405020303" pitchFamily="18" charset="0"/>
              </a:rPr>
              <a:t> 8-12 годин </a:t>
            </a:r>
            <a:r>
              <a:rPr lang="ru-RU" sz="2700" dirty="0" err="1" smtClean="0">
                <a:latin typeface="Georgia" panose="02040502050405020303" pitchFamily="18" charset="0"/>
              </a:rPr>
              <a:t>або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відповідати</a:t>
            </a:r>
            <a:r>
              <a:rPr lang="ru-RU" sz="2700" dirty="0" smtClean="0">
                <a:latin typeface="Georgia" panose="02040502050405020303" pitchFamily="18" charset="0"/>
              </a:rPr>
              <a:t> природному </a:t>
            </a:r>
            <a:r>
              <a:rPr lang="ru-RU" sz="2700" dirty="0" err="1" smtClean="0">
                <a:latin typeface="Georgia" panose="02040502050405020303" pitchFamily="18" charset="0"/>
              </a:rPr>
              <a:t>світловому</a:t>
            </a:r>
            <a:r>
              <a:rPr lang="ru-RU" sz="2700" dirty="0" smtClean="0">
                <a:latin typeface="Georgia" panose="02040502050405020303" pitchFamily="18" charset="0"/>
              </a:rPr>
              <a:t> циклу. Для </a:t>
            </a:r>
            <a:r>
              <a:rPr lang="ru-RU" sz="2700" dirty="0" err="1" smtClean="0">
                <a:latin typeface="Georgia" panose="02040502050405020303" pitchFamily="18" charset="0"/>
              </a:rPr>
              <a:t>проведення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групових</a:t>
            </a:r>
            <a:r>
              <a:rPr lang="ru-RU" sz="2700" dirty="0" smtClean="0">
                <a:latin typeface="Georgia" panose="02040502050405020303" pitchFamily="18" charset="0"/>
              </a:rPr>
              <a:t> та </a:t>
            </a:r>
            <a:r>
              <a:rPr lang="ru-RU" sz="2700" dirty="0" err="1" smtClean="0">
                <a:latin typeface="Georgia" panose="02040502050405020303" pitchFamily="18" charset="0"/>
              </a:rPr>
              <a:t>індивідуальних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оглядів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тварин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необхідні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джерела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достатнього</a:t>
            </a:r>
            <a:r>
              <a:rPr lang="ru-RU" sz="2700" dirty="0" smtClean="0">
                <a:latin typeface="Georgia" panose="02040502050405020303" pitchFamily="18" charset="0"/>
              </a:rPr>
              <a:t> природного </a:t>
            </a:r>
            <a:r>
              <a:rPr lang="ru-RU" sz="2700" dirty="0" err="1" smtClean="0">
                <a:latin typeface="Georgia" panose="02040502050405020303" pitchFamily="18" charset="0"/>
              </a:rPr>
              <a:t>чи</a:t>
            </a:r>
            <a:r>
              <a:rPr lang="ru-RU" sz="2700" dirty="0" smtClean="0">
                <a:latin typeface="Georgia" panose="02040502050405020303" pitchFamily="18" charset="0"/>
              </a:rPr>
              <a:t> штучного </a:t>
            </a:r>
            <a:r>
              <a:rPr lang="ru-RU" sz="2700" dirty="0" err="1" smtClean="0">
                <a:latin typeface="Georgia" panose="02040502050405020303" pitchFamily="18" charset="0"/>
              </a:rPr>
              <a:t>освітлення</a:t>
            </a:r>
            <a:r>
              <a:rPr lang="ru-RU" sz="2700" dirty="0" smtClean="0">
                <a:latin typeface="Georgia" panose="02040502050405020303" pitchFamily="18" charset="0"/>
              </a:rPr>
              <a:t>. </a:t>
            </a:r>
          </a:p>
          <a:p>
            <a:pPr algn="just"/>
            <a:r>
              <a:rPr lang="ru-RU" sz="2700" dirty="0" err="1" smtClean="0">
                <a:latin typeface="Georgia" panose="02040502050405020303" pitchFamily="18" charset="0"/>
              </a:rPr>
              <a:t>Слід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зазначити</a:t>
            </a:r>
            <a:r>
              <a:rPr lang="ru-RU" sz="2700" dirty="0" smtClean="0">
                <a:latin typeface="Georgia" panose="02040502050405020303" pitchFamily="18" charset="0"/>
              </a:rPr>
              <a:t>, </a:t>
            </a:r>
            <a:r>
              <a:rPr lang="ru-RU" sz="2700" dirty="0" err="1" smtClean="0">
                <a:latin typeface="Georgia" panose="02040502050405020303" pitchFamily="18" charset="0"/>
              </a:rPr>
              <a:t>що</a:t>
            </a:r>
            <a:r>
              <a:rPr lang="ru-RU" sz="2700" dirty="0" smtClean="0">
                <a:latin typeface="Georgia" panose="02040502050405020303" pitchFamily="18" charset="0"/>
              </a:rPr>
              <a:t> у </a:t>
            </a:r>
            <a:r>
              <a:rPr lang="ru-RU" sz="2700" dirty="0" err="1" smtClean="0">
                <a:latin typeface="Georgia" panose="02040502050405020303" pitchFamily="18" charset="0"/>
              </a:rPr>
              <a:t>процесі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еволюції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сільськогосподарські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тварини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пристосувалися</a:t>
            </a:r>
            <a:r>
              <a:rPr lang="ru-RU" sz="2700" dirty="0" smtClean="0">
                <a:latin typeface="Georgia" panose="02040502050405020303" pitchFamily="18" charset="0"/>
              </a:rPr>
              <a:t> до </a:t>
            </a:r>
            <a:r>
              <a:rPr lang="ru-RU" sz="2700" dirty="0" err="1" smtClean="0">
                <a:latin typeface="Georgia" panose="02040502050405020303" pitchFamily="18" charset="0"/>
              </a:rPr>
              <a:t>життя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різних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умовах</a:t>
            </a:r>
            <a:r>
              <a:rPr lang="ru-RU" sz="2700" dirty="0" smtClean="0">
                <a:latin typeface="Georgia" panose="02040502050405020303" pitchFamily="18" charset="0"/>
              </a:rPr>
              <a:t>; так, </a:t>
            </a:r>
            <a:r>
              <a:rPr lang="ru-RU" sz="27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700" dirty="0" smtClean="0">
                <a:latin typeface="Georgia" panose="02040502050405020303" pitchFamily="18" charset="0"/>
              </a:rPr>
              <a:t>, </a:t>
            </a:r>
            <a:r>
              <a:rPr lang="ru-RU" sz="2700" dirty="0" err="1" smtClean="0">
                <a:latin typeface="Georgia" panose="02040502050405020303" pitchFamily="18" charset="0"/>
              </a:rPr>
              <a:t>жуйні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пасуться</a:t>
            </a:r>
            <a:r>
              <a:rPr lang="ru-RU" sz="2700" dirty="0" smtClean="0">
                <a:latin typeface="Georgia" panose="02040502050405020303" pitchFamily="18" charset="0"/>
              </a:rPr>
              <a:t> і </a:t>
            </a:r>
            <a:r>
              <a:rPr lang="ru-RU" sz="2700" dirty="0" err="1" smtClean="0">
                <a:latin typeface="Georgia" panose="02040502050405020303" pitchFamily="18" charset="0"/>
              </a:rPr>
              <a:t>відпочивають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протягом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світлового</a:t>
            </a:r>
            <a:r>
              <a:rPr lang="ru-RU" sz="2700" dirty="0" smtClean="0">
                <a:latin typeface="Georgia" panose="02040502050405020303" pitchFamily="18" charset="0"/>
              </a:rPr>
              <a:t> дня на </a:t>
            </a:r>
            <a:r>
              <a:rPr lang="ru-RU" sz="2700" dirty="0" err="1" smtClean="0">
                <a:latin typeface="Georgia" panose="02040502050405020303" pitchFamily="18" charset="0"/>
              </a:rPr>
              <a:t>відкритих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пасовищах</a:t>
            </a:r>
            <a:r>
              <a:rPr lang="ru-RU" sz="2700" dirty="0" smtClean="0">
                <a:latin typeface="Georgia" panose="02040502050405020303" pitchFamily="18" charset="0"/>
              </a:rPr>
              <a:t>, а </a:t>
            </a:r>
            <a:r>
              <a:rPr lang="ru-RU" sz="2700" dirty="0" err="1" smtClean="0">
                <a:latin typeface="Georgia" panose="02040502050405020303" pitchFamily="18" charset="0"/>
              </a:rPr>
              <a:t>свиням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властива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сутінкова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активність</a:t>
            </a:r>
            <a:r>
              <a:rPr lang="ru-RU" sz="2700" dirty="0" smtClean="0">
                <a:latin typeface="Georgia" panose="02040502050405020303" pitchFamily="18" charset="0"/>
              </a:rPr>
              <a:t> у </a:t>
            </a:r>
            <a:r>
              <a:rPr lang="ru-RU" sz="2700" dirty="0" err="1" smtClean="0">
                <a:latin typeface="Georgia" panose="02040502050405020303" pitchFamily="18" charset="0"/>
              </a:rPr>
              <a:t>лісовій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місцевості</a:t>
            </a:r>
            <a:r>
              <a:rPr lang="ru-RU" sz="27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7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Шум</a:t>
            </a:r>
            <a:r>
              <a:rPr lang="ru-RU" sz="2700" dirty="0" smtClean="0">
                <a:latin typeface="Georgia" panose="02040502050405020303" pitchFamily="18" charset="0"/>
              </a:rPr>
              <a:t>: Неминучий </a:t>
            </a:r>
            <a:r>
              <a:rPr lang="ru-RU" sz="2700" dirty="0" err="1" smtClean="0">
                <a:latin typeface="Georgia" panose="02040502050405020303" pitchFamily="18" charset="0"/>
              </a:rPr>
              <a:t>фоновий</a:t>
            </a:r>
            <a:r>
              <a:rPr lang="ru-RU" sz="2700" dirty="0" smtClean="0">
                <a:latin typeface="Georgia" panose="02040502050405020303" pitchFamily="18" charset="0"/>
              </a:rPr>
              <a:t> шум, </a:t>
            </a:r>
            <a:r>
              <a:rPr lang="ru-RU" sz="27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вентиляційного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обладнання</a:t>
            </a:r>
            <a:r>
              <a:rPr lang="ru-RU" sz="2700" dirty="0" smtClean="0">
                <a:latin typeface="Georgia" panose="02040502050405020303" pitchFamily="18" charset="0"/>
              </a:rPr>
              <a:t>, </a:t>
            </a:r>
            <a:r>
              <a:rPr lang="ru-RU" sz="2700" dirty="0" err="1" smtClean="0">
                <a:latin typeface="Georgia" panose="02040502050405020303" pitchFamily="18" charset="0"/>
              </a:rPr>
              <a:t>слід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звести</a:t>
            </a:r>
            <a:r>
              <a:rPr lang="ru-RU" sz="2700" dirty="0" smtClean="0">
                <a:latin typeface="Georgia" panose="02040502050405020303" pitchFamily="18" charset="0"/>
              </a:rPr>
              <a:t> до </a:t>
            </a:r>
            <a:r>
              <a:rPr lang="ru-RU" sz="2700" dirty="0" err="1" smtClean="0">
                <a:latin typeface="Georgia" panose="02040502050405020303" pitchFamily="18" charset="0"/>
              </a:rPr>
              <a:t>мінімуму</a:t>
            </a:r>
            <a:r>
              <a:rPr lang="ru-RU" sz="2700" dirty="0" smtClean="0">
                <a:latin typeface="Georgia" panose="02040502050405020303" pitchFamily="18" charset="0"/>
              </a:rPr>
              <a:t> і </a:t>
            </a:r>
            <a:r>
              <a:rPr lang="ru-RU" sz="2700" dirty="0" err="1" smtClean="0">
                <a:latin typeface="Georgia" panose="02040502050405020303" pitchFamily="18" charset="0"/>
              </a:rPr>
              <a:t>уникати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раптових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шумів</a:t>
            </a:r>
            <a:r>
              <a:rPr lang="ru-RU" sz="2700" dirty="0" smtClean="0">
                <a:latin typeface="Georgia" panose="02040502050405020303" pitchFamily="18" charset="0"/>
              </a:rPr>
              <a:t>. </a:t>
            </a:r>
            <a:r>
              <a:rPr lang="ru-RU" sz="2700" dirty="0" err="1" smtClean="0">
                <a:latin typeface="Georgia" panose="02040502050405020303" pitchFamily="18" charset="0"/>
              </a:rPr>
              <a:t>Приміщення</a:t>
            </a:r>
            <a:r>
              <a:rPr lang="ru-RU" sz="2700" dirty="0" smtClean="0">
                <a:latin typeface="Georgia" panose="02040502050405020303" pitchFamily="18" charset="0"/>
              </a:rPr>
              <a:t> для догляду та </a:t>
            </a:r>
            <a:r>
              <a:rPr lang="ru-RU" sz="2700" dirty="0" err="1" smtClean="0">
                <a:latin typeface="Georgia" panose="02040502050405020303" pitchFamily="18" charset="0"/>
              </a:rPr>
              <a:t>знерухомлення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тварин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слід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конструювати</a:t>
            </a:r>
            <a:r>
              <a:rPr lang="ru-RU" sz="2700" dirty="0" smtClean="0">
                <a:latin typeface="Georgia" panose="02040502050405020303" pitchFamily="18" charset="0"/>
              </a:rPr>
              <a:t> та </a:t>
            </a:r>
            <a:r>
              <a:rPr lang="ru-RU" sz="2700" dirty="0" err="1" smtClean="0">
                <a:latin typeface="Georgia" panose="02040502050405020303" pitchFamily="18" charset="0"/>
              </a:rPr>
              <a:t>експлуатувати</a:t>
            </a:r>
            <a:r>
              <a:rPr lang="ru-RU" sz="2700" dirty="0" smtClean="0">
                <a:latin typeface="Georgia" panose="02040502050405020303" pitchFamily="18" charset="0"/>
              </a:rPr>
              <a:t> так, </a:t>
            </a:r>
            <a:r>
              <a:rPr lang="ru-RU" sz="2700" dirty="0" err="1" smtClean="0">
                <a:latin typeface="Georgia" panose="02040502050405020303" pitchFamily="18" charset="0"/>
              </a:rPr>
              <a:t>щоб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рівень</a:t>
            </a:r>
            <a:r>
              <a:rPr lang="ru-RU" sz="2700" dirty="0" smtClean="0">
                <a:latin typeface="Georgia" panose="02040502050405020303" pitchFamily="18" charset="0"/>
              </a:rPr>
              <a:t> шуму при </a:t>
            </a:r>
            <a:r>
              <a:rPr lang="ru-RU" sz="2700" dirty="0" err="1" smtClean="0">
                <a:latin typeface="Georgia" panose="02040502050405020303" pitchFamily="18" charset="0"/>
              </a:rPr>
              <a:t>їх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використанні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був</a:t>
            </a:r>
            <a:r>
              <a:rPr lang="ru-RU" sz="2700" dirty="0" smtClean="0">
                <a:latin typeface="Georgia" panose="02040502050405020303" pitchFamily="18" charset="0"/>
              </a:rPr>
              <a:t> </a:t>
            </a:r>
            <a:r>
              <a:rPr lang="ru-RU" sz="2700" dirty="0" err="1" smtClean="0">
                <a:latin typeface="Georgia" panose="02040502050405020303" pitchFamily="18" charset="0"/>
              </a:rPr>
              <a:t>мінімальним</a:t>
            </a:r>
            <a:endParaRPr lang="ru-RU" sz="27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Загальні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вимоги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щодо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с/г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тварин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23220"/>
            <a:ext cx="12192000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5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Контроль </a:t>
            </a:r>
            <a:r>
              <a:rPr lang="ru-RU" sz="255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захворюваності</a:t>
            </a:r>
            <a:r>
              <a:rPr lang="ru-RU" sz="255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. </a:t>
            </a:r>
            <a:endParaRPr lang="ru-RU" sz="2550" dirty="0" smtClean="0">
              <a:latin typeface="Georgia" panose="02040502050405020303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550" dirty="0" err="1" smtClean="0">
                <a:latin typeface="Georgia" panose="02040502050405020303" pitchFamily="18" charset="0"/>
              </a:rPr>
              <a:t>Ризиковано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спільно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утримувати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тварин</a:t>
            </a:r>
            <a:r>
              <a:rPr lang="ru-RU" sz="2550" dirty="0" smtClean="0">
                <a:latin typeface="Georgia" panose="02040502050405020303" pitchFamily="18" charset="0"/>
              </a:rPr>
              <a:t>, </a:t>
            </a:r>
            <a:r>
              <a:rPr lang="ru-RU" sz="2550" dirty="0" err="1" smtClean="0">
                <a:latin typeface="Georgia" panose="02040502050405020303" pitchFamily="18" charset="0"/>
              </a:rPr>
              <a:t>отриманих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із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різних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джерел</a:t>
            </a:r>
            <a:r>
              <a:rPr lang="ru-RU" sz="2550" dirty="0" smtClean="0">
                <a:latin typeface="Georgia" panose="02040502050405020303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ru-RU" sz="2550" dirty="0" err="1" smtClean="0">
                <a:latin typeface="Georgia" panose="02040502050405020303" pitchFamily="18" charset="0"/>
              </a:rPr>
              <a:t>Розробити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програми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профілактичних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ветеринарних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заходів</a:t>
            </a:r>
            <a:r>
              <a:rPr lang="ru-RU" sz="2550" dirty="0" smtClean="0">
                <a:latin typeface="Georgia" panose="02040502050405020303" pitchFamily="18" charset="0"/>
              </a:rPr>
              <a:t> та у </a:t>
            </a:r>
            <a:r>
              <a:rPr lang="ru-RU" sz="2550" dirty="0" err="1" smtClean="0">
                <a:latin typeface="Georgia" panose="02040502050405020303" pitchFamily="18" charset="0"/>
              </a:rPr>
              <a:t>разі</a:t>
            </a:r>
            <a:r>
              <a:rPr lang="ru-RU" sz="2550" dirty="0" smtClean="0">
                <a:latin typeface="Georgia" panose="02040502050405020303" pitchFamily="18" charset="0"/>
              </a:rPr>
              <a:t> потреби </a:t>
            </a:r>
            <a:r>
              <a:rPr lang="ru-RU" sz="2550" dirty="0" err="1" smtClean="0">
                <a:latin typeface="Georgia" panose="02040502050405020303" pitchFamily="18" charset="0"/>
              </a:rPr>
              <a:t>запровадити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відповідні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схеми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вакцинації</a:t>
            </a:r>
            <a:endParaRPr lang="ru-RU" sz="2550" dirty="0" smtClean="0">
              <a:latin typeface="Georgia" panose="02040502050405020303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550" dirty="0" smtClean="0">
                <a:latin typeface="Georgia" panose="02040502050405020303" pitchFamily="18" charset="0"/>
              </a:rPr>
              <a:t>Догляд за </a:t>
            </a:r>
            <a:r>
              <a:rPr lang="ru-RU" sz="2550" dirty="0" err="1" smtClean="0">
                <a:latin typeface="Georgia" panose="02040502050405020303" pitchFamily="18" charset="0"/>
              </a:rPr>
              <a:t>копитами</a:t>
            </a:r>
            <a:endParaRPr lang="ru-RU" sz="2550" dirty="0">
              <a:latin typeface="Georgia" panose="02040502050405020303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550" dirty="0" err="1" smtClean="0">
                <a:latin typeface="Georgia" panose="02040502050405020303" pitchFamily="18" charset="0"/>
              </a:rPr>
              <a:t>Протипаразитарні</a:t>
            </a:r>
            <a:r>
              <a:rPr lang="ru-RU" sz="2550" dirty="0" smtClean="0">
                <a:latin typeface="Georgia" panose="02040502050405020303" pitchFamily="18" charset="0"/>
              </a:rPr>
              <a:t> заходи</a:t>
            </a:r>
          </a:p>
          <a:p>
            <a:pPr marL="514350" indent="-514350" algn="just">
              <a:buAutoNum type="arabicPeriod"/>
            </a:pPr>
            <a:r>
              <a:rPr lang="ru-RU" sz="2550" dirty="0" err="1" smtClean="0">
                <a:latin typeface="Georgia" panose="02040502050405020303" pitchFamily="18" charset="0"/>
              </a:rPr>
              <a:t>Організація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харчування</a:t>
            </a:r>
            <a:endParaRPr lang="ru-RU" sz="2550" dirty="0" smtClean="0">
              <a:latin typeface="Georgia" panose="02040502050405020303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550" dirty="0" smtClean="0">
                <a:latin typeface="Georgia" panose="02040502050405020303" pitchFamily="18" charset="0"/>
              </a:rPr>
              <a:t>Регулярна </a:t>
            </a:r>
            <a:r>
              <a:rPr lang="ru-RU" sz="2550" dirty="0" err="1" smtClean="0">
                <a:latin typeface="Georgia" panose="02040502050405020303" pitchFamily="18" charset="0"/>
              </a:rPr>
              <a:t>перевірка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кількості</a:t>
            </a:r>
            <a:r>
              <a:rPr lang="ru-RU" sz="2550" dirty="0" smtClean="0">
                <a:latin typeface="Georgia" panose="02040502050405020303" pitchFamily="18" charset="0"/>
              </a:rPr>
              <a:t> та </a:t>
            </a:r>
            <a:r>
              <a:rPr lang="ru-RU" sz="2550" dirty="0" err="1" smtClean="0">
                <a:latin typeface="Georgia" panose="02040502050405020303" pitchFamily="18" charset="0"/>
              </a:rPr>
              <a:t>якості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продукції</a:t>
            </a:r>
            <a:r>
              <a:rPr lang="ru-RU" sz="2550" dirty="0" smtClean="0">
                <a:latin typeface="Georgia" panose="02040502050405020303" pitchFamily="18" charset="0"/>
              </a:rPr>
              <a:t>, </a:t>
            </a:r>
            <a:r>
              <a:rPr lang="ru-RU" sz="2550" dirty="0" err="1" smtClean="0">
                <a:latin typeface="Georgia" panose="02040502050405020303" pitchFamily="18" charset="0"/>
              </a:rPr>
              <a:t>що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одержується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від</a:t>
            </a:r>
            <a:r>
              <a:rPr lang="ru-RU" sz="2550" dirty="0" smtClean="0">
                <a:latin typeface="Georgia" panose="02040502050405020303" pitchFamily="18" charset="0"/>
              </a:rPr>
              <a:t> с/г </a:t>
            </a:r>
            <a:r>
              <a:rPr lang="ru-RU" sz="2550" dirty="0" err="1" smtClean="0">
                <a:latin typeface="Georgia" panose="02040502050405020303" pitchFamily="18" charset="0"/>
              </a:rPr>
              <a:t>тварин</a:t>
            </a:r>
            <a:endParaRPr lang="ru-RU" sz="2550" dirty="0" smtClean="0">
              <a:latin typeface="Georgia" panose="02040502050405020303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550" dirty="0" err="1" smtClean="0">
                <a:latin typeface="Georgia" panose="02040502050405020303" pitchFamily="18" charset="0"/>
              </a:rPr>
              <a:t>Оцінка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їх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статури</a:t>
            </a:r>
            <a:endParaRPr lang="ru-RU" sz="2550" dirty="0" smtClean="0">
              <a:latin typeface="Georgia" panose="02040502050405020303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550" dirty="0" err="1" smtClean="0">
                <a:latin typeface="Georgia" panose="02040502050405020303" pitchFamily="18" charset="0"/>
              </a:rPr>
              <a:t>Стежити</a:t>
            </a:r>
            <a:r>
              <a:rPr lang="ru-RU" sz="2550" dirty="0" smtClean="0">
                <a:latin typeface="Georgia" panose="02040502050405020303" pitchFamily="18" charset="0"/>
              </a:rPr>
              <a:t> за </a:t>
            </a:r>
            <a:r>
              <a:rPr lang="ru-RU" sz="2550" dirty="0" err="1" smtClean="0">
                <a:latin typeface="Georgia" panose="02040502050405020303" pitchFamily="18" charset="0"/>
              </a:rPr>
              <a:t>тим</a:t>
            </a:r>
            <a:r>
              <a:rPr lang="ru-RU" sz="2550" dirty="0" smtClean="0">
                <a:latin typeface="Georgia" panose="02040502050405020303" pitchFamily="18" charset="0"/>
              </a:rPr>
              <a:t>, </a:t>
            </a:r>
            <a:r>
              <a:rPr lang="ru-RU" sz="2550" dirty="0" err="1" smtClean="0">
                <a:latin typeface="Georgia" panose="02040502050405020303" pitchFamily="18" charset="0"/>
              </a:rPr>
              <a:t>щоб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матеріали</a:t>
            </a:r>
            <a:r>
              <a:rPr lang="ru-RU" sz="2550" dirty="0" smtClean="0">
                <a:latin typeface="Georgia" panose="02040502050405020303" pitchFamily="18" charset="0"/>
              </a:rPr>
              <a:t>, </a:t>
            </a:r>
            <a:r>
              <a:rPr lang="ru-RU" sz="2550" dirty="0" err="1" smtClean="0">
                <a:latin typeface="Georgia" panose="02040502050405020303" pitchFamily="18" charset="0"/>
              </a:rPr>
              <a:t>що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використовуються</a:t>
            </a:r>
            <a:r>
              <a:rPr lang="ru-RU" sz="2550" dirty="0" smtClean="0">
                <a:latin typeface="Georgia" panose="02040502050405020303" pitchFamily="18" charset="0"/>
              </a:rPr>
              <a:t> в </a:t>
            </a:r>
            <a:r>
              <a:rPr lang="ru-RU" sz="2550" dirty="0" err="1" smtClean="0">
                <a:latin typeface="Georgia" panose="02040502050405020303" pitchFamily="18" charset="0"/>
              </a:rPr>
              <a:t>огорожах</a:t>
            </a:r>
            <a:r>
              <a:rPr lang="ru-RU" sz="2550" dirty="0" smtClean="0">
                <a:latin typeface="Georgia" panose="02040502050405020303" pitchFamily="18" charset="0"/>
              </a:rPr>
              <a:t>, не </a:t>
            </a:r>
            <a:r>
              <a:rPr lang="ru-RU" sz="2550" dirty="0" err="1" smtClean="0">
                <a:latin typeface="Georgia" panose="02040502050405020303" pitchFamily="18" charset="0"/>
              </a:rPr>
              <a:t>були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джерелами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або</a:t>
            </a:r>
            <a:r>
              <a:rPr lang="ru-RU" sz="2550" dirty="0" smtClean="0">
                <a:latin typeface="Georgia" panose="02040502050405020303" pitchFamily="18" charset="0"/>
              </a:rPr>
              <a:t> не </a:t>
            </a:r>
            <a:r>
              <a:rPr lang="ru-RU" sz="2550" dirty="0" err="1" smtClean="0">
                <a:latin typeface="Georgia" panose="02040502050405020303" pitchFamily="18" charset="0"/>
              </a:rPr>
              <a:t>сприяли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зростанню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збудників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інфекцій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або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паразитів</a:t>
            </a:r>
            <a:endParaRPr lang="ru-RU" sz="2550" dirty="0" smtClean="0">
              <a:latin typeface="Georgia" panose="02040502050405020303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550" dirty="0" err="1" smtClean="0">
                <a:latin typeface="Georgia" panose="02040502050405020303" pitchFamily="18" charset="0"/>
              </a:rPr>
              <a:t>Тварини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сімейства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кінських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потребують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увагу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регулярної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перевірки</a:t>
            </a:r>
            <a:r>
              <a:rPr lang="ru-RU" sz="2550" dirty="0" smtClean="0">
                <a:latin typeface="Georgia" panose="02040502050405020303" pitchFamily="18" charset="0"/>
              </a:rPr>
              <a:t> стану </a:t>
            </a:r>
            <a:r>
              <a:rPr lang="ru-RU" sz="2550" dirty="0" err="1" smtClean="0">
                <a:latin typeface="Georgia" panose="02040502050405020303" pitchFamily="18" charset="0"/>
              </a:rPr>
              <a:t>зубів</a:t>
            </a:r>
            <a:r>
              <a:rPr lang="ru-RU" sz="2550" dirty="0" smtClean="0">
                <a:latin typeface="Georgia" panose="02040502050405020303" pitchFamily="18" charset="0"/>
              </a:rPr>
              <a:t> та </a:t>
            </a:r>
            <a:r>
              <a:rPr lang="ru-RU" sz="2550" dirty="0" err="1" smtClean="0">
                <a:latin typeface="Georgia" panose="02040502050405020303" pitchFamily="18" charset="0"/>
              </a:rPr>
              <a:t>проведення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заходів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щодо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профілактики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респіраторних</a:t>
            </a:r>
            <a:r>
              <a:rPr lang="ru-RU" sz="2550" dirty="0" smtClean="0">
                <a:latin typeface="Georgia" panose="02040502050405020303" pitchFamily="18" charset="0"/>
              </a:rPr>
              <a:t> </a:t>
            </a:r>
            <a:r>
              <a:rPr lang="ru-RU" sz="2550" dirty="0" err="1" smtClean="0">
                <a:latin typeface="Georgia" panose="02040502050405020303" pitchFamily="18" charset="0"/>
              </a:rPr>
              <a:t>захворювань</a:t>
            </a:r>
            <a:r>
              <a:rPr lang="ru-RU" sz="255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802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45920" y="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1.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Загальні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вимоги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щодо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утримання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с/г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тварин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9900"/>
            <a:ext cx="119481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Аномалії</a:t>
            </a:r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поведінки</a:t>
            </a:r>
            <a:endParaRPr lang="ru-RU" sz="32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3200" dirty="0" err="1" smtClean="0">
                <a:latin typeface="Georgia" panose="02040502050405020303" pitchFamily="18" charset="0"/>
              </a:rPr>
              <a:t>Жування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або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кусання</a:t>
            </a:r>
            <a:r>
              <a:rPr lang="ru-RU" sz="3200" dirty="0" smtClean="0">
                <a:latin typeface="Georgia" panose="02040502050405020303" pitchFamily="18" charset="0"/>
              </a:rPr>
              <a:t> хвоста, </a:t>
            </a:r>
            <a:r>
              <a:rPr lang="ru-RU" sz="3200" dirty="0" err="1" smtClean="0">
                <a:latin typeface="Georgia" panose="02040502050405020303" pitchFamily="18" charset="0"/>
              </a:rPr>
              <a:t>вух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або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боків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вищипування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вовни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смоктання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пуповини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розгойдування</a:t>
            </a:r>
            <a:r>
              <a:rPr lang="ru-RU" sz="3200" dirty="0" smtClean="0">
                <a:latin typeface="Georgia" panose="02040502050405020303" pitchFamily="18" charset="0"/>
              </a:rPr>
              <a:t> ("</a:t>
            </a:r>
            <a:r>
              <a:rPr lang="ru-RU" sz="3200" dirty="0" err="1" smtClean="0">
                <a:latin typeface="Georgia" panose="02040502050405020303" pitchFamily="18" charset="0"/>
              </a:rPr>
              <a:t>ведмежа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хитачка</a:t>
            </a:r>
            <a:r>
              <a:rPr lang="ru-RU" sz="3200" dirty="0" smtClean="0">
                <a:latin typeface="Georgia" panose="02040502050405020303" pitchFamily="18" charset="0"/>
              </a:rPr>
              <a:t>"), </a:t>
            </a:r>
            <a:r>
              <a:rPr lang="ru-RU" sz="3200" dirty="0" err="1" smtClean="0">
                <a:latin typeface="Georgia" panose="02040502050405020303" pitchFamily="18" charset="0"/>
              </a:rPr>
              <a:t>ходіння</a:t>
            </a:r>
            <a:r>
              <a:rPr lang="ru-RU" sz="3200" dirty="0" smtClean="0">
                <a:latin typeface="Georgia" panose="02040502050405020303" pitchFamily="18" charset="0"/>
              </a:rPr>
              <a:t> по деннику (</a:t>
            </a:r>
            <a:r>
              <a:rPr lang="ru-RU" sz="3200" dirty="0" err="1" smtClean="0">
                <a:latin typeface="Georgia" panose="02040502050405020303" pitchFamily="18" charset="0"/>
              </a:rPr>
              <a:t>стійло</a:t>
            </a:r>
            <a:r>
              <a:rPr lang="ru-RU" sz="3200" dirty="0" smtClean="0">
                <a:latin typeface="Georgia" panose="02040502050405020303" pitchFamily="18" charset="0"/>
              </a:rPr>
              <a:t> в </a:t>
            </a:r>
            <a:r>
              <a:rPr lang="ru-RU" sz="3200" dirty="0" err="1" smtClean="0">
                <a:latin typeface="Georgia" panose="02040502050405020303" pitchFamily="18" charset="0"/>
              </a:rPr>
              <a:t>стайні</a:t>
            </a:r>
            <a:r>
              <a:rPr lang="ru-RU" sz="3200" dirty="0" smtClean="0">
                <a:latin typeface="Georgia" panose="02040502050405020303" pitchFamily="18" charset="0"/>
              </a:rPr>
              <a:t> для одного коня), </a:t>
            </a:r>
            <a:r>
              <a:rPr lang="ru-RU" sz="3200" dirty="0" err="1" smtClean="0">
                <a:latin typeface="Georgia" panose="02040502050405020303" pitchFamily="18" charset="0"/>
              </a:rPr>
              <a:t>кусання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годівниці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можуть</a:t>
            </a:r>
            <a:r>
              <a:rPr lang="ru-RU" sz="3200" dirty="0" smtClean="0">
                <a:latin typeface="Georgia" panose="02040502050405020303" pitchFamily="18" charset="0"/>
              </a:rPr>
              <a:t> бути </a:t>
            </a:r>
            <a:r>
              <a:rPr lang="ru-RU" sz="3200" dirty="0" err="1" smtClean="0">
                <a:latin typeface="Georgia" panose="02040502050405020303" pitchFamily="18" charset="0"/>
              </a:rPr>
              <a:t>наслідком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поганої</a:t>
            </a:r>
            <a:r>
              <a:rPr lang="ru-RU" sz="3200" dirty="0" smtClean="0">
                <a:latin typeface="Georgia" panose="02040502050405020303" pitchFamily="18" charset="0"/>
              </a:rPr>
              <a:t> практики </a:t>
            </a:r>
            <a:r>
              <a:rPr lang="ru-RU" sz="3200" dirty="0" err="1" smtClean="0">
                <a:latin typeface="Georgia" panose="02040502050405020303" pitchFamily="18" charset="0"/>
              </a:rPr>
              <a:t>або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поганих</a:t>
            </a:r>
            <a:r>
              <a:rPr lang="ru-RU" sz="3200" dirty="0" smtClean="0">
                <a:latin typeface="Georgia" panose="02040502050405020303" pitchFamily="18" charset="0"/>
              </a:rPr>
              <a:t> умов </a:t>
            </a:r>
            <a:r>
              <a:rPr lang="ru-RU" sz="32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соціальної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ізоляції</a:t>
            </a:r>
            <a:r>
              <a:rPr lang="ru-RU" sz="3200" dirty="0" smtClean="0">
                <a:latin typeface="Georgia" panose="02040502050405020303" pitchFamily="18" charset="0"/>
              </a:rPr>
              <a:t>, а </a:t>
            </a:r>
            <a:r>
              <a:rPr lang="ru-RU" sz="3200" dirty="0" err="1" smtClean="0">
                <a:latin typeface="Georgia" panose="02040502050405020303" pitchFamily="18" charset="0"/>
              </a:rPr>
              <a:t>також</a:t>
            </a:r>
            <a:r>
              <a:rPr lang="ru-RU" sz="3200" dirty="0" smtClean="0">
                <a:latin typeface="Georgia" panose="02040502050405020303" pitchFamily="18" charset="0"/>
              </a:rPr>
              <a:t> результатом </a:t>
            </a:r>
            <a:r>
              <a:rPr lang="ru-RU" sz="3200" dirty="0" err="1" smtClean="0">
                <a:latin typeface="Georgia" panose="02040502050405020303" pitchFamily="18" charset="0"/>
              </a:rPr>
              <a:t>нудьги</a:t>
            </a:r>
            <a:r>
              <a:rPr lang="ru-RU" sz="3200" dirty="0" smtClean="0">
                <a:latin typeface="Georgia" panose="02040502050405020303" pitchFamily="18" charset="0"/>
              </a:rPr>
              <a:t> через </a:t>
            </a:r>
            <a:r>
              <a:rPr lang="ru-RU" sz="3200" dirty="0" err="1" smtClean="0">
                <a:latin typeface="Georgia" panose="02040502050405020303" pitchFamily="18" charset="0"/>
              </a:rPr>
              <a:t>довгі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періоди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відсутності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активності</a:t>
            </a:r>
            <a:r>
              <a:rPr lang="ru-RU" sz="32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3200" dirty="0" smtClean="0">
                <a:latin typeface="Georgia" panose="02040502050405020303" pitchFamily="18" charset="0"/>
              </a:rPr>
              <a:t>При </a:t>
            </a:r>
            <a:r>
              <a:rPr lang="ru-RU" sz="3200" dirty="0" err="1" smtClean="0">
                <a:latin typeface="Georgia" panose="02040502050405020303" pitchFamily="18" charset="0"/>
              </a:rPr>
              <a:t>виникненні</a:t>
            </a:r>
            <a:r>
              <a:rPr lang="ru-RU" sz="3200" dirty="0" smtClean="0">
                <a:latin typeface="Georgia" panose="02040502050405020303" pitchFamily="18" charset="0"/>
              </a:rPr>
              <a:t> таких </a:t>
            </a:r>
            <a:r>
              <a:rPr lang="ru-RU" sz="3200" dirty="0" err="1" smtClean="0">
                <a:latin typeface="Georgia" panose="02040502050405020303" pitchFamily="18" charset="0"/>
              </a:rPr>
              <a:t>аномалій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слід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негайно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вжити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заходів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щодо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усунення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факторів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що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призводять</a:t>
            </a:r>
            <a:r>
              <a:rPr lang="ru-RU" sz="3200" dirty="0" smtClean="0">
                <a:latin typeface="Georgia" panose="02040502050405020303" pitchFamily="18" charset="0"/>
              </a:rPr>
              <a:t> до них, </a:t>
            </a:r>
            <a:r>
              <a:rPr lang="ru-RU" sz="3200" dirty="0" err="1" smtClean="0">
                <a:latin typeface="Georgia" panose="02040502050405020303" pitchFamily="18" charset="0"/>
              </a:rPr>
              <a:t>включаючи</a:t>
            </a:r>
            <a:r>
              <a:rPr lang="ru-RU" sz="3200" dirty="0" smtClean="0">
                <a:latin typeface="Georgia" panose="02040502050405020303" pitchFamily="18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</a:rPr>
              <a:t>наприклад</a:t>
            </a:r>
            <a:r>
              <a:rPr lang="ru-RU" sz="3200" dirty="0" smtClean="0">
                <a:latin typeface="Georgia" panose="02040502050405020303" pitchFamily="18" charset="0"/>
              </a:rPr>
              <a:t>, перегляд умов </a:t>
            </a:r>
            <a:r>
              <a:rPr lang="ru-RU" sz="3200" dirty="0" err="1" smtClean="0">
                <a:latin typeface="Georgia" panose="02040502050405020303" pitchFamily="18" charset="0"/>
              </a:rPr>
              <a:t>утримання</a:t>
            </a:r>
            <a:r>
              <a:rPr lang="ru-RU" sz="3200" dirty="0" smtClean="0">
                <a:latin typeface="Georgia" panose="02040502050405020303" pitchFamily="18" charset="0"/>
              </a:rPr>
              <a:t> та </a:t>
            </a:r>
            <a:r>
              <a:rPr lang="ru-RU" sz="3200" dirty="0" err="1" smtClean="0">
                <a:latin typeface="Georgia" panose="02040502050405020303" pitchFamily="18" charset="0"/>
              </a:rPr>
              <a:t>організаційних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аспектів</a:t>
            </a:r>
            <a:r>
              <a:rPr lang="ru-RU" sz="3200" dirty="0" smtClean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993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3568</Words>
  <Application>Microsoft Office PowerPoint</Application>
  <PresentationFormat>Широкоэкранный</PresentationFormat>
  <Paragraphs>171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Georgia</vt:lpstr>
      <vt:lpstr>Times New Roman</vt:lpstr>
      <vt:lpstr>Тема Office</vt:lpstr>
      <vt:lpstr>ЛЕКЦІЯ №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3</dc:title>
  <dc:creator>Наталья</dc:creator>
  <cp:lastModifiedBy>Наталья</cp:lastModifiedBy>
  <cp:revision>27</cp:revision>
  <dcterms:created xsi:type="dcterms:W3CDTF">2022-03-29T16:04:49Z</dcterms:created>
  <dcterms:modified xsi:type="dcterms:W3CDTF">2022-03-30T10:13:16Z</dcterms:modified>
</cp:coreProperties>
</file>