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77" r:id="rId9"/>
    <p:sldId id="274" r:id="rId10"/>
    <p:sldId id="27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B707-FB61-4182-B9F4-D9AC833A4FA0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99CD3-ED5A-403B-8C36-0AB3B7217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11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8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6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3646EF-01A0-4F6A-B336-FF3AAFB57D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4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7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6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1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4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0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5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6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9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72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784D5-A8E5-4605-BA3D-6754954228DA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2012" TargetMode="External"/><Relationship Id="rId2" Type="http://schemas.openxmlformats.org/officeDocument/2006/relationships/hyperlink" Target="https://uk.wikipedia.org/wiki/1917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734" y="295351"/>
            <a:ext cx="2726106" cy="18310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-77687" y="1810111"/>
            <a:ext cx="5410944" cy="218598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ru-RU" sz="4000" i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uk-UA" sz="4000" b="1" dirty="0"/>
              <a:t>ЗАГАЛЬНА</a:t>
            </a:r>
            <a:r>
              <a:rPr lang="uk-UA" b="1" dirty="0"/>
              <a:t> </a:t>
            </a:r>
            <a:r>
              <a:rPr lang="uk-UA" sz="4000" b="1" dirty="0"/>
              <a:t>ЕКОЛОГІЯ</a:t>
            </a:r>
            <a:br>
              <a:rPr lang="ru-RU" sz="4000" dirty="0"/>
            </a:br>
            <a:endParaRPr lang="ru-RU" sz="4000" i="1" dirty="0">
              <a:latin typeface="Times New Roman" pitchFamily="18" charset="0"/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47" y="4832265"/>
            <a:ext cx="2997645" cy="18639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" y="295350"/>
            <a:ext cx="2454928" cy="183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11" y="3272040"/>
            <a:ext cx="2694599" cy="201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93B165-FCCF-4E51-A07E-7766FA153C76}"/>
              </a:ext>
            </a:extLst>
          </p:cNvPr>
          <p:cNvSpPr txBox="1"/>
          <p:nvPr/>
        </p:nvSpPr>
        <p:spPr>
          <a:xfrm>
            <a:off x="6919420" y="19591"/>
            <a:ext cx="216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Презентація дисципліни</a:t>
            </a:r>
            <a:endParaRPr lang="ru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71628-3A27-4994-8B48-3A85CE23679B}"/>
              </a:ext>
            </a:extLst>
          </p:cNvPr>
          <p:cNvSpPr txBox="1"/>
          <p:nvPr/>
        </p:nvSpPr>
        <p:spPr>
          <a:xfrm>
            <a:off x="6516216" y="327204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Викладач: </a:t>
            </a:r>
            <a:r>
              <a:rPr lang="uk-UA" dirty="0" err="1"/>
              <a:t>к.б.н</a:t>
            </a:r>
            <a:r>
              <a:rPr lang="uk-UA" dirty="0"/>
              <a:t>. </a:t>
            </a:r>
            <a:r>
              <a:rPr lang="uk-UA" dirty="0" err="1"/>
              <a:t>доц.кафедри</a:t>
            </a:r>
            <a:r>
              <a:rPr lang="uk-UA" dirty="0"/>
              <a:t> генетики та рослинних ресурсів</a:t>
            </a:r>
          </a:p>
          <a:p>
            <a:r>
              <a:rPr lang="uk-UA" dirty="0"/>
              <a:t>Войтович О.М.</a:t>
            </a:r>
            <a:endParaRPr lang="ru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E4CF60-D0ED-4C5D-963C-D8C61F4BD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64147"/>
            <a:ext cx="12334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57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6C1D7D-E815-4FD2-91B8-831407943350}"/>
              </a:ext>
            </a:extLst>
          </p:cNvPr>
          <p:cNvSpPr/>
          <p:nvPr/>
        </p:nvSpPr>
        <p:spPr>
          <a:xfrm>
            <a:off x="236307" y="1028343"/>
            <a:ext cx="8435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У разі успішного завершення курсу ви </a:t>
            </a:r>
            <a:r>
              <a:rPr lang="uk-UA" b="1" u="sng" dirty="0">
                <a:latin typeface="Times New Roman" panose="02020603050405020304" pitchFamily="18" charset="0"/>
                <a:ea typeface="MS Mincho" panose="02020609040205080304" pitchFamily="49" charset="-128"/>
              </a:rPr>
              <a:t>зможете</a:t>
            </a:r>
            <a:r>
              <a:rPr lang="uk-UA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</a:p>
          <a:p>
            <a:pPr>
              <a:spcAft>
                <a:spcPts val="0"/>
              </a:spcAft>
            </a:pPr>
            <a:endParaRPr lang="ru-UA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здійснювати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збір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реєстрацію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і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аналіз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екологічних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даних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за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допомогою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відповідних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методів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прийомів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і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засобів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у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польових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і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лабораторних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умовах</a:t>
            </a: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ru-UA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проводити визначення основних параметрів впливу абіотичних екологічних факторів в різних середовищах мешкання;</a:t>
            </a:r>
            <a:endParaRPr lang="ru-UA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організувати біологічний моніторинг стану наземних та водних екосистем;</a:t>
            </a:r>
            <a:endParaRPr lang="ru-UA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визначати біологічні змінні, за якими доцільно проводити моніторинг у конкретних екологічних обставинах;</a:t>
            </a:r>
            <a:endParaRPr lang="ru-UA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аналізувати зміни стану навколишнього середовища з використанням методів фіто та </a:t>
            </a:r>
            <a:r>
              <a:rPr lang="uk-UA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зоо</a:t>
            </a: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-індикації і проводити прогнозування його подальших змін;</a:t>
            </a:r>
            <a:endParaRPr lang="ru-UA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проводити  фізико-хімічний і популяційний аналіз різних компонентів біоценозів;</a:t>
            </a:r>
            <a:endParaRPr lang="ru-UA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проводити екологічні дослідження з метою оцінки стану екосистем та їх продуктивності;</a:t>
            </a:r>
            <a:endParaRPr lang="ru-UA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прогнозувати динаміку розвитку екосистем та можливі </a:t>
            </a:r>
            <a:r>
              <a:rPr lang="uk-UA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сукцесійні</a:t>
            </a: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 зміни;</a:t>
            </a:r>
            <a:endParaRPr lang="ru-UA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прогнозувати наслідки антропогенного впливу на природні та штучні екосистеми.</a:t>
            </a:r>
            <a:endParaRPr lang="ru-UA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0D156-1D36-485D-A09F-90B032E19C27}"/>
              </a:ext>
            </a:extLst>
          </p:cNvPr>
          <p:cNvSpPr txBox="1"/>
          <p:nvPr/>
        </p:nvSpPr>
        <p:spPr>
          <a:xfrm>
            <a:off x="5724128" y="8149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Для чого це мені? Де це знадобиться?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7205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 завершення і для роздумів наступне:</a:t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Ще у 1971 році американський біолог та еколог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Баррі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Коммонер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uk-UA" sz="2200" u="sng" dirty="0">
                <a:latin typeface="Times New Roman" pitchFamily="18" charset="0"/>
                <a:cs typeface="Times New Roman" pitchFamily="18" charset="0"/>
                <a:hlinkClick r:id="rId2" tooltip="1917"/>
              </a:rPr>
              <a:t>1917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uk-UA" sz="2200" u="sng" dirty="0">
                <a:latin typeface="Times New Roman" pitchFamily="18" charset="0"/>
                <a:cs typeface="Times New Roman" pitchFamily="18" charset="0"/>
                <a:hlinkClick r:id="rId3" tooltip="2012"/>
              </a:rPr>
              <a:t>2012</a:t>
            </a:r>
            <a:r>
              <a:rPr lang="uk-UA" sz="2200" u="sng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сформулював основні екологічні закони,  розуміння яких  з часом лише набуває актуальності: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8424936" cy="4525963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i="1" dirty="0" err="1"/>
              <a:t>Everything</a:t>
            </a:r>
            <a:r>
              <a:rPr lang="uk-UA" i="1" dirty="0"/>
              <a:t> </a:t>
            </a:r>
            <a:r>
              <a:rPr lang="uk-UA" i="1" dirty="0" err="1"/>
              <a:t>is</a:t>
            </a:r>
            <a:r>
              <a:rPr lang="uk-UA" i="1" dirty="0"/>
              <a:t> </a:t>
            </a:r>
            <a:r>
              <a:rPr lang="uk-UA" i="1" dirty="0" err="1"/>
              <a:t>connected</a:t>
            </a:r>
            <a:r>
              <a:rPr lang="uk-UA" i="1" dirty="0"/>
              <a:t> </a:t>
            </a:r>
            <a:r>
              <a:rPr lang="uk-UA" i="1" dirty="0" err="1"/>
              <a:t>to</a:t>
            </a:r>
            <a:r>
              <a:rPr lang="uk-UA" i="1" dirty="0"/>
              <a:t> </a:t>
            </a:r>
            <a:r>
              <a:rPr lang="uk-UA" i="1" dirty="0" err="1"/>
              <a:t>everything</a:t>
            </a:r>
            <a:r>
              <a:rPr lang="uk-UA" i="1" dirty="0"/>
              <a:t> </a:t>
            </a:r>
            <a:r>
              <a:rPr lang="uk-UA" i="1" dirty="0" err="1"/>
              <a:t>else</a:t>
            </a:r>
            <a:r>
              <a:rPr lang="uk-UA" dirty="0"/>
              <a:t>. </a:t>
            </a:r>
          </a:p>
          <a:p>
            <a:pPr marL="0" lvl="0" indent="0">
              <a:buNone/>
            </a:pPr>
            <a:r>
              <a:rPr lang="uk-UA" dirty="0"/>
              <a:t>                          Усе пов'язане з усім.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uk-UA" i="1" dirty="0"/>
              <a:t>2. </a:t>
            </a:r>
            <a:r>
              <a:rPr lang="uk-UA" i="1" dirty="0" err="1"/>
              <a:t>Everything</a:t>
            </a:r>
            <a:r>
              <a:rPr lang="uk-UA" i="1" dirty="0"/>
              <a:t> </a:t>
            </a:r>
            <a:r>
              <a:rPr lang="uk-UA" i="1" dirty="0" err="1"/>
              <a:t>must</a:t>
            </a:r>
            <a:r>
              <a:rPr lang="uk-UA" i="1" dirty="0"/>
              <a:t> </a:t>
            </a:r>
            <a:r>
              <a:rPr lang="uk-UA" i="1" dirty="0" err="1"/>
              <a:t>go</a:t>
            </a:r>
            <a:r>
              <a:rPr lang="uk-UA" i="1" dirty="0"/>
              <a:t> </a:t>
            </a:r>
            <a:r>
              <a:rPr lang="uk-UA" i="1" dirty="0" err="1"/>
              <a:t>somewhere</a:t>
            </a:r>
            <a:r>
              <a:rPr lang="uk-UA" dirty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Все повинно кудись діватися.</a:t>
            </a:r>
          </a:p>
          <a:p>
            <a:pPr marL="0" indent="0" algn="ctr">
              <a:buNone/>
            </a:pPr>
            <a:endParaRPr lang="ru-RU" dirty="0"/>
          </a:p>
          <a:p>
            <a:pPr marL="0" lvl="0" indent="0">
              <a:buNone/>
            </a:pPr>
            <a:r>
              <a:rPr lang="uk-UA" i="1" dirty="0"/>
              <a:t>3. </a:t>
            </a:r>
            <a:r>
              <a:rPr lang="uk-UA" i="1" dirty="0" err="1"/>
              <a:t>Nature</a:t>
            </a:r>
            <a:r>
              <a:rPr lang="uk-UA" i="1" dirty="0"/>
              <a:t> </a:t>
            </a:r>
            <a:r>
              <a:rPr lang="uk-UA" i="1" dirty="0" err="1"/>
              <a:t>knows</a:t>
            </a:r>
            <a:r>
              <a:rPr lang="uk-UA" i="1" dirty="0"/>
              <a:t> </a:t>
            </a:r>
            <a:r>
              <a:rPr lang="uk-UA" i="1" dirty="0" err="1"/>
              <a:t>best</a:t>
            </a:r>
            <a:r>
              <a:rPr lang="uk-UA" dirty="0"/>
              <a:t>. 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Природа знає краще. </a:t>
            </a:r>
          </a:p>
          <a:p>
            <a:pPr marL="0" indent="0" algn="ctr">
              <a:buNone/>
            </a:pPr>
            <a:endParaRPr lang="ru-RU" dirty="0"/>
          </a:p>
          <a:p>
            <a:pPr marL="0" lvl="0" indent="0">
              <a:buNone/>
            </a:pPr>
            <a:r>
              <a:rPr lang="uk-UA" i="1" dirty="0"/>
              <a:t>4. </a:t>
            </a:r>
            <a:r>
              <a:rPr lang="uk-UA" i="1" dirty="0" err="1"/>
              <a:t>There</a:t>
            </a:r>
            <a:r>
              <a:rPr lang="uk-UA" i="1" dirty="0"/>
              <a:t> </a:t>
            </a:r>
            <a:r>
              <a:rPr lang="uk-UA" i="1" dirty="0" err="1"/>
              <a:t>is</a:t>
            </a:r>
            <a:r>
              <a:rPr lang="uk-UA" i="1" dirty="0"/>
              <a:t> </a:t>
            </a:r>
            <a:r>
              <a:rPr lang="uk-UA" i="1" dirty="0" err="1"/>
              <a:t>no</a:t>
            </a:r>
            <a:r>
              <a:rPr lang="uk-UA" i="1" dirty="0"/>
              <a:t> </a:t>
            </a:r>
            <a:r>
              <a:rPr lang="uk-UA" i="1" dirty="0" err="1"/>
              <a:t>such</a:t>
            </a:r>
            <a:r>
              <a:rPr lang="uk-UA" i="1" dirty="0"/>
              <a:t> </a:t>
            </a:r>
            <a:r>
              <a:rPr lang="uk-UA" i="1" dirty="0" err="1"/>
              <a:t>thing</a:t>
            </a:r>
            <a:r>
              <a:rPr lang="uk-UA" i="1" dirty="0"/>
              <a:t> </a:t>
            </a:r>
            <a:r>
              <a:rPr lang="uk-UA" i="1" dirty="0" err="1"/>
              <a:t>as</a:t>
            </a:r>
            <a:r>
              <a:rPr lang="uk-UA" i="1" dirty="0"/>
              <a:t> a </a:t>
            </a:r>
            <a:r>
              <a:rPr lang="uk-UA" i="1" dirty="0" err="1"/>
              <a:t>free</a:t>
            </a:r>
            <a:r>
              <a:rPr lang="uk-UA" i="1" dirty="0"/>
              <a:t> </a:t>
            </a:r>
            <a:r>
              <a:rPr lang="uk-UA" i="1" dirty="0" err="1"/>
              <a:t>lunch</a:t>
            </a:r>
            <a:r>
              <a:rPr lang="uk-UA" dirty="0"/>
              <a:t>. </a:t>
            </a:r>
          </a:p>
          <a:p>
            <a:pPr marL="0" indent="0" algn="ctr">
              <a:buNone/>
            </a:pPr>
            <a:r>
              <a:rPr lang="uk-UA" dirty="0"/>
              <a:t>Ніщо не дається задарма (За все треба платити).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330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93610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052736"/>
            <a:ext cx="7560840" cy="1800200"/>
          </a:xfrm>
        </p:spPr>
        <p:txBody>
          <a:bodyPr>
            <a:normAutofit/>
          </a:bodyPr>
          <a:lstStyle/>
          <a:p>
            <a:r>
              <a:rPr lang="uk-UA" sz="3500" b="1" i="1" dirty="0">
                <a:solidFill>
                  <a:schemeClr val="tx1"/>
                </a:solidFill>
              </a:rPr>
              <a:t>Екологія – насамперед біологічна наука (за походженням) про взаємодію і вплив.</a:t>
            </a:r>
          </a:p>
          <a:p>
            <a:endParaRPr lang="uk-UA" sz="5800" b="1" i="1" dirty="0">
              <a:solidFill>
                <a:schemeClr val="tx1"/>
              </a:solidFill>
            </a:endParaRPr>
          </a:p>
          <a:p>
            <a:endParaRPr lang="uk-UA" sz="5800" b="1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AEDD5-31E0-4852-A1E4-13E77E48FD91}"/>
              </a:ext>
            </a:extLst>
          </p:cNvPr>
          <p:cNvSpPr txBox="1"/>
          <p:nvPr/>
        </p:nvSpPr>
        <p:spPr>
          <a:xfrm>
            <a:off x="971600" y="42930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 вас мабуть вже є версії про що мова?</a:t>
            </a:r>
            <a:endParaRPr lang="ru-UA" dirty="0"/>
          </a:p>
        </p:txBody>
      </p:sp>
      <p:pic>
        <p:nvPicPr>
          <p:cNvPr id="6" name="Рисунок 5" descr="Результат пошуку зображень за запитом &quot;тропический лес панамы&quot;">
            <a:extLst>
              <a:ext uri="{FF2B5EF4-FFF2-40B4-BE49-F238E27FC236}">
                <a16:creationId xmlns:a16="http://schemas.microsoft.com/office/drawing/2014/main" id="{1F713430-17B2-43AF-8E76-3751D7422E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5"/>
            <a:ext cx="3736388" cy="2425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02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-162272"/>
            <a:ext cx="4248472" cy="1143000"/>
          </a:xfrm>
        </p:spPr>
        <p:txBody>
          <a:bodyPr>
            <a:normAutofit/>
          </a:bodyPr>
          <a:lstStyle/>
          <a:p>
            <a:r>
              <a:rPr lang="uk-UA" sz="2700" b="1" i="1" dirty="0"/>
              <a:t>Розділи </a:t>
            </a:r>
            <a:r>
              <a:rPr lang="uk-UA" sz="2700" b="1" i="1" dirty="0" err="1"/>
              <a:t>біоекології</a:t>
            </a:r>
            <a:br>
              <a:rPr lang="uk-UA" sz="2700" dirty="0"/>
            </a:br>
            <a:endParaRPr lang="ru-RU" sz="3100" b="1" dirty="0"/>
          </a:p>
        </p:txBody>
      </p:sp>
      <p:pic>
        <p:nvPicPr>
          <p:cNvPr id="5" name="Рисунок 4" descr="Пов’язане зображенн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4889"/>
            <a:ext cx="272415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1765" y="64904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1. Факторіальна екологія</a:t>
            </a:r>
            <a:br>
              <a:rPr lang="uk-UA" sz="2800" b="1" dirty="0"/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1814" y="246436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2. Аутекологія – екологія особин</a:t>
            </a:r>
            <a:br>
              <a:rPr lang="uk-UA" sz="2800" b="1" dirty="0"/>
            </a:br>
            <a:endParaRPr lang="ru-RU" sz="2800" dirty="0"/>
          </a:p>
        </p:txBody>
      </p:sp>
      <p:pic>
        <p:nvPicPr>
          <p:cNvPr id="1026" name="Picture 2" descr="Результат пошуку зображень за запитом &quot;снежный барс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4" y="3140968"/>
            <a:ext cx="3460291" cy="21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клещевин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20" y="3813790"/>
            <a:ext cx="2481974" cy="24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лисичка гриб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54777"/>
            <a:ext cx="2525752" cy="16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-162272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/>
              <a:t>Розділи </a:t>
            </a:r>
            <a:r>
              <a:rPr lang="uk-UA" sz="2700" b="1" i="1" dirty="0" err="1"/>
              <a:t>біоекології</a:t>
            </a:r>
            <a:br>
              <a:rPr lang="uk-UA" sz="2700" dirty="0"/>
            </a:br>
            <a:endParaRPr lang="ru-RU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814" y="50367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3. </a:t>
            </a:r>
            <a:r>
              <a:rPr lang="uk-UA" sz="2800" b="1" dirty="0" err="1"/>
              <a:t>Демекологія</a:t>
            </a:r>
            <a:r>
              <a:rPr lang="uk-UA" sz="2800" b="1" dirty="0"/>
              <a:t> – екологія популяцій</a:t>
            </a:r>
            <a:br>
              <a:rPr lang="uk-UA" sz="2800" b="1" dirty="0"/>
            </a:br>
            <a:endParaRPr lang="ru-RU" sz="2800" dirty="0"/>
          </a:p>
        </p:txBody>
      </p:sp>
      <p:pic>
        <p:nvPicPr>
          <p:cNvPr id="5" name="Рисунок 4" descr="Результат пошуку зображень за запитом &quot;популяція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5" y="1196752"/>
            <a:ext cx="3887244" cy="23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зультат пошуку зображень за запитом &quot;популяція тварин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72" y="1455547"/>
            <a:ext cx="4272181" cy="180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зультат пошуку зображень за запитом &quot;популяція рослин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4" y="4039036"/>
            <a:ext cx="3380105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Результат пошуку зображень за запитом &quot;желтая берез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72" y="3758913"/>
            <a:ext cx="4418050" cy="27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0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-162272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/>
              <a:t>Розділи </a:t>
            </a:r>
            <a:r>
              <a:rPr lang="uk-UA" sz="2700" b="1" i="1" dirty="0" err="1"/>
              <a:t>біоекології</a:t>
            </a:r>
            <a:br>
              <a:rPr lang="uk-UA" sz="2700" dirty="0"/>
            </a:br>
            <a:endParaRPr lang="ru-RU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814" y="520233"/>
            <a:ext cx="8566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4. Синекологія – екологія угруповань (біоценозів)</a:t>
            </a:r>
            <a:br>
              <a:rPr lang="uk-UA" sz="2800" b="1" dirty="0"/>
            </a:br>
            <a:endParaRPr lang="ru-RU" sz="2800" dirty="0"/>
          </a:p>
        </p:txBody>
      </p:sp>
      <p:pic>
        <p:nvPicPr>
          <p:cNvPr id="5" name="Рисунок 4" descr="Результат пошуку зображень за запитом &quot;біоценоз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4" y="1474340"/>
            <a:ext cx="3814122" cy="274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lipImage" descr="https://screenshotscdn.firefoxusercontent.com/images/ea6044a7-ddf8-4537-bddb-e35cf29d1fa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51" y="3140968"/>
            <a:ext cx="436245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81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54769" y="0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/>
              <a:t>Розділи </a:t>
            </a:r>
            <a:r>
              <a:rPr lang="uk-UA" sz="2700" b="1" i="1" dirty="0" err="1"/>
              <a:t>біоекології</a:t>
            </a:r>
            <a:br>
              <a:rPr lang="uk-UA" sz="2700" dirty="0"/>
            </a:br>
            <a:endParaRPr lang="ru-RU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4143" y="881390"/>
            <a:ext cx="856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5. </a:t>
            </a:r>
            <a:r>
              <a:rPr lang="uk-UA" sz="2800" b="1" dirty="0" err="1"/>
              <a:t>Екосистемологія</a:t>
            </a:r>
            <a:r>
              <a:rPr lang="uk-UA" sz="2800" b="1" dirty="0"/>
              <a:t> – екологія біогеоценозів</a:t>
            </a:r>
            <a:endParaRPr lang="ru-RU" sz="2800" dirty="0"/>
          </a:p>
        </p:txBody>
      </p:sp>
      <p:pic>
        <p:nvPicPr>
          <p:cNvPr id="5" name="Рисунок 4" descr="Результат пошуку зображень за запитом &quot;єкосистем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52" y="1628800"/>
            <a:ext cx="6457591" cy="4502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85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54769" y="0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/>
              <a:t>Розділи </a:t>
            </a:r>
            <a:r>
              <a:rPr lang="uk-UA" sz="2700" b="1" i="1" dirty="0" err="1"/>
              <a:t>біоекології</a:t>
            </a:r>
            <a:br>
              <a:rPr lang="uk-UA" sz="2700" dirty="0"/>
            </a:br>
            <a:endParaRPr lang="ru-RU" sz="3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9058" y="764704"/>
            <a:ext cx="856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6. </a:t>
            </a:r>
            <a:r>
              <a:rPr lang="uk-UA" sz="2800" b="1" dirty="0" err="1"/>
              <a:t>Біосферологія</a:t>
            </a:r>
            <a:r>
              <a:rPr lang="uk-UA" sz="2800" b="1" dirty="0"/>
              <a:t> –  глобальна екологія</a:t>
            </a:r>
            <a:endParaRPr lang="ru-RU" sz="2800" dirty="0"/>
          </a:p>
        </p:txBody>
      </p:sp>
      <p:pic>
        <p:nvPicPr>
          <p:cNvPr id="6" name="Рисунок 5" descr="Результат пошуку зображень за запитом &quot;биосфер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3" y="3789040"/>
            <a:ext cx="4248240" cy="277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зультат пошуку зображень за запитом &quot;биосфера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" y="1404610"/>
            <a:ext cx="4369668" cy="227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27" y="2132856"/>
            <a:ext cx="42481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8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Очевидно, що людину, подібно до інших живих істот, не можна розглядати окремо від середовища, в якому він мешкає і з яким йому слід рахуватися, якщо він хоче вижити.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4385" y="1340768"/>
            <a:ext cx="73803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u="sng" dirty="0"/>
              <a:t>Якщо ми хочемо досягти якоїсь згоди з природою, то нам, в більшості випадків, доведеться…</a:t>
            </a:r>
          </a:p>
          <a:p>
            <a:pPr algn="ctr"/>
            <a:r>
              <a:rPr lang="uk-UA" sz="2400" u="sng" dirty="0"/>
              <a:t> </a:t>
            </a:r>
            <a:r>
              <a:rPr lang="uk-UA" sz="3200" u="sng" dirty="0"/>
              <a:t>приймати її умови. </a:t>
            </a:r>
          </a:p>
          <a:p>
            <a:pPr algn="just"/>
            <a:endParaRPr lang="uk-UA" sz="2400" u="sng" dirty="0"/>
          </a:p>
          <a:p>
            <a:pPr algn="just"/>
            <a:r>
              <a:rPr lang="uk-UA" sz="2400" dirty="0"/>
              <a:t>Ці умови відображають основні закони існування всього живого у взаємодії, що і є </a:t>
            </a:r>
            <a:r>
              <a:rPr lang="uk-UA" sz="2400" u="sng" dirty="0"/>
              <a:t>предметом вивчення екології.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1740" y="4332847"/>
            <a:ext cx="79928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Екологія</a:t>
            </a:r>
            <a:r>
              <a:rPr lang="ru-RU" dirty="0"/>
              <a:t> 21 </a:t>
            </a:r>
            <a:r>
              <a:rPr lang="ru-RU" dirty="0" err="1"/>
              <a:t>століття</a:t>
            </a:r>
            <a:r>
              <a:rPr lang="ru-RU" dirty="0"/>
              <a:t> – комплексна, </a:t>
            </a:r>
            <a:r>
              <a:rPr lang="ru-RU" dirty="0" err="1"/>
              <a:t>інтегрована</a:t>
            </a:r>
            <a:r>
              <a:rPr lang="ru-RU" dirty="0"/>
              <a:t> наука про </a:t>
            </a:r>
            <a:r>
              <a:rPr lang="ru-RU" dirty="0" err="1"/>
              <a:t>будову</a:t>
            </a:r>
            <a:r>
              <a:rPr lang="ru-RU" dirty="0"/>
              <a:t>, </a:t>
            </a:r>
            <a:r>
              <a:rPr lang="ru-RU" dirty="0" err="1"/>
              <a:t>функціонування</a:t>
            </a:r>
            <a:r>
              <a:rPr lang="ru-RU" dirty="0"/>
              <a:t>, </a:t>
            </a:r>
            <a:r>
              <a:rPr lang="ru-RU" dirty="0" err="1"/>
              <a:t>взаємозв'язок</a:t>
            </a:r>
            <a:r>
              <a:rPr lang="ru-RU" dirty="0"/>
              <a:t> </a:t>
            </a:r>
            <a:r>
              <a:rPr lang="ru-RU" dirty="0" err="1"/>
              <a:t>багатокомпонентних</a:t>
            </a:r>
            <a:r>
              <a:rPr lang="ru-RU" dirty="0"/>
              <a:t> і </a:t>
            </a:r>
            <a:r>
              <a:rPr lang="ru-RU" dirty="0" err="1"/>
              <a:t>багаторівневих</a:t>
            </a:r>
            <a:r>
              <a:rPr lang="ru-RU" dirty="0"/>
              <a:t> систем в </a:t>
            </a:r>
            <a:r>
              <a:rPr lang="ru-RU" dirty="0" err="1"/>
              <a:t>Природі</a:t>
            </a:r>
            <a:r>
              <a:rPr lang="ru-RU" dirty="0"/>
              <a:t> і </a:t>
            </a:r>
            <a:r>
              <a:rPr lang="ru-RU" dirty="0" err="1"/>
              <a:t>Суспільстві</a:t>
            </a:r>
            <a:r>
              <a:rPr lang="ru-RU" dirty="0"/>
              <a:t> і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кореляції</a:t>
            </a:r>
            <a:r>
              <a:rPr lang="ru-RU" dirty="0"/>
              <a:t> </a:t>
            </a:r>
            <a:r>
              <a:rPr lang="ru-RU" dirty="0" err="1"/>
              <a:t>взаємовпливу</a:t>
            </a:r>
            <a:r>
              <a:rPr lang="ru-RU" dirty="0"/>
              <a:t> </a:t>
            </a:r>
            <a:r>
              <a:rPr lang="ru-RU" dirty="0" err="1"/>
              <a:t>техносфери</a:t>
            </a:r>
            <a:r>
              <a:rPr lang="ru-RU" dirty="0"/>
              <a:t> і </a:t>
            </a:r>
            <a:r>
              <a:rPr lang="ru-RU" dirty="0" err="1"/>
              <a:t>біосфери</a:t>
            </a:r>
            <a:r>
              <a:rPr lang="ru-RU" dirty="0"/>
              <a:t> з метою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і </a:t>
            </a:r>
            <a:r>
              <a:rPr lang="ru-RU" dirty="0" err="1"/>
              <a:t>біосфери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Структура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90 </a:t>
            </a:r>
            <a:r>
              <a:rPr lang="ru-RU" dirty="0" err="1"/>
              <a:t>напрямків</a:t>
            </a:r>
            <a:r>
              <a:rPr lang="ru-RU" dirty="0"/>
              <a:t> і </a:t>
            </a:r>
            <a:r>
              <a:rPr lang="ru-RU" dirty="0" err="1"/>
              <a:t>піднапрямів</a:t>
            </a:r>
            <a:r>
              <a:rPr lang="ru-RU" dirty="0"/>
              <a:t>,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в 4 блоки (</a:t>
            </a:r>
            <a:r>
              <a:rPr lang="ru-RU" dirty="0" err="1"/>
              <a:t>біоекология</a:t>
            </a:r>
            <a:r>
              <a:rPr lang="ru-RU" dirty="0"/>
              <a:t>, </a:t>
            </a:r>
            <a:r>
              <a:rPr lang="ru-RU" dirty="0" err="1"/>
              <a:t>геоекологія</a:t>
            </a:r>
            <a:r>
              <a:rPr lang="ru-RU" dirty="0"/>
              <a:t>, </a:t>
            </a:r>
            <a:r>
              <a:rPr lang="ru-RU" dirty="0" err="1"/>
              <a:t>техноекологія</a:t>
            </a:r>
            <a:r>
              <a:rPr lang="ru-RU" dirty="0"/>
              <a:t> і </a:t>
            </a:r>
            <a:r>
              <a:rPr lang="ru-RU" dirty="0" err="1"/>
              <a:t>соціоекологія</a:t>
            </a:r>
            <a:r>
              <a:rPr lang="ru-RU" dirty="0"/>
              <a:t>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9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ubject.com.ua/textbook/ecology/10klas/10klas.files/image0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5"/>
            <a:ext cx="892899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296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427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 </vt:lpstr>
      <vt:lpstr>Розділи біоекології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завершення і для роздумів наступне:  Ще у 1971 році американський біолог та еколог Баррі  Коммонер (1917- 2012) сформулював основні екологічні закони,  розуміння яких  з часом лише набуває актуальності: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helenVoit@gmail.com</cp:lastModifiedBy>
  <cp:revision>26</cp:revision>
  <dcterms:created xsi:type="dcterms:W3CDTF">2018-09-30T20:13:20Z</dcterms:created>
  <dcterms:modified xsi:type="dcterms:W3CDTF">2020-09-07T19:28:12Z</dcterms:modified>
</cp:coreProperties>
</file>