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4D4D"/>
    <a:srgbClr val="777777"/>
    <a:srgbClr val="FFFF00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738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0" y="2952750"/>
            <a:ext cx="5334000" cy="933450"/>
          </a:xfrm>
        </p:spPr>
        <p:txBody>
          <a:bodyPr/>
          <a:lstStyle>
            <a:lvl1pPr>
              <a:defRPr sz="32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ru-RU" noProof="0"/>
              <a:t>Образец заголовка</a:t>
            </a:r>
            <a:endParaRPr lang="en-US" noProof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0" y="4191000"/>
            <a:ext cx="5334000" cy="457200"/>
          </a:xfrm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pPr lvl="0"/>
            <a:r>
              <a:rPr lang="ru-RU" noProof="0"/>
              <a:t>Образец подзаголовка</a:t>
            </a:r>
            <a:endParaRPr lang="en-US" noProof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4BAB67EA-095F-4AE0-8FCC-078D077917E9}" type="slidenum">
              <a:rPr lang="en-US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CA48BA-5240-4D38-AA1E-21AF1705D0DB}" type="slidenum">
              <a:rPr lang="en-US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236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05650" y="762000"/>
            <a:ext cx="2038350" cy="536416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5962650" cy="536416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6C105B-61DA-421F-981D-3B4615CA64ED}" type="slidenum">
              <a:rPr lang="en-US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123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95B85E-9417-4856-9EAD-146642C11263}" type="slidenum">
              <a:rPr lang="en-US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937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861148-B4D0-43AE-BC91-C6AF42F6B750}" type="slidenum">
              <a:rPr lang="en-US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685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990600" y="1752600"/>
            <a:ext cx="4000500" cy="4373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43500" y="1752600"/>
            <a:ext cx="4000500" cy="4373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7B0EBC-E229-4E0D-A9BE-BE917E6FEB24}" type="slidenum">
              <a:rPr lang="en-US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84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2982A1-55FC-496C-B043-54B3EB643EBE}" type="slidenum">
              <a:rPr lang="en-US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519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8DFDD8-8548-4AE2-8990-B16807AE5E7B}" type="slidenum">
              <a:rPr lang="en-US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359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EF8653-19C7-421A-81E3-EA6EFDE0DCEF}" type="slidenum">
              <a:rPr lang="en-US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461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F18D9D-E65F-4A25-9FD6-C0419CC2D60A}" type="slidenum">
              <a:rPr lang="en-US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000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1FE128-93D3-4EAB-B1F1-D778AEB0FE8F}" type="slidenum">
              <a:rPr lang="en-US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606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762000"/>
            <a:ext cx="8153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752600"/>
            <a:ext cx="8153400" cy="4373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BA4B707-6AEA-4708-BF14-EB3E5C59D16B}" type="slidenum">
              <a:rPr lang="en-US"/>
              <a:pPr/>
              <a:t>‹№›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bg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bg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bg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bg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bg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bg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bg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635896" y="2952750"/>
            <a:ext cx="5508104" cy="1340346"/>
          </a:xfrm>
        </p:spPr>
        <p:txBody>
          <a:bodyPr/>
          <a:lstStyle/>
          <a:p>
            <a:pPr algn="ctr"/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Презентац</a:t>
            </a:r>
            <a:r>
              <a:rPr lang="uk-UA" sz="2800" dirty="0" err="1">
                <a:latin typeface="Times New Roman" pitchFamily="18" charset="0"/>
                <a:cs typeface="Times New Roman" pitchFamily="18" charset="0"/>
              </a:rPr>
              <a:t>ія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 на тему:</a:t>
            </a:r>
            <a:br>
              <a:rPr lang="uk-UA" sz="2800" dirty="0">
                <a:latin typeface="Times New Roman" pitchFamily="18" charset="0"/>
                <a:cs typeface="Times New Roman" pitchFamily="18" charset="0"/>
              </a:rPr>
            </a:br>
            <a:r>
              <a:rPr lang="uk-UA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«Статус джерелознавства у системі наук»</a:t>
            </a:r>
            <a:endParaRPr lang="en-US" sz="2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Поняття «джерелознавство»</a:t>
            </a: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584" y="1752600"/>
            <a:ext cx="8136904" cy="4373563"/>
          </a:xfrm>
        </p:spPr>
        <p:txBody>
          <a:bodyPr/>
          <a:lstStyle/>
          <a:p>
            <a:pPr algn="just"/>
            <a:r>
              <a:rPr lang="uk-UA" b="1" dirty="0" err="1">
                <a:solidFill>
                  <a:srgbClr val="FFFF00"/>
                </a:solidFill>
              </a:rPr>
              <a:t>Джерелозна́вство</a:t>
            </a:r>
            <a:r>
              <a:rPr lang="uk-UA" dirty="0"/>
              <a:t> (історичне джерелознавство) — галузь історичної науки, яка вивчає походження історичних джерел, теорію та практику їх використання в історичних дослідженнях, структуру та функції джерельної бази.</a:t>
            </a:r>
          </a:p>
          <a:p>
            <a:pPr algn="just"/>
            <a:r>
              <a:rPr lang="uk-UA" b="1" dirty="0">
                <a:solidFill>
                  <a:srgbClr val="FFFF00"/>
                </a:solidFill>
              </a:rPr>
              <a:t>Предметом історичного джерелознавства</a:t>
            </a:r>
            <a:r>
              <a:rPr lang="uk-UA" dirty="0"/>
              <a:t> є закономірності виникнення історичних джерел та відображення ними історичного процесу, їх функціонування в історичному дослідженні, місце джерелознавства в системі історичної науки.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chemeClr val="tx1"/>
                </a:solidFill>
              </a:rPr>
              <a:t>Завдання Джерелознавства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розробка головних принципів дослідження джерельної бази;</a:t>
            </a:r>
          </a:p>
          <a:p>
            <a:pPr algn="just"/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вироблення принципів та методів наукового дослідження історичних джерел і використання джерельної інформації;</a:t>
            </a:r>
          </a:p>
          <a:p>
            <a:pPr algn="just"/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опрацювання теоретичних проблем джерелознавства окремих історичних галузей чи дисциплін, зокрема Історії України;</a:t>
            </a:r>
          </a:p>
          <a:p>
            <a:pPr algn="just"/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аналітико-інформативне вивчення, критичний аналіз окремих джерел та їх комплексів;</a:t>
            </a:r>
          </a:p>
          <a:p>
            <a:pPr algn="just"/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систематизація та опис джерел та груп джерел;</a:t>
            </a:r>
          </a:p>
          <a:p>
            <a:pPr algn="just"/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розробка методів пошуку нових джерел;</a:t>
            </a:r>
          </a:p>
          <a:p>
            <a:pPr algn="just"/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забезпечення історичних досліджень вірогідною джерельною базою;</a:t>
            </a:r>
          </a:p>
          <a:p>
            <a:pPr algn="just"/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складання на основі джерельної бази комплексу наукових фактів.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Проблема Джерелознавства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323528" y="1752600"/>
            <a:ext cx="8640960" cy="4844752"/>
          </a:xfrm>
        </p:spPr>
        <p:txBody>
          <a:bodyPr/>
          <a:lstStyle/>
          <a:p>
            <a:pPr algn="just"/>
            <a:r>
              <a:rPr lang="uk-UA" sz="2100" dirty="0">
                <a:latin typeface="Times New Roman" pitchFamily="18" charset="0"/>
                <a:cs typeface="Times New Roman" pitchFamily="18" charset="0"/>
              </a:rPr>
              <a:t>Дослідник В. </a:t>
            </a:r>
            <a:r>
              <a:rPr lang="uk-UA" sz="2100" dirty="0" err="1">
                <a:latin typeface="Times New Roman" pitchFamily="18" charset="0"/>
                <a:cs typeface="Times New Roman" pitchFamily="18" charset="0"/>
              </a:rPr>
              <a:t>Підгаєцький</a:t>
            </a:r>
            <a:r>
              <a:rPr lang="uk-UA" sz="2100" dirty="0">
                <a:latin typeface="Times New Roman" pitchFamily="18" charset="0"/>
                <a:cs typeface="Times New Roman" pitchFamily="18" charset="0"/>
              </a:rPr>
              <a:t> в своїх дослідженнях говоре, що </a:t>
            </a:r>
            <a:r>
              <a:rPr lang="uk-UA" sz="21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джерелознавство є не допоміжною або спеціальною історичною дисципліною, а самодостатньою складовою історії як науки, </a:t>
            </a:r>
            <a:r>
              <a:rPr lang="uk-UA" sz="2100" dirty="0">
                <a:latin typeface="Times New Roman" pitchFamily="18" charset="0"/>
                <a:cs typeface="Times New Roman" pitchFamily="18" charset="0"/>
              </a:rPr>
              <a:t>здатною продукувати нові знання про минуле.</a:t>
            </a:r>
          </a:p>
          <a:p>
            <a:pPr algn="just"/>
            <a:r>
              <a:rPr lang="uk-UA" sz="2100" dirty="0">
                <a:latin typeface="Times New Roman" pitchFamily="18" charset="0"/>
                <a:cs typeface="Times New Roman" pitchFamily="18" charset="0"/>
              </a:rPr>
              <a:t>За його думкою, джерелознавство, так само як і історіографія, має за мету отримання знань про минуле, тобто вирішення конкретних історичних проблем.</a:t>
            </a:r>
          </a:p>
          <a:p>
            <a:pPr algn="just"/>
            <a:r>
              <a:rPr lang="uk-UA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1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Метою дослідження джерелознавця </a:t>
            </a:r>
            <a:r>
              <a:rPr lang="uk-UA" sz="2100" dirty="0">
                <a:latin typeface="Times New Roman" pitchFamily="18" charset="0"/>
                <a:cs typeface="Times New Roman" pitchFamily="18" charset="0"/>
              </a:rPr>
              <a:t>у будь-якому випадку, тобто незалежно від того, досліджує він окрему людину чи певну спільноту, є визначення якісної своєрідності саме соціальної системи.</a:t>
            </a:r>
          </a:p>
          <a:p>
            <a:pPr algn="just"/>
            <a:r>
              <a:rPr lang="uk-UA" sz="2100" dirty="0">
                <a:latin typeface="Times New Roman" pitchFamily="18" charset="0"/>
                <a:cs typeface="Times New Roman" pitchFamily="18" charset="0"/>
              </a:rPr>
              <a:t>Джерелознавство має на меті переробку інформації про структуру і функції соціальних систем, а мета джерелознавчого дослідження — це вирішення конкретно-історичних проблем. </a:t>
            </a:r>
            <a:endParaRPr lang="ru-RU" sz="21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777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24744"/>
            <a:ext cx="8964488" cy="5544616"/>
          </a:xfrm>
        </p:spPr>
        <p:txBody>
          <a:bodyPr/>
          <a:lstStyle/>
          <a:p>
            <a:pPr algn="just"/>
            <a:r>
              <a:rPr lang="ru-RU" b="1" i="1" dirty="0">
                <a:solidFill>
                  <a:srgbClr val="FFFF00"/>
                </a:solidFill>
              </a:rPr>
              <a:t>В. </a:t>
            </a:r>
            <a:r>
              <a:rPr lang="ru-RU" b="1" i="1" dirty="0" err="1">
                <a:solidFill>
                  <a:srgbClr val="FFFF00"/>
                </a:solidFill>
              </a:rPr>
              <a:t>Підгаєцький</a:t>
            </a:r>
            <a:r>
              <a:rPr lang="ru-RU" b="1" i="1" dirty="0">
                <a:solidFill>
                  <a:srgbClr val="FFFF00"/>
                </a:solidFill>
              </a:rPr>
              <a:t> </a:t>
            </a:r>
            <a:r>
              <a:rPr lang="ru-RU" dirty="0" err="1"/>
              <a:t>вважає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історія</a:t>
            </a:r>
            <a:r>
              <a:rPr lang="ru-RU" dirty="0"/>
              <a:t> й </a:t>
            </a:r>
            <a:r>
              <a:rPr lang="ru-RU" dirty="0" err="1"/>
              <a:t>джерелознавство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спільне</a:t>
            </a:r>
            <a:r>
              <a:rPr lang="ru-RU" dirty="0"/>
              <a:t> — </a:t>
            </a:r>
            <a:r>
              <a:rPr lang="ru-RU" dirty="0" err="1"/>
              <a:t>обидві</a:t>
            </a:r>
            <a:r>
              <a:rPr lang="ru-RU" dirty="0"/>
              <a:t> науки </a:t>
            </a:r>
            <a:r>
              <a:rPr lang="ru-RU" dirty="0" err="1"/>
              <a:t>продукують</a:t>
            </a:r>
            <a:r>
              <a:rPr lang="ru-RU" dirty="0"/>
              <a:t> </a:t>
            </a:r>
            <a:r>
              <a:rPr lang="ru-RU" dirty="0" err="1"/>
              <a:t>знання</a:t>
            </a:r>
            <a:r>
              <a:rPr lang="ru-RU" dirty="0"/>
              <a:t> про </a:t>
            </a:r>
            <a:r>
              <a:rPr lang="ru-RU" dirty="0" err="1"/>
              <a:t>минуле</a:t>
            </a:r>
            <a:r>
              <a:rPr lang="ru-RU" dirty="0"/>
              <a:t>. В </a:t>
            </a:r>
            <a:r>
              <a:rPr lang="ru-RU" dirty="0" err="1"/>
              <a:t>цьому</a:t>
            </a:r>
            <a:r>
              <a:rPr lang="ru-RU" dirty="0"/>
              <a:t> з автором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погодитися</a:t>
            </a:r>
            <a:r>
              <a:rPr lang="ru-RU" dirty="0"/>
              <a:t>, </a:t>
            </a:r>
            <a:r>
              <a:rPr lang="ru-RU" dirty="0" err="1"/>
              <a:t>оскільки</a:t>
            </a:r>
            <a:r>
              <a:rPr lang="ru-RU" dirty="0"/>
              <a:t> будь-яка </a:t>
            </a:r>
            <a:r>
              <a:rPr lang="ru-RU" dirty="0" err="1"/>
              <a:t>історична</a:t>
            </a:r>
            <a:r>
              <a:rPr lang="ru-RU" dirty="0"/>
              <a:t> наука </a:t>
            </a:r>
            <a:r>
              <a:rPr lang="ru-RU" dirty="0" err="1"/>
              <a:t>прирощує</a:t>
            </a:r>
            <a:r>
              <a:rPr lang="ru-RU" dirty="0"/>
              <a:t> </a:t>
            </a:r>
            <a:r>
              <a:rPr lang="ru-RU" dirty="0" err="1"/>
              <a:t>знання</a:t>
            </a:r>
            <a:r>
              <a:rPr lang="ru-RU" dirty="0"/>
              <a:t> про </a:t>
            </a:r>
            <a:r>
              <a:rPr lang="ru-RU" dirty="0" err="1"/>
              <a:t>минуле</a:t>
            </a:r>
            <a:r>
              <a:rPr lang="ru-RU" dirty="0"/>
              <a:t>. Але </a:t>
            </a:r>
            <a:r>
              <a:rPr lang="ru-RU" dirty="0" err="1"/>
              <a:t>питання</a:t>
            </a:r>
            <a:r>
              <a:rPr lang="ru-RU" dirty="0"/>
              <a:t> </a:t>
            </a:r>
            <a:r>
              <a:rPr lang="ru-RU" dirty="0" err="1"/>
              <a:t>полягає</a:t>
            </a:r>
            <a:r>
              <a:rPr lang="ru-RU" dirty="0"/>
              <a:t> в тому, про яку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частину</a:t>
            </a:r>
            <a:r>
              <a:rPr lang="ru-RU" dirty="0"/>
              <a:t> </a:t>
            </a:r>
            <a:r>
              <a:rPr lang="ru-RU" dirty="0" err="1"/>
              <a:t>минулого</a:t>
            </a:r>
            <a:r>
              <a:rPr lang="ru-RU" dirty="0"/>
              <a:t> </a:t>
            </a:r>
            <a:r>
              <a:rPr lang="ru-RU" dirty="0" err="1"/>
              <a:t>прирощує</a:t>
            </a:r>
            <a:r>
              <a:rPr lang="ru-RU" dirty="0"/>
              <a:t> </a:t>
            </a:r>
            <a:r>
              <a:rPr lang="ru-RU" dirty="0" err="1"/>
              <a:t>знання</a:t>
            </a:r>
            <a:r>
              <a:rPr lang="ru-RU" dirty="0"/>
              <a:t> </a:t>
            </a:r>
            <a:r>
              <a:rPr lang="ru-RU" dirty="0" err="1"/>
              <a:t>кожна</a:t>
            </a:r>
            <a:r>
              <a:rPr lang="ru-RU" dirty="0"/>
              <a:t> </a:t>
            </a:r>
            <a:r>
              <a:rPr lang="ru-RU" dirty="0" err="1"/>
              <a:t>окрема</a:t>
            </a:r>
            <a:r>
              <a:rPr lang="ru-RU" dirty="0"/>
              <a:t> </a:t>
            </a:r>
            <a:r>
              <a:rPr lang="ru-RU" dirty="0" err="1"/>
              <a:t>історична</a:t>
            </a:r>
            <a:r>
              <a:rPr lang="ru-RU" dirty="0"/>
              <a:t> наука.</a:t>
            </a:r>
          </a:p>
          <a:p>
            <a:pPr marL="0" indent="0" algn="just">
              <a:buNone/>
            </a:pPr>
            <a:endParaRPr lang="ru-RU" dirty="0"/>
          </a:p>
          <a:p>
            <a:pPr algn="just"/>
            <a:r>
              <a:rPr lang="ru-RU" dirty="0"/>
              <a:t>Автор </a:t>
            </a:r>
            <a:r>
              <a:rPr lang="ru-RU" dirty="0" err="1"/>
              <a:t>наполягає</a:t>
            </a:r>
            <a:r>
              <a:rPr lang="ru-RU" dirty="0"/>
              <a:t> на тому,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історія</a:t>
            </a:r>
            <a:r>
              <a:rPr lang="ru-RU" dirty="0"/>
              <a:t> та </a:t>
            </a:r>
            <a:r>
              <a:rPr lang="ru-RU" dirty="0" err="1"/>
              <a:t>джерелознавство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один </a:t>
            </a:r>
            <a:r>
              <a:rPr lang="ru-RU" dirty="0" err="1"/>
              <a:t>об’єкт</a:t>
            </a:r>
            <a:r>
              <a:rPr lang="ru-RU" dirty="0"/>
              <a:t> (</a:t>
            </a:r>
            <a:r>
              <a:rPr lang="ru-RU" dirty="0" err="1"/>
              <a:t>людину</a:t>
            </a:r>
            <a:r>
              <a:rPr lang="ru-RU" dirty="0"/>
              <a:t> у </a:t>
            </a:r>
            <a:r>
              <a:rPr lang="ru-RU" dirty="0" err="1"/>
              <a:t>минулому</a:t>
            </a:r>
            <a:r>
              <a:rPr lang="ru-RU" dirty="0"/>
              <a:t>) й одну й ту саму мету (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конкретних</a:t>
            </a:r>
            <a:r>
              <a:rPr lang="ru-RU" dirty="0"/>
              <a:t> </a:t>
            </a:r>
            <a:r>
              <a:rPr lang="ru-RU" dirty="0" err="1"/>
              <a:t>історичних</a:t>
            </a:r>
            <a:r>
              <a:rPr lang="ru-RU" dirty="0"/>
              <a:t> проблем). В такому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виникає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r>
              <a:rPr lang="ru-RU" dirty="0"/>
              <a:t>: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потрібне</a:t>
            </a:r>
            <a:r>
              <a:rPr lang="ru-RU" dirty="0"/>
              <a:t> </a:t>
            </a:r>
            <a:r>
              <a:rPr lang="ru-RU" dirty="0" err="1"/>
              <a:t>існування</a:t>
            </a:r>
            <a:r>
              <a:rPr lang="ru-RU" dirty="0"/>
              <a:t>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історичних</a:t>
            </a:r>
            <a:r>
              <a:rPr lang="ru-RU" dirty="0"/>
              <a:t> наук для </a:t>
            </a:r>
            <a:r>
              <a:rPr lang="ru-RU" dirty="0" err="1"/>
              <a:t>вивчення</a:t>
            </a:r>
            <a:r>
              <a:rPr lang="ru-RU" dirty="0"/>
              <a:t> одного й того самого </a:t>
            </a:r>
            <a:r>
              <a:rPr lang="ru-RU" dirty="0" err="1"/>
              <a:t>об’єкта</a:t>
            </a:r>
            <a:r>
              <a:rPr lang="ru-RU" dirty="0"/>
              <a:t> з </a:t>
            </a:r>
            <a:r>
              <a:rPr lang="ru-RU" dirty="0" err="1"/>
              <a:t>однією</a:t>
            </a:r>
            <a:r>
              <a:rPr lang="ru-RU" dirty="0"/>
              <a:t> </a:t>
            </a:r>
            <a:r>
              <a:rPr lang="ru-RU" dirty="0" err="1"/>
              <a:t>тією</a:t>
            </a:r>
            <a:r>
              <a:rPr lang="ru-RU" dirty="0"/>
              <a:t> ж самою метою?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908720"/>
            <a:ext cx="8208912" cy="5544616"/>
          </a:xfrm>
        </p:spPr>
        <p:txBody>
          <a:bodyPr/>
          <a:lstStyle/>
          <a:p>
            <a:pPr algn="just"/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Якщо притримуватися поглядів автора, то  що історія та джерелознавство мають спільний об’єкт та мету, то виходить, що: а) немає історії, а є лише джерелознавство; б) немає джерелознавства, а є лише історія; в) історія та джерелознавство — це тотожні поняття. Але перед нами постає питання чи це справді так?</a:t>
            </a:r>
          </a:p>
          <a:p>
            <a:pPr algn="just"/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Насправді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об’єктом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джерелознавства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джерела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саме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джерела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вивчаються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джерелознавчих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дослідженнях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), а метою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джерелознавчого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встановлення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закономірностей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виникнення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еволюції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історичних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джерел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їхня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історія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ступінь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відображення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ними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об’єктивної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дійсності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3499418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Висновки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752600"/>
            <a:ext cx="8460432" cy="4916760"/>
          </a:xfrm>
        </p:spPr>
        <p:txBody>
          <a:bodyPr/>
          <a:lstStyle/>
          <a:p>
            <a:pPr algn="just"/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Джерелознавчі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ніколи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замінять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суто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історичних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досліджень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sz="25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Джерелознавство</a:t>
            </a:r>
            <a:r>
              <a:rPr lang="ru-RU" sz="25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продукує</a:t>
            </a:r>
            <a:r>
              <a:rPr lang="ru-RU" sz="25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знання</a:t>
            </a:r>
            <a:r>
              <a:rPr lang="ru-RU" sz="25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не про </a:t>
            </a:r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людину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минулому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(на </a:t>
            </a:r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відміну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чисто </a:t>
            </a:r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історичних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наук), а </a:t>
            </a:r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знання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про </a:t>
            </a:r>
            <a:r>
              <a:rPr lang="ru-RU" sz="25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джерела</a:t>
            </a:r>
            <a:r>
              <a:rPr lang="ru-RU" sz="25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5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ці</a:t>
            </a:r>
            <a:r>
              <a:rPr lang="ru-RU" sz="25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знання</a:t>
            </a:r>
            <a:r>
              <a:rPr lang="ru-RU" sz="25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важливі</a:t>
            </a:r>
            <a:r>
              <a:rPr lang="ru-RU" sz="25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5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вкрай</a:t>
            </a:r>
            <a:r>
              <a:rPr lang="ru-RU" sz="25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необхідні</a:t>
            </a:r>
            <a:r>
              <a:rPr lang="ru-RU" sz="25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але все-таки вони </a:t>
            </a:r>
            <a:r>
              <a:rPr lang="ru-RU" sz="25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допоміжні</a:t>
            </a:r>
            <a:r>
              <a:rPr lang="ru-RU" sz="25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Змішування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В. </a:t>
            </a:r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Підгаєцьким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об’єкта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та мети </a:t>
            </a:r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історичного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джерелознавчого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досліджень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невиправданою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спробою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змінити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статус </a:t>
            </a:r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джерелознавства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системі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історичних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наук. </a:t>
            </a:r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Дослідник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просто  </a:t>
            </a:r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прагне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вивести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джерелознавство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передній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план.</a:t>
            </a:r>
          </a:p>
        </p:txBody>
      </p:sp>
    </p:spTree>
    <p:extLst>
      <p:ext uri="{BB962C8B-B14F-4D97-AF65-F5344CB8AC3E}">
        <p14:creationId xmlns:p14="http://schemas.microsoft.com/office/powerpoint/2010/main" val="9608946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/>
              <a:t>Таким чином, ми можемо говорити про допоміжний характер джерелознавства в системі наук, однак це ніяк не відкидає дану галузь досліджень на останні ряди в науці.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4912796"/>
      </p:ext>
    </p:extLst>
  </p:cSld>
  <p:clrMapOvr>
    <a:masterClrMapping/>
  </p:clrMapOvr>
</p:sld>
</file>

<file path=ppt/theme/theme1.xml><?xml version="1.0" encoding="utf-8"?>
<a:theme xmlns:a="http://schemas.openxmlformats.org/drawingml/2006/main" name="biting_bullets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Тема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biting_bullets</Template>
  <TotalTime>19</TotalTime>
  <Words>513</Words>
  <Application>Microsoft Office PowerPoint</Application>
  <PresentationFormat>Екран (4:3)</PresentationFormat>
  <Paragraphs>28</Paragraphs>
  <Slides>8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11" baseType="lpstr">
      <vt:lpstr>Arial</vt:lpstr>
      <vt:lpstr>Times New Roman</vt:lpstr>
      <vt:lpstr>biting_bullets</vt:lpstr>
      <vt:lpstr>Презентація на тему: «Статус джерелознавства у системі наук»</vt:lpstr>
      <vt:lpstr>Поняття «джерелознавство»</vt:lpstr>
      <vt:lpstr>Завдання Джерелознавства</vt:lpstr>
      <vt:lpstr>Проблема Джерелознавства</vt:lpstr>
      <vt:lpstr>Презентація PowerPoint</vt:lpstr>
      <vt:lpstr>Презентація PowerPoint</vt:lpstr>
      <vt:lpstr>Висновки</vt:lpstr>
      <vt:lpstr>Презентація PowerPoint</vt:lpstr>
    </vt:vector>
  </TitlesOfParts>
  <Company>DG Win&amp;Soft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на тему: «Статус джерелознавства у системі наук»</dc:title>
  <dc:creator>Егор Перекупенко</dc:creator>
  <cp:lastModifiedBy>Сергей Терно</cp:lastModifiedBy>
  <cp:revision>12</cp:revision>
  <dcterms:created xsi:type="dcterms:W3CDTF">2014-04-14T07:44:50Z</dcterms:created>
  <dcterms:modified xsi:type="dcterms:W3CDTF">2023-07-11T16:35:25Z</dcterms:modified>
</cp:coreProperties>
</file>