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94" r:id="rId14"/>
    <p:sldId id="295" r:id="rId15"/>
    <p:sldId id="297" r:id="rId16"/>
    <p:sldId id="296" r:id="rId17"/>
    <p:sldId id="298" r:id="rId18"/>
    <p:sldId id="279" r:id="rId19"/>
    <p:sldId id="283" r:id="rId20"/>
    <p:sldId id="284" r:id="rId21"/>
    <p:sldId id="280" r:id="rId22"/>
    <p:sldId id="285" r:id="rId23"/>
    <p:sldId id="281" r:id="rId24"/>
    <p:sldId id="282" r:id="rId25"/>
    <p:sldId id="272" r:id="rId26"/>
    <p:sldId id="273" r:id="rId27"/>
    <p:sldId id="274" r:id="rId28"/>
    <p:sldId id="275" r:id="rId29"/>
    <p:sldId id="276" r:id="rId30"/>
    <p:sldId id="277" r:id="rId31"/>
    <p:sldId id="278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20F8136-5E7A-4F4C-B65A-68578FC2C0D4}" type="datetimeFigureOut">
              <a:rPr lang="ru-RU" smtClean="0"/>
              <a:pPr/>
              <a:t>13.09.2025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647974-CF3E-45E4-95FE-D29CBA78383D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підліткового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психофізичних</a:t>
            </a:r>
            <a:r>
              <a:rPr lang="ru-RU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порушеннях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                               </a:t>
            </a:r>
            <a:r>
              <a:rPr lang="ru-RU" b="1" dirty="0" err="1" smtClean="0">
                <a:solidFill>
                  <a:srgbClr val="7030A0"/>
                </a:solidFill>
              </a:rPr>
              <a:t>Викладач</a:t>
            </a:r>
            <a:r>
              <a:rPr lang="ru-RU" b="1" dirty="0" smtClean="0">
                <a:solidFill>
                  <a:srgbClr val="7030A0"/>
                </a:solidFill>
              </a:rPr>
              <a:t>: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                                                             доктор </a:t>
            </a:r>
            <a:r>
              <a:rPr lang="ru-RU" b="1" dirty="0" err="1" smtClean="0">
                <a:solidFill>
                  <a:srgbClr val="7030A0"/>
                </a:solidFill>
              </a:rPr>
              <a:t>ф</a:t>
            </a:r>
            <a:r>
              <a:rPr lang="uk-UA" b="1" dirty="0" err="1" smtClean="0">
                <a:solidFill>
                  <a:srgbClr val="7030A0"/>
                </a:solidFill>
              </a:rPr>
              <a:t>ілософії</a:t>
            </a:r>
            <a:endParaRPr lang="uk-UA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uk-UA" b="1" dirty="0" smtClean="0">
                <a:solidFill>
                  <a:srgbClr val="7030A0"/>
                </a:solidFill>
              </a:rPr>
              <a:t>                                                            Олена ОКОЛОВИЧ</a:t>
            </a:r>
            <a:r>
              <a:rPr lang="ru-RU" b="1" dirty="0" smtClean="0">
                <a:solidFill>
                  <a:srgbClr val="7030A0"/>
                </a:solidFill>
              </a:rPr>
              <a:t> </a:t>
            </a:r>
            <a:endParaRPr lang="ru-RU" b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дитиною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риси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дорослий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намагається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обмірковувати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роблять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дорослі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своєрідно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по-дитячому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суперечність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психічному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спілкуванні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 ним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такту,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обережності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делікатності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які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суттєвими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 процесі нормального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особистості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особливо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притоманне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підліткам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ньому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виявляється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почуття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власної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потреба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визнанні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Самооцінка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набуває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меншого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ніж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дорослими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розібратися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своїх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особливостях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бажання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порівняти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себе 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оцінити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їх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породжують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підвищену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чутливість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оцінювання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особистісних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якостей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поведінки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ставлення до себе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загалом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критичним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Справді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кризи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бувають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вони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неминучими. Цей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стати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важким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виховному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відношенні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батьки,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вчителі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обізнані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особливостями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не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зважають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на них і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продовжують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раніше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навпаки,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ставлять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них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як до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дорослого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потребують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особливої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любові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до себе.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17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/>
          </a:bodyPr>
          <a:lstStyle/>
          <a:p>
            <a:pPr algn="just"/>
            <a:r>
              <a:rPr lang="ru-RU" dirty="0" err="1" smtClean="0"/>
              <a:t>Підлітковий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періодом</a:t>
            </a:r>
            <a:r>
              <a:rPr lang="ru-RU" dirty="0" smtClean="0"/>
              <a:t> </a:t>
            </a:r>
            <a:r>
              <a:rPr lang="ru-RU" dirty="0" err="1" smtClean="0"/>
              <a:t>активних</a:t>
            </a:r>
            <a:r>
              <a:rPr lang="ru-RU" dirty="0" smtClean="0"/>
              <a:t> </a:t>
            </a:r>
            <a:r>
              <a:rPr lang="ru-RU" dirty="0" err="1" smtClean="0"/>
              <a:t>змін</a:t>
            </a:r>
            <a:r>
              <a:rPr lang="ru-RU" dirty="0" smtClean="0"/>
              <a:t> в </a:t>
            </a:r>
            <a:r>
              <a:rPr lang="ru-RU" dirty="0" err="1" smtClean="0"/>
              <a:t>організмі</a:t>
            </a:r>
            <a:r>
              <a:rPr lang="ru-RU" dirty="0" smtClean="0"/>
              <a:t>,</a:t>
            </a:r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розумових</a:t>
            </a:r>
            <a:r>
              <a:rPr lang="ru-RU" dirty="0" smtClean="0"/>
              <a:t> </a:t>
            </a:r>
            <a:r>
              <a:rPr lang="ru-RU" dirty="0" err="1" smtClean="0"/>
              <a:t>процесах</a:t>
            </a:r>
            <a:r>
              <a:rPr lang="ru-RU" dirty="0" smtClean="0"/>
              <a:t> та </a:t>
            </a:r>
            <a:r>
              <a:rPr lang="ru-RU" dirty="0" err="1" smtClean="0"/>
              <a:t>емоціях</a:t>
            </a:r>
            <a:r>
              <a:rPr lang="ru-RU" dirty="0" smtClean="0"/>
              <a:t>. </a:t>
            </a:r>
            <a:r>
              <a:rPr lang="ru-RU" dirty="0" smtClean="0"/>
              <a:t>Одним </a:t>
            </a:r>
            <a:r>
              <a:rPr lang="ru-RU" dirty="0" smtClean="0"/>
              <a:t>з </a:t>
            </a:r>
            <a:r>
              <a:rPr lang="ru-RU" dirty="0" err="1" smtClean="0"/>
              <a:t>основних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аспектів</a:t>
            </a:r>
            <a:r>
              <a:rPr lang="ru-RU" dirty="0" smtClean="0"/>
              <a:t> </a:t>
            </a:r>
            <a:r>
              <a:rPr lang="ru-RU" dirty="0" err="1" smtClean="0"/>
              <a:t>цього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становлення</a:t>
            </a:r>
            <a:r>
              <a:rPr lang="ru-RU" dirty="0" smtClean="0"/>
              <a:t> </a:t>
            </a:r>
            <a:r>
              <a:rPr lang="ru-RU" dirty="0" err="1" smtClean="0"/>
              <a:t>самосвідомості</a:t>
            </a:r>
            <a:r>
              <a:rPr lang="ru-RU" dirty="0" smtClean="0"/>
              <a:t>, де</a:t>
            </a:r>
          </a:p>
          <a:p>
            <a:pPr algn="just">
              <a:buNone/>
            </a:pPr>
            <a:r>
              <a:rPr lang="ru-RU" dirty="0" smtClean="0"/>
              <a:t>    </a:t>
            </a:r>
            <a:r>
              <a:rPr lang="ru-RU" dirty="0" err="1" smtClean="0"/>
              <a:t>особливе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</a:t>
            </a:r>
            <a:r>
              <a:rPr lang="ru-RU" dirty="0" err="1" smtClean="0"/>
              <a:t>займає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smtClean="0"/>
              <a:t>образу «Я». У </a:t>
            </a:r>
            <a:r>
              <a:rPr lang="ru-RU" dirty="0" err="1" smtClean="0"/>
              <a:t>цьому</a:t>
            </a:r>
            <a:r>
              <a:rPr lang="ru-RU" dirty="0" smtClean="0"/>
              <a:t> </a:t>
            </a:r>
            <a:r>
              <a:rPr lang="ru-RU" dirty="0" err="1" smtClean="0"/>
              <a:t>періоді</a:t>
            </a:r>
            <a:r>
              <a:rPr lang="ru-RU" dirty="0" smtClean="0"/>
              <a:t> </a:t>
            </a:r>
            <a:r>
              <a:rPr lang="ru-RU" dirty="0" err="1" smtClean="0"/>
              <a:t>підлітки</a:t>
            </a:r>
            <a:r>
              <a:rPr lang="ru-RU" dirty="0" smtClean="0"/>
              <a:t> </a:t>
            </a:r>
            <a:r>
              <a:rPr lang="ru-RU" dirty="0" err="1" smtClean="0"/>
              <a:t>починають</a:t>
            </a:r>
            <a:r>
              <a:rPr lang="ru-RU" dirty="0" smtClean="0"/>
              <a:t> активно </a:t>
            </a:r>
            <a:r>
              <a:rPr lang="ru-RU" dirty="0" err="1" smtClean="0"/>
              <a:t>шукати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місце</a:t>
            </a:r>
            <a:r>
              <a:rPr lang="ru-RU" dirty="0" smtClean="0"/>
              <a:t> в </a:t>
            </a:r>
            <a:r>
              <a:rPr lang="ru-RU" dirty="0" err="1" smtClean="0"/>
              <a:t>світі</a:t>
            </a:r>
            <a:r>
              <a:rPr lang="ru-RU" dirty="0" smtClean="0"/>
              <a:t>, що </a:t>
            </a:r>
            <a:r>
              <a:rPr lang="ru-RU" dirty="0" err="1" smtClean="0"/>
              <a:t>тісно</a:t>
            </a:r>
            <a:r>
              <a:rPr lang="ru-RU" dirty="0" smtClean="0"/>
              <a:t> </a:t>
            </a:r>
            <a:r>
              <a:rPr lang="ru-RU" dirty="0" err="1" smtClean="0"/>
              <a:t>пов’язано</a:t>
            </a:r>
            <a:r>
              <a:rPr lang="ru-RU" dirty="0" smtClean="0"/>
              <a:t> з </a:t>
            </a:r>
            <a:r>
              <a:rPr lang="ru-RU" dirty="0" err="1" smtClean="0"/>
              <a:t>процесом</a:t>
            </a:r>
            <a:r>
              <a:rPr lang="ru-RU" dirty="0" smtClean="0"/>
              <a:t> </a:t>
            </a:r>
            <a:r>
              <a:rPr lang="ru-RU" dirty="0" err="1" smtClean="0"/>
              <a:t>рефлексії</a:t>
            </a:r>
            <a:r>
              <a:rPr lang="ru-RU" dirty="0" smtClean="0"/>
              <a:t>, </a:t>
            </a:r>
            <a:r>
              <a:rPr lang="ru-RU" dirty="0" err="1" smtClean="0"/>
              <a:t>самооцінки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самовираження</a:t>
            </a:r>
            <a:r>
              <a:rPr lang="ru-RU" dirty="0" smtClean="0"/>
              <a:t>. Це час, </a:t>
            </a:r>
            <a:r>
              <a:rPr lang="ru-RU" dirty="0" smtClean="0"/>
              <a:t>коли вони </a:t>
            </a:r>
            <a:r>
              <a:rPr lang="ru-RU" dirty="0" err="1" smtClean="0"/>
              <a:t>намагаються</a:t>
            </a:r>
            <a:r>
              <a:rPr lang="ru-RU" dirty="0" smtClean="0"/>
              <a:t> </a:t>
            </a:r>
            <a:r>
              <a:rPr lang="ru-RU" dirty="0" err="1" smtClean="0"/>
              <a:t>зрозуміти</a:t>
            </a:r>
            <a:r>
              <a:rPr lang="ru-RU" dirty="0" smtClean="0"/>
              <a:t> </a:t>
            </a:r>
            <a:r>
              <a:rPr lang="ru-RU" dirty="0" err="1" smtClean="0"/>
              <a:t>свої</a:t>
            </a:r>
            <a:r>
              <a:rPr lang="ru-RU" dirty="0" smtClean="0"/>
              <a:t> </a:t>
            </a:r>
            <a:r>
              <a:rPr lang="ru-RU" dirty="0" err="1" smtClean="0"/>
              <a:t>бажання</a:t>
            </a:r>
            <a:r>
              <a:rPr lang="ru-RU" dirty="0" smtClean="0"/>
              <a:t>, </a:t>
            </a:r>
            <a:r>
              <a:rPr lang="ru-RU" dirty="0" err="1" smtClean="0"/>
              <a:t>прагнення</a:t>
            </a:r>
            <a:r>
              <a:rPr lang="ru-RU" dirty="0" smtClean="0"/>
              <a:t>, </a:t>
            </a:r>
            <a:r>
              <a:rPr lang="ru-RU" dirty="0" err="1" smtClean="0"/>
              <a:t>цінності</a:t>
            </a:r>
            <a:r>
              <a:rPr lang="ru-RU" dirty="0" smtClean="0"/>
              <a:t>, роль у </a:t>
            </a:r>
            <a:r>
              <a:rPr lang="ru-RU" dirty="0" err="1" smtClean="0"/>
              <a:t>сім’ї</a:t>
            </a:r>
            <a:r>
              <a:rPr lang="ru-RU" dirty="0" smtClean="0"/>
              <a:t>, </a:t>
            </a:r>
            <a:r>
              <a:rPr lang="ru-RU" dirty="0" err="1" smtClean="0"/>
              <a:t>школі</a:t>
            </a:r>
            <a:r>
              <a:rPr lang="ru-RU" dirty="0" smtClean="0"/>
              <a:t> та </a:t>
            </a:r>
            <a:r>
              <a:rPr lang="ru-RU" dirty="0" err="1" smtClean="0"/>
              <a:t>суспільстві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3571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824558"/>
          </a:xfrm>
        </p:spPr>
        <p:txBody>
          <a:bodyPr>
            <a:noAutofit/>
          </a:bodyPr>
          <a:lstStyle/>
          <a:p>
            <a:pPr algn="just"/>
            <a:endParaRPr lang="ru-RU" sz="2000" dirty="0" smtClean="0"/>
          </a:p>
          <a:p>
            <a:pPr algn="just"/>
            <a:endParaRPr lang="ru-RU" sz="2000" dirty="0" smtClean="0"/>
          </a:p>
          <a:p>
            <a:pPr algn="just"/>
            <a:r>
              <a:rPr lang="ru-RU" sz="2400" dirty="0" smtClean="0"/>
              <a:t>Проблема </a:t>
            </a:r>
            <a:r>
              <a:rPr lang="ru-RU" sz="2400" dirty="0" smtClean="0"/>
              <a:t>розвитку та </a:t>
            </a:r>
            <a:r>
              <a:rPr lang="ru-RU" sz="2400" dirty="0" err="1" smtClean="0"/>
              <a:t>формування</a:t>
            </a:r>
            <a:r>
              <a:rPr lang="ru-RU" sz="2400" dirty="0" smtClean="0"/>
              <a:t> образу «Я» </a:t>
            </a:r>
            <a:r>
              <a:rPr lang="ru-RU" sz="2400" dirty="0" err="1" smtClean="0"/>
              <a:t>підлітків</a:t>
            </a:r>
            <a:r>
              <a:rPr lang="ru-RU" sz="2400" dirty="0" smtClean="0"/>
              <a:t> стала </a:t>
            </a:r>
            <a:r>
              <a:rPr lang="ru-RU" sz="2400" dirty="0" smtClean="0"/>
              <a:t>предметом </a:t>
            </a:r>
            <a:r>
              <a:rPr lang="ru-RU" sz="2400" dirty="0" err="1" smtClean="0"/>
              <a:t>вивчення</a:t>
            </a:r>
            <a:r>
              <a:rPr lang="ru-RU" sz="2400" dirty="0" smtClean="0"/>
              <a:t> </a:t>
            </a:r>
            <a:r>
              <a:rPr lang="ru-RU" sz="2400" dirty="0" smtClean="0"/>
              <a:t>як </a:t>
            </a:r>
            <a:r>
              <a:rPr lang="ru-RU" sz="2400" dirty="0" err="1" smtClean="0"/>
              <a:t>зарубіжних</a:t>
            </a:r>
            <a:r>
              <a:rPr lang="ru-RU" sz="2400" dirty="0" smtClean="0"/>
              <a:t>, так і </a:t>
            </a:r>
            <a:r>
              <a:rPr lang="ru-RU" sz="2400" dirty="0" err="1" smtClean="0"/>
              <a:t>вітчизняних</a:t>
            </a:r>
            <a:r>
              <a:rPr lang="ru-RU" sz="2400" dirty="0" smtClean="0"/>
              <a:t> психологів. А. Адлер, З. </a:t>
            </a:r>
            <a:r>
              <a:rPr lang="ru-RU" sz="2400" dirty="0" err="1" smtClean="0"/>
              <a:t>Фройд</a:t>
            </a:r>
            <a:r>
              <a:rPr lang="ru-RU" sz="2400" dirty="0" smtClean="0"/>
              <a:t>.</a:t>
            </a:r>
            <a:endParaRPr lang="ru-RU" sz="2400" dirty="0" smtClean="0"/>
          </a:p>
          <a:p>
            <a:pPr algn="just"/>
            <a:r>
              <a:rPr lang="ru-RU" sz="2400" dirty="0" smtClean="0"/>
              <a:t>К. Юнг </a:t>
            </a:r>
            <a:r>
              <a:rPr lang="ru-RU" sz="2400" dirty="0" err="1" smtClean="0"/>
              <a:t>підкреслювали</a:t>
            </a:r>
            <a:r>
              <a:rPr lang="ru-RU" sz="2400" dirty="0" smtClean="0"/>
              <a:t> </a:t>
            </a:r>
            <a:r>
              <a:rPr lang="ru-RU" sz="2400" dirty="0" err="1" smtClean="0"/>
              <a:t>важливість</a:t>
            </a:r>
            <a:r>
              <a:rPr lang="ru-RU" sz="2400" dirty="0" smtClean="0"/>
              <a:t> для дітей у </a:t>
            </a:r>
            <a:r>
              <a:rPr lang="ru-RU" sz="2400" dirty="0" err="1" smtClean="0"/>
              <a:t>цей</a:t>
            </a:r>
            <a:r>
              <a:rPr lang="ru-RU" sz="2400" dirty="0" smtClean="0"/>
              <a:t>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 </a:t>
            </a:r>
            <a:r>
              <a:rPr lang="ru-RU" sz="2400" dirty="0" err="1" smtClean="0"/>
              <a:t>взірців</a:t>
            </a:r>
            <a:r>
              <a:rPr lang="ru-RU" sz="2400" dirty="0" smtClean="0"/>
              <a:t> </a:t>
            </a:r>
            <a:r>
              <a:rPr lang="ru-RU" sz="2400" dirty="0" smtClean="0"/>
              <a:t>для </a:t>
            </a:r>
            <a:r>
              <a:rPr lang="ru-RU" sz="2400" dirty="0" err="1" smtClean="0"/>
              <a:t>наслідування</a:t>
            </a:r>
            <a:r>
              <a:rPr lang="ru-RU" sz="2400" dirty="0" smtClean="0"/>
              <a:t>, </a:t>
            </a:r>
            <a:r>
              <a:rPr lang="ru-RU" sz="2400" dirty="0" err="1" smtClean="0"/>
              <a:t>набуття</a:t>
            </a:r>
            <a:r>
              <a:rPr lang="ru-RU" sz="2400" dirty="0" smtClean="0"/>
              <a:t> </a:t>
            </a:r>
            <a:r>
              <a:rPr lang="ru-RU" sz="2400" dirty="0" err="1" smtClean="0"/>
              <a:t>особистістю</a:t>
            </a:r>
            <a:r>
              <a:rPr lang="ru-RU" sz="2400" dirty="0" smtClean="0"/>
              <a:t> </a:t>
            </a:r>
            <a:r>
              <a:rPr lang="ru-RU" sz="2400" dirty="0" err="1" smtClean="0"/>
              <a:t>стійких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орієнтирів</a:t>
            </a:r>
            <a:r>
              <a:rPr lang="ru-RU" sz="2400" dirty="0" smtClean="0"/>
              <a:t> для </a:t>
            </a:r>
            <a:r>
              <a:rPr lang="ru-RU" sz="2400" dirty="0" err="1" smtClean="0"/>
              <a:t>подальшої</a:t>
            </a:r>
            <a:r>
              <a:rPr lang="ru-RU" sz="2400" dirty="0" smtClean="0"/>
              <a:t> </a:t>
            </a:r>
            <a:r>
              <a:rPr lang="ru-RU" sz="2400" dirty="0" err="1" smtClean="0"/>
              <a:t>побудови</a:t>
            </a:r>
            <a:r>
              <a:rPr lang="ru-RU" sz="2400" dirty="0" smtClean="0"/>
              <a:t> </a:t>
            </a:r>
            <a:r>
              <a:rPr lang="ru-RU" sz="2400" dirty="0" err="1" smtClean="0"/>
              <a:t>свого</a:t>
            </a:r>
            <a:r>
              <a:rPr lang="ru-RU" sz="2400" dirty="0" smtClean="0"/>
              <a:t> </a:t>
            </a:r>
            <a:r>
              <a:rPr lang="ru-RU" sz="2400" dirty="0" smtClean="0"/>
              <a:t>«Я</a:t>
            </a:r>
            <a:r>
              <a:rPr lang="ru-RU" sz="2400" dirty="0" smtClean="0"/>
              <a:t>».</a:t>
            </a:r>
          </a:p>
          <a:p>
            <a:pPr algn="just"/>
            <a:r>
              <a:rPr lang="ru-RU" sz="2400" dirty="0" smtClean="0"/>
              <a:t> </a:t>
            </a:r>
            <a:r>
              <a:rPr lang="ru-RU" sz="2400" dirty="0" smtClean="0"/>
              <a:t>Л. </a:t>
            </a:r>
            <a:r>
              <a:rPr lang="ru-RU" sz="2400" dirty="0" err="1" smtClean="0"/>
              <a:t>Божович</a:t>
            </a:r>
            <a:r>
              <a:rPr lang="ru-RU" sz="2400" dirty="0" smtClean="0"/>
              <a:t>, І. </a:t>
            </a:r>
            <a:r>
              <a:rPr lang="ru-RU" sz="2400" dirty="0" err="1" smtClean="0"/>
              <a:t>Булах</a:t>
            </a:r>
            <a:r>
              <a:rPr lang="ru-RU" sz="2400" dirty="0" smtClean="0"/>
              <a:t>, Л. </a:t>
            </a:r>
            <a:r>
              <a:rPr lang="ru-RU" sz="2400" dirty="0" err="1" smtClean="0"/>
              <a:t>Виготський</a:t>
            </a:r>
            <a:r>
              <a:rPr lang="ru-RU" sz="2400" dirty="0" smtClean="0"/>
              <a:t>, Е. </a:t>
            </a:r>
            <a:r>
              <a:rPr lang="ru-RU" sz="2400" dirty="0" err="1" smtClean="0"/>
              <a:t>Еріксон</a:t>
            </a:r>
            <a:r>
              <a:rPr lang="ru-RU" sz="2400" dirty="0" smtClean="0"/>
              <a:t>, К. </a:t>
            </a:r>
            <a:r>
              <a:rPr lang="ru-RU" sz="2400" dirty="0" err="1" smtClean="0"/>
              <a:t>Хорні</a:t>
            </a:r>
            <a:r>
              <a:rPr lang="ru-RU" sz="2400" dirty="0" smtClean="0"/>
              <a:t> </a:t>
            </a:r>
            <a:r>
              <a:rPr lang="ru-RU" sz="2400" dirty="0" err="1" smtClean="0"/>
              <a:t>акцентували</a:t>
            </a:r>
            <a:r>
              <a:rPr lang="ru-RU" sz="2400" dirty="0" smtClean="0"/>
              <a:t> </a:t>
            </a:r>
            <a:r>
              <a:rPr lang="ru-RU" sz="2400" dirty="0" err="1" smtClean="0"/>
              <a:t>увагу</a:t>
            </a:r>
            <a:r>
              <a:rPr lang="ru-RU" sz="2400" dirty="0" smtClean="0"/>
              <a:t> </a:t>
            </a:r>
            <a:r>
              <a:rPr lang="ru-RU" sz="2400" dirty="0" smtClean="0"/>
              <a:t>на </a:t>
            </a:r>
            <a:r>
              <a:rPr lang="ru-RU" sz="2400" dirty="0" err="1" smtClean="0"/>
              <a:t>необхідності</a:t>
            </a:r>
            <a:r>
              <a:rPr lang="ru-RU" sz="2400" dirty="0" smtClean="0"/>
              <a:t> </a:t>
            </a:r>
            <a:r>
              <a:rPr lang="ru-RU" sz="2400" dirty="0" err="1" smtClean="0"/>
              <a:t>спілкування</a:t>
            </a:r>
            <a:r>
              <a:rPr lang="ru-RU" sz="2400" dirty="0" smtClean="0"/>
              <a:t> та </a:t>
            </a:r>
            <a:r>
              <a:rPr lang="ru-RU" sz="2400" dirty="0" err="1" smtClean="0"/>
              <a:t>значущості</a:t>
            </a:r>
            <a:r>
              <a:rPr lang="ru-RU" sz="2400" dirty="0" smtClean="0"/>
              <a:t> соціальних груп, в </a:t>
            </a:r>
            <a:r>
              <a:rPr lang="ru-RU" sz="2400" dirty="0" err="1" smtClean="0"/>
              <a:t>яких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перебуває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підліток</a:t>
            </a:r>
            <a:r>
              <a:rPr lang="ru-RU" sz="2400" dirty="0" smtClean="0"/>
              <a:t> в процесі </a:t>
            </a:r>
            <a:r>
              <a:rPr lang="ru-RU" sz="2400" dirty="0" err="1" smtClean="0"/>
              <a:t>становлення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Я-концепції</a:t>
            </a:r>
            <a:r>
              <a:rPr lang="ru-RU" sz="2400" dirty="0" smtClean="0"/>
              <a:t>, в тому </a:t>
            </a:r>
            <a:r>
              <a:rPr lang="ru-RU" sz="2400" dirty="0" err="1" smtClean="0"/>
              <a:t>числі</a:t>
            </a:r>
            <a:r>
              <a:rPr lang="ru-RU" sz="2400" dirty="0" smtClean="0"/>
              <a:t> </a:t>
            </a:r>
            <a:r>
              <a:rPr lang="ru-RU" sz="2400" dirty="0" err="1" smtClean="0"/>
              <a:t>ідеального</a:t>
            </a:r>
            <a:r>
              <a:rPr lang="ru-RU" sz="2400" dirty="0" smtClean="0"/>
              <a:t> «</a:t>
            </a:r>
            <a:r>
              <a:rPr lang="ru-RU" sz="2400" dirty="0" smtClean="0"/>
              <a:t>Я</a:t>
            </a:r>
            <a:r>
              <a:rPr lang="ru-RU" sz="2400" dirty="0" smtClean="0"/>
              <a:t>».</a:t>
            </a:r>
            <a:endParaRPr lang="ru-R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5321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 algn="just"/>
            <a:r>
              <a:rPr lang="ru-RU" sz="2400" dirty="0" smtClean="0"/>
              <a:t>Р. Бернс </a:t>
            </a:r>
            <a:r>
              <a:rPr lang="ru-RU" sz="2400" dirty="0" err="1" smtClean="0"/>
              <a:t>приділяв</a:t>
            </a:r>
            <a:r>
              <a:rPr lang="ru-RU" sz="2400" dirty="0" smtClean="0"/>
              <a:t> </a:t>
            </a:r>
            <a:r>
              <a:rPr lang="ru-RU" sz="2400" dirty="0" err="1" smtClean="0"/>
              <a:t>значну</a:t>
            </a:r>
            <a:r>
              <a:rPr lang="ru-RU" sz="2400" dirty="0" smtClean="0"/>
              <a:t> </a:t>
            </a:r>
            <a:r>
              <a:rPr lang="ru-RU" sz="2400" dirty="0" err="1" smtClean="0"/>
              <a:t>увагу</a:t>
            </a:r>
            <a:r>
              <a:rPr lang="ru-RU" sz="2400" dirty="0" smtClean="0"/>
              <a:t> розвитку «</a:t>
            </a:r>
            <a:r>
              <a:rPr lang="ru-RU" sz="2400" dirty="0" err="1" smtClean="0"/>
              <a:t>Я-образу</a:t>
            </a:r>
            <a:r>
              <a:rPr lang="ru-RU" sz="2400" dirty="0" smtClean="0"/>
              <a:t>» через </a:t>
            </a:r>
            <a:r>
              <a:rPr lang="ru-RU" sz="2400" dirty="0" err="1" smtClean="0"/>
              <a:t>процеси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самоприйняття</a:t>
            </a:r>
            <a:r>
              <a:rPr lang="ru-RU" sz="2400" dirty="0" smtClean="0"/>
              <a:t>. </a:t>
            </a:r>
            <a:r>
              <a:rPr lang="ru-RU" sz="2400" dirty="0" err="1" smtClean="0"/>
              <a:t>Він</a:t>
            </a:r>
            <a:r>
              <a:rPr lang="ru-RU" sz="2400" dirty="0" smtClean="0"/>
              <a:t> </a:t>
            </a:r>
            <a:r>
              <a:rPr lang="ru-RU" sz="2400" dirty="0" err="1" smtClean="0"/>
              <a:t>вважав</a:t>
            </a:r>
            <a:r>
              <a:rPr lang="ru-RU" sz="2400" dirty="0" smtClean="0"/>
              <a:t>, що у </a:t>
            </a:r>
            <a:r>
              <a:rPr lang="ru-RU" sz="2400" dirty="0" err="1" smtClean="0"/>
              <a:t>підлітковому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віці</a:t>
            </a:r>
            <a:r>
              <a:rPr lang="ru-RU" sz="2400" dirty="0" smtClean="0"/>
              <a:t> </a:t>
            </a:r>
            <a:r>
              <a:rPr lang="ru-RU" sz="2400" dirty="0" err="1" smtClean="0"/>
              <a:t>важливим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 </a:t>
            </a:r>
            <a:r>
              <a:rPr lang="ru-RU" sz="2400" dirty="0" err="1" smtClean="0"/>
              <a:t>вміння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приймати</a:t>
            </a:r>
            <a:r>
              <a:rPr lang="ru-RU" sz="2400" dirty="0" smtClean="0"/>
              <a:t> себе таким, </a:t>
            </a:r>
            <a:r>
              <a:rPr lang="ru-RU" sz="2400" dirty="0" err="1" smtClean="0"/>
              <a:t>яким</a:t>
            </a:r>
            <a:r>
              <a:rPr lang="ru-RU" sz="2400" dirty="0" smtClean="0"/>
              <a:t> </a:t>
            </a:r>
            <a:r>
              <a:rPr lang="ru-RU" sz="2400" dirty="0" err="1" smtClean="0"/>
              <a:t>є</a:t>
            </a:r>
            <a:r>
              <a:rPr lang="ru-RU" sz="2400" dirty="0" smtClean="0"/>
              <a:t>, що </a:t>
            </a:r>
            <a:r>
              <a:rPr lang="ru-RU" sz="2400" dirty="0" err="1" smtClean="0"/>
              <a:t>є</a:t>
            </a:r>
            <a:r>
              <a:rPr lang="ru-RU" sz="2400" dirty="0" smtClean="0"/>
              <a:t> основою </a:t>
            </a:r>
            <a:r>
              <a:rPr lang="ru-RU" sz="2400" dirty="0" err="1" smtClean="0"/>
              <a:t>здорової</a:t>
            </a:r>
            <a:r>
              <a:rPr lang="ru-RU" sz="2400" dirty="0" smtClean="0"/>
              <a:t> </a:t>
            </a:r>
            <a:r>
              <a:rPr lang="ru-RU" sz="2400" dirty="0" err="1" smtClean="0"/>
              <a:t>самосвідомості</a:t>
            </a:r>
            <a:r>
              <a:rPr lang="ru-RU" sz="2400" dirty="0" smtClean="0"/>
              <a:t> та </a:t>
            </a:r>
            <a:r>
              <a:rPr lang="ru-RU" sz="2400" dirty="0" err="1" smtClean="0"/>
              <a:t>самопочуття</a:t>
            </a:r>
            <a:r>
              <a:rPr lang="ru-RU" sz="2400" dirty="0" smtClean="0"/>
              <a:t>. </a:t>
            </a:r>
            <a:endParaRPr lang="ru-RU" sz="2400" dirty="0" smtClean="0"/>
          </a:p>
          <a:p>
            <a:pPr algn="just">
              <a:buNone/>
            </a:pPr>
            <a:endParaRPr lang="ru-RU" sz="2400" dirty="0" smtClean="0"/>
          </a:p>
          <a:p>
            <a:pPr algn="just"/>
            <a:r>
              <a:rPr lang="ru-RU" sz="2400" dirty="0" smtClean="0"/>
              <a:t>Е</a:t>
            </a:r>
            <a:r>
              <a:rPr lang="ru-RU" sz="2400" dirty="0" smtClean="0"/>
              <a:t>. </a:t>
            </a:r>
            <a:r>
              <a:rPr lang="ru-RU" sz="2400" dirty="0" err="1" smtClean="0"/>
              <a:t>Еріксона</a:t>
            </a:r>
            <a:r>
              <a:rPr lang="ru-RU" sz="2400" dirty="0" smtClean="0"/>
              <a:t> </a:t>
            </a:r>
            <a:r>
              <a:rPr lang="ru-RU" sz="2400" dirty="0" err="1" smtClean="0"/>
              <a:t>визначав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підлітковий</a:t>
            </a:r>
            <a:r>
              <a:rPr lang="ru-RU" sz="2400" dirty="0" smtClean="0"/>
              <a:t> </a:t>
            </a:r>
            <a:r>
              <a:rPr lang="ru-RU" sz="2400" dirty="0" err="1" smtClean="0"/>
              <a:t>вік</a:t>
            </a:r>
            <a:r>
              <a:rPr lang="ru-RU" sz="2400" dirty="0" smtClean="0"/>
              <a:t> як </a:t>
            </a:r>
            <a:r>
              <a:rPr lang="ru-RU" sz="2400" dirty="0" err="1" smtClean="0"/>
              <a:t>період</a:t>
            </a:r>
            <a:r>
              <a:rPr lang="ru-RU" sz="2400" dirty="0" smtClean="0"/>
              <a:t> </a:t>
            </a:r>
            <a:r>
              <a:rPr lang="ru-RU" sz="2400" dirty="0" err="1" smtClean="0"/>
              <a:t>кризи</a:t>
            </a:r>
            <a:r>
              <a:rPr lang="ru-RU" sz="2400" dirty="0" smtClean="0"/>
              <a:t> </a:t>
            </a:r>
            <a:r>
              <a:rPr lang="ru-RU" sz="2400" dirty="0" err="1" smtClean="0"/>
              <a:t>ідентичності</a:t>
            </a:r>
            <a:r>
              <a:rPr lang="ru-RU" sz="2400" dirty="0" smtClean="0"/>
              <a:t>, коли </a:t>
            </a:r>
            <a:r>
              <a:rPr lang="ru-RU" sz="2400" dirty="0" err="1" smtClean="0"/>
              <a:t>підлітки</a:t>
            </a:r>
            <a:r>
              <a:rPr lang="ru-RU" sz="2400" dirty="0" smtClean="0"/>
              <a:t> </a:t>
            </a:r>
            <a:r>
              <a:rPr lang="ru-RU" sz="2400" dirty="0" err="1" smtClean="0"/>
              <a:t>намагаються</a:t>
            </a:r>
            <a:r>
              <a:rPr lang="ru-RU" sz="2400" dirty="0" smtClean="0"/>
              <a:t> </a:t>
            </a:r>
            <a:r>
              <a:rPr lang="ru-RU" sz="2400" dirty="0" err="1" smtClean="0"/>
              <a:t>знайти</a:t>
            </a:r>
            <a:r>
              <a:rPr lang="ru-RU" sz="2400" dirty="0" smtClean="0"/>
              <a:t> </a:t>
            </a:r>
            <a:r>
              <a:rPr lang="ru-RU" sz="2400" dirty="0" err="1" smtClean="0"/>
              <a:t>своє</a:t>
            </a:r>
            <a:r>
              <a:rPr lang="ru-RU" sz="2400" dirty="0" smtClean="0"/>
              <a:t> «Я» через </a:t>
            </a:r>
            <a:r>
              <a:rPr lang="ru-RU" sz="2400" dirty="0" err="1" smtClean="0"/>
              <a:t>дослідження</a:t>
            </a:r>
            <a:r>
              <a:rPr lang="ru-RU" sz="2400" dirty="0" smtClean="0"/>
              <a:t> різних ролей. </a:t>
            </a:r>
            <a:r>
              <a:rPr lang="ru-RU" sz="2400" dirty="0" err="1" smtClean="0"/>
              <a:t>Невдача</a:t>
            </a:r>
            <a:r>
              <a:rPr lang="ru-RU" sz="2400" dirty="0" smtClean="0"/>
              <a:t> на </a:t>
            </a:r>
            <a:r>
              <a:rPr lang="ru-RU" sz="2400" dirty="0" err="1" smtClean="0"/>
              <a:t>цьому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етапі</a:t>
            </a:r>
            <a:r>
              <a:rPr lang="ru-RU" sz="2400" dirty="0" smtClean="0"/>
              <a:t> </a:t>
            </a:r>
            <a:r>
              <a:rPr lang="ru-RU" sz="2400" dirty="0" err="1" smtClean="0"/>
              <a:t>може</a:t>
            </a:r>
            <a:r>
              <a:rPr lang="ru-RU" sz="2400" dirty="0" smtClean="0"/>
              <a:t> </a:t>
            </a:r>
            <a:r>
              <a:rPr lang="ru-RU" sz="2400" dirty="0" err="1" smtClean="0"/>
              <a:t>призвести</a:t>
            </a:r>
            <a:r>
              <a:rPr lang="ru-RU" sz="2400" dirty="0" smtClean="0"/>
              <a:t> до </a:t>
            </a:r>
            <a:r>
              <a:rPr lang="ru-RU" sz="2400" dirty="0" err="1" smtClean="0"/>
              <a:t>збереження</a:t>
            </a:r>
            <a:r>
              <a:rPr lang="ru-RU" sz="2400" dirty="0" smtClean="0"/>
              <a:t> </a:t>
            </a:r>
            <a:r>
              <a:rPr lang="ru-RU" sz="2400" dirty="0" err="1" smtClean="0"/>
              <a:t>невизначеності</a:t>
            </a:r>
            <a:r>
              <a:rPr lang="ru-RU" sz="2400" dirty="0" smtClean="0"/>
              <a:t> і </a:t>
            </a:r>
            <a:r>
              <a:rPr lang="ru-RU" sz="2400" dirty="0" err="1" smtClean="0"/>
              <a:t>роздвоєння</a:t>
            </a:r>
            <a:r>
              <a:rPr lang="ru-RU" sz="2400" dirty="0" smtClean="0"/>
              <a:t> </a:t>
            </a:r>
            <a:r>
              <a:rPr lang="ru-RU" sz="2400" dirty="0" err="1" smtClean="0"/>
              <a:t>ідентичності</a:t>
            </a:r>
            <a:r>
              <a:rPr lang="ru-RU" sz="24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10334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Ж</a:t>
            </a:r>
            <a:r>
              <a:rPr lang="ru-RU" sz="2800" dirty="0" smtClean="0"/>
              <a:t>. </a:t>
            </a:r>
            <a:r>
              <a:rPr lang="ru-RU" sz="2800" dirty="0" err="1" smtClean="0"/>
              <a:t>Піаже</a:t>
            </a:r>
            <a:r>
              <a:rPr lang="ru-RU" sz="2800" dirty="0" smtClean="0"/>
              <a:t> </a:t>
            </a:r>
            <a:r>
              <a:rPr lang="ru-RU" sz="2800" dirty="0" err="1" smtClean="0"/>
              <a:t>акцентував</a:t>
            </a:r>
            <a:r>
              <a:rPr lang="ru-RU" sz="2800" dirty="0" smtClean="0"/>
              <a:t> </a:t>
            </a:r>
            <a:r>
              <a:rPr lang="ru-RU" sz="2800" dirty="0" err="1" smtClean="0"/>
              <a:t>увагу</a:t>
            </a:r>
            <a:r>
              <a:rPr lang="ru-RU" sz="2800" dirty="0" smtClean="0"/>
              <a:t> на розвитку </a:t>
            </a:r>
            <a:r>
              <a:rPr lang="ru-RU" sz="2800" dirty="0" err="1" smtClean="0"/>
              <a:t>когнітивних</a:t>
            </a:r>
            <a:r>
              <a:rPr lang="ru-RU" sz="2800" dirty="0" smtClean="0"/>
              <a:t> структур, </a:t>
            </a:r>
            <a:r>
              <a:rPr lang="ru-RU" sz="2800" dirty="0" smtClean="0"/>
              <a:t>які </a:t>
            </a:r>
            <a:r>
              <a:rPr lang="ru-RU" sz="2800" dirty="0" err="1" smtClean="0"/>
              <a:t>дозволяють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підліткам</a:t>
            </a:r>
            <a:r>
              <a:rPr lang="ru-RU" sz="2800" dirty="0" smtClean="0"/>
              <a:t> </a:t>
            </a:r>
            <a:r>
              <a:rPr lang="ru-RU" sz="2800" dirty="0" err="1" smtClean="0"/>
              <a:t>рефлексувати</a:t>
            </a:r>
            <a:r>
              <a:rPr lang="ru-RU" sz="2800" dirty="0" smtClean="0"/>
              <a:t> та </a:t>
            </a:r>
            <a:r>
              <a:rPr lang="ru-RU" sz="2800" dirty="0" err="1" smtClean="0"/>
              <a:t>оцінювати</a:t>
            </a:r>
            <a:r>
              <a:rPr lang="ru-RU" sz="2800" dirty="0" smtClean="0"/>
              <a:t> </a:t>
            </a:r>
            <a:r>
              <a:rPr lang="ru-RU" sz="2800" dirty="0" err="1" smtClean="0"/>
              <a:t>свої</a:t>
            </a:r>
            <a:r>
              <a:rPr lang="ru-RU" sz="2800" dirty="0" smtClean="0"/>
              <a:t> </a:t>
            </a:r>
            <a:r>
              <a:rPr lang="ru-RU" sz="2800" dirty="0" err="1" smtClean="0"/>
              <a:t>вчинки</a:t>
            </a:r>
            <a:r>
              <a:rPr lang="ru-RU" sz="2800" dirty="0" smtClean="0"/>
              <a:t>, що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необхідним</a:t>
            </a:r>
            <a:r>
              <a:rPr lang="ru-RU" sz="2800" dirty="0" smtClean="0"/>
              <a:t>  для </a:t>
            </a:r>
            <a:r>
              <a:rPr lang="ru-RU" sz="2800" dirty="0" err="1" smtClean="0"/>
              <a:t>формування</a:t>
            </a:r>
            <a:r>
              <a:rPr lang="ru-RU" sz="2800" dirty="0" smtClean="0"/>
              <a:t> образу «Я».</a:t>
            </a:r>
          </a:p>
          <a:p>
            <a:pPr algn="just"/>
            <a:r>
              <a:rPr lang="ru-RU" sz="2800" dirty="0" smtClean="0"/>
              <a:t>Л. </a:t>
            </a:r>
            <a:r>
              <a:rPr lang="ru-RU" sz="2800" dirty="0" err="1" smtClean="0"/>
              <a:t>Долинська</a:t>
            </a:r>
            <a:r>
              <a:rPr lang="ru-RU" sz="2800" dirty="0" smtClean="0"/>
              <a:t> </a:t>
            </a:r>
            <a:r>
              <a:rPr lang="ru-RU" sz="2800" dirty="0" err="1" smtClean="0"/>
              <a:t>зосереджувалася</a:t>
            </a:r>
            <a:r>
              <a:rPr lang="ru-RU" sz="2800" dirty="0" smtClean="0"/>
              <a:t> на </a:t>
            </a:r>
            <a:r>
              <a:rPr lang="ru-RU" sz="2800" dirty="0" err="1" smtClean="0"/>
              <a:t>психосоціальних</a:t>
            </a:r>
            <a:r>
              <a:rPr lang="ru-RU" sz="2800" dirty="0" smtClean="0"/>
              <a:t> аспектах </a:t>
            </a:r>
            <a:r>
              <a:rPr lang="ru-RU" sz="2800" dirty="0" err="1" smtClean="0"/>
              <a:t>формування</a:t>
            </a:r>
            <a:r>
              <a:rPr lang="ru-RU" sz="2800" dirty="0" smtClean="0"/>
              <a:t> «</a:t>
            </a:r>
            <a:r>
              <a:rPr lang="ru-RU" sz="2800" dirty="0" smtClean="0"/>
              <a:t>Я» у </a:t>
            </a:r>
            <a:r>
              <a:rPr lang="ru-RU" sz="2800" dirty="0" err="1" smtClean="0"/>
              <a:t>підлітковому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віці</a:t>
            </a:r>
            <a:r>
              <a:rPr lang="ru-RU" sz="2800" dirty="0" smtClean="0"/>
              <a:t> </a:t>
            </a:r>
            <a:r>
              <a:rPr lang="ru-RU" sz="2800" dirty="0" err="1" smtClean="0"/>
              <a:t>вказуючи</a:t>
            </a:r>
            <a:r>
              <a:rPr lang="ru-RU" sz="2800" dirty="0" smtClean="0"/>
              <a:t> на </a:t>
            </a:r>
            <a:r>
              <a:rPr lang="ru-RU" sz="2800" dirty="0" err="1" smtClean="0"/>
              <a:t>важливість</a:t>
            </a:r>
            <a:r>
              <a:rPr lang="ru-RU" sz="2800" dirty="0" smtClean="0"/>
              <a:t> прийняття «Я» </a:t>
            </a:r>
            <a:r>
              <a:rPr lang="ru-RU" sz="2800" dirty="0" smtClean="0"/>
              <a:t>через </a:t>
            </a:r>
            <a:r>
              <a:rPr lang="ru-RU" sz="2800" dirty="0" err="1" smtClean="0"/>
              <a:t>самооцінку</a:t>
            </a:r>
            <a:r>
              <a:rPr lang="ru-RU" sz="2800" dirty="0" smtClean="0"/>
              <a:t>, а також на вплив групи </a:t>
            </a:r>
            <a:r>
              <a:rPr lang="ru-RU" sz="2800" dirty="0" err="1" smtClean="0"/>
              <a:t>однолітків</a:t>
            </a:r>
            <a:r>
              <a:rPr lang="ru-RU" sz="2800" dirty="0" smtClean="0"/>
              <a:t>. 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43889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181616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 smtClean="0"/>
              <a:t>Формування</a:t>
            </a:r>
            <a:r>
              <a:rPr lang="ru-RU" b="1" dirty="0" smtClean="0"/>
              <a:t> образу «Я» у </a:t>
            </a:r>
            <a:r>
              <a:rPr lang="ru-RU" b="1" dirty="0" err="1" smtClean="0"/>
              <a:t>підлітків</a:t>
            </a:r>
            <a:r>
              <a:rPr lang="ru-RU" b="1" dirty="0" smtClean="0"/>
              <a:t> </a:t>
            </a:r>
            <a:r>
              <a:rPr lang="ru-RU" b="1" dirty="0" err="1" smtClean="0"/>
              <a:t>складається</a:t>
            </a:r>
            <a:r>
              <a:rPr lang="ru-RU" b="1" dirty="0" smtClean="0"/>
              <a:t> з </a:t>
            </a:r>
            <a:r>
              <a:rPr lang="ru-RU" b="1" dirty="0" err="1" smtClean="0"/>
              <a:t>декількох</a:t>
            </a:r>
            <a:r>
              <a:rPr lang="ru-RU" b="1" dirty="0" smtClean="0"/>
              <a:t> етапів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ru-RU" dirty="0" smtClean="0"/>
              <a:t>    1</a:t>
            </a:r>
            <a:r>
              <a:rPr lang="ru-RU" dirty="0" smtClean="0"/>
              <a:t>. </a:t>
            </a:r>
            <a:r>
              <a:rPr lang="ru-RU" dirty="0" err="1" smtClean="0"/>
              <a:t>Пошук</a:t>
            </a:r>
            <a:r>
              <a:rPr lang="ru-RU" dirty="0" smtClean="0"/>
              <a:t> </a:t>
            </a:r>
            <a:r>
              <a:rPr lang="ru-RU" dirty="0" err="1" smtClean="0"/>
              <a:t>ідентичності</a:t>
            </a:r>
            <a:r>
              <a:rPr lang="ru-RU" dirty="0" smtClean="0"/>
              <a:t>. </a:t>
            </a:r>
            <a:r>
              <a:rPr lang="ru-RU" dirty="0" err="1" smtClean="0"/>
              <a:t>Підліток</a:t>
            </a:r>
            <a:r>
              <a:rPr lang="ru-RU" dirty="0" smtClean="0"/>
              <a:t> </a:t>
            </a:r>
            <a:r>
              <a:rPr lang="ru-RU" dirty="0" err="1" smtClean="0"/>
              <a:t>починає</a:t>
            </a:r>
            <a:r>
              <a:rPr lang="ru-RU" dirty="0" smtClean="0"/>
              <a:t> </a:t>
            </a:r>
            <a:r>
              <a:rPr lang="ru-RU" dirty="0" err="1" smtClean="0"/>
              <a:t>ставити</a:t>
            </a:r>
            <a:r>
              <a:rPr lang="ru-RU" dirty="0" smtClean="0"/>
              <a:t> </a:t>
            </a:r>
            <a:r>
              <a:rPr lang="ru-RU" dirty="0" err="1" smtClean="0"/>
              <a:t>питання</a:t>
            </a:r>
            <a:r>
              <a:rPr lang="ru-RU" dirty="0" smtClean="0"/>
              <a:t> «</a:t>
            </a:r>
            <a:r>
              <a:rPr lang="ru-RU" dirty="0" err="1" smtClean="0"/>
              <a:t>Хто</a:t>
            </a:r>
            <a:r>
              <a:rPr lang="ru-RU" dirty="0" smtClean="0"/>
              <a:t> я</a:t>
            </a:r>
            <a:r>
              <a:rPr lang="ru-RU" dirty="0" smtClean="0"/>
              <a:t>?», </a:t>
            </a:r>
            <a:r>
              <a:rPr lang="ru-RU" dirty="0" err="1" smtClean="0"/>
              <a:t>шукаючи</a:t>
            </a:r>
            <a:r>
              <a:rPr lang="ru-RU" dirty="0" smtClean="0"/>
              <a:t> </a:t>
            </a:r>
            <a:r>
              <a:rPr lang="ru-RU" dirty="0" err="1" smtClean="0"/>
              <a:t>відповіді</a:t>
            </a:r>
            <a:r>
              <a:rPr lang="ru-RU" dirty="0" smtClean="0"/>
              <a:t> через </a:t>
            </a:r>
            <a:r>
              <a:rPr lang="ru-RU" dirty="0" err="1" smtClean="0"/>
              <a:t>взаємодію</a:t>
            </a:r>
            <a:r>
              <a:rPr lang="ru-RU" dirty="0" smtClean="0"/>
              <a:t> з </a:t>
            </a:r>
            <a:r>
              <a:rPr lang="ru-RU" dirty="0" err="1" smtClean="0"/>
              <a:t>однолітками</a:t>
            </a:r>
            <a:r>
              <a:rPr lang="ru-RU" dirty="0" smtClean="0"/>
              <a:t>, батьками, </a:t>
            </a:r>
            <a:r>
              <a:rPr lang="ru-RU" dirty="0" err="1" smtClean="0"/>
              <a:t>вчителями</a:t>
            </a:r>
            <a:r>
              <a:rPr lang="ru-RU" dirty="0" smtClean="0"/>
              <a:t>, а </a:t>
            </a:r>
            <a:r>
              <a:rPr lang="ru-RU" dirty="0" smtClean="0"/>
              <a:t>також через </a:t>
            </a:r>
            <a:r>
              <a:rPr lang="ru-RU" dirty="0" err="1" smtClean="0"/>
              <a:t>власний</a:t>
            </a:r>
            <a:r>
              <a:rPr lang="ru-RU" dirty="0" smtClean="0"/>
              <a:t> </a:t>
            </a:r>
            <a:r>
              <a:rPr lang="ru-RU" dirty="0" err="1" smtClean="0"/>
              <a:t>досвід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2</a:t>
            </a:r>
            <a:r>
              <a:rPr lang="ru-RU" dirty="0" smtClean="0"/>
              <a:t>. </a:t>
            </a:r>
            <a:r>
              <a:rPr lang="ru-RU" dirty="0" err="1" smtClean="0"/>
              <a:t>Визначення</a:t>
            </a:r>
            <a:r>
              <a:rPr lang="ru-RU" dirty="0" smtClean="0"/>
              <a:t> ролей і </a:t>
            </a:r>
            <a:r>
              <a:rPr lang="ru-RU" dirty="0" err="1" smtClean="0"/>
              <a:t>належності</a:t>
            </a:r>
            <a:r>
              <a:rPr lang="ru-RU" dirty="0" smtClean="0"/>
              <a:t> до соціальних груп. </a:t>
            </a:r>
            <a:r>
              <a:rPr lang="ru-RU" dirty="0" err="1" smtClean="0"/>
              <a:t>Підлітки</a:t>
            </a:r>
            <a:r>
              <a:rPr lang="ru-RU" dirty="0" smtClean="0"/>
              <a:t> </a:t>
            </a:r>
            <a:r>
              <a:rPr lang="ru-RU" dirty="0" smtClean="0"/>
              <a:t>часто </a:t>
            </a:r>
            <a:r>
              <a:rPr lang="ru-RU" dirty="0" err="1" smtClean="0"/>
              <a:t>експериментують</a:t>
            </a:r>
            <a:r>
              <a:rPr lang="ru-RU" dirty="0" smtClean="0"/>
              <a:t> </a:t>
            </a:r>
            <a:r>
              <a:rPr lang="ru-RU" dirty="0" smtClean="0"/>
              <a:t>з різними ролями та статусами, що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включати</a:t>
            </a:r>
            <a:r>
              <a:rPr lang="ru-RU" dirty="0" smtClean="0"/>
              <a:t> </a:t>
            </a:r>
            <a:r>
              <a:rPr lang="ru-RU" dirty="0" err="1" smtClean="0"/>
              <a:t>зміну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вигляду</a:t>
            </a:r>
            <a:r>
              <a:rPr lang="ru-RU" dirty="0" smtClean="0"/>
              <a:t>,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переконань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    3</a:t>
            </a:r>
            <a:r>
              <a:rPr lang="ru-RU" dirty="0" smtClean="0"/>
              <a:t>. Розвиток </a:t>
            </a:r>
            <a:r>
              <a:rPr lang="ru-RU" dirty="0" err="1" smtClean="0"/>
              <a:t>самосвідомості</a:t>
            </a:r>
            <a:r>
              <a:rPr lang="ru-RU" dirty="0" smtClean="0"/>
              <a:t> та </a:t>
            </a:r>
            <a:r>
              <a:rPr lang="ru-RU" dirty="0" err="1" smtClean="0"/>
              <a:t>самооцінки</a:t>
            </a:r>
            <a:r>
              <a:rPr lang="ru-RU" dirty="0" smtClean="0"/>
              <a:t>. </a:t>
            </a:r>
            <a:r>
              <a:rPr lang="ru-RU" dirty="0" err="1" smtClean="0"/>
              <a:t>Самооцінка</a:t>
            </a:r>
            <a:r>
              <a:rPr lang="ru-RU" dirty="0" smtClean="0"/>
              <a:t> в </a:t>
            </a:r>
            <a:r>
              <a:rPr lang="ru-RU" dirty="0" err="1" smtClean="0"/>
              <a:t>підлітковому</a:t>
            </a:r>
            <a:r>
              <a:rPr lang="ru-RU" dirty="0" smtClean="0"/>
              <a:t> </a:t>
            </a:r>
            <a:r>
              <a:rPr lang="ru-RU" dirty="0" err="1" smtClean="0"/>
              <a:t>віці</a:t>
            </a:r>
            <a:r>
              <a:rPr lang="ru-RU" dirty="0" smtClean="0"/>
              <a:t> </a:t>
            </a:r>
            <a:r>
              <a:rPr lang="ru-RU" dirty="0" err="1" smtClean="0"/>
              <a:t>зазвичай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нестабільною</a:t>
            </a:r>
            <a:r>
              <a:rPr lang="ru-RU" dirty="0" smtClean="0"/>
              <a:t>, з великими </a:t>
            </a:r>
            <a:r>
              <a:rPr lang="ru-RU" dirty="0" err="1" smtClean="0"/>
              <a:t>коливаннями</a:t>
            </a:r>
            <a:r>
              <a:rPr lang="ru-RU" dirty="0" smtClean="0"/>
              <a:t> між </a:t>
            </a:r>
            <a:r>
              <a:rPr lang="ru-RU" dirty="0" err="1" smtClean="0"/>
              <a:t>високою</a:t>
            </a:r>
            <a:r>
              <a:rPr lang="ru-RU" dirty="0" smtClean="0"/>
              <a:t> </a:t>
            </a:r>
            <a:r>
              <a:rPr lang="ru-RU" dirty="0" err="1" smtClean="0"/>
              <a:t>впевненістю</a:t>
            </a:r>
            <a:r>
              <a:rPr lang="ru-RU" dirty="0" smtClean="0"/>
              <a:t> </a:t>
            </a:r>
            <a:r>
              <a:rPr lang="ru-RU" dirty="0" smtClean="0"/>
              <a:t>та </a:t>
            </a:r>
            <a:r>
              <a:rPr lang="ru-RU" dirty="0" err="1" smtClean="0"/>
              <a:t>сумнівами</a:t>
            </a:r>
            <a:r>
              <a:rPr lang="ru-RU" dirty="0" smtClean="0"/>
              <a:t> </a:t>
            </a:r>
            <a:r>
              <a:rPr lang="ru-RU" dirty="0" smtClean="0"/>
              <a:t>у </a:t>
            </a:r>
            <a:r>
              <a:rPr lang="ru-RU" dirty="0" err="1" smtClean="0"/>
              <a:t>своїх</a:t>
            </a:r>
            <a:r>
              <a:rPr lang="ru-RU" dirty="0" smtClean="0"/>
              <a:t> силах.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00132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+mn-lt"/>
              </a:rPr>
              <a:t/>
            </a:r>
            <a:br>
              <a:rPr lang="uk-UA" sz="3600" b="1" i="1" dirty="0" smtClean="0">
                <a:solidFill>
                  <a:srgbClr val="7030A0"/>
                </a:solidFill>
                <a:latin typeface="+mn-lt"/>
              </a:rPr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uk-UA" sz="5400" b="1" i="1" dirty="0" smtClean="0">
                <a:solidFill>
                  <a:srgbClr val="7030A0"/>
                </a:solidFill>
              </a:rPr>
              <a:t> </a:t>
            </a:r>
            <a:r>
              <a:rPr lang="uk-UA" sz="31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31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 fontScale="32500" lnSpcReduction="20000"/>
          </a:bodyPr>
          <a:lstStyle/>
          <a:p>
            <a:pPr lvl="0" algn="just">
              <a:buNone/>
            </a:pPr>
            <a:r>
              <a:rPr lang="ru-RU" sz="2800" b="1" dirty="0" smtClean="0"/>
              <a:t>	</a:t>
            </a:r>
            <a:r>
              <a:rPr lang="ru-RU" sz="6200" b="1" dirty="0" err="1" smtClean="0"/>
              <a:t>Фізичний</a:t>
            </a:r>
            <a:r>
              <a:rPr lang="ru-RU" sz="6200" b="1" dirty="0" smtClean="0"/>
              <a:t> та </a:t>
            </a:r>
            <a:r>
              <a:rPr lang="ru-RU" sz="6200" b="1" dirty="0" err="1" smtClean="0"/>
              <a:t>соматичний</a:t>
            </a:r>
            <a:r>
              <a:rPr lang="ru-RU" sz="6200" b="1" dirty="0" smtClean="0"/>
              <a:t> розвиток</a:t>
            </a:r>
            <a:endParaRPr lang="ru-RU" sz="6200" dirty="0" smtClean="0"/>
          </a:p>
          <a:p>
            <a:pPr lvl="1" algn="just"/>
            <a:r>
              <a:rPr lang="ru-RU" sz="6200" dirty="0" err="1" smtClean="0"/>
              <a:t>Може</a:t>
            </a:r>
            <a:r>
              <a:rPr lang="ru-RU" sz="6200" dirty="0" smtClean="0"/>
              <a:t> </a:t>
            </a:r>
            <a:r>
              <a:rPr lang="ru-RU" sz="6200" dirty="0" err="1" smtClean="0"/>
              <a:t>відбуватися</a:t>
            </a:r>
            <a:r>
              <a:rPr lang="ru-RU" sz="6200" dirty="0" smtClean="0"/>
              <a:t> у </a:t>
            </a:r>
            <a:r>
              <a:rPr lang="ru-RU" sz="6200" dirty="0" err="1" smtClean="0"/>
              <a:t>відповідності</a:t>
            </a:r>
            <a:r>
              <a:rPr lang="ru-RU" sz="6200" dirty="0" smtClean="0"/>
              <a:t> до </a:t>
            </a:r>
            <a:r>
              <a:rPr lang="ru-RU" sz="6200" dirty="0" err="1" smtClean="0"/>
              <a:t>вікових</a:t>
            </a:r>
            <a:r>
              <a:rPr lang="ru-RU" sz="6200" dirty="0" smtClean="0"/>
              <a:t> норм, </a:t>
            </a:r>
            <a:r>
              <a:rPr lang="ru-RU" sz="6200" dirty="0" err="1" smtClean="0"/>
              <a:t>але</a:t>
            </a:r>
            <a:r>
              <a:rPr lang="ru-RU" sz="6200" dirty="0" smtClean="0"/>
              <a:t> часто спостерігається </a:t>
            </a:r>
            <a:r>
              <a:rPr lang="ru-RU" sz="6200" dirty="0" err="1" smtClean="0"/>
              <a:t>затримка</a:t>
            </a:r>
            <a:r>
              <a:rPr lang="ru-RU" sz="6200" dirty="0" smtClean="0"/>
              <a:t>, </a:t>
            </a:r>
            <a:r>
              <a:rPr lang="ru-RU" sz="6200" dirty="0" err="1" smtClean="0"/>
              <a:t>асинхронія</a:t>
            </a:r>
            <a:r>
              <a:rPr lang="ru-RU" sz="6200" dirty="0" smtClean="0"/>
              <a:t> </a:t>
            </a:r>
            <a:r>
              <a:rPr lang="ru-RU" sz="6200" dirty="0" err="1" smtClean="0"/>
              <a:t>або</a:t>
            </a:r>
            <a:r>
              <a:rPr lang="ru-RU" sz="6200" dirty="0" smtClean="0"/>
              <a:t> </a:t>
            </a:r>
            <a:r>
              <a:rPr lang="ru-RU" sz="6200" dirty="0" err="1" smtClean="0"/>
              <a:t>прискореність</a:t>
            </a:r>
            <a:r>
              <a:rPr lang="ru-RU" sz="6200" dirty="0" smtClean="0"/>
              <a:t> </a:t>
            </a:r>
            <a:r>
              <a:rPr lang="ru-RU" sz="6200" dirty="0" err="1" smtClean="0"/>
              <a:t>статевого</a:t>
            </a:r>
            <a:r>
              <a:rPr lang="ru-RU" sz="6200" dirty="0" smtClean="0"/>
              <a:t> </a:t>
            </a:r>
            <a:r>
              <a:rPr lang="ru-RU" sz="6200" dirty="0" err="1" smtClean="0"/>
              <a:t>дозрівання</a:t>
            </a:r>
            <a:r>
              <a:rPr lang="ru-RU" sz="6200" dirty="0" smtClean="0"/>
              <a:t>.</a:t>
            </a:r>
          </a:p>
          <a:p>
            <a:pPr lvl="1" algn="just"/>
            <a:r>
              <a:rPr lang="ru-RU" sz="6200" dirty="0" err="1" smtClean="0"/>
              <a:t>Порушення</a:t>
            </a:r>
            <a:r>
              <a:rPr lang="ru-RU" sz="6200" dirty="0" smtClean="0"/>
              <a:t> </a:t>
            </a:r>
            <a:r>
              <a:rPr lang="ru-RU" sz="6200" dirty="0" err="1" smtClean="0"/>
              <a:t>зору</a:t>
            </a:r>
            <a:r>
              <a:rPr lang="ru-RU" sz="6200" dirty="0" smtClean="0"/>
              <a:t>, слуху, </a:t>
            </a:r>
            <a:r>
              <a:rPr lang="ru-RU" sz="6200" dirty="0" err="1" smtClean="0"/>
              <a:t>опорно-рухового</a:t>
            </a:r>
            <a:r>
              <a:rPr lang="ru-RU" sz="6200" dirty="0" smtClean="0"/>
              <a:t> </a:t>
            </a:r>
            <a:r>
              <a:rPr lang="ru-RU" sz="6200" dirty="0" err="1" smtClean="0"/>
              <a:t>апарату</a:t>
            </a:r>
            <a:r>
              <a:rPr lang="ru-RU" sz="6200" dirty="0" smtClean="0"/>
              <a:t> </a:t>
            </a:r>
            <a:r>
              <a:rPr lang="ru-RU" sz="6200" dirty="0" err="1" smtClean="0"/>
              <a:t>чи</a:t>
            </a:r>
            <a:r>
              <a:rPr lang="ru-RU" sz="6200" dirty="0" smtClean="0"/>
              <a:t> </a:t>
            </a:r>
            <a:r>
              <a:rPr lang="ru-RU" sz="6200" dirty="0" err="1" smtClean="0"/>
              <a:t>інтелектуальні</a:t>
            </a:r>
            <a:r>
              <a:rPr lang="ru-RU" sz="6200" dirty="0" smtClean="0"/>
              <a:t> </a:t>
            </a:r>
            <a:r>
              <a:rPr lang="ru-RU" sz="6200" dirty="0" err="1" smtClean="0"/>
              <a:t>порушення</a:t>
            </a:r>
            <a:r>
              <a:rPr lang="ru-RU" sz="6200" dirty="0" smtClean="0"/>
              <a:t> </a:t>
            </a:r>
            <a:r>
              <a:rPr lang="ru-RU" sz="6200" dirty="0" err="1" smtClean="0"/>
              <a:t>впливають</a:t>
            </a:r>
            <a:r>
              <a:rPr lang="ru-RU" sz="6200" dirty="0" smtClean="0"/>
              <a:t> на </a:t>
            </a:r>
            <a:r>
              <a:rPr lang="ru-RU" sz="6200" dirty="0" err="1" smtClean="0"/>
              <a:t>можливості</a:t>
            </a:r>
            <a:r>
              <a:rPr lang="ru-RU" sz="6200" dirty="0" smtClean="0"/>
              <a:t> </a:t>
            </a:r>
            <a:r>
              <a:rPr lang="ru-RU" sz="6200" dirty="0" err="1" smtClean="0"/>
              <a:t>фізичної</a:t>
            </a:r>
            <a:r>
              <a:rPr lang="ru-RU" sz="6200" dirty="0" smtClean="0"/>
              <a:t> </a:t>
            </a:r>
            <a:r>
              <a:rPr lang="ru-RU" sz="6200" dirty="0" err="1" smtClean="0"/>
              <a:t>активності</a:t>
            </a:r>
            <a:r>
              <a:rPr lang="ru-RU" sz="6200" dirty="0" smtClean="0"/>
              <a:t>, </a:t>
            </a:r>
            <a:r>
              <a:rPr lang="ru-RU" sz="6200" dirty="0" err="1" smtClean="0"/>
              <a:t>самообслуговування</a:t>
            </a:r>
            <a:r>
              <a:rPr lang="ru-RU" sz="6200" dirty="0" smtClean="0"/>
              <a:t>, </a:t>
            </a:r>
            <a:r>
              <a:rPr lang="ru-RU" sz="6200" dirty="0" err="1" smtClean="0"/>
              <a:t>участі</a:t>
            </a:r>
            <a:r>
              <a:rPr lang="ru-RU" sz="6200" dirty="0" smtClean="0"/>
              <a:t> у </a:t>
            </a:r>
            <a:r>
              <a:rPr lang="ru-RU" sz="6200" dirty="0" err="1" smtClean="0"/>
              <a:t>спільних</a:t>
            </a:r>
            <a:r>
              <a:rPr lang="ru-RU" sz="6200" dirty="0" smtClean="0"/>
              <a:t> видах </a:t>
            </a:r>
            <a:r>
              <a:rPr lang="ru-RU" sz="6200" dirty="0" err="1" smtClean="0"/>
              <a:t>діяльності</a:t>
            </a:r>
            <a:r>
              <a:rPr lang="ru-RU" sz="6200" dirty="0" smtClean="0"/>
              <a:t>.</a:t>
            </a:r>
          </a:p>
          <a:p>
            <a:pPr lvl="0" algn="just"/>
            <a:r>
              <a:rPr lang="ru-RU" sz="6200" dirty="0" err="1" smtClean="0">
                <a:cs typeface="Times New Roman" pitchFamily="18" charset="0"/>
              </a:rPr>
              <a:t>Пубертатні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зміни</a:t>
            </a:r>
            <a:r>
              <a:rPr lang="ru-RU" sz="6200" dirty="0" smtClean="0">
                <a:cs typeface="Times New Roman" pitchFamily="18" charset="0"/>
              </a:rPr>
              <a:t> (</a:t>
            </a:r>
            <a:r>
              <a:rPr lang="ru-RU" sz="6200" dirty="0" err="1" smtClean="0">
                <a:cs typeface="Times New Roman" pitchFamily="18" charset="0"/>
              </a:rPr>
              <a:t>гормональні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коливання</a:t>
            </a:r>
            <a:r>
              <a:rPr lang="ru-RU" sz="6200" dirty="0" smtClean="0">
                <a:cs typeface="Times New Roman" pitchFamily="18" charset="0"/>
              </a:rPr>
              <a:t>, </a:t>
            </a:r>
            <a:r>
              <a:rPr lang="ru-RU" sz="6200" dirty="0" err="1" smtClean="0">
                <a:cs typeface="Times New Roman" pitchFamily="18" charset="0"/>
              </a:rPr>
              <a:t>прискорений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фізичний</a:t>
            </a:r>
            <a:r>
              <a:rPr lang="ru-RU" sz="6200" dirty="0" smtClean="0">
                <a:cs typeface="Times New Roman" pitchFamily="18" charset="0"/>
              </a:rPr>
              <a:t> розвиток) у дітей </a:t>
            </a:r>
            <a:r>
              <a:rPr lang="uk-UA" sz="6200" dirty="0" smtClean="0">
                <a:cs typeface="Times New Roman" pitchFamily="18" charset="0"/>
              </a:rPr>
              <a:t>і</a:t>
            </a:r>
            <a:r>
              <a:rPr lang="ru-RU" sz="6200" dirty="0" smtClean="0">
                <a:cs typeface="Times New Roman" pitchFamily="18" charset="0"/>
              </a:rPr>
              <a:t>з </a:t>
            </a:r>
            <a:r>
              <a:rPr lang="ru-RU" sz="6200" dirty="0" err="1" smtClean="0">
                <a:cs typeface="Times New Roman" pitchFamily="18" charset="0"/>
              </a:rPr>
              <a:t>порушеннями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загалом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подібні</a:t>
            </a:r>
            <a:r>
              <a:rPr lang="ru-RU" sz="6200" dirty="0" smtClean="0">
                <a:cs typeface="Times New Roman" pitchFamily="18" charset="0"/>
              </a:rPr>
              <a:t> до нормотипових </a:t>
            </a:r>
            <a:r>
              <a:rPr lang="ru-RU" sz="6200" dirty="0" err="1" smtClean="0">
                <a:cs typeface="Times New Roman" pitchFamily="18" charset="0"/>
              </a:rPr>
              <a:t>однолітків</a:t>
            </a:r>
            <a:r>
              <a:rPr lang="ru-RU" sz="6200" dirty="0" smtClean="0"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6200" dirty="0" err="1" smtClean="0">
                <a:cs typeface="Times New Roman" pitchFamily="18" charset="0"/>
              </a:rPr>
              <a:t>Труднощі</a:t>
            </a:r>
            <a:r>
              <a:rPr lang="ru-RU" sz="6200" dirty="0" smtClean="0">
                <a:cs typeface="Times New Roman" pitchFamily="18" charset="0"/>
              </a:rPr>
              <a:t>:</a:t>
            </a:r>
          </a:p>
          <a:p>
            <a:pPr lvl="1" algn="just"/>
            <a:r>
              <a:rPr lang="ru-RU" sz="6200" dirty="0" err="1" smtClean="0">
                <a:cs typeface="Times New Roman" pitchFamily="18" charset="0"/>
              </a:rPr>
              <a:t>затримки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статевого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дозрівання</a:t>
            </a:r>
            <a:r>
              <a:rPr lang="ru-RU" sz="6200" dirty="0" smtClean="0">
                <a:cs typeface="Times New Roman" pitchFamily="18" charset="0"/>
              </a:rPr>
              <a:t> (при </a:t>
            </a:r>
            <a:r>
              <a:rPr lang="ru-RU" sz="6200" dirty="0" err="1" smtClean="0">
                <a:cs typeface="Times New Roman" pitchFamily="18" charset="0"/>
              </a:rPr>
              <a:t>інтелектуальних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порушеннях</a:t>
            </a:r>
            <a:r>
              <a:rPr lang="ru-RU" sz="6200" dirty="0" smtClean="0">
                <a:cs typeface="Times New Roman" pitchFamily="18" charset="0"/>
              </a:rPr>
              <a:t>, </a:t>
            </a:r>
            <a:r>
              <a:rPr lang="ru-RU" sz="6200" dirty="0" err="1" smtClean="0">
                <a:cs typeface="Times New Roman" pitchFamily="18" charset="0"/>
              </a:rPr>
              <a:t>хронічних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захворюваннях</a:t>
            </a:r>
            <a:r>
              <a:rPr lang="ru-RU" sz="6200" dirty="0" smtClean="0">
                <a:cs typeface="Times New Roman" pitchFamily="18" charset="0"/>
              </a:rPr>
              <a:t>);</a:t>
            </a:r>
          </a:p>
          <a:p>
            <a:pPr lvl="1" algn="just"/>
            <a:r>
              <a:rPr lang="ru-RU" sz="6200" dirty="0" err="1" smtClean="0">
                <a:cs typeface="Times New Roman" pitchFamily="18" charset="0"/>
              </a:rPr>
              <a:t>моторні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труднощі</a:t>
            </a:r>
            <a:r>
              <a:rPr lang="ru-RU" sz="6200" dirty="0" smtClean="0">
                <a:cs typeface="Times New Roman" pitchFamily="18" charset="0"/>
              </a:rPr>
              <a:t> (при ДЦП, </a:t>
            </a:r>
            <a:r>
              <a:rPr lang="ru-RU" sz="6200" dirty="0" err="1" smtClean="0">
                <a:cs typeface="Times New Roman" pitchFamily="18" charset="0"/>
              </a:rPr>
              <a:t>порушеннях</a:t>
            </a:r>
            <a:r>
              <a:rPr lang="ru-RU" sz="6200" dirty="0" smtClean="0">
                <a:cs typeface="Times New Roman" pitchFamily="18" charset="0"/>
              </a:rPr>
              <a:t> ОРА);</a:t>
            </a:r>
          </a:p>
          <a:p>
            <a:pPr lvl="1" algn="just"/>
            <a:r>
              <a:rPr lang="ru-RU" sz="6200" dirty="0" err="1" smtClean="0">
                <a:cs typeface="Times New Roman" pitchFamily="18" charset="0"/>
              </a:rPr>
              <a:t>сенсорні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обмеження</a:t>
            </a:r>
            <a:r>
              <a:rPr lang="ru-RU" sz="6200" dirty="0" smtClean="0">
                <a:cs typeface="Times New Roman" pitchFamily="18" charset="0"/>
              </a:rPr>
              <a:t> (</a:t>
            </a:r>
            <a:r>
              <a:rPr lang="ru-RU" sz="6200" dirty="0" err="1" smtClean="0">
                <a:cs typeface="Times New Roman" pitchFamily="18" charset="0"/>
              </a:rPr>
              <a:t>зір</a:t>
            </a:r>
            <a:r>
              <a:rPr lang="ru-RU" sz="6200" dirty="0" smtClean="0">
                <a:cs typeface="Times New Roman" pitchFamily="18" charset="0"/>
              </a:rPr>
              <a:t>, слух), що </a:t>
            </a:r>
            <a:r>
              <a:rPr lang="ru-RU" sz="6200" dirty="0" err="1" smtClean="0">
                <a:cs typeface="Times New Roman" pitchFamily="18" charset="0"/>
              </a:rPr>
              <a:t>ускладнюють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орієнтацію</a:t>
            </a:r>
            <a:r>
              <a:rPr lang="ru-RU" sz="6200" dirty="0" smtClean="0">
                <a:cs typeface="Times New Roman" pitchFamily="18" charset="0"/>
              </a:rPr>
              <a:t> в </a:t>
            </a:r>
            <a:r>
              <a:rPr lang="ru-RU" sz="6200" dirty="0" err="1" smtClean="0">
                <a:cs typeface="Times New Roman" pitchFamily="18" charset="0"/>
              </a:rPr>
              <a:t>просторі</a:t>
            </a:r>
            <a:r>
              <a:rPr lang="ru-RU" sz="6200" dirty="0" smtClean="0">
                <a:cs typeface="Times New Roman" pitchFamily="18" charset="0"/>
              </a:rPr>
              <a:t> та </a:t>
            </a:r>
            <a:r>
              <a:rPr lang="ru-RU" sz="6200" dirty="0" err="1" smtClean="0">
                <a:cs typeface="Times New Roman" pitchFamily="18" charset="0"/>
              </a:rPr>
              <a:t>формування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тілесної</a:t>
            </a:r>
            <a:r>
              <a:rPr lang="ru-RU" sz="6200" dirty="0" smtClean="0">
                <a:cs typeface="Times New Roman" pitchFamily="18" charset="0"/>
              </a:rPr>
              <a:t> </a:t>
            </a:r>
            <a:r>
              <a:rPr lang="ru-RU" sz="6200" dirty="0" err="1" smtClean="0">
                <a:cs typeface="Times New Roman" pitchFamily="18" charset="0"/>
              </a:rPr>
              <a:t>ідентичності</a:t>
            </a:r>
            <a:r>
              <a:rPr lang="ru-RU" sz="6200" dirty="0" smtClean="0">
                <a:cs typeface="Times New Roman" pitchFamily="18" charset="0"/>
              </a:rPr>
              <a:t>.</a:t>
            </a:r>
          </a:p>
          <a:p>
            <a:pPr lvl="1" algn="just"/>
            <a:endParaRPr lang="ru-RU" dirty="0" smtClean="0"/>
          </a:p>
          <a:p>
            <a:pPr lvl="0" algn="just">
              <a:buNone/>
            </a:pPr>
            <a:r>
              <a:rPr lang="ru-RU" sz="2400" b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sz="2400" dirty="0" smtClean="0">
                <a:cs typeface="Times New Roman" pitchFamily="18" charset="0"/>
              </a:rPr>
              <a:t>	</a:t>
            </a:r>
            <a:r>
              <a:rPr lang="ru-RU" sz="2400" dirty="0" err="1" smtClean="0">
                <a:cs typeface="Times New Roman" pitchFamily="18" charset="0"/>
              </a:rPr>
              <a:t>Ризики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психосоматичних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розладів</a:t>
            </a:r>
            <a:r>
              <a:rPr lang="ru-RU" sz="2400" dirty="0" smtClean="0">
                <a:cs typeface="Times New Roman" pitchFamily="18" charset="0"/>
              </a:rPr>
              <a:t>, </a:t>
            </a:r>
            <a:r>
              <a:rPr lang="ru-RU" sz="2400" dirty="0" err="1" smtClean="0">
                <a:cs typeface="Times New Roman" pitchFamily="18" charset="0"/>
              </a:rPr>
              <a:t>формування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тривожності</a:t>
            </a:r>
            <a:r>
              <a:rPr lang="ru-RU" sz="2400" dirty="0" smtClean="0">
                <a:cs typeface="Times New Roman" pitchFamily="18" charset="0"/>
              </a:rPr>
              <a:t> та </a:t>
            </a:r>
            <a:r>
              <a:rPr lang="ru-RU" sz="2400" dirty="0" err="1" smtClean="0">
                <a:cs typeface="Times New Roman" pitchFamily="18" charset="0"/>
              </a:rPr>
              <a:t>заниженої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самооцінки</a:t>
            </a:r>
            <a:r>
              <a:rPr lang="ru-RU" sz="2400" dirty="0" smtClean="0">
                <a:cs typeface="Times New Roman" pitchFamily="18" charset="0"/>
              </a:rPr>
              <a:t> через «</a:t>
            </a:r>
            <a:r>
              <a:rPr lang="ru-RU" sz="2400" dirty="0" err="1" smtClean="0">
                <a:cs typeface="Times New Roman" pitchFamily="18" charset="0"/>
              </a:rPr>
              <a:t>особливість</a:t>
            </a:r>
            <a:r>
              <a:rPr lang="ru-RU" sz="2400" dirty="0" smtClean="0">
                <a:cs typeface="Times New Roman" pitchFamily="18" charset="0"/>
              </a:rPr>
              <a:t>» </a:t>
            </a:r>
            <a:r>
              <a:rPr lang="ru-RU" sz="2400" dirty="0" err="1" smtClean="0">
                <a:cs typeface="Times New Roman" pitchFamily="18" charset="0"/>
              </a:rPr>
              <a:t>зовнішності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чи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рухових</a:t>
            </a:r>
            <a:r>
              <a:rPr lang="ru-RU" sz="2400" dirty="0" smtClean="0">
                <a:cs typeface="Times New Roman" pitchFamily="18" charset="0"/>
              </a:rPr>
              <a:t> </a:t>
            </a:r>
            <a:r>
              <a:rPr lang="ru-RU" sz="2400" dirty="0" err="1" smtClean="0">
                <a:cs typeface="Times New Roman" pitchFamily="18" charset="0"/>
              </a:rPr>
              <a:t>функцій</a:t>
            </a:r>
            <a:r>
              <a:rPr lang="ru-RU" sz="2400" dirty="0" smtClean="0"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sz="2400" b="1" dirty="0" smtClean="0"/>
              <a:t>	</a:t>
            </a:r>
            <a:r>
              <a:rPr lang="ru-RU" sz="2400" b="1" dirty="0" err="1" smtClean="0"/>
              <a:t>Когнітивний</a:t>
            </a:r>
            <a:r>
              <a:rPr lang="ru-RU" sz="2400" b="1" dirty="0" smtClean="0"/>
              <a:t> розвиток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 Ж.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Піаже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відповідає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стадії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формальних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абстрактне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гіпотетичні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міркування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lvl="1" algn="just"/>
            <a:r>
              <a:rPr lang="ru-RU" dirty="0" smtClean="0"/>
              <a:t>У </a:t>
            </a:r>
            <a:r>
              <a:rPr lang="ru-RU" dirty="0" err="1" smtClean="0"/>
              <a:t>підлітків</a:t>
            </a:r>
            <a:r>
              <a:rPr lang="ru-RU" dirty="0" smtClean="0"/>
              <a:t> із ЗПР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інтелектуальними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 </a:t>
            </a:r>
            <a:r>
              <a:rPr lang="ru-RU" dirty="0" err="1" smtClean="0"/>
              <a:t>залишається</a:t>
            </a:r>
            <a:r>
              <a:rPr lang="ru-RU" dirty="0" smtClean="0"/>
              <a:t> </a:t>
            </a:r>
            <a:r>
              <a:rPr lang="ru-RU" dirty="0" err="1" smtClean="0"/>
              <a:t>конкретним</a:t>
            </a:r>
            <a:r>
              <a:rPr lang="ru-RU" dirty="0" smtClean="0"/>
              <a:t>, </a:t>
            </a:r>
            <a:r>
              <a:rPr lang="ru-RU" dirty="0" err="1" smtClean="0"/>
              <a:t>важко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</a:t>
            </a:r>
            <a:r>
              <a:rPr lang="ru-RU" dirty="0" err="1" smtClean="0"/>
              <a:t>абстрактність</a:t>
            </a:r>
            <a:r>
              <a:rPr lang="ru-RU" dirty="0" smtClean="0"/>
              <a:t>, </a:t>
            </a:r>
            <a:r>
              <a:rPr lang="ru-RU" dirty="0" err="1" smtClean="0"/>
              <a:t>гіпотетичне</a:t>
            </a:r>
            <a:r>
              <a:rPr lang="ru-RU" dirty="0" smtClean="0"/>
              <a:t>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планування</a:t>
            </a:r>
            <a:r>
              <a:rPr lang="ru-RU" dirty="0" smtClean="0"/>
              <a:t>.</a:t>
            </a:r>
          </a:p>
          <a:p>
            <a:pPr lvl="1" algn="just"/>
            <a:r>
              <a:rPr lang="ru-RU" dirty="0" smtClean="0"/>
              <a:t>У дітей із </a:t>
            </a:r>
            <a:r>
              <a:rPr lang="ru-RU" dirty="0" err="1" smtClean="0"/>
              <a:t>сенсорними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 </a:t>
            </a:r>
            <a:r>
              <a:rPr lang="ru-RU" dirty="0" err="1" smtClean="0"/>
              <a:t>когнітивні</a:t>
            </a:r>
            <a:r>
              <a:rPr lang="ru-RU" dirty="0" smtClean="0"/>
              <a:t> </a:t>
            </a:r>
            <a:r>
              <a:rPr lang="ru-RU" dirty="0" err="1" smtClean="0"/>
              <a:t>функції</a:t>
            </a:r>
            <a:r>
              <a:rPr lang="ru-RU" dirty="0" smtClean="0"/>
              <a:t> можуть </a:t>
            </a:r>
            <a:r>
              <a:rPr lang="ru-RU" dirty="0" err="1" smtClean="0"/>
              <a:t>розвиватися</a:t>
            </a:r>
            <a:r>
              <a:rPr lang="ru-RU" dirty="0" smtClean="0"/>
              <a:t> </a:t>
            </a:r>
            <a:r>
              <a:rPr lang="ru-RU" dirty="0" err="1" smtClean="0"/>
              <a:t>достатньо</a:t>
            </a:r>
            <a:r>
              <a:rPr lang="ru-RU" dirty="0" smtClean="0"/>
              <a:t> </a:t>
            </a:r>
            <a:r>
              <a:rPr lang="ru-RU" dirty="0" err="1" smtClean="0"/>
              <a:t>гармонійно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із </a:t>
            </a:r>
            <a:r>
              <a:rPr lang="ru-RU" dirty="0" err="1" smtClean="0"/>
              <a:t>специфічними</a:t>
            </a:r>
            <a:r>
              <a:rPr lang="ru-RU" dirty="0" smtClean="0"/>
              <a:t> </a:t>
            </a:r>
            <a:r>
              <a:rPr lang="ru-RU" dirty="0" err="1" smtClean="0"/>
              <a:t>труднощами</a:t>
            </a:r>
            <a:r>
              <a:rPr lang="ru-RU" dirty="0" smtClean="0"/>
              <a:t> у </a:t>
            </a:r>
            <a:r>
              <a:rPr lang="ru-RU" dirty="0" err="1" smtClean="0"/>
              <a:t>сприйманні</a:t>
            </a:r>
            <a:r>
              <a:rPr lang="ru-RU" dirty="0" smtClean="0"/>
              <a:t> та </a:t>
            </a:r>
            <a:r>
              <a:rPr lang="ru-RU" dirty="0" err="1" smtClean="0"/>
              <a:t>переробці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.</a:t>
            </a:r>
          </a:p>
          <a:p>
            <a:pPr lvl="1" algn="just"/>
            <a:r>
              <a:rPr lang="ru-RU" dirty="0" smtClean="0"/>
              <a:t>У більшості </a:t>
            </a:r>
            <a:r>
              <a:rPr lang="ru-RU" dirty="0" err="1" smtClean="0"/>
              <a:t>випадків</a:t>
            </a:r>
            <a:r>
              <a:rPr lang="ru-RU" dirty="0" smtClean="0"/>
              <a:t> </a:t>
            </a:r>
            <a:r>
              <a:rPr lang="ru-RU" dirty="0" err="1" smtClean="0"/>
              <a:t>помітна</a:t>
            </a:r>
            <a:r>
              <a:rPr lang="ru-RU" dirty="0" smtClean="0"/>
              <a:t> </a:t>
            </a:r>
            <a:r>
              <a:rPr lang="ru-RU" dirty="0" err="1" smtClean="0"/>
              <a:t>підвищена</a:t>
            </a:r>
            <a:r>
              <a:rPr lang="ru-RU" dirty="0" smtClean="0"/>
              <a:t> </a:t>
            </a:r>
            <a:r>
              <a:rPr lang="ru-RU" dirty="0" err="1" smtClean="0"/>
              <a:t>втомлюваність</a:t>
            </a:r>
            <a:r>
              <a:rPr lang="ru-RU" dirty="0" smtClean="0"/>
              <a:t>, </a:t>
            </a:r>
            <a:r>
              <a:rPr lang="ru-RU" dirty="0" err="1" smtClean="0"/>
              <a:t>нестійка</a:t>
            </a:r>
            <a:r>
              <a:rPr lang="ru-RU" dirty="0" smtClean="0"/>
              <a:t> </a:t>
            </a:r>
            <a:r>
              <a:rPr lang="ru-RU" dirty="0" err="1" smtClean="0"/>
              <a:t>увага</a:t>
            </a:r>
            <a:r>
              <a:rPr lang="ru-RU" dirty="0" smtClean="0"/>
              <a:t>, </a:t>
            </a:r>
            <a:r>
              <a:rPr lang="ru-RU" dirty="0" err="1" smtClean="0"/>
              <a:t>труднощі</a:t>
            </a:r>
            <a:r>
              <a:rPr lang="ru-RU" dirty="0" smtClean="0"/>
              <a:t> в </a:t>
            </a:r>
            <a:r>
              <a:rPr lang="ru-RU" dirty="0" err="1" smtClean="0"/>
              <a:t>довільній</a:t>
            </a:r>
            <a:r>
              <a:rPr lang="ru-RU" dirty="0" smtClean="0"/>
              <a:t> </a:t>
            </a:r>
            <a:r>
              <a:rPr lang="ru-RU" dirty="0" err="1" smtClean="0"/>
              <a:t>регуляції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.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Мета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лекції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Розкрити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специфіку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фізичного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психічного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соціального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особистісного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Ознайомити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здобувачів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труднощами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адаптації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соціалізації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Визначити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напрями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психологічного супроводу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5864"/>
          </a:xfrm>
        </p:spPr>
        <p:txBody>
          <a:bodyPr>
            <a:normAutofit/>
          </a:bodyPr>
          <a:lstStyle/>
          <a:p>
            <a:pPr lvl="1"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порушеннях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слуху – 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труднощі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словесно-логічного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складності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розумінні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переносних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значень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uk-UA" sz="3100" dirty="0" smtClean="0">
                <a:latin typeface="Times New Roman" pitchFamily="18" charset="0"/>
                <a:cs typeface="Times New Roman" pitchFamily="18" charset="0"/>
              </a:rPr>
              <a:t>порушеннях зору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розвинуте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вербальне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мислення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обмежений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досвід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просторових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уявлень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algn="just"/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Когнітивна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нерівномірність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ускладнювати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навчання та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соціальне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 із «нормотиповими»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однолітками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 fontScale="85000" lnSpcReduction="20000"/>
          </a:bodyPr>
          <a:lstStyle/>
          <a:p>
            <a:pPr lvl="0" algn="just">
              <a:buNone/>
            </a:pPr>
            <a:r>
              <a:rPr lang="ru-RU" sz="2500" b="1" dirty="0" smtClean="0"/>
              <a:t>	</a:t>
            </a:r>
            <a:r>
              <a:rPr lang="ru-RU" b="1" dirty="0" err="1" smtClean="0"/>
              <a:t>Емоційно-особистісна</a:t>
            </a:r>
            <a:r>
              <a:rPr lang="ru-RU" b="1" dirty="0" smtClean="0"/>
              <a:t> сфера</a:t>
            </a:r>
          </a:p>
          <a:p>
            <a:pPr algn="just">
              <a:buNone/>
            </a:pPr>
            <a:r>
              <a:rPr lang="ru-RU" dirty="0" smtClean="0">
                <a:cs typeface="Times New Roman" pitchFamily="18" charset="0"/>
              </a:rPr>
              <a:t>   </a:t>
            </a:r>
            <a:r>
              <a:rPr lang="ru-RU" dirty="0" err="1" smtClean="0">
                <a:cs typeface="Times New Roman" pitchFamily="18" charset="0"/>
              </a:rPr>
              <a:t>Типові</a:t>
            </a:r>
            <a:r>
              <a:rPr lang="ru-RU" dirty="0" smtClean="0">
                <a:cs typeface="Times New Roman" pitchFamily="18" charset="0"/>
              </a:rPr>
              <a:t> для </a:t>
            </a:r>
            <a:r>
              <a:rPr lang="ru-RU" dirty="0" err="1" smtClean="0">
                <a:cs typeface="Times New Roman" pitchFamily="18" charset="0"/>
              </a:rPr>
              <a:t>підлітків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емоційні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коливання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посилюються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фрустраціями</a:t>
            </a:r>
            <a:r>
              <a:rPr lang="ru-RU" dirty="0" smtClean="0">
                <a:cs typeface="Times New Roman" pitchFamily="18" charset="0"/>
              </a:rPr>
              <a:t>, що </a:t>
            </a:r>
            <a:r>
              <a:rPr lang="ru-RU" dirty="0" err="1" smtClean="0">
                <a:cs typeface="Times New Roman" pitchFamily="18" charset="0"/>
              </a:rPr>
              <a:t>виникають</a:t>
            </a:r>
            <a:r>
              <a:rPr lang="ru-RU" dirty="0" smtClean="0">
                <a:cs typeface="Times New Roman" pitchFamily="18" charset="0"/>
              </a:rPr>
              <a:t> через </a:t>
            </a:r>
            <a:r>
              <a:rPr lang="ru-RU" dirty="0" err="1" smtClean="0">
                <a:cs typeface="Times New Roman" pitchFamily="18" charset="0"/>
              </a:rPr>
              <a:t>бар’єри</a:t>
            </a:r>
            <a:r>
              <a:rPr lang="ru-RU" dirty="0" smtClean="0">
                <a:cs typeface="Times New Roman" pitchFamily="18" charset="0"/>
              </a:rPr>
              <a:t>.</a:t>
            </a:r>
          </a:p>
          <a:p>
            <a:pPr lvl="1" algn="just"/>
            <a:r>
              <a:rPr lang="ru-RU" sz="2600" dirty="0" err="1" smtClean="0"/>
              <a:t>Характерні</a:t>
            </a:r>
            <a:r>
              <a:rPr lang="ru-RU" sz="2600" dirty="0" smtClean="0"/>
              <a:t> </a:t>
            </a:r>
            <a:r>
              <a:rPr lang="ru-RU" sz="2600" dirty="0" err="1" smtClean="0"/>
              <a:t>емоційна</a:t>
            </a:r>
            <a:r>
              <a:rPr lang="ru-RU" sz="2600" dirty="0" smtClean="0"/>
              <a:t> </a:t>
            </a:r>
            <a:r>
              <a:rPr lang="ru-RU" sz="2600" dirty="0" err="1" smtClean="0"/>
              <a:t>нестійкість</a:t>
            </a:r>
            <a:r>
              <a:rPr lang="ru-RU" sz="2600" dirty="0" smtClean="0"/>
              <a:t>, </a:t>
            </a:r>
            <a:r>
              <a:rPr lang="ru-RU" sz="2600" dirty="0" err="1" smtClean="0"/>
              <a:t>загострене</a:t>
            </a:r>
            <a:r>
              <a:rPr lang="ru-RU" sz="2600" dirty="0" smtClean="0"/>
              <a:t> </a:t>
            </a:r>
            <a:r>
              <a:rPr lang="ru-RU" sz="2600" dirty="0" err="1" smtClean="0"/>
              <a:t>почуття</a:t>
            </a:r>
            <a:r>
              <a:rPr lang="ru-RU" sz="2600" dirty="0" smtClean="0"/>
              <a:t> </a:t>
            </a:r>
            <a:r>
              <a:rPr lang="ru-RU" sz="2600" dirty="0" err="1" smtClean="0"/>
              <a:t>меншовартості</a:t>
            </a:r>
            <a:r>
              <a:rPr lang="ru-RU" sz="2600" dirty="0" smtClean="0"/>
              <a:t>, </a:t>
            </a:r>
            <a:r>
              <a:rPr lang="ru-RU" sz="2600" dirty="0" err="1" smtClean="0"/>
              <a:t>тривожність</a:t>
            </a:r>
            <a:r>
              <a:rPr lang="ru-RU" sz="2600" dirty="0" smtClean="0"/>
              <a:t>, </a:t>
            </a:r>
            <a:r>
              <a:rPr lang="ru-RU" sz="2600" dirty="0" err="1" smtClean="0"/>
              <a:t>вразливість</a:t>
            </a:r>
            <a:r>
              <a:rPr lang="ru-RU" sz="2600" dirty="0" smtClean="0"/>
              <a:t> через </a:t>
            </a:r>
            <a:r>
              <a:rPr lang="ru-RU" sz="2600" dirty="0" err="1" smtClean="0"/>
              <a:t>усвідомлення</a:t>
            </a:r>
            <a:r>
              <a:rPr lang="ru-RU" sz="2600" dirty="0" smtClean="0"/>
              <a:t> </a:t>
            </a:r>
            <a:r>
              <a:rPr lang="ru-RU" sz="2600" dirty="0" err="1" smtClean="0"/>
              <a:t>власних</a:t>
            </a:r>
            <a:r>
              <a:rPr lang="ru-RU" sz="2600" dirty="0" smtClean="0"/>
              <a:t> відмінностей </a:t>
            </a:r>
            <a:r>
              <a:rPr lang="ru-RU" sz="2600" dirty="0" err="1" smtClean="0"/>
              <a:t>від</a:t>
            </a:r>
            <a:r>
              <a:rPr lang="ru-RU" sz="2600" dirty="0" smtClean="0"/>
              <a:t> «нормотипових» </a:t>
            </a:r>
            <a:r>
              <a:rPr lang="ru-RU" sz="2600" dirty="0" err="1" smtClean="0"/>
              <a:t>однолітків</a:t>
            </a:r>
            <a:r>
              <a:rPr lang="ru-RU" sz="2600" dirty="0" smtClean="0"/>
              <a:t>.</a:t>
            </a:r>
          </a:p>
          <a:p>
            <a:pPr lvl="1" algn="just"/>
            <a:r>
              <a:rPr lang="ru-RU" sz="2600" dirty="0" err="1" smtClean="0"/>
              <a:t>Можливі</a:t>
            </a:r>
            <a:r>
              <a:rPr lang="ru-RU" sz="2600" dirty="0" smtClean="0"/>
              <a:t> </a:t>
            </a:r>
            <a:r>
              <a:rPr lang="ru-RU" sz="2600" dirty="0" err="1" smtClean="0"/>
              <a:t>труднощі</a:t>
            </a:r>
            <a:r>
              <a:rPr lang="ru-RU" sz="2600" dirty="0" smtClean="0"/>
              <a:t> у </a:t>
            </a:r>
            <a:r>
              <a:rPr lang="ru-RU" sz="2600" dirty="0" err="1" smtClean="0"/>
              <a:t>формуванні</a:t>
            </a:r>
            <a:r>
              <a:rPr lang="ru-RU" sz="2600" dirty="0" smtClean="0"/>
              <a:t> позитивної </a:t>
            </a:r>
            <a:r>
              <a:rPr lang="ru-RU" sz="2600" dirty="0" err="1" smtClean="0"/>
              <a:t>самооцінки</a:t>
            </a:r>
            <a:r>
              <a:rPr lang="ru-RU" sz="2600" dirty="0" smtClean="0"/>
              <a:t> та «</a:t>
            </a:r>
            <a:r>
              <a:rPr lang="ru-RU" sz="2600" dirty="0" err="1" smtClean="0"/>
              <a:t>Я-образу</a:t>
            </a:r>
            <a:r>
              <a:rPr lang="ru-RU" sz="2600" dirty="0" smtClean="0"/>
              <a:t>».</a:t>
            </a:r>
          </a:p>
          <a:p>
            <a:pPr lvl="1" algn="just"/>
            <a:r>
              <a:rPr lang="ru-RU" sz="2600" dirty="0" err="1" smtClean="0"/>
              <a:t>Високий</a:t>
            </a:r>
            <a:r>
              <a:rPr lang="ru-RU" sz="2600" dirty="0" smtClean="0"/>
              <a:t> </a:t>
            </a:r>
            <a:r>
              <a:rPr lang="ru-RU" sz="2600" dirty="0" err="1" smtClean="0"/>
              <a:t>ризик</a:t>
            </a:r>
            <a:r>
              <a:rPr lang="ru-RU" sz="2600" dirty="0" smtClean="0"/>
              <a:t> </a:t>
            </a:r>
            <a:r>
              <a:rPr lang="ru-RU" sz="2600" dirty="0" err="1" smtClean="0"/>
              <a:t>депресивних</a:t>
            </a:r>
            <a:r>
              <a:rPr lang="ru-RU" sz="2600" dirty="0" smtClean="0"/>
              <a:t> </a:t>
            </a:r>
            <a:r>
              <a:rPr lang="ru-RU" sz="2600" dirty="0" err="1" smtClean="0"/>
              <a:t>станів</a:t>
            </a:r>
            <a:r>
              <a:rPr lang="ru-RU" sz="2600" dirty="0" smtClean="0"/>
              <a:t> і </a:t>
            </a:r>
            <a:r>
              <a:rPr lang="ru-RU" sz="2600" dirty="0" err="1" smtClean="0"/>
              <a:t>соціальної</a:t>
            </a:r>
            <a:r>
              <a:rPr lang="ru-RU" sz="2600" dirty="0" smtClean="0"/>
              <a:t> </a:t>
            </a:r>
            <a:r>
              <a:rPr lang="ru-RU" sz="2600" dirty="0" err="1" smtClean="0"/>
              <a:t>ізоляції</a:t>
            </a:r>
            <a:r>
              <a:rPr lang="ru-RU" sz="2600" dirty="0" smtClean="0"/>
              <a:t>.</a:t>
            </a:r>
          </a:p>
          <a:p>
            <a:pPr lvl="0" algn="just">
              <a:buNone/>
            </a:pPr>
            <a:r>
              <a:rPr lang="ru-RU" b="1" dirty="0" smtClean="0">
                <a:cs typeface="Times New Roman" pitchFamily="18" charset="0"/>
              </a:rPr>
              <a:t>	       </a:t>
            </a:r>
            <a:r>
              <a:rPr lang="ru-RU" dirty="0" smtClean="0">
                <a:cs typeface="Times New Roman" pitchFamily="18" charset="0"/>
              </a:rPr>
              <a:t>Можливість </a:t>
            </a:r>
            <a:r>
              <a:rPr lang="ru-RU" dirty="0" err="1" smtClean="0">
                <a:cs typeface="Times New Roman" pitchFamily="18" charset="0"/>
              </a:rPr>
              <a:t>афективних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реакцій</a:t>
            </a:r>
            <a:r>
              <a:rPr lang="ru-RU" dirty="0" smtClean="0">
                <a:cs typeface="Times New Roman" pitchFamily="18" charset="0"/>
              </a:rPr>
              <a:t>.</a:t>
            </a:r>
          </a:p>
          <a:p>
            <a:pPr lvl="0" algn="just">
              <a:buNone/>
            </a:pPr>
            <a:r>
              <a:rPr lang="ru-RU" dirty="0" smtClean="0">
                <a:cs typeface="Times New Roman" pitchFamily="18" charset="0"/>
              </a:rPr>
              <a:t>	</a:t>
            </a:r>
            <a:r>
              <a:rPr lang="ru-RU" dirty="0" err="1" smtClean="0">
                <a:cs typeface="Times New Roman" pitchFamily="18" charset="0"/>
              </a:rPr>
              <a:t>Позитивні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ресурси</a:t>
            </a:r>
            <a:r>
              <a:rPr lang="ru-RU" dirty="0" smtClean="0">
                <a:cs typeface="Times New Roman" pitchFamily="18" charset="0"/>
              </a:rPr>
              <a:t>: </a:t>
            </a:r>
            <a:r>
              <a:rPr lang="ru-RU" dirty="0" err="1" smtClean="0">
                <a:cs typeface="Times New Roman" pitchFamily="18" charset="0"/>
              </a:rPr>
              <a:t>здатність</a:t>
            </a:r>
            <a:r>
              <a:rPr lang="ru-RU" dirty="0" smtClean="0">
                <a:cs typeface="Times New Roman" pitchFamily="18" charset="0"/>
              </a:rPr>
              <a:t> до емпатії, </a:t>
            </a:r>
            <a:r>
              <a:rPr lang="ru-RU" dirty="0" err="1" smtClean="0">
                <a:cs typeface="Times New Roman" pitchFamily="18" charset="0"/>
              </a:rPr>
              <a:t>відданість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значущим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дорослим</a:t>
            </a:r>
            <a:r>
              <a:rPr lang="ru-RU" dirty="0" smtClean="0">
                <a:cs typeface="Times New Roman" pitchFamily="18" charset="0"/>
              </a:rPr>
              <a:t> і </a:t>
            </a:r>
            <a:r>
              <a:rPr lang="ru-RU" dirty="0" err="1" smtClean="0">
                <a:cs typeface="Times New Roman" pitchFamily="18" charset="0"/>
              </a:rPr>
              <a:t>близьким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 smtClean="0">
                <a:cs typeface="Times New Roman" pitchFamily="18" charset="0"/>
              </a:rPr>
              <a:t>друзям</a:t>
            </a:r>
            <a:r>
              <a:rPr lang="ru-RU" dirty="0" smtClean="0">
                <a:cs typeface="Times New Roman" pitchFamily="18" charset="0"/>
              </a:rPr>
              <a:t>.</a:t>
            </a:r>
          </a:p>
          <a:p>
            <a:pPr lvl="1" algn="just"/>
            <a:endParaRPr lang="ru-RU" sz="2000" dirty="0" smtClean="0"/>
          </a:p>
          <a:p>
            <a:pPr lvl="0" algn="just">
              <a:buNone/>
            </a:pPr>
            <a:r>
              <a:rPr lang="ru-RU" sz="2800" b="1" dirty="0" smtClean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/>
          <a:lstStyle/>
          <a:p>
            <a:pPr lvl="0" algn="just">
              <a:buNone/>
            </a:pPr>
            <a:r>
              <a:rPr lang="ru-RU" sz="2800" b="1" dirty="0" smtClean="0"/>
              <a:t>	</a:t>
            </a:r>
            <a:r>
              <a:rPr lang="ru-RU" sz="2800" b="1" dirty="0" err="1" smtClean="0"/>
              <a:t>Соціальний</a:t>
            </a:r>
            <a:r>
              <a:rPr lang="ru-RU" sz="2800" b="1" dirty="0" smtClean="0"/>
              <a:t> розвиток та </a:t>
            </a:r>
            <a:r>
              <a:rPr lang="ru-RU" sz="2800" b="1" dirty="0" err="1" smtClean="0"/>
              <a:t>комунікація</a:t>
            </a:r>
            <a:endParaRPr lang="ru-RU" sz="2400" dirty="0" smtClean="0"/>
          </a:p>
          <a:p>
            <a:pPr lvl="1" algn="just"/>
            <a:r>
              <a:rPr lang="ru-RU" dirty="0" err="1" smtClean="0"/>
              <a:t>Провідна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— </a:t>
            </a:r>
            <a:r>
              <a:rPr lang="ru-RU" dirty="0" err="1" smtClean="0"/>
              <a:t>спілкування</a:t>
            </a:r>
            <a:r>
              <a:rPr lang="ru-RU" dirty="0" smtClean="0"/>
              <a:t> з </a:t>
            </a:r>
            <a:r>
              <a:rPr lang="ru-RU" dirty="0" err="1" smtClean="0"/>
              <a:t>однолітками</a:t>
            </a:r>
            <a:r>
              <a:rPr lang="ru-RU" dirty="0" smtClean="0"/>
              <a:t> — </a:t>
            </a:r>
            <a:r>
              <a:rPr lang="ru-RU" dirty="0" err="1" smtClean="0"/>
              <a:t>ускладнене</a:t>
            </a:r>
            <a:r>
              <a:rPr lang="ru-RU" dirty="0" smtClean="0"/>
              <a:t> через </a:t>
            </a:r>
            <a:r>
              <a:rPr lang="ru-RU" dirty="0" err="1" smtClean="0"/>
              <a:t>бар’єри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 (</a:t>
            </a:r>
            <a:r>
              <a:rPr lang="ru-RU" dirty="0" err="1" smtClean="0"/>
              <a:t>мовні</a:t>
            </a:r>
            <a:r>
              <a:rPr lang="ru-RU" dirty="0" smtClean="0"/>
              <a:t>, </a:t>
            </a:r>
            <a:r>
              <a:rPr lang="ru-RU" dirty="0" err="1" smtClean="0"/>
              <a:t>сенсорні</a:t>
            </a:r>
            <a:r>
              <a:rPr lang="ru-RU" dirty="0" smtClean="0"/>
              <a:t>, </a:t>
            </a:r>
            <a:r>
              <a:rPr lang="ru-RU" dirty="0" err="1" smtClean="0"/>
              <a:t>поведінкові</a:t>
            </a:r>
            <a:r>
              <a:rPr lang="ru-RU" dirty="0" smtClean="0"/>
              <a:t>).</a:t>
            </a:r>
            <a:endParaRPr lang="ru-RU" sz="2000" dirty="0" smtClean="0"/>
          </a:p>
          <a:p>
            <a:pPr lvl="1" algn="just"/>
            <a:r>
              <a:rPr lang="ru-RU" dirty="0" smtClean="0"/>
              <a:t>коло </a:t>
            </a:r>
            <a:r>
              <a:rPr lang="ru-RU" dirty="0" err="1" smtClean="0"/>
              <a:t>спілкування</a:t>
            </a:r>
            <a:r>
              <a:rPr lang="ru-RU" dirty="0" smtClean="0"/>
              <a:t>, </a:t>
            </a:r>
            <a:r>
              <a:rPr lang="ru-RU" dirty="0" err="1" smtClean="0"/>
              <a:t>обмежене</a:t>
            </a:r>
            <a:r>
              <a:rPr lang="ru-RU" dirty="0" smtClean="0"/>
              <a:t> </a:t>
            </a:r>
            <a:r>
              <a:rPr lang="ru-RU" dirty="0" err="1" smtClean="0"/>
              <a:t>сім’єю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спеціальним</a:t>
            </a:r>
            <a:r>
              <a:rPr lang="ru-RU" dirty="0" smtClean="0"/>
              <a:t> </a:t>
            </a:r>
            <a:r>
              <a:rPr lang="ru-RU" dirty="0" err="1" smtClean="0"/>
              <a:t>навчальним</a:t>
            </a:r>
            <a:r>
              <a:rPr lang="ru-RU" dirty="0" smtClean="0"/>
              <a:t> закладом.</a:t>
            </a:r>
            <a:endParaRPr lang="ru-RU" sz="2000" dirty="0" smtClean="0"/>
          </a:p>
          <a:p>
            <a:pPr lvl="1" algn="just"/>
            <a:r>
              <a:rPr lang="ru-RU" dirty="0" smtClean="0"/>
              <a:t>Потреба у </a:t>
            </a:r>
            <a:r>
              <a:rPr lang="ru-RU" dirty="0" err="1" smtClean="0"/>
              <a:t>визнанні</a:t>
            </a:r>
            <a:r>
              <a:rPr lang="ru-RU" dirty="0" smtClean="0"/>
              <a:t> та </a:t>
            </a:r>
            <a:r>
              <a:rPr lang="ru-RU" dirty="0" err="1" smtClean="0"/>
              <a:t>прийнятті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реалізовуватися</a:t>
            </a:r>
            <a:r>
              <a:rPr lang="ru-RU" dirty="0" smtClean="0"/>
              <a:t> через дружбу з </a:t>
            </a:r>
            <a:r>
              <a:rPr lang="ru-RU" dirty="0" err="1" smtClean="0"/>
              <a:t>однолітками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подібними</a:t>
            </a:r>
            <a:r>
              <a:rPr lang="ru-RU" dirty="0" smtClean="0"/>
              <a:t> </a:t>
            </a:r>
            <a:r>
              <a:rPr lang="ru-RU" dirty="0" err="1" smtClean="0"/>
              <a:t>труднощами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через </a:t>
            </a:r>
            <a:r>
              <a:rPr lang="ru-RU" dirty="0" err="1" smtClean="0"/>
              <a:t>прив’язаність</a:t>
            </a:r>
            <a:r>
              <a:rPr lang="ru-RU" dirty="0" smtClean="0"/>
              <a:t> до </a:t>
            </a:r>
            <a:r>
              <a:rPr lang="ru-RU" dirty="0" err="1" smtClean="0"/>
              <a:t>дорослих</a:t>
            </a:r>
            <a:r>
              <a:rPr lang="ru-RU" dirty="0" smtClean="0"/>
              <a:t>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00132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ru-RU" sz="2800" b="1" dirty="0" smtClean="0"/>
              <a:t>	</a:t>
            </a:r>
            <a:r>
              <a:rPr lang="ru-RU" sz="2200" b="1" dirty="0" err="1" smtClean="0"/>
              <a:t>Морально-ціннісна</a:t>
            </a:r>
            <a:r>
              <a:rPr lang="ru-RU" sz="2200" b="1" dirty="0" smtClean="0"/>
              <a:t> сфера та </a:t>
            </a:r>
            <a:r>
              <a:rPr lang="ru-RU" sz="2200" b="1" dirty="0" err="1" smtClean="0"/>
              <a:t>ідентичність</a:t>
            </a:r>
            <a:endParaRPr lang="ru-RU" sz="2200" dirty="0" smtClean="0"/>
          </a:p>
          <a:p>
            <a:pPr lvl="1" algn="just"/>
            <a:r>
              <a:rPr lang="ru-RU" sz="2200" dirty="0" err="1" smtClean="0"/>
              <a:t>Процес</a:t>
            </a:r>
            <a:r>
              <a:rPr lang="ru-RU" sz="2200" dirty="0" smtClean="0"/>
              <a:t> </a:t>
            </a:r>
            <a:r>
              <a:rPr lang="ru-RU" sz="2200" dirty="0" err="1" smtClean="0"/>
              <a:t>становлення</a:t>
            </a:r>
            <a:r>
              <a:rPr lang="ru-RU" sz="2200" dirty="0" smtClean="0"/>
              <a:t> </a:t>
            </a:r>
            <a:r>
              <a:rPr lang="ru-RU" sz="2200" dirty="0" err="1" smtClean="0"/>
              <a:t>ідентичності</a:t>
            </a:r>
            <a:r>
              <a:rPr lang="ru-RU" sz="2200" dirty="0" smtClean="0"/>
              <a:t> </a:t>
            </a:r>
            <a:r>
              <a:rPr lang="ru-RU" sz="2200" dirty="0" err="1" smtClean="0"/>
              <a:t>ускладнений</a:t>
            </a:r>
            <a:r>
              <a:rPr lang="ru-RU" sz="2200" dirty="0" smtClean="0"/>
              <a:t>: </a:t>
            </a:r>
            <a:r>
              <a:rPr lang="ru-RU" sz="2200" dirty="0" err="1" smtClean="0"/>
              <a:t>підліток</a:t>
            </a:r>
            <a:r>
              <a:rPr lang="ru-RU" sz="2200" dirty="0" smtClean="0"/>
              <a:t>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</a:t>
            </a:r>
            <a:r>
              <a:rPr lang="ru-RU" sz="2200" dirty="0" err="1" smtClean="0"/>
              <a:t>відчувати</a:t>
            </a:r>
            <a:r>
              <a:rPr lang="ru-RU" sz="2200" dirty="0" smtClean="0"/>
              <a:t> «</a:t>
            </a:r>
            <a:r>
              <a:rPr lang="ru-RU" sz="2200" dirty="0" err="1" smtClean="0"/>
              <a:t>подвійну</a:t>
            </a:r>
            <a:r>
              <a:rPr lang="ru-RU" sz="2200" dirty="0" smtClean="0"/>
              <a:t>» </a:t>
            </a:r>
            <a:r>
              <a:rPr lang="ru-RU" sz="2200" dirty="0" err="1" smtClean="0"/>
              <a:t>соціальну</a:t>
            </a:r>
            <a:r>
              <a:rPr lang="ru-RU" sz="2200" dirty="0" smtClean="0"/>
              <a:t> </a:t>
            </a:r>
            <a:r>
              <a:rPr lang="ru-RU" sz="2200" dirty="0" err="1" smtClean="0"/>
              <a:t>ідентичність</a:t>
            </a:r>
            <a:r>
              <a:rPr lang="ru-RU" sz="2200" dirty="0" smtClean="0"/>
              <a:t> (</a:t>
            </a:r>
            <a:r>
              <a:rPr lang="ru-RU" sz="2200" dirty="0" err="1" smtClean="0"/>
              <a:t>усвідомлення</a:t>
            </a:r>
            <a:r>
              <a:rPr lang="ru-RU" sz="2200" dirty="0" smtClean="0"/>
              <a:t> себе «як </a:t>
            </a:r>
            <a:r>
              <a:rPr lang="ru-RU" sz="2200" dirty="0" err="1" smtClean="0"/>
              <a:t>всі</a:t>
            </a:r>
            <a:r>
              <a:rPr lang="ru-RU" sz="2200" dirty="0" smtClean="0"/>
              <a:t>» і </a:t>
            </a:r>
            <a:r>
              <a:rPr lang="ru-RU" sz="2200" dirty="0" err="1" smtClean="0"/>
              <a:t>водночас</a:t>
            </a:r>
            <a:r>
              <a:rPr lang="ru-RU" sz="2200" dirty="0" smtClean="0"/>
              <a:t> «</a:t>
            </a:r>
            <a:r>
              <a:rPr lang="ru-RU" sz="2200" dirty="0" err="1" smtClean="0"/>
              <a:t>іншого</a:t>
            </a:r>
            <a:r>
              <a:rPr lang="ru-RU" sz="2200" dirty="0" smtClean="0"/>
              <a:t>»).</a:t>
            </a:r>
          </a:p>
          <a:p>
            <a:pPr lvl="1" algn="just"/>
            <a:r>
              <a:rPr lang="ru-RU" sz="2200" dirty="0" err="1" smtClean="0"/>
              <a:t>Потребує</a:t>
            </a:r>
            <a:r>
              <a:rPr lang="ru-RU" sz="2200" dirty="0" smtClean="0"/>
              <a:t> </a:t>
            </a:r>
            <a:r>
              <a:rPr lang="ru-RU" sz="2200" dirty="0" err="1" smtClean="0"/>
              <a:t>особливої</a:t>
            </a:r>
            <a:r>
              <a:rPr lang="ru-RU" sz="2200" dirty="0" smtClean="0"/>
              <a:t> </a:t>
            </a:r>
            <a:r>
              <a:rPr lang="ru-RU" sz="2200" dirty="0" err="1" smtClean="0"/>
              <a:t>підтримки</a:t>
            </a:r>
            <a:r>
              <a:rPr lang="ru-RU" sz="2200" dirty="0" smtClean="0"/>
              <a:t> у </a:t>
            </a:r>
            <a:r>
              <a:rPr lang="ru-RU" sz="2200" dirty="0" err="1" smtClean="0"/>
              <a:t>формуванні</a:t>
            </a:r>
            <a:r>
              <a:rPr lang="ru-RU" sz="2200" dirty="0" smtClean="0"/>
              <a:t> адекватного </a:t>
            </a:r>
            <a:r>
              <a:rPr lang="ru-RU" sz="2200" dirty="0" err="1" smtClean="0"/>
              <a:t>уявлення</a:t>
            </a:r>
            <a:r>
              <a:rPr lang="ru-RU" sz="2200" dirty="0" smtClean="0"/>
              <a:t> про </a:t>
            </a:r>
            <a:r>
              <a:rPr lang="ru-RU" sz="2200" dirty="0" err="1" smtClean="0"/>
              <a:t>майбутнє</a:t>
            </a:r>
            <a:r>
              <a:rPr lang="ru-RU" sz="2200" dirty="0" smtClean="0"/>
              <a:t>, </a:t>
            </a:r>
            <a:r>
              <a:rPr lang="ru-RU" sz="2200" dirty="0" err="1" smtClean="0"/>
              <a:t>професійне</a:t>
            </a:r>
            <a:r>
              <a:rPr lang="ru-RU" sz="2200" dirty="0" smtClean="0"/>
              <a:t> </a:t>
            </a:r>
            <a:r>
              <a:rPr lang="ru-RU" sz="2200" dirty="0" err="1" smtClean="0"/>
              <a:t>самовизначення</a:t>
            </a:r>
            <a:r>
              <a:rPr lang="ru-RU" sz="2200" dirty="0" smtClean="0"/>
              <a:t>.</a:t>
            </a:r>
          </a:p>
          <a:p>
            <a:pPr lvl="0" algn="just">
              <a:buNone/>
            </a:pPr>
            <a:r>
              <a:rPr lang="ru-RU" sz="2200" b="1" dirty="0" smtClean="0"/>
              <a:t>	</a:t>
            </a:r>
            <a:r>
              <a:rPr lang="ru-RU" sz="2200" b="1" dirty="0" err="1" smtClean="0"/>
              <a:t>Поведінкові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особливості</a:t>
            </a:r>
            <a:endParaRPr lang="ru-RU" sz="2200" dirty="0" smtClean="0"/>
          </a:p>
          <a:p>
            <a:pPr lvl="1" algn="just"/>
            <a:r>
              <a:rPr lang="ru-RU" sz="2200" dirty="0" err="1" smtClean="0"/>
              <a:t>Можливі</a:t>
            </a:r>
            <a:r>
              <a:rPr lang="ru-RU" sz="2200" dirty="0" smtClean="0"/>
              <a:t> прояви </a:t>
            </a:r>
            <a:r>
              <a:rPr lang="ru-RU" sz="2200" dirty="0" err="1" smtClean="0"/>
              <a:t>агресивності</a:t>
            </a:r>
            <a:r>
              <a:rPr lang="ru-RU" sz="2200" dirty="0" smtClean="0"/>
              <a:t>, </a:t>
            </a:r>
            <a:r>
              <a:rPr lang="ru-RU" sz="2200" dirty="0" err="1" smtClean="0"/>
              <a:t>протестної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поведінки</a:t>
            </a:r>
            <a:r>
              <a:rPr lang="ru-RU" sz="2200" dirty="0" smtClean="0"/>
              <a:t>, </a:t>
            </a:r>
            <a:r>
              <a:rPr lang="ru-RU" sz="2200" dirty="0" err="1" smtClean="0"/>
              <a:t>замкнутість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або</a:t>
            </a:r>
            <a:r>
              <a:rPr lang="ru-RU" sz="2200" dirty="0" smtClean="0"/>
              <a:t>, навпаки, </a:t>
            </a:r>
            <a:r>
              <a:rPr lang="ru-RU" sz="2200" dirty="0" err="1" smtClean="0"/>
              <a:t>гіперактивність</a:t>
            </a:r>
            <a:r>
              <a:rPr lang="ru-RU" sz="2200" dirty="0" smtClean="0"/>
              <a:t> як </a:t>
            </a:r>
            <a:r>
              <a:rPr lang="ru-RU" sz="2200" dirty="0" err="1" smtClean="0"/>
              <a:t>реакція</a:t>
            </a:r>
            <a:r>
              <a:rPr lang="ru-RU" sz="2200" dirty="0" smtClean="0"/>
              <a:t> на </a:t>
            </a:r>
            <a:r>
              <a:rPr lang="ru-RU" sz="2200" dirty="0" err="1" smtClean="0"/>
              <a:t>труднощі</a:t>
            </a:r>
            <a:r>
              <a:rPr lang="ru-RU" sz="2200" dirty="0" smtClean="0"/>
              <a:t> </a:t>
            </a:r>
            <a:r>
              <a:rPr lang="ru-RU" sz="2200" dirty="0" err="1" smtClean="0"/>
              <a:t>соціалізації</a:t>
            </a:r>
            <a:r>
              <a:rPr lang="ru-RU" sz="2200" dirty="0" smtClean="0"/>
              <a:t>.</a:t>
            </a:r>
          </a:p>
          <a:p>
            <a:pPr lvl="1" algn="just"/>
            <a:r>
              <a:rPr lang="ru-RU" sz="2200" dirty="0" smtClean="0"/>
              <a:t>Часто </a:t>
            </a:r>
            <a:r>
              <a:rPr lang="ru-RU" sz="2200" dirty="0" err="1" smtClean="0"/>
              <a:t>спостерігаються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залежність</a:t>
            </a:r>
            <a:r>
              <a:rPr lang="ru-RU" sz="2200" dirty="0" smtClean="0"/>
              <a:t> </a:t>
            </a:r>
            <a:r>
              <a:rPr lang="ru-RU" sz="2200" dirty="0" err="1" smtClean="0"/>
              <a:t>від</a:t>
            </a:r>
            <a:r>
              <a:rPr lang="ru-RU" sz="2200" dirty="0" smtClean="0"/>
              <a:t> </a:t>
            </a:r>
            <a:r>
              <a:rPr lang="ru-RU" sz="2200" dirty="0" err="1" smtClean="0"/>
              <a:t>дорослих</a:t>
            </a:r>
            <a:r>
              <a:rPr lang="ru-RU" sz="2200" dirty="0" smtClean="0"/>
              <a:t> і </a:t>
            </a:r>
            <a:r>
              <a:rPr lang="ru-RU" sz="2200" dirty="0" err="1" smtClean="0"/>
              <a:t>водночас</a:t>
            </a:r>
            <a:r>
              <a:rPr lang="ru-RU" sz="2200" dirty="0" smtClean="0"/>
              <a:t> </a:t>
            </a:r>
            <a:r>
              <a:rPr lang="ru-RU" sz="2200" dirty="0" err="1" smtClean="0"/>
              <a:t>прагнення</a:t>
            </a:r>
            <a:r>
              <a:rPr lang="ru-RU" sz="2200" dirty="0" smtClean="0"/>
              <a:t> до </a:t>
            </a:r>
            <a:r>
              <a:rPr lang="ru-RU" sz="2200" dirty="0" err="1" smtClean="0"/>
              <a:t>самостійності</a:t>
            </a:r>
            <a:r>
              <a:rPr lang="ru-RU" sz="2200" dirty="0" smtClean="0"/>
              <a:t>, що </a:t>
            </a:r>
            <a:r>
              <a:rPr lang="ru-RU" sz="2200" dirty="0" err="1" smtClean="0"/>
              <a:t>створює</a:t>
            </a:r>
            <a:r>
              <a:rPr lang="ru-RU" sz="2200" dirty="0" smtClean="0"/>
              <a:t> </a:t>
            </a:r>
            <a:r>
              <a:rPr lang="ru-RU" sz="2200" dirty="0" err="1" smtClean="0"/>
              <a:t>внутрішній</a:t>
            </a:r>
            <a:r>
              <a:rPr lang="ru-RU" sz="2200" dirty="0" smtClean="0"/>
              <a:t> </a:t>
            </a:r>
            <a:r>
              <a:rPr lang="ru-RU" sz="2200" dirty="0" err="1" smtClean="0"/>
              <a:t>конфлікт</a:t>
            </a:r>
            <a:r>
              <a:rPr lang="ru-RU" sz="2200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Підлітковий період і його особливості в осіб 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err="1" smtClean="0"/>
              <a:t>Отже</a:t>
            </a:r>
            <a:r>
              <a:rPr lang="ru-RU" dirty="0" smtClean="0"/>
              <a:t>:</a:t>
            </a:r>
          </a:p>
          <a:p>
            <a:pPr algn="just"/>
            <a:r>
              <a:rPr lang="ru-RU" dirty="0" smtClean="0"/>
              <a:t> </a:t>
            </a:r>
            <a:r>
              <a:rPr lang="ru-RU" b="1" dirty="0" err="1" smtClean="0"/>
              <a:t>Підлітковий</a:t>
            </a:r>
            <a:r>
              <a:rPr lang="ru-RU" b="1" dirty="0" smtClean="0"/>
              <a:t> </a:t>
            </a:r>
            <a:r>
              <a:rPr lang="ru-RU" b="1" dirty="0" err="1" smtClean="0"/>
              <a:t>період</a:t>
            </a:r>
            <a:r>
              <a:rPr lang="ru-RU" b="1" dirty="0" smtClean="0"/>
              <a:t> у </a:t>
            </a:r>
            <a:r>
              <a:rPr lang="ru-RU" b="1" dirty="0" err="1" smtClean="0"/>
              <a:t>осіб</a:t>
            </a:r>
            <a:r>
              <a:rPr lang="ru-RU" b="1" dirty="0" smtClean="0"/>
              <a:t> із </a:t>
            </a:r>
            <a:r>
              <a:rPr lang="ru-RU" b="1" dirty="0" err="1" smtClean="0"/>
              <a:t>психофізичними</a:t>
            </a:r>
            <a:r>
              <a:rPr lang="ru-RU" b="1" dirty="0" smtClean="0"/>
              <a:t> </a:t>
            </a:r>
            <a:r>
              <a:rPr lang="ru-RU" b="1" dirty="0" err="1" smtClean="0"/>
              <a:t>порушеннями</a:t>
            </a:r>
            <a:r>
              <a:rPr lang="ru-RU" dirty="0" smtClean="0"/>
              <a:t> </a:t>
            </a:r>
            <a:r>
              <a:rPr lang="ru-RU" dirty="0" err="1" smtClean="0"/>
              <a:t>зберігає</a:t>
            </a:r>
            <a:r>
              <a:rPr lang="ru-RU" dirty="0" smtClean="0"/>
              <a:t> </a:t>
            </a:r>
            <a:r>
              <a:rPr lang="ru-RU" dirty="0" err="1" smtClean="0"/>
              <a:t>загальні</a:t>
            </a:r>
            <a:r>
              <a:rPr lang="ru-RU" dirty="0" smtClean="0"/>
              <a:t> </a:t>
            </a:r>
            <a:r>
              <a:rPr lang="ru-RU" dirty="0" err="1" smtClean="0"/>
              <a:t>закономірності</a:t>
            </a:r>
            <a:r>
              <a:rPr lang="ru-RU" dirty="0" smtClean="0"/>
              <a:t> </a:t>
            </a:r>
            <a:r>
              <a:rPr lang="ru-RU" dirty="0" err="1" smtClean="0"/>
              <a:t>віку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розгортається</a:t>
            </a:r>
            <a:r>
              <a:rPr lang="ru-RU" dirty="0" smtClean="0"/>
              <a:t> на </a:t>
            </a:r>
            <a:r>
              <a:rPr lang="ru-RU" dirty="0" err="1" smtClean="0"/>
              <a:t>тлі</a:t>
            </a:r>
            <a:r>
              <a:rPr lang="ru-RU" dirty="0" smtClean="0"/>
              <a:t> </a:t>
            </a:r>
            <a:r>
              <a:rPr lang="ru-RU" dirty="0" err="1" smtClean="0"/>
              <a:t>уповільнення</a:t>
            </a:r>
            <a:r>
              <a:rPr lang="ru-RU" dirty="0" smtClean="0"/>
              <a:t>, </a:t>
            </a:r>
            <a:r>
              <a:rPr lang="ru-RU" dirty="0" err="1" smtClean="0"/>
              <a:t>асинхронії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якісної</a:t>
            </a:r>
            <a:r>
              <a:rPr lang="ru-RU" dirty="0" smtClean="0"/>
              <a:t> </a:t>
            </a:r>
            <a:r>
              <a:rPr lang="ru-RU" dirty="0" err="1" smtClean="0"/>
              <a:t>своєрідності</a:t>
            </a:r>
            <a:r>
              <a:rPr lang="ru-RU" dirty="0" smtClean="0"/>
              <a:t> розвитку. </a:t>
            </a:r>
            <a:r>
              <a:rPr lang="ru-RU" dirty="0" err="1" smtClean="0"/>
              <a:t>Найважливішим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</a:t>
            </a:r>
            <a:r>
              <a:rPr lang="ru-RU" dirty="0" err="1" smtClean="0"/>
              <a:t>стає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умов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позитивної </a:t>
            </a:r>
            <a:r>
              <a:rPr lang="ru-RU" dirty="0" err="1" smtClean="0"/>
              <a:t>ідентичності</a:t>
            </a:r>
            <a:r>
              <a:rPr lang="ru-RU" dirty="0" smtClean="0"/>
              <a:t>, соціальних </a:t>
            </a:r>
            <a:r>
              <a:rPr lang="ru-RU" dirty="0" err="1" smtClean="0"/>
              <a:t>навичок</a:t>
            </a:r>
            <a:r>
              <a:rPr lang="ru-RU" dirty="0" smtClean="0"/>
              <a:t> і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власної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5716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31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sz="3400" b="1" i="1" dirty="0" smtClean="0">
                <a:latin typeface="Times New Roman" pitchFamily="18" charset="0"/>
                <a:cs typeface="Times New Roman" pitchFamily="18" charset="0"/>
              </a:rPr>
              <a:t>Підлітковий вік</a:t>
            </a:r>
            <a:r>
              <a:rPr lang="uk-UA" sz="3400" dirty="0" smtClean="0">
                <a:latin typeface="Times New Roman" pitchFamily="18" charset="0"/>
                <a:cs typeface="Times New Roman" pitchFamily="18" charset="0"/>
              </a:rPr>
              <a:t> є періодом інтенсивного становлення особистості, пошуку свого місця в суспільстві та формування ідентичності. Для підлітків із психофізичними порушеннями ці процеси ускладнюються як індивідуально-психологічними особливостями розвитку, так і соціальною стигматизацією, обмеженням у спілкуванні, бар’єрами в освіті та працевлаштуванні.</a:t>
            </a:r>
            <a:endParaRPr lang="ru-RU" sz="34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b="1" dirty="0" err="1" smtClean="0">
                <a:latin typeface="Times New Roman" pitchFamily="18" charset="0"/>
                <a:cs typeface="Times New Roman" pitchFamily="18" charset="0"/>
              </a:rPr>
              <a:t>Ідентичність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людиною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власного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«Я»,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цілісності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унікальності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а також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приналежності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певних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соціальних груп.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За Е.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Еріксоном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, у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підлітковому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віці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криза «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ідентичність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рольова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невизначеність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  <a:p>
            <a:pPr algn="just"/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включає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когнітивні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усвідомлення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себе),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емоційні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самоприйняття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соціальні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взаємодія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іншими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та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ціннісні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життєві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орієнтири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3400" dirty="0" err="1" smtClean="0">
                <a:latin typeface="Times New Roman" pitchFamily="18" charset="0"/>
                <a:cs typeface="Times New Roman" pitchFamily="18" charset="0"/>
              </a:rPr>
              <a:t>компоненти</a:t>
            </a:r>
            <a:r>
              <a:rPr lang="ru-RU" sz="3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28588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800" dirty="0" smtClean="0"/>
              <a:t>	</a:t>
            </a:r>
            <a:r>
              <a:rPr lang="ru-RU" sz="2800" b="1" i="1" dirty="0" smtClean="0"/>
              <a:t>У </a:t>
            </a:r>
            <a:r>
              <a:rPr lang="ru-RU" sz="2800" b="1" i="1" dirty="0" err="1" smtClean="0"/>
              <a:t>підлітків</a:t>
            </a:r>
            <a:r>
              <a:rPr lang="ru-RU" sz="2800" b="1" i="1" dirty="0" smtClean="0"/>
              <a:t> із </a:t>
            </a:r>
            <a:r>
              <a:rPr lang="ru-RU" sz="2800" b="1" i="1" dirty="0" err="1" smtClean="0"/>
              <a:t>психофізичними</a:t>
            </a:r>
            <a:r>
              <a:rPr lang="ru-RU" sz="2800" b="1" i="1" dirty="0" smtClean="0"/>
              <a:t> </a:t>
            </a:r>
            <a:r>
              <a:rPr lang="ru-RU" sz="2800" b="1" i="1" dirty="0" err="1" smtClean="0"/>
              <a:t>порушеннями</a:t>
            </a:r>
            <a:r>
              <a:rPr lang="ru-RU" sz="2800" dirty="0" smtClean="0"/>
              <a:t>:</a:t>
            </a:r>
            <a:endParaRPr lang="ru-RU" sz="2400" dirty="0" smtClean="0"/>
          </a:p>
          <a:p>
            <a:pPr lvl="1"/>
            <a:r>
              <a:rPr lang="ru-RU" dirty="0" err="1" smtClean="0"/>
              <a:t>ризик</a:t>
            </a:r>
            <a:r>
              <a:rPr lang="ru-RU" dirty="0" smtClean="0"/>
              <a:t> «негативної </a:t>
            </a:r>
            <a:r>
              <a:rPr lang="ru-RU" dirty="0" err="1" smtClean="0"/>
              <a:t>ідентичності</a:t>
            </a:r>
            <a:r>
              <a:rPr lang="ru-RU" dirty="0" smtClean="0"/>
              <a:t>» (я — «не </a:t>
            </a:r>
            <a:r>
              <a:rPr lang="ru-RU" dirty="0" err="1" smtClean="0"/>
              <a:t>такий</a:t>
            </a:r>
            <a:r>
              <a:rPr lang="ru-RU" dirty="0" smtClean="0"/>
              <a:t>, як </a:t>
            </a:r>
            <a:r>
              <a:rPr lang="ru-RU" dirty="0" err="1" smtClean="0"/>
              <a:t>усі</a:t>
            </a:r>
            <a:r>
              <a:rPr lang="ru-RU" dirty="0" smtClean="0"/>
              <a:t>»);</a:t>
            </a:r>
          </a:p>
          <a:p>
            <a:pPr lvl="1"/>
            <a:r>
              <a:rPr lang="ru-RU" dirty="0" err="1" smtClean="0"/>
              <a:t>підвищена</a:t>
            </a:r>
            <a:r>
              <a:rPr lang="ru-RU" dirty="0" smtClean="0"/>
              <a:t> </a:t>
            </a:r>
            <a:r>
              <a:rPr lang="ru-RU" dirty="0" err="1" smtClean="0"/>
              <a:t>вразливість</a:t>
            </a:r>
            <a:r>
              <a:rPr lang="ru-RU" dirty="0" smtClean="0"/>
              <a:t> до критики;</a:t>
            </a:r>
            <a:endParaRPr lang="ru-RU" sz="2000" dirty="0" smtClean="0"/>
          </a:p>
          <a:p>
            <a:pPr>
              <a:buNone/>
            </a:pPr>
            <a:r>
              <a:rPr lang="ru-RU" sz="2400" dirty="0" smtClean="0"/>
              <a:t>        потреба у </a:t>
            </a:r>
            <a:r>
              <a:rPr lang="ru-RU" sz="2400" dirty="0" err="1" smtClean="0"/>
              <a:t>зовнішньому</a:t>
            </a:r>
            <a:r>
              <a:rPr lang="ru-RU" sz="2400" dirty="0" smtClean="0"/>
              <a:t> </a:t>
            </a:r>
            <a:r>
              <a:rPr lang="ru-RU" sz="2400" dirty="0" err="1" smtClean="0"/>
              <a:t>підкріпленні</a:t>
            </a:r>
            <a:r>
              <a:rPr lang="ru-RU" sz="2400" dirty="0" smtClean="0"/>
              <a:t> </a:t>
            </a:r>
            <a:r>
              <a:rPr lang="ru-RU" sz="2400" dirty="0" err="1" smtClean="0"/>
              <a:t>досягнень</a:t>
            </a:r>
            <a:endParaRPr lang="ru-RU" sz="2400" dirty="0" smtClean="0"/>
          </a:p>
          <a:p>
            <a:pPr lvl="1"/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думки </a:t>
            </a:r>
            <a:r>
              <a:rPr lang="ru-RU" dirty="0" err="1" smtClean="0"/>
              <a:t>оточення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err="1" smtClean="0"/>
              <a:t>труднощі</a:t>
            </a:r>
            <a:r>
              <a:rPr lang="ru-RU" dirty="0" smtClean="0"/>
              <a:t> у </a:t>
            </a:r>
            <a:r>
              <a:rPr lang="ru-RU" dirty="0" err="1" smtClean="0"/>
              <a:t>встановленні</a:t>
            </a:r>
            <a:r>
              <a:rPr lang="ru-RU" dirty="0" smtClean="0"/>
              <a:t> </a:t>
            </a:r>
            <a:r>
              <a:rPr lang="ru-RU" dirty="0" err="1" smtClean="0"/>
              <a:t>міжособистісних</a:t>
            </a:r>
            <a:r>
              <a:rPr lang="ru-RU" dirty="0" smtClean="0"/>
              <a:t> </a:t>
            </a:r>
            <a:r>
              <a:rPr lang="ru-RU" dirty="0" err="1" smtClean="0"/>
              <a:t>зв’язків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err="1" smtClean="0"/>
              <a:t>труднощі</a:t>
            </a:r>
            <a:r>
              <a:rPr lang="ru-RU" dirty="0" smtClean="0"/>
              <a:t> </a:t>
            </a:r>
            <a:r>
              <a:rPr lang="ru-RU" dirty="0" err="1" smtClean="0"/>
              <a:t>соціалізації</a:t>
            </a:r>
            <a:r>
              <a:rPr lang="ru-RU" dirty="0" smtClean="0"/>
              <a:t> у </a:t>
            </a:r>
            <a:r>
              <a:rPr lang="ru-RU" dirty="0" err="1" smtClean="0"/>
              <a:t>школі</a:t>
            </a:r>
            <a:r>
              <a:rPr lang="ru-RU" dirty="0" smtClean="0"/>
              <a:t>, де </a:t>
            </a:r>
            <a:r>
              <a:rPr lang="ru-RU" dirty="0" err="1" smtClean="0"/>
              <a:t>можливі</a:t>
            </a:r>
            <a:r>
              <a:rPr lang="ru-RU" dirty="0" smtClean="0"/>
              <a:t> </a:t>
            </a:r>
            <a:r>
              <a:rPr lang="ru-RU" dirty="0" err="1" smtClean="0"/>
              <a:t>випадки</a:t>
            </a:r>
            <a:r>
              <a:rPr lang="ru-RU" dirty="0" smtClean="0"/>
              <a:t> </a:t>
            </a:r>
            <a:r>
              <a:rPr lang="ru-RU" dirty="0" err="1" smtClean="0"/>
              <a:t>булінгу</a:t>
            </a:r>
            <a:r>
              <a:rPr lang="ru-RU" dirty="0" smtClean="0"/>
              <a:t>;</a:t>
            </a:r>
          </a:p>
          <a:p>
            <a:pPr lvl="1"/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ізоляції</a:t>
            </a:r>
            <a:r>
              <a:rPr lang="ru-RU" dirty="0" smtClean="0"/>
              <a:t>;</a:t>
            </a:r>
          </a:p>
          <a:p>
            <a:pPr lvl="1"/>
            <a:endParaRPr lang="ru-RU" sz="20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buNone/>
            </a:pPr>
            <a:r>
              <a:rPr lang="ru-RU" sz="2800" b="1" dirty="0" smtClean="0"/>
              <a:t>	</a:t>
            </a:r>
            <a:r>
              <a:rPr lang="ru-RU" sz="2200" b="1" dirty="0" smtClean="0"/>
              <a:t>Роль </a:t>
            </a:r>
            <a:r>
              <a:rPr lang="ru-RU" sz="2200" b="1" dirty="0" err="1" smtClean="0"/>
              <a:t>сім’ї</a:t>
            </a:r>
            <a:r>
              <a:rPr lang="ru-RU" sz="2200" b="1" dirty="0" smtClean="0"/>
              <a:t> та </a:t>
            </a:r>
            <a:r>
              <a:rPr lang="uk-UA" sz="2200" b="1" dirty="0" smtClean="0"/>
              <a:t>закладу освіти</a:t>
            </a:r>
            <a:r>
              <a:rPr lang="ru-RU" sz="2200" b="1" dirty="0" smtClean="0"/>
              <a:t>:</a:t>
            </a:r>
            <a:endParaRPr lang="ru-RU" sz="2200" dirty="0" smtClean="0"/>
          </a:p>
          <a:p>
            <a:pPr lvl="1" algn="just"/>
            <a:r>
              <a:rPr lang="ru-RU" sz="2200" dirty="0" err="1" smtClean="0"/>
              <a:t>сім’я</a:t>
            </a:r>
            <a:r>
              <a:rPr lang="ru-RU" sz="2200" dirty="0" smtClean="0"/>
              <a:t> </a:t>
            </a:r>
            <a:r>
              <a:rPr lang="ru-RU" sz="2200" dirty="0" err="1" smtClean="0"/>
              <a:t>може</a:t>
            </a:r>
            <a:r>
              <a:rPr lang="ru-RU" sz="2200" dirty="0" smtClean="0"/>
              <a:t> </a:t>
            </a:r>
            <a:r>
              <a:rPr lang="ru-RU" sz="2200" dirty="0" err="1" smtClean="0"/>
              <a:t>виступати</a:t>
            </a:r>
            <a:r>
              <a:rPr lang="ru-RU" sz="2200" dirty="0" smtClean="0"/>
              <a:t> як ресурс </a:t>
            </a:r>
            <a:r>
              <a:rPr lang="ru-RU" sz="2200" dirty="0" err="1" smtClean="0"/>
              <a:t>підтримки</a:t>
            </a:r>
            <a:r>
              <a:rPr lang="ru-RU" sz="2200" dirty="0" smtClean="0"/>
              <a:t>, </a:t>
            </a:r>
            <a:r>
              <a:rPr lang="ru-RU" sz="2200" dirty="0" err="1" smtClean="0"/>
              <a:t>але</a:t>
            </a:r>
            <a:r>
              <a:rPr lang="ru-RU" sz="2200" dirty="0" smtClean="0"/>
              <a:t> </a:t>
            </a:r>
            <a:r>
              <a:rPr lang="ru-RU" sz="2200" dirty="0" err="1" smtClean="0"/>
              <a:t>іноді</a:t>
            </a:r>
            <a:r>
              <a:rPr lang="ru-RU" sz="2200" dirty="0" smtClean="0"/>
              <a:t> </a:t>
            </a:r>
            <a:r>
              <a:rPr lang="ru-RU" sz="2200" dirty="0" err="1" smtClean="0"/>
              <a:t>гіперопіка</a:t>
            </a:r>
            <a:r>
              <a:rPr lang="ru-RU" sz="2200" dirty="0" smtClean="0"/>
              <a:t> </a:t>
            </a:r>
            <a:r>
              <a:rPr lang="ru-RU" sz="2200" dirty="0" err="1" smtClean="0"/>
              <a:t>гальмує</a:t>
            </a:r>
            <a:r>
              <a:rPr lang="ru-RU" sz="2200" dirty="0" smtClean="0"/>
              <a:t> розвиток </a:t>
            </a:r>
            <a:r>
              <a:rPr lang="ru-RU" sz="2200" dirty="0" err="1" smtClean="0"/>
              <a:t>автономності</a:t>
            </a:r>
            <a:r>
              <a:rPr lang="ru-RU" sz="2200" dirty="0" smtClean="0"/>
              <a:t>;</a:t>
            </a:r>
          </a:p>
          <a:p>
            <a:pPr lvl="1" algn="just"/>
            <a:r>
              <a:rPr lang="ru-RU" sz="2200" dirty="0" err="1" smtClean="0"/>
              <a:t>інклюзивне</a:t>
            </a:r>
            <a:r>
              <a:rPr lang="ru-RU" sz="2200" dirty="0" smtClean="0"/>
              <a:t> </a:t>
            </a:r>
            <a:r>
              <a:rPr lang="ru-RU" sz="2200" dirty="0" err="1" smtClean="0"/>
              <a:t>середовище</a:t>
            </a:r>
            <a:r>
              <a:rPr lang="ru-RU" sz="2200" dirty="0" smtClean="0"/>
              <a:t> в </a:t>
            </a:r>
            <a:r>
              <a:rPr lang="uk-UA" sz="2200" dirty="0" smtClean="0"/>
              <a:t>закладі освіти</a:t>
            </a:r>
            <a:r>
              <a:rPr lang="ru-RU" sz="2200" dirty="0" smtClean="0"/>
              <a:t> </a:t>
            </a:r>
            <a:r>
              <a:rPr lang="ru-RU" sz="2200" dirty="0" err="1" smtClean="0"/>
              <a:t>створює</a:t>
            </a:r>
            <a:r>
              <a:rPr lang="ru-RU" sz="2200" dirty="0" smtClean="0"/>
              <a:t> </a:t>
            </a:r>
            <a:r>
              <a:rPr lang="ru-RU" sz="2200" dirty="0" err="1" smtClean="0"/>
              <a:t>умови</a:t>
            </a:r>
            <a:r>
              <a:rPr lang="ru-RU" sz="2200" dirty="0" smtClean="0"/>
              <a:t> для позитивної </a:t>
            </a:r>
            <a:r>
              <a:rPr lang="ru-RU" sz="2200" dirty="0" err="1" smtClean="0"/>
              <a:t>соціалізації</a:t>
            </a:r>
            <a:r>
              <a:rPr lang="ru-RU" sz="2200" dirty="0" smtClean="0"/>
              <a:t>.</a:t>
            </a:r>
          </a:p>
          <a:p>
            <a:pPr algn="just">
              <a:buNone/>
            </a:pPr>
            <a:r>
              <a:rPr lang="ru-RU" sz="2200" b="1" dirty="0" smtClean="0"/>
              <a:t>	</a:t>
            </a:r>
            <a:r>
              <a:rPr lang="ru-RU" sz="2200" b="1" dirty="0" err="1" smtClean="0"/>
              <a:t>Виклики</a:t>
            </a:r>
            <a:r>
              <a:rPr lang="ru-RU" sz="2200" b="1" dirty="0" smtClean="0"/>
              <a:t> та </a:t>
            </a:r>
            <a:r>
              <a:rPr lang="ru-RU" sz="2200" b="1" dirty="0" err="1" smtClean="0"/>
              <a:t>ризики</a:t>
            </a:r>
            <a:r>
              <a:rPr lang="ru-RU" sz="2200" b="1" dirty="0" smtClean="0"/>
              <a:t> у </a:t>
            </a:r>
            <a:r>
              <a:rPr lang="ru-RU" sz="2200" b="1" dirty="0" err="1" smtClean="0"/>
              <a:t>формуванні</a:t>
            </a:r>
            <a:r>
              <a:rPr lang="ru-RU" sz="2200" b="1" dirty="0" smtClean="0"/>
              <a:t> </a:t>
            </a:r>
            <a:r>
              <a:rPr lang="ru-RU" sz="2200" b="1" dirty="0" err="1" smtClean="0"/>
              <a:t>ідентичності</a:t>
            </a:r>
            <a:endParaRPr lang="ru-RU" sz="2200" dirty="0" smtClean="0"/>
          </a:p>
          <a:p>
            <a:pPr lvl="0" algn="just"/>
            <a:r>
              <a:rPr lang="ru-RU" sz="2200" dirty="0" err="1" smtClean="0"/>
              <a:t>низький</a:t>
            </a:r>
            <a:r>
              <a:rPr lang="ru-RU" sz="2200" dirty="0" smtClean="0"/>
              <a:t> рівень </a:t>
            </a:r>
            <a:r>
              <a:rPr lang="ru-RU" sz="2200" dirty="0" err="1" smtClean="0"/>
              <a:t>соціальної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підтримки</a:t>
            </a:r>
            <a:r>
              <a:rPr lang="ru-RU" sz="2200" dirty="0" smtClean="0"/>
              <a:t>;</a:t>
            </a:r>
          </a:p>
          <a:p>
            <a:pPr lvl="0" algn="just"/>
            <a:r>
              <a:rPr lang="ru-RU" sz="2200" dirty="0" err="1" smtClean="0"/>
              <a:t>ризик</a:t>
            </a:r>
            <a:r>
              <a:rPr lang="ru-RU" sz="2200" dirty="0" smtClean="0"/>
              <a:t> </a:t>
            </a:r>
            <a:r>
              <a:rPr lang="ru-RU" sz="2200" dirty="0" err="1" smtClean="0"/>
              <a:t>формування</a:t>
            </a:r>
            <a:r>
              <a:rPr lang="ru-RU" sz="2200" dirty="0" smtClean="0"/>
              <a:t> </a:t>
            </a:r>
            <a:r>
              <a:rPr lang="ru-RU" sz="2200" dirty="0" err="1" smtClean="0"/>
              <a:t>залежної</a:t>
            </a:r>
            <a:r>
              <a:rPr lang="ru-RU" sz="2200" dirty="0" smtClean="0"/>
              <a:t> </a:t>
            </a:r>
            <a:r>
              <a:rPr lang="ru-RU" sz="2200" dirty="0" err="1" smtClean="0"/>
              <a:t>поведінки</a:t>
            </a:r>
            <a:r>
              <a:rPr lang="ru-RU" sz="2200" dirty="0" smtClean="0"/>
              <a:t>;</a:t>
            </a:r>
          </a:p>
          <a:p>
            <a:pPr lvl="0" algn="just"/>
            <a:r>
              <a:rPr lang="ru-RU" sz="2200" dirty="0" err="1" smtClean="0"/>
              <a:t>небезпека</a:t>
            </a:r>
            <a:r>
              <a:rPr lang="ru-RU" sz="2200" dirty="0" smtClean="0"/>
              <a:t> </a:t>
            </a:r>
            <a:r>
              <a:rPr lang="ru-RU" sz="2200" dirty="0" err="1" smtClean="0"/>
              <a:t>відчуження</a:t>
            </a:r>
            <a:r>
              <a:rPr lang="ru-RU" sz="2200" dirty="0" smtClean="0"/>
              <a:t> та </a:t>
            </a:r>
            <a:r>
              <a:rPr lang="ru-RU" sz="2200" dirty="0" err="1" smtClean="0"/>
              <a:t>самоізоляції</a:t>
            </a:r>
            <a:r>
              <a:rPr lang="ru-RU" sz="2200" dirty="0" smtClean="0"/>
              <a:t>;</a:t>
            </a:r>
          </a:p>
          <a:p>
            <a:pPr lvl="0" algn="just"/>
            <a:r>
              <a:rPr lang="ru-RU" sz="2200" dirty="0" smtClean="0"/>
              <a:t>можливість негативної </a:t>
            </a:r>
            <a:r>
              <a:rPr lang="ru-RU" sz="2200" dirty="0" err="1" smtClean="0"/>
              <a:t>ідентичності</a:t>
            </a:r>
            <a:r>
              <a:rPr lang="ru-RU" sz="2200" dirty="0" smtClean="0"/>
              <a:t> (</a:t>
            </a:r>
            <a:r>
              <a:rPr lang="ru-RU" sz="2200" dirty="0" err="1" smtClean="0"/>
              <a:t>ідентифікація</a:t>
            </a:r>
            <a:r>
              <a:rPr lang="ru-RU" sz="2200" dirty="0" smtClean="0"/>
              <a:t> з </a:t>
            </a:r>
            <a:r>
              <a:rPr lang="ru-RU" sz="2200" dirty="0" err="1" smtClean="0"/>
              <a:t>роллю</a:t>
            </a:r>
            <a:r>
              <a:rPr lang="ru-RU" sz="2200" dirty="0" smtClean="0"/>
              <a:t> «хворого» </a:t>
            </a:r>
            <a:r>
              <a:rPr lang="ru-RU" sz="2200" dirty="0" err="1" smtClean="0"/>
              <a:t>або</a:t>
            </a:r>
            <a:r>
              <a:rPr lang="ru-RU" sz="2200" dirty="0" smtClean="0"/>
              <a:t> «</a:t>
            </a:r>
            <a:r>
              <a:rPr lang="ru-RU" sz="2200" dirty="0" err="1" smtClean="0"/>
              <a:t>відкинутого</a:t>
            </a:r>
            <a:r>
              <a:rPr lang="ru-RU" sz="2200" dirty="0" smtClean="0"/>
              <a:t>»).</a:t>
            </a:r>
          </a:p>
          <a:p>
            <a:pPr lvl="1"/>
            <a:endParaRPr lang="ru-RU" sz="20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68155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i="1" u="sng" dirty="0" smtClean="0"/>
              <a:t>Шляхи </a:t>
            </a:r>
            <a:r>
              <a:rPr lang="ru-RU" b="1" i="1" u="sng" dirty="0" err="1" smtClean="0"/>
              <a:t>підтримки</a:t>
            </a:r>
            <a:r>
              <a:rPr lang="ru-RU" b="1" i="1" u="sng" dirty="0" smtClean="0"/>
              <a:t> </a:t>
            </a:r>
            <a:r>
              <a:rPr lang="ru-RU" b="1" i="1" u="sng" dirty="0" err="1" smtClean="0"/>
              <a:t>формування</a:t>
            </a:r>
            <a:r>
              <a:rPr lang="ru-RU" b="1" i="1" u="sng" dirty="0" smtClean="0"/>
              <a:t> </a:t>
            </a:r>
            <a:r>
              <a:rPr lang="ru-RU" b="1" i="1" u="sng" dirty="0" err="1" smtClean="0"/>
              <a:t>ідентичності</a:t>
            </a:r>
            <a:endParaRPr lang="ru-RU" i="1" u="sng" dirty="0" smtClean="0"/>
          </a:p>
          <a:p>
            <a:pPr lvl="0"/>
            <a:r>
              <a:rPr lang="ru-RU" b="1" dirty="0" err="1" smtClean="0"/>
              <a:t>Психологічна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підтримка</a:t>
            </a:r>
            <a:r>
              <a:rPr lang="ru-RU" b="1" dirty="0" smtClean="0"/>
              <a:t>:</a:t>
            </a:r>
            <a:r>
              <a:rPr lang="ru-RU" dirty="0" smtClean="0"/>
              <a:t> розвиток позитивного </a:t>
            </a:r>
            <a:r>
              <a:rPr lang="uk-UA" dirty="0" smtClean="0"/>
              <a:t>«Я-</a:t>
            </a:r>
            <a:r>
              <a:rPr lang="ru-RU" dirty="0" smtClean="0"/>
              <a:t>образу</a:t>
            </a:r>
            <a:r>
              <a:rPr lang="uk-UA" dirty="0" smtClean="0"/>
              <a:t>»</a:t>
            </a:r>
            <a:r>
              <a:rPr lang="ru-RU" dirty="0" smtClean="0"/>
              <a:t> 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адекватної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Соціально-педагогічні</a:t>
            </a:r>
            <a:r>
              <a:rPr lang="ru-RU" b="1" dirty="0" smtClean="0"/>
              <a:t> заходи:</a:t>
            </a:r>
            <a:r>
              <a:rPr lang="ru-RU" dirty="0" smtClean="0"/>
              <a:t> </a:t>
            </a:r>
            <a:r>
              <a:rPr lang="ru-RU" dirty="0" err="1" smtClean="0"/>
              <a:t>інклюзивні</a:t>
            </a:r>
            <a:r>
              <a:rPr lang="ru-RU" dirty="0" smtClean="0"/>
              <a:t> програми, </a:t>
            </a:r>
            <a:r>
              <a:rPr lang="ru-RU" dirty="0" err="1" smtClean="0"/>
              <a:t>наставництво</a:t>
            </a:r>
            <a:r>
              <a:rPr lang="ru-RU" dirty="0" smtClean="0"/>
              <a:t>, групи </a:t>
            </a:r>
            <a:r>
              <a:rPr lang="ru-RU" dirty="0" err="1" smtClean="0"/>
              <a:t>підтримки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Сімейна</a:t>
            </a:r>
            <a:r>
              <a:rPr lang="ru-RU" b="1" dirty="0" smtClean="0"/>
              <a:t> </a:t>
            </a:r>
            <a:r>
              <a:rPr lang="ru-RU" b="1" dirty="0" err="1" smtClean="0"/>
              <a:t>взаємодія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в батьків установок прийняття та розвитку </a:t>
            </a:r>
            <a:r>
              <a:rPr lang="ru-RU" dirty="0" err="1" smtClean="0"/>
              <a:t>автономності</a:t>
            </a:r>
            <a:r>
              <a:rPr lang="ru-RU" dirty="0" smtClean="0"/>
              <a:t> </a:t>
            </a:r>
            <a:r>
              <a:rPr lang="ru-RU" dirty="0" err="1" smtClean="0"/>
              <a:t>підлітка</a:t>
            </a:r>
            <a:r>
              <a:rPr lang="ru-RU" dirty="0" smtClean="0"/>
              <a:t>.</a:t>
            </a:r>
          </a:p>
          <a:p>
            <a:pPr lvl="0"/>
            <a:r>
              <a:rPr lang="ru-RU" b="1" dirty="0" smtClean="0"/>
              <a:t>Розвиток </a:t>
            </a:r>
            <a:r>
              <a:rPr lang="ru-RU" b="1" dirty="0" err="1" smtClean="0"/>
              <a:t>навичок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соціальної</a:t>
            </a:r>
            <a:r>
              <a:rPr lang="ru-RU" b="1" dirty="0" smtClean="0"/>
              <a:t> </a:t>
            </a:r>
            <a:r>
              <a:rPr lang="ru-RU" b="1" dirty="0" err="1" smtClean="0"/>
              <a:t>компетентності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тренінги</a:t>
            </a:r>
            <a:r>
              <a:rPr lang="ru-RU" dirty="0" smtClean="0"/>
              <a:t> </a:t>
            </a:r>
            <a:r>
              <a:rPr lang="ru-RU" dirty="0" err="1" smtClean="0"/>
              <a:t>комунікації</a:t>
            </a:r>
            <a:r>
              <a:rPr lang="ru-RU" dirty="0" smtClean="0"/>
              <a:t>, </a:t>
            </a:r>
            <a:r>
              <a:rPr lang="ru-RU" dirty="0" err="1" smtClean="0"/>
              <a:t>асертивності</a:t>
            </a:r>
            <a:r>
              <a:rPr lang="ru-RU" dirty="0" smtClean="0"/>
              <a:t> (здатності </a:t>
            </a:r>
            <a:r>
              <a:rPr lang="ru-RU" dirty="0" err="1" smtClean="0"/>
              <a:t>відстоювати</a:t>
            </a:r>
            <a:r>
              <a:rPr lang="ru-RU" dirty="0" smtClean="0"/>
              <a:t> свою точку </a:t>
            </a:r>
            <a:r>
              <a:rPr lang="ru-RU" dirty="0" err="1" smtClean="0"/>
              <a:t>зору</a:t>
            </a:r>
            <a:r>
              <a:rPr lang="ru-RU" dirty="0" smtClean="0"/>
              <a:t>, не </a:t>
            </a:r>
            <a:r>
              <a:rPr lang="ru-RU" dirty="0" err="1" smtClean="0"/>
              <a:t>порушуючи</a:t>
            </a:r>
            <a:r>
              <a:rPr lang="ru-RU" dirty="0" smtClean="0"/>
              <a:t> </a:t>
            </a:r>
            <a:r>
              <a:rPr lang="ru-RU" dirty="0" err="1" smtClean="0"/>
              <a:t>моральних</a:t>
            </a:r>
            <a:r>
              <a:rPr lang="ru-RU" dirty="0" smtClean="0"/>
              <a:t> прав </a:t>
            </a:r>
            <a:r>
              <a:rPr lang="ru-RU" dirty="0" err="1" smtClean="0"/>
              <a:t>іншої</a:t>
            </a:r>
            <a:r>
              <a:rPr lang="ru-RU" dirty="0" smtClean="0"/>
              <a:t> </a:t>
            </a:r>
            <a:r>
              <a:rPr lang="ru-RU" dirty="0" err="1" smtClean="0"/>
              <a:t>людини</a:t>
            </a:r>
            <a:r>
              <a:rPr lang="ru-RU" dirty="0" smtClean="0"/>
              <a:t>), </a:t>
            </a:r>
            <a:r>
              <a:rPr lang="ru-RU" dirty="0" err="1" smtClean="0"/>
              <a:t>самопрезентації</a:t>
            </a:r>
            <a:r>
              <a:rPr lang="ru-RU" dirty="0" smtClean="0"/>
              <a:t>.</a:t>
            </a:r>
          </a:p>
          <a:p>
            <a:pPr lvl="0"/>
            <a:r>
              <a:rPr lang="ru-RU" b="1" dirty="0" smtClean="0"/>
              <a:t>Роль </a:t>
            </a:r>
            <a:r>
              <a:rPr lang="ru-RU" b="1" dirty="0" err="1" smtClean="0"/>
              <a:t>однолітків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</a:t>
            </a:r>
            <a:r>
              <a:rPr lang="ru-RU" dirty="0" err="1" smtClean="0"/>
              <a:t>дружніх</a:t>
            </a:r>
            <a:r>
              <a:rPr lang="ru-RU" dirty="0" smtClean="0"/>
              <a:t> </a:t>
            </a:r>
            <a:r>
              <a:rPr lang="ru-RU" dirty="0" err="1" smtClean="0"/>
              <a:t>середовищ</a:t>
            </a:r>
            <a:r>
              <a:rPr lang="ru-RU" dirty="0" smtClean="0"/>
              <a:t>, </a:t>
            </a:r>
            <a:r>
              <a:rPr lang="ru-RU" dirty="0" err="1" smtClean="0"/>
              <a:t>тьюторство</a:t>
            </a:r>
            <a:r>
              <a:rPr lang="ru-RU" dirty="0" smtClean="0"/>
              <a:t>, партнерство у </a:t>
            </a:r>
            <a:r>
              <a:rPr lang="ru-RU" dirty="0" err="1" smtClean="0"/>
              <a:t>навчанні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143008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ідентичності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порушеннями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4752988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	Отже:</a:t>
            </a:r>
            <a:endParaRPr lang="ru-RU" dirty="0" smtClean="0"/>
          </a:p>
          <a:p>
            <a:pPr algn="just"/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ідентичності</a:t>
            </a:r>
            <a:r>
              <a:rPr lang="ru-RU" dirty="0" smtClean="0"/>
              <a:t> у </a:t>
            </a:r>
            <a:r>
              <a:rPr lang="ru-RU" dirty="0" err="1" smtClean="0"/>
              <a:t>підлітків</a:t>
            </a:r>
            <a:r>
              <a:rPr lang="ru-RU" dirty="0" smtClean="0"/>
              <a:t> із </a:t>
            </a:r>
            <a:r>
              <a:rPr lang="ru-RU" dirty="0" err="1" smtClean="0"/>
              <a:t>психофізичними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складним</a:t>
            </a:r>
            <a:r>
              <a:rPr lang="ru-RU" dirty="0" smtClean="0"/>
              <a:t> </a:t>
            </a:r>
            <a:r>
              <a:rPr lang="ru-RU" dirty="0" err="1" smtClean="0"/>
              <a:t>процесом</a:t>
            </a:r>
            <a:r>
              <a:rPr lang="ru-RU" dirty="0" smtClean="0"/>
              <a:t>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залежить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 розвитку, </a:t>
            </a:r>
            <a:r>
              <a:rPr lang="ru-RU" dirty="0" err="1" smtClean="0"/>
              <a:t>але</a:t>
            </a:r>
            <a:r>
              <a:rPr lang="ru-RU" dirty="0" smtClean="0"/>
              <a:t> й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контексту. </a:t>
            </a:r>
            <a:r>
              <a:rPr lang="ru-RU" dirty="0" err="1" smtClean="0"/>
              <a:t>Важливим</a:t>
            </a:r>
            <a:r>
              <a:rPr lang="ru-RU" dirty="0" smtClean="0"/>
              <a:t> </a:t>
            </a:r>
            <a:r>
              <a:rPr lang="ru-RU" dirty="0" err="1" smtClean="0"/>
              <a:t>завданням</a:t>
            </a:r>
            <a:r>
              <a:rPr lang="ru-RU" dirty="0" smtClean="0"/>
              <a:t> педагогів, психологів і батьків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створення</a:t>
            </a:r>
            <a:r>
              <a:rPr lang="ru-RU" dirty="0" smtClean="0"/>
              <a:t> умов для позитивного </a:t>
            </a:r>
            <a:r>
              <a:rPr lang="ru-RU" dirty="0" err="1" smtClean="0"/>
              <a:t>становлення</a:t>
            </a:r>
            <a:r>
              <a:rPr lang="ru-RU" dirty="0" smtClean="0"/>
              <a:t> </a:t>
            </a:r>
            <a:r>
              <a:rPr lang="ru-RU" dirty="0" err="1" smtClean="0"/>
              <a:t>особистості</a:t>
            </a:r>
            <a:r>
              <a:rPr lang="ru-RU" dirty="0" smtClean="0"/>
              <a:t>, </a:t>
            </a:r>
            <a:r>
              <a:rPr lang="ru-RU" dirty="0" err="1" smtClean="0"/>
              <a:t>подолання</a:t>
            </a:r>
            <a:r>
              <a:rPr lang="ru-RU" dirty="0" smtClean="0"/>
              <a:t> </a:t>
            </a:r>
            <a:r>
              <a:rPr lang="ru-RU" dirty="0" err="1" smtClean="0"/>
              <a:t>бар’єрів</a:t>
            </a:r>
            <a:r>
              <a:rPr lang="ru-RU" dirty="0" smtClean="0"/>
              <a:t> і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цінності</a:t>
            </a:r>
            <a:r>
              <a:rPr lang="ru-RU" dirty="0" smtClean="0"/>
              <a:t> та </a:t>
            </a:r>
            <a:r>
              <a:rPr lang="ru-RU" dirty="0" err="1" smtClean="0"/>
              <a:t>приналежності</a:t>
            </a:r>
            <a:r>
              <a:rPr lang="ru-RU" dirty="0" smtClean="0"/>
              <a:t> до </a:t>
            </a:r>
            <a:r>
              <a:rPr lang="ru-RU" dirty="0" err="1" smtClean="0"/>
              <a:t>суспільства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32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6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Зміст</a:t>
            </a:r>
            <a:r>
              <a:rPr lang="ru-RU" sz="36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i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36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/>
              <a:t> </a:t>
            </a:r>
            <a:r>
              <a:rPr lang="uk-UA" dirty="0" smtClean="0"/>
              <a:t>Підлітковий період та його особливості</a:t>
            </a:r>
            <a:endParaRPr lang="ru-RU" dirty="0" smtClean="0"/>
          </a:p>
          <a:p>
            <a:pPr algn="just"/>
            <a:r>
              <a:rPr lang="uk-UA" dirty="0" smtClean="0"/>
              <a:t> Підлітковий період та його особливості в осіб із психофізичними порушеннями</a:t>
            </a:r>
            <a:endParaRPr lang="ru-RU" dirty="0" smtClean="0"/>
          </a:p>
          <a:p>
            <a:pPr algn="just"/>
            <a:r>
              <a:rPr lang="ru-RU" dirty="0" err="1" smtClean="0">
                <a:cs typeface="Times New Roman" pitchFamily="18" charset="0"/>
              </a:rPr>
              <a:t>Особливості</a:t>
            </a:r>
            <a:r>
              <a:rPr lang="ru-RU" dirty="0" smtClean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формування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ідентичності</a:t>
            </a:r>
            <a:r>
              <a:rPr lang="ru-RU" dirty="0">
                <a:cs typeface="Times New Roman" pitchFamily="18" charset="0"/>
              </a:rPr>
              <a:t> у </a:t>
            </a:r>
            <a:r>
              <a:rPr lang="ru-RU" dirty="0" err="1">
                <a:cs typeface="Times New Roman" pitchFamily="18" charset="0"/>
              </a:rPr>
              <a:t>підлітків</a:t>
            </a:r>
            <a:r>
              <a:rPr lang="ru-RU" dirty="0">
                <a:cs typeface="Times New Roman" pitchFamily="18" charset="0"/>
              </a:rPr>
              <a:t> із </a:t>
            </a:r>
            <a:r>
              <a:rPr lang="ru-RU" dirty="0" err="1">
                <a:cs typeface="Times New Roman" pitchFamily="18" charset="0"/>
              </a:rPr>
              <a:t>психофізичними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порушеннями</a:t>
            </a:r>
            <a:endParaRPr lang="ru-RU" dirty="0">
              <a:cs typeface="Times New Roman" pitchFamily="18" charset="0"/>
            </a:endParaRPr>
          </a:p>
          <a:p>
            <a:pPr algn="just"/>
            <a:r>
              <a:rPr lang="ru-RU" dirty="0" err="1">
                <a:cs typeface="Times New Roman" pitchFamily="18" charset="0"/>
              </a:rPr>
              <a:t>Соціальні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аспекти</a:t>
            </a:r>
            <a:r>
              <a:rPr lang="ru-RU" dirty="0">
                <a:cs typeface="Times New Roman" pitchFamily="18" charset="0"/>
              </a:rPr>
              <a:t> розвитку </a:t>
            </a:r>
            <a:r>
              <a:rPr lang="ru-RU" dirty="0" err="1">
                <a:cs typeface="Times New Roman" pitchFamily="18" charset="0"/>
              </a:rPr>
              <a:t>підлітків</a:t>
            </a:r>
            <a:r>
              <a:rPr lang="ru-RU" dirty="0">
                <a:cs typeface="Times New Roman" pitchFamily="18" charset="0"/>
              </a:rPr>
              <a:t> із </a:t>
            </a:r>
            <a:r>
              <a:rPr lang="ru-RU" dirty="0" err="1">
                <a:cs typeface="Times New Roman" pitchFamily="18" charset="0"/>
              </a:rPr>
              <a:t>психофізичними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порушеннями</a:t>
            </a:r>
            <a:endParaRPr lang="ru-RU" dirty="0">
              <a:cs typeface="Times New Roman" pitchFamily="18" charset="0"/>
            </a:endParaRPr>
          </a:p>
          <a:p>
            <a:pPr algn="just"/>
            <a:r>
              <a:rPr lang="ru-RU" dirty="0" err="1">
                <a:cs typeface="Times New Roman" pitchFamily="18" charset="0"/>
              </a:rPr>
              <a:t>Особистісні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uk-UA" dirty="0">
                <a:cs typeface="Times New Roman" pitchFamily="18" charset="0"/>
              </a:rPr>
              <a:t>труднощі</a:t>
            </a:r>
            <a:r>
              <a:rPr lang="ru-RU" dirty="0">
                <a:cs typeface="Times New Roman" pitchFamily="18" charset="0"/>
              </a:rPr>
              <a:t> та </a:t>
            </a:r>
            <a:r>
              <a:rPr lang="ru-RU" dirty="0" err="1">
                <a:cs typeface="Times New Roman" pitchFamily="18" charset="0"/>
              </a:rPr>
              <a:t>ресурси</a:t>
            </a:r>
            <a:endParaRPr lang="ru-RU" dirty="0">
              <a:cs typeface="Times New Roman" pitchFamily="18" charset="0"/>
            </a:endParaRPr>
          </a:p>
          <a:p>
            <a:pPr algn="just"/>
            <a:r>
              <a:rPr lang="ru-RU" dirty="0" err="1">
                <a:cs typeface="Times New Roman" pitchFamily="18" charset="0"/>
              </a:rPr>
              <a:t>Психологічний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супровід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підлітків</a:t>
            </a:r>
            <a:r>
              <a:rPr lang="ru-RU" dirty="0">
                <a:cs typeface="Times New Roman" pitchFamily="18" charset="0"/>
              </a:rPr>
              <a:t> із </a:t>
            </a:r>
            <a:r>
              <a:rPr lang="ru-RU" dirty="0" err="1">
                <a:cs typeface="Times New Roman" pitchFamily="18" charset="0"/>
              </a:rPr>
              <a:t>психофізичними</a:t>
            </a:r>
            <a:r>
              <a:rPr lang="ru-RU" dirty="0">
                <a:cs typeface="Times New Roman" pitchFamily="18" charset="0"/>
              </a:rPr>
              <a:t> </a:t>
            </a:r>
            <a:r>
              <a:rPr lang="ru-RU" dirty="0" err="1">
                <a:cs typeface="Times New Roman" pitchFamily="18" charset="0"/>
              </a:rPr>
              <a:t>порушеннями</a:t>
            </a:r>
            <a:endParaRPr lang="ru-RU" dirty="0"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50019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Соціальні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аспекти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розвитку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4181484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 err="1" smtClean="0"/>
              <a:t>Інклюзивне</a:t>
            </a:r>
            <a:r>
              <a:rPr lang="ru-RU" b="1" dirty="0" smtClean="0"/>
              <a:t> </a:t>
            </a:r>
            <a:r>
              <a:rPr lang="ru-RU" b="1" dirty="0" err="1" smtClean="0"/>
              <a:t>освітнє</a:t>
            </a:r>
            <a:r>
              <a:rPr lang="ru-RU" b="1" dirty="0" smtClean="0"/>
              <a:t> </a:t>
            </a:r>
            <a:r>
              <a:rPr lang="ru-RU" b="1" dirty="0" err="1" smtClean="0"/>
              <a:t>середовище</a:t>
            </a:r>
            <a:r>
              <a:rPr lang="ru-RU" b="1" dirty="0" smtClean="0"/>
              <a:t>:</a:t>
            </a:r>
            <a:r>
              <a:rPr lang="ru-RU" dirty="0" smtClean="0"/>
              <a:t> можливість </a:t>
            </a:r>
            <a:r>
              <a:rPr lang="uk-UA" dirty="0" smtClean="0"/>
              <a:t>здобувати освіту разом із однолітками</a:t>
            </a:r>
            <a:r>
              <a:rPr lang="ru-RU" dirty="0" smtClean="0"/>
              <a:t> </a:t>
            </a:r>
            <a:r>
              <a:rPr lang="ru-RU" dirty="0" err="1" smtClean="0"/>
              <a:t>сприяє</a:t>
            </a:r>
            <a:r>
              <a:rPr lang="ru-RU" dirty="0" smtClean="0"/>
              <a:t> розвитку соціальних </a:t>
            </a:r>
            <a:r>
              <a:rPr lang="ru-RU" dirty="0" err="1" smtClean="0"/>
              <a:t>навичок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Рівний</a:t>
            </a:r>
            <a:r>
              <a:rPr lang="ru-RU" b="1" dirty="0" smtClean="0"/>
              <a:t> доступ до </a:t>
            </a:r>
            <a:r>
              <a:rPr lang="ru-RU" b="1" dirty="0" err="1" smtClean="0"/>
              <a:t>культурних</a:t>
            </a:r>
            <a:r>
              <a:rPr lang="ru-RU" b="1" dirty="0" smtClean="0"/>
              <a:t> і </a:t>
            </a:r>
            <a:r>
              <a:rPr lang="ru-RU" b="1" dirty="0" err="1" smtClean="0"/>
              <a:t>спортивних</a:t>
            </a:r>
            <a:r>
              <a:rPr lang="ru-RU" b="1" dirty="0" smtClean="0"/>
              <a:t> </a:t>
            </a:r>
            <a:r>
              <a:rPr lang="ru-RU" b="1" dirty="0" err="1" smtClean="0"/>
              <a:t>заходів</a:t>
            </a:r>
            <a:r>
              <a:rPr lang="ru-RU" b="1" dirty="0" smtClean="0"/>
              <a:t>:</a:t>
            </a:r>
            <a:r>
              <a:rPr lang="ru-RU" dirty="0" smtClean="0"/>
              <a:t> </a:t>
            </a:r>
            <a:r>
              <a:rPr lang="ru-RU" dirty="0" err="1" smtClean="0"/>
              <a:t>розширює</a:t>
            </a:r>
            <a:r>
              <a:rPr lang="ru-RU" dirty="0" smtClean="0"/>
              <a:t> </a:t>
            </a:r>
            <a:r>
              <a:rPr lang="ru-RU" dirty="0" err="1" smtClean="0"/>
              <a:t>горизонти</a:t>
            </a:r>
            <a:r>
              <a:rPr lang="ru-RU" dirty="0" smtClean="0"/>
              <a:t> </a:t>
            </a:r>
            <a:r>
              <a:rPr lang="ru-RU" dirty="0" err="1" smtClean="0"/>
              <a:t>досвіду</a:t>
            </a:r>
            <a:r>
              <a:rPr lang="ru-RU" dirty="0" smtClean="0"/>
              <a:t>.</a:t>
            </a:r>
          </a:p>
          <a:p>
            <a:pPr lvl="0"/>
            <a:r>
              <a:rPr lang="ru-RU" b="1" dirty="0" smtClean="0"/>
              <a:t>Дружба та </a:t>
            </a:r>
            <a:r>
              <a:rPr lang="ru-RU" b="1" dirty="0" err="1" smtClean="0"/>
              <a:t>неформальні</a:t>
            </a:r>
            <a:r>
              <a:rPr lang="ru-RU" b="1" dirty="0" smtClean="0"/>
              <a:t> </a:t>
            </a:r>
            <a:r>
              <a:rPr lang="ru-RU" b="1" dirty="0" err="1" smtClean="0"/>
              <a:t>відносини</a:t>
            </a:r>
            <a:r>
              <a:rPr lang="ru-RU" b="1" dirty="0" smtClean="0"/>
              <a:t>:</a:t>
            </a:r>
            <a:r>
              <a:rPr lang="ru-RU" dirty="0" smtClean="0"/>
              <a:t> особливо </a:t>
            </a:r>
            <a:r>
              <a:rPr lang="ru-RU" dirty="0" err="1" smtClean="0"/>
              <a:t>значущі</a:t>
            </a:r>
            <a:r>
              <a:rPr lang="ru-RU" dirty="0" smtClean="0"/>
              <a:t> 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соціальної</a:t>
            </a:r>
            <a:r>
              <a:rPr lang="ru-RU" dirty="0" smtClean="0"/>
              <a:t> </a:t>
            </a:r>
            <a:r>
              <a:rPr lang="ru-RU" dirty="0" err="1" smtClean="0"/>
              <a:t>ідентичності</a:t>
            </a:r>
            <a:r>
              <a:rPr lang="ru-RU" dirty="0" smtClean="0"/>
              <a:t>.</a:t>
            </a:r>
          </a:p>
          <a:p>
            <a:pPr lvl="0"/>
            <a:r>
              <a:rPr lang="ru-RU" b="1" dirty="0" err="1" smtClean="0"/>
              <a:t>Соціальні</a:t>
            </a:r>
            <a:r>
              <a:rPr lang="ru-RU" b="1" dirty="0" smtClean="0"/>
              <a:t> </a:t>
            </a:r>
            <a:r>
              <a:rPr lang="ru-RU" b="1" dirty="0" err="1" smtClean="0"/>
              <a:t>мережі</a:t>
            </a:r>
            <a:r>
              <a:rPr lang="ru-RU" b="1" dirty="0" smtClean="0"/>
              <a:t> та </a:t>
            </a:r>
            <a:r>
              <a:rPr lang="ru-RU" b="1" dirty="0" err="1" smtClean="0"/>
              <a:t>цифрова</a:t>
            </a:r>
            <a:r>
              <a:rPr lang="ru-RU" b="1" dirty="0" smtClean="0"/>
              <a:t> </a:t>
            </a:r>
            <a:r>
              <a:rPr lang="ru-RU" b="1" dirty="0" err="1" smtClean="0"/>
              <a:t>комунікація</a:t>
            </a:r>
            <a:r>
              <a:rPr lang="ru-RU" b="1" dirty="0" smtClean="0"/>
              <a:t>:</a:t>
            </a:r>
            <a:r>
              <a:rPr lang="ru-RU" dirty="0" smtClean="0"/>
              <a:t> можуть як </a:t>
            </a:r>
            <a:r>
              <a:rPr lang="ru-RU" dirty="0" err="1" smtClean="0"/>
              <a:t>сприяти</a:t>
            </a:r>
            <a:r>
              <a:rPr lang="ru-RU" dirty="0" smtClean="0"/>
              <a:t> </a:t>
            </a:r>
            <a:r>
              <a:rPr lang="ru-RU" dirty="0" err="1" smtClean="0"/>
              <a:t>самовираженню</a:t>
            </a:r>
            <a:r>
              <a:rPr lang="ru-RU" dirty="0" smtClean="0"/>
              <a:t>, так і </a:t>
            </a:r>
            <a:r>
              <a:rPr lang="ru-RU" dirty="0" err="1" smtClean="0"/>
              <a:t>посилювати</a:t>
            </a:r>
            <a:r>
              <a:rPr lang="ru-RU" dirty="0" smtClean="0"/>
              <a:t> </a:t>
            </a:r>
            <a:r>
              <a:rPr lang="ru-RU" dirty="0" err="1" smtClean="0"/>
              <a:t>ризики</a:t>
            </a:r>
            <a:r>
              <a:rPr lang="ru-RU" dirty="0" smtClean="0"/>
              <a:t> </a:t>
            </a:r>
            <a:r>
              <a:rPr lang="ru-RU" dirty="0" err="1" smtClean="0"/>
              <a:t>кібербулінгу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457200" y="642918"/>
            <a:ext cx="8229600" cy="6117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85727"/>
          <a:ext cx="8229600" cy="63579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961648"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Категорія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порушень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Можливі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сильні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сторони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у соціальних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навичках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Приклади</a:t>
                      </a:r>
                      <a:r>
                        <a:rPr kumimoji="0"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ситуацій</a:t>
                      </a:r>
                      <a:endParaRPr lang="ru-RU" dirty="0"/>
                    </a:p>
                  </a:txBody>
                  <a:tcPr/>
                </a:tc>
              </a:tr>
              <a:tr h="1236404">
                <a:tc>
                  <a:txBody>
                    <a:bodyPr/>
                    <a:lstStyle/>
                    <a:p>
                      <a:r>
                        <a:rPr kumimoji="0" lang="ru-RU" sz="1200" b="1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Порушення</a:t>
                      </a:r>
                      <a:r>
                        <a:rPr kumimoji="0"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слуху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Висока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увага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невербальних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сигналів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міміка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жести) </a:t>
                      </a:r>
                      <a:b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Розвинена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зорово-просторова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пам'ять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b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Вміння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«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читати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по губах»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груповій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дискусії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помічає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хто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з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однокласників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засмучений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ще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до того, як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хтось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12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це</a:t>
                      </a:r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озвучить</a:t>
                      </a:r>
                      <a:endParaRPr lang="ru-RU" sz="1200" dirty="0"/>
                    </a:p>
                  </a:txBody>
                  <a:tcPr/>
                </a:tc>
              </a:tr>
              <a:tr h="97653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зору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Тонке сприйняття інтонації та голосу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Підвищена емпатійність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Вміння уважно слухати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Легко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розпізнає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коли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співрозмовник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говорить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невпевнено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пригнічено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12924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 smtClean="0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r>
                        <a:rPr lang="ru-RU" sz="12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опорно-рухового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апарату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Організованість у комунікації (вміння планувати звернення по допомогу)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Вдячність і ввічливість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Терплячість у взаємодії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Вміє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конструктивно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попросити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допомогу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не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викликаючи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роздратування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uk-UA" sz="1200" dirty="0">
                          <a:latin typeface="Times New Roman"/>
                          <a:ea typeface="Times New Roman"/>
                          <a:cs typeface="Times New Roman"/>
                        </a:rPr>
                        <a:t>в однолітків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45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Легкі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інтелектуальні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порушення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Щирість і відвертість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Вміння радіти простим речам і ділитися емоціями </a:t>
                      </a:r>
                      <a:b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- Висока потреба у спілкуванні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Уміє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створити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дружню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атмосферу,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проявляючи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щиру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зацікавленість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друзях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  <a:tr h="9454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Розлади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аутистичного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спектра (РАС,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легкі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форми</a:t>
                      </a: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Сумлінність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у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виконанні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правил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соціальної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поведінки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Прямолінійність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і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чесність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b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Уникання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маніпуляцій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Завжди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вітається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дотримується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правил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спілкування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тоді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як ровесники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іноді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їх </a:t>
                      </a:r>
                      <a:r>
                        <a:rPr lang="ru-RU" sz="1200" dirty="0" err="1">
                          <a:latin typeface="Times New Roman"/>
                          <a:ea typeface="Times New Roman"/>
                          <a:cs typeface="Times New Roman"/>
                        </a:rPr>
                        <a:t>ігнорують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Соціальні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аспекти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розвитку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err="1" smtClean="0"/>
              <a:t>Отже</a:t>
            </a:r>
            <a:r>
              <a:rPr lang="ru-RU" b="1" dirty="0" smtClean="0"/>
              <a:t>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pPr algn="just">
              <a:buNone/>
            </a:pPr>
            <a:r>
              <a:rPr lang="ru-RU" dirty="0" smtClean="0"/>
              <a:t>	У </a:t>
            </a:r>
            <a:r>
              <a:rPr lang="ru-RU" dirty="0" err="1" smtClean="0"/>
              <a:t>кожної</a:t>
            </a:r>
            <a:r>
              <a:rPr lang="ru-RU" dirty="0" smtClean="0"/>
              <a:t> </a:t>
            </a:r>
            <a:r>
              <a:rPr lang="ru-RU" dirty="0" err="1" smtClean="0"/>
              <a:t>категорії</a:t>
            </a:r>
            <a:r>
              <a:rPr lang="ru-RU" dirty="0" smtClean="0"/>
              <a:t> </a:t>
            </a:r>
            <a:r>
              <a:rPr lang="ru-RU" dirty="0" err="1" smtClean="0"/>
              <a:t>підлітків</a:t>
            </a:r>
            <a:r>
              <a:rPr lang="ru-RU" dirty="0" smtClean="0"/>
              <a:t> із </a:t>
            </a:r>
            <a:r>
              <a:rPr lang="ru-RU" dirty="0" err="1" smtClean="0"/>
              <a:t>психофізичними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 можуть бути </a:t>
            </a:r>
            <a:r>
              <a:rPr lang="ru-RU" b="1" dirty="0" err="1" smtClean="0"/>
              <a:t>свої</a:t>
            </a:r>
            <a:r>
              <a:rPr lang="ru-RU" b="1" dirty="0" smtClean="0"/>
              <a:t> </a:t>
            </a:r>
            <a:r>
              <a:rPr lang="ru-RU" b="1" dirty="0" err="1" smtClean="0"/>
              <a:t>унікальні</a:t>
            </a:r>
            <a:r>
              <a:rPr lang="ru-RU" b="1" dirty="0" smtClean="0"/>
              <a:t> </a:t>
            </a:r>
            <a:r>
              <a:rPr lang="ru-RU" b="1" dirty="0" err="1" smtClean="0"/>
              <a:t>соціальні</a:t>
            </a:r>
            <a:r>
              <a:rPr lang="ru-RU" b="1" dirty="0" smtClean="0"/>
              <a:t> </a:t>
            </a:r>
            <a:r>
              <a:rPr lang="ru-RU" b="1" dirty="0" err="1" smtClean="0"/>
              <a:t>сильні</a:t>
            </a:r>
            <a:r>
              <a:rPr lang="ru-RU" b="1" dirty="0" smtClean="0"/>
              <a:t> </a:t>
            </a:r>
            <a:r>
              <a:rPr lang="ru-RU" b="1" dirty="0" err="1" smtClean="0"/>
              <a:t>сторони</a:t>
            </a:r>
            <a:r>
              <a:rPr lang="ru-RU" dirty="0" smtClean="0"/>
              <a:t>, які </a:t>
            </a:r>
            <a:r>
              <a:rPr lang="ru-RU" dirty="0" err="1" smtClean="0"/>
              <a:t>варто</a:t>
            </a:r>
            <a:r>
              <a:rPr lang="ru-RU" dirty="0" smtClean="0"/>
              <a:t> </a:t>
            </a:r>
            <a:r>
              <a:rPr lang="ru-RU" dirty="0" err="1" smtClean="0"/>
              <a:t>враховувати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час психологічного супроводу та роботи в </a:t>
            </a:r>
            <a:r>
              <a:rPr lang="ru-RU" dirty="0" err="1" smtClean="0"/>
              <a:t>інклюзивному</a:t>
            </a:r>
            <a:r>
              <a:rPr lang="ru-RU" dirty="0" smtClean="0"/>
              <a:t> </a:t>
            </a:r>
            <a:r>
              <a:rPr lang="ru-RU" dirty="0" err="1" smtClean="0"/>
              <a:t>класі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Особистісні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uk-UA" sz="3100" b="1" i="1" dirty="0" smtClean="0">
                <a:solidFill>
                  <a:srgbClr val="7030A0"/>
                </a:solidFill>
                <a:latin typeface="+mn-lt"/>
              </a:rPr>
              <a:t>труднощі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та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ресурси</a:t>
            </a:r>
            <a:r>
              <a:rPr lang="ru-RU" sz="4400" dirty="0" smtClean="0"/>
              <a:t/>
            </a:r>
            <a:br>
              <a:rPr lang="ru-RU" sz="4400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038740"/>
          </a:xfrm>
        </p:spPr>
        <p:txBody>
          <a:bodyPr>
            <a:normAutofit lnSpcReduction="10000"/>
          </a:bodyPr>
          <a:lstStyle/>
          <a:p>
            <a:pPr lvl="0"/>
            <a:r>
              <a:rPr lang="ru-RU" sz="2800" dirty="0" err="1" smtClean="0"/>
              <a:t>Психофізичні</a:t>
            </a:r>
            <a:r>
              <a:rPr lang="ru-RU" sz="2800" dirty="0" smtClean="0"/>
              <a:t> </a:t>
            </a:r>
            <a:r>
              <a:rPr lang="ru-RU" sz="2800" dirty="0" err="1" smtClean="0"/>
              <a:t>порушення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обмежують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досвід</a:t>
            </a:r>
            <a:r>
              <a:rPr lang="ru-RU" sz="2800" dirty="0" smtClean="0"/>
              <a:t> </a:t>
            </a:r>
            <a:r>
              <a:rPr lang="ru-RU" sz="2800" dirty="0" err="1" smtClean="0"/>
              <a:t>підлітка</a:t>
            </a:r>
            <a:r>
              <a:rPr lang="ru-RU" sz="2800" dirty="0" smtClean="0"/>
              <a:t>, </a:t>
            </a:r>
            <a:r>
              <a:rPr lang="ru-RU" sz="2800" dirty="0" err="1" smtClean="0"/>
              <a:t>але</a:t>
            </a:r>
            <a:r>
              <a:rPr lang="ru-RU" sz="2800" dirty="0" smtClean="0"/>
              <a:t> не </a:t>
            </a:r>
            <a:r>
              <a:rPr lang="ru-RU" sz="2800" dirty="0" err="1" smtClean="0"/>
              <a:t>виключають</a:t>
            </a:r>
            <a:r>
              <a:rPr lang="ru-RU" sz="2800" dirty="0" smtClean="0"/>
              <a:t> розвитку </a:t>
            </a:r>
            <a:r>
              <a:rPr lang="ru-RU" sz="2800" dirty="0" err="1" smtClean="0"/>
              <a:t>особистості</a:t>
            </a:r>
            <a:r>
              <a:rPr lang="ru-RU" sz="2800" dirty="0" smtClean="0"/>
              <a:t>.</a:t>
            </a:r>
            <a:endParaRPr lang="ru-RU" sz="2400" dirty="0" smtClean="0"/>
          </a:p>
          <a:p>
            <a:pPr lvl="0"/>
            <a:r>
              <a:rPr lang="ru-RU" sz="2800" dirty="0" err="1" smtClean="0"/>
              <a:t>Основні</a:t>
            </a:r>
            <a:r>
              <a:rPr lang="ru-RU" sz="2800" dirty="0" smtClean="0"/>
              <a:t> </a:t>
            </a:r>
            <a:r>
              <a:rPr lang="uk-UA" sz="2800" dirty="0" smtClean="0"/>
              <a:t>труднощі</a:t>
            </a:r>
            <a:r>
              <a:rPr lang="ru-RU" sz="2800" dirty="0" smtClean="0"/>
              <a:t>:</a:t>
            </a:r>
            <a:endParaRPr lang="ru-RU" sz="2400" dirty="0" smtClean="0"/>
          </a:p>
          <a:p>
            <a:pPr lvl="1"/>
            <a:r>
              <a:rPr lang="ru-RU" dirty="0" err="1" smtClean="0"/>
              <a:t>низька</a:t>
            </a:r>
            <a:r>
              <a:rPr lang="ru-RU" dirty="0" smtClean="0"/>
              <a:t> </a:t>
            </a:r>
            <a:r>
              <a:rPr lang="ru-RU" dirty="0" err="1" smtClean="0"/>
              <a:t>самооцінка</a:t>
            </a:r>
            <a:r>
              <a:rPr lang="ru-RU" dirty="0" smtClean="0"/>
              <a:t>, </a:t>
            </a:r>
            <a:r>
              <a:rPr lang="ru-RU" dirty="0" err="1" smtClean="0"/>
              <a:t>почуття</a:t>
            </a:r>
            <a:r>
              <a:rPr lang="ru-RU" dirty="0" smtClean="0"/>
              <a:t> </a:t>
            </a:r>
            <a:r>
              <a:rPr lang="ru-RU" dirty="0" err="1" smtClean="0"/>
              <a:t>меншовартості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smtClean="0"/>
              <a:t>занижений рівень </a:t>
            </a:r>
            <a:r>
              <a:rPr lang="ru-RU" dirty="0" err="1" smtClean="0"/>
              <a:t>домагань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err="1" smtClean="0"/>
              <a:t>надмірна</a:t>
            </a:r>
            <a:r>
              <a:rPr lang="ru-RU" dirty="0" smtClean="0"/>
              <a:t> </a:t>
            </a:r>
            <a:r>
              <a:rPr lang="ru-RU" dirty="0" err="1" smtClean="0"/>
              <a:t>опіка</a:t>
            </a:r>
            <a:r>
              <a:rPr lang="ru-RU" dirty="0" smtClean="0"/>
              <a:t> батьків → </a:t>
            </a:r>
            <a:r>
              <a:rPr lang="ru-RU" dirty="0" err="1" smtClean="0"/>
              <a:t>несамостійність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err="1" smtClean="0"/>
              <a:t>ризик</a:t>
            </a:r>
            <a:r>
              <a:rPr lang="ru-RU" dirty="0" smtClean="0"/>
              <a:t> </a:t>
            </a:r>
            <a:r>
              <a:rPr lang="ru-RU" dirty="0" err="1" smtClean="0"/>
              <a:t>девіантної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у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відторгнення</a:t>
            </a:r>
            <a:r>
              <a:rPr lang="ru-RU" dirty="0" smtClean="0"/>
              <a:t>.</a:t>
            </a:r>
            <a:endParaRPr lang="ru-RU" sz="2000" dirty="0" smtClean="0"/>
          </a:p>
          <a:p>
            <a:pPr lvl="0"/>
            <a:r>
              <a:rPr lang="ru-RU" sz="2800" dirty="0" err="1" smtClean="0"/>
              <a:t>Ресурси</a:t>
            </a:r>
            <a:r>
              <a:rPr lang="ru-RU" sz="2800" dirty="0" smtClean="0"/>
              <a:t>:</a:t>
            </a:r>
            <a:endParaRPr lang="ru-RU" sz="2400" dirty="0" smtClean="0"/>
          </a:p>
          <a:p>
            <a:pPr lvl="1"/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 та психолога;</a:t>
            </a:r>
            <a:endParaRPr lang="ru-RU" sz="2000" dirty="0" smtClean="0"/>
          </a:p>
          <a:p>
            <a:pPr lvl="1"/>
            <a:r>
              <a:rPr lang="ru-RU" dirty="0" smtClean="0"/>
              <a:t>участь у </a:t>
            </a:r>
            <a:r>
              <a:rPr lang="ru-RU" dirty="0" err="1" smtClean="0"/>
              <a:t>гуртках</a:t>
            </a:r>
            <a:r>
              <a:rPr lang="ru-RU" dirty="0" smtClean="0"/>
              <a:t>, </a:t>
            </a:r>
            <a:r>
              <a:rPr lang="ru-RU" dirty="0" err="1" smtClean="0"/>
              <a:t>спортивних</a:t>
            </a:r>
            <a:r>
              <a:rPr lang="ru-RU" dirty="0" smtClean="0"/>
              <a:t> і </a:t>
            </a:r>
            <a:r>
              <a:rPr lang="ru-RU" dirty="0" err="1" smtClean="0"/>
              <a:t>творчих</a:t>
            </a:r>
            <a:r>
              <a:rPr lang="ru-RU" dirty="0" smtClean="0"/>
              <a:t> </a:t>
            </a:r>
            <a:r>
              <a:rPr lang="ru-RU" dirty="0" err="1" smtClean="0"/>
              <a:t>об’єднаннях</a:t>
            </a:r>
            <a:r>
              <a:rPr lang="ru-RU" dirty="0" smtClean="0"/>
              <a:t>;</a:t>
            </a:r>
            <a:endParaRPr lang="ru-RU" sz="2000" dirty="0" smtClean="0"/>
          </a:p>
          <a:p>
            <a:pPr lvl="1"/>
            <a:r>
              <a:rPr lang="ru-RU" dirty="0" err="1" smtClean="0"/>
              <a:t>використання</a:t>
            </a:r>
            <a:r>
              <a:rPr lang="ru-RU" dirty="0" smtClean="0"/>
              <a:t> </a:t>
            </a:r>
            <a:r>
              <a:rPr lang="ru-RU" dirty="0" err="1" smtClean="0"/>
              <a:t>сильних</a:t>
            </a:r>
            <a:r>
              <a:rPr lang="ru-RU" dirty="0" smtClean="0"/>
              <a:t> </a:t>
            </a:r>
            <a:r>
              <a:rPr lang="ru-RU" dirty="0" err="1" smtClean="0"/>
              <a:t>сторін</a:t>
            </a:r>
            <a:r>
              <a:rPr lang="ru-RU" dirty="0" smtClean="0"/>
              <a:t> (</a:t>
            </a:r>
            <a:r>
              <a:rPr lang="ru-RU" dirty="0" err="1" smtClean="0"/>
              <a:t>музика</a:t>
            </a:r>
            <a:r>
              <a:rPr lang="ru-RU" dirty="0" smtClean="0"/>
              <a:t>, </a:t>
            </a:r>
            <a:r>
              <a:rPr lang="ru-RU" dirty="0" err="1" smtClean="0"/>
              <a:t>образотворче</a:t>
            </a:r>
            <a:r>
              <a:rPr lang="ru-RU" dirty="0" smtClean="0"/>
              <a:t> </a:t>
            </a:r>
            <a:r>
              <a:rPr lang="ru-RU" dirty="0" err="1" smtClean="0"/>
              <a:t>мистецтво</a:t>
            </a:r>
            <a:r>
              <a:rPr lang="ru-RU" dirty="0" smtClean="0"/>
              <a:t>, ІТ).</a:t>
            </a:r>
            <a:endParaRPr lang="ru-RU" sz="20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Психологічний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супровід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31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31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3100" i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61011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b="1" dirty="0" smtClean="0"/>
              <a:t>	Психологічний супровід</a:t>
            </a:r>
            <a:r>
              <a:rPr lang="uk-UA" dirty="0" smtClean="0"/>
              <a:t> – це система заходів, спрямованих на створення умов для гармонійного розвитку, соціалізації та формування ідентичності підлітків із психофізичними порушеннями.</a:t>
            </a:r>
            <a:endParaRPr lang="ru-RU" dirty="0" smtClean="0"/>
          </a:p>
          <a:p>
            <a:pPr algn="just">
              <a:buNone/>
            </a:pPr>
            <a:r>
              <a:rPr lang="ru-RU" dirty="0" smtClean="0"/>
              <a:t>  	</a:t>
            </a:r>
            <a:r>
              <a:rPr lang="uk-UA" b="1" dirty="0" smtClean="0"/>
              <a:t>Мета супроводу</a:t>
            </a:r>
            <a:r>
              <a:rPr lang="uk-UA" dirty="0" smtClean="0"/>
              <a:t>: забезпечення психологічного комфорту, підтримка розвитку особистісних і соціальних ресурсів, профілактика вторинних відхилень (емоційних, поведінкових, комунікативних).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Психологічний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супровід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Принципи</a:t>
            </a:r>
            <a:r>
              <a:rPr lang="ru-RU" b="1" dirty="0" smtClean="0"/>
              <a:t> психологічного супроводу</a:t>
            </a:r>
            <a:r>
              <a:rPr lang="ru-RU" dirty="0" smtClean="0"/>
              <a:t>:</a:t>
            </a:r>
          </a:p>
          <a:p>
            <a:pPr lvl="0" algn="just"/>
            <a:r>
              <a:rPr lang="ru-RU" dirty="0" err="1" smtClean="0"/>
              <a:t>індивідуалізація</a:t>
            </a:r>
            <a:r>
              <a:rPr lang="ru-RU" dirty="0" smtClean="0"/>
              <a:t> (</a:t>
            </a:r>
            <a:r>
              <a:rPr lang="ru-RU" dirty="0" err="1" smtClean="0"/>
              <a:t>урахування</a:t>
            </a:r>
            <a:r>
              <a:rPr lang="ru-RU" dirty="0" smtClean="0"/>
              <a:t> типу й </a:t>
            </a:r>
            <a:r>
              <a:rPr lang="ru-RU" dirty="0" err="1" smtClean="0"/>
              <a:t>ступеня</a:t>
            </a:r>
            <a:r>
              <a:rPr lang="ru-RU" dirty="0" smtClean="0"/>
              <a:t> </a:t>
            </a:r>
            <a:r>
              <a:rPr lang="ru-RU" dirty="0" err="1" smtClean="0"/>
              <a:t>порушення</a:t>
            </a:r>
            <a:r>
              <a:rPr lang="ru-RU" dirty="0" smtClean="0"/>
              <a:t>, </a:t>
            </a:r>
            <a:r>
              <a:rPr lang="ru-RU" dirty="0" err="1" smtClean="0"/>
              <a:t>індивідуальних</a:t>
            </a:r>
            <a:r>
              <a:rPr lang="ru-RU" dirty="0" smtClean="0"/>
              <a:t> </a:t>
            </a:r>
            <a:r>
              <a:rPr lang="ru-RU" dirty="0" err="1" smtClean="0"/>
              <a:t>особливостей</a:t>
            </a:r>
            <a:r>
              <a:rPr lang="ru-RU" dirty="0" smtClean="0"/>
              <a:t>);</a:t>
            </a:r>
          </a:p>
          <a:p>
            <a:pPr lvl="0" algn="just"/>
            <a:r>
              <a:rPr lang="ru-RU" dirty="0" err="1" smtClean="0"/>
              <a:t>системність</a:t>
            </a:r>
            <a:r>
              <a:rPr lang="ru-RU" dirty="0" smtClean="0"/>
              <a:t> і </a:t>
            </a:r>
            <a:r>
              <a:rPr lang="ru-RU" dirty="0" err="1" smtClean="0"/>
              <a:t>безперервність</a:t>
            </a:r>
            <a:r>
              <a:rPr lang="ru-RU" dirty="0" smtClean="0"/>
              <a:t> (</a:t>
            </a:r>
            <a:r>
              <a:rPr lang="ru-RU" dirty="0" err="1" smtClean="0"/>
              <a:t>підліток</a:t>
            </a:r>
            <a:r>
              <a:rPr lang="ru-RU" dirty="0" smtClean="0"/>
              <a:t> </a:t>
            </a:r>
            <a:r>
              <a:rPr lang="ru-RU" dirty="0" err="1" smtClean="0"/>
              <a:t>отримує</a:t>
            </a:r>
            <a:r>
              <a:rPr lang="ru-RU" dirty="0" smtClean="0"/>
              <a:t> </a:t>
            </a:r>
            <a:r>
              <a:rPr lang="ru-RU" dirty="0" err="1" smtClean="0"/>
              <a:t>підтримку</a:t>
            </a:r>
            <a:r>
              <a:rPr lang="ru-RU" dirty="0" smtClean="0"/>
              <a:t> в </a:t>
            </a:r>
            <a:r>
              <a:rPr lang="ru-RU" dirty="0" err="1" smtClean="0"/>
              <a:t>школі</a:t>
            </a:r>
            <a:r>
              <a:rPr lang="ru-RU" dirty="0" smtClean="0"/>
              <a:t>, </a:t>
            </a:r>
            <a:r>
              <a:rPr lang="ru-RU" dirty="0" err="1" smtClean="0"/>
              <a:t>родині</a:t>
            </a:r>
            <a:r>
              <a:rPr lang="ru-RU" dirty="0" smtClean="0"/>
              <a:t>, </a:t>
            </a:r>
            <a:r>
              <a:rPr lang="ru-RU" dirty="0" err="1" smtClean="0"/>
              <a:t>соціумі</a:t>
            </a:r>
            <a:r>
              <a:rPr lang="ru-RU" dirty="0" smtClean="0"/>
              <a:t>);</a:t>
            </a:r>
          </a:p>
          <a:p>
            <a:pPr lvl="0" algn="just"/>
            <a:r>
              <a:rPr lang="ru-RU" dirty="0" smtClean="0"/>
              <a:t>партнерство (</a:t>
            </a:r>
            <a:r>
              <a:rPr lang="ru-RU" dirty="0" err="1" smtClean="0"/>
              <a:t>взаємодія</a:t>
            </a:r>
            <a:r>
              <a:rPr lang="ru-RU" dirty="0" smtClean="0"/>
              <a:t> психолога, педагогів, батьків, </a:t>
            </a:r>
            <a:r>
              <a:rPr lang="ru-RU" dirty="0" err="1" smtClean="0"/>
              <a:t>медиків</a:t>
            </a:r>
            <a:r>
              <a:rPr lang="ru-RU" dirty="0" smtClean="0"/>
              <a:t>, </a:t>
            </a:r>
            <a:r>
              <a:rPr lang="ru-RU" dirty="0" err="1" smtClean="0"/>
              <a:t>однолітків</a:t>
            </a:r>
            <a:r>
              <a:rPr lang="ru-RU" dirty="0" smtClean="0"/>
              <a:t>);</a:t>
            </a:r>
          </a:p>
          <a:p>
            <a:pPr lvl="0" algn="just"/>
            <a:r>
              <a:rPr lang="ru-RU" dirty="0" err="1" smtClean="0"/>
              <a:t>орієнтація</a:t>
            </a:r>
            <a:r>
              <a:rPr lang="ru-RU" dirty="0" smtClean="0"/>
              <a:t> на </a:t>
            </a:r>
            <a:r>
              <a:rPr lang="ru-RU" dirty="0" err="1" smtClean="0"/>
              <a:t>сильні</a:t>
            </a:r>
            <a:r>
              <a:rPr lang="ru-RU" dirty="0" smtClean="0"/>
              <a:t> </a:t>
            </a:r>
            <a:r>
              <a:rPr lang="ru-RU" dirty="0" err="1" smtClean="0"/>
              <a:t>сторони</a:t>
            </a:r>
            <a:r>
              <a:rPr lang="ru-RU" dirty="0" smtClean="0"/>
              <a:t>, а не на </a:t>
            </a:r>
            <a:r>
              <a:rPr lang="ru-RU" dirty="0" err="1" smtClean="0"/>
              <a:t>труднощі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Психологічний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супровід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6730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Основні</a:t>
            </a:r>
            <a:r>
              <a:rPr lang="ru-RU" b="1" dirty="0" smtClean="0"/>
              <a:t> </a:t>
            </a:r>
            <a:r>
              <a:rPr lang="ru-RU" b="1" dirty="0" err="1" smtClean="0"/>
              <a:t>напрями</a:t>
            </a:r>
            <a:r>
              <a:rPr lang="ru-RU" b="1" dirty="0" smtClean="0"/>
              <a:t> роботи</a:t>
            </a:r>
            <a:r>
              <a:rPr lang="ru-RU" dirty="0" smtClean="0"/>
              <a:t>:</a:t>
            </a:r>
          </a:p>
          <a:p>
            <a:pPr lvl="0"/>
            <a:r>
              <a:rPr lang="ru-RU" b="1" dirty="0" err="1" smtClean="0"/>
              <a:t>емоційна</a:t>
            </a:r>
            <a:r>
              <a:rPr lang="ru-RU" b="1" dirty="0" smtClean="0"/>
              <a:t> </a:t>
            </a:r>
            <a:r>
              <a:rPr lang="ru-RU" b="1" dirty="0" err="1" smtClean="0"/>
              <a:t>підтримка</a:t>
            </a:r>
            <a:r>
              <a:rPr lang="ru-RU" dirty="0" smtClean="0"/>
              <a:t>: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адекватної</a:t>
            </a:r>
            <a:r>
              <a:rPr lang="ru-RU" dirty="0" smtClean="0"/>
              <a:t> </a:t>
            </a:r>
            <a:r>
              <a:rPr lang="ru-RU" dirty="0" err="1" smtClean="0"/>
              <a:t>самооцінки</a:t>
            </a:r>
            <a:r>
              <a:rPr lang="ru-RU" dirty="0" smtClean="0"/>
              <a:t>, зниження </a:t>
            </a:r>
            <a:r>
              <a:rPr lang="ru-RU" dirty="0" err="1" smtClean="0"/>
              <a:t>тривожності</a:t>
            </a:r>
            <a:r>
              <a:rPr lang="ru-RU" dirty="0" smtClean="0"/>
              <a:t>;</a:t>
            </a:r>
          </a:p>
          <a:p>
            <a:pPr lvl="0"/>
            <a:r>
              <a:rPr lang="ru-RU" b="1" dirty="0" err="1" smtClean="0"/>
              <a:t>когнітивний</a:t>
            </a:r>
            <a:r>
              <a:rPr lang="ru-RU" b="1" dirty="0" smtClean="0"/>
              <a:t> розвиток</a:t>
            </a:r>
            <a:r>
              <a:rPr lang="ru-RU" dirty="0" smtClean="0"/>
              <a:t>: </a:t>
            </a:r>
            <a:r>
              <a:rPr lang="ru-RU" dirty="0" err="1" smtClean="0"/>
              <a:t>корекційні</a:t>
            </a:r>
            <a:r>
              <a:rPr lang="ru-RU" dirty="0" smtClean="0"/>
              <a:t> програми, розвиток </a:t>
            </a:r>
            <a:r>
              <a:rPr lang="ru-RU" dirty="0" err="1" smtClean="0"/>
              <a:t>мислення</a:t>
            </a:r>
            <a:r>
              <a:rPr lang="ru-RU" dirty="0" smtClean="0"/>
              <a:t>, </a:t>
            </a:r>
            <a:r>
              <a:rPr lang="ru-RU" dirty="0" err="1" smtClean="0"/>
              <a:t>уваги</a:t>
            </a:r>
            <a:r>
              <a:rPr lang="ru-RU" dirty="0" smtClean="0"/>
              <a:t>, </a:t>
            </a:r>
            <a:r>
              <a:rPr lang="ru-RU" dirty="0" err="1" smtClean="0"/>
              <a:t>пам’яті</a:t>
            </a:r>
            <a:r>
              <a:rPr lang="ru-RU" dirty="0" smtClean="0"/>
              <a:t>;</a:t>
            </a:r>
          </a:p>
          <a:p>
            <a:pPr lvl="0"/>
            <a:r>
              <a:rPr lang="ru-RU" b="1" dirty="0" err="1" smtClean="0"/>
              <a:t>соціалізація</a:t>
            </a:r>
            <a:r>
              <a:rPr lang="ru-RU" dirty="0" smtClean="0"/>
              <a:t>: </a:t>
            </a:r>
            <a:r>
              <a:rPr lang="ru-RU" dirty="0" err="1" smtClean="0"/>
              <a:t>тренінги</a:t>
            </a:r>
            <a:r>
              <a:rPr lang="ru-RU" dirty="0" smtClean="0"/>
              <a:t> </a:t>
            </a:r>
            <a:r>
              <a:rPr lang="ru-RU" dirty="0" err="1" smtClean="0"/>
              <a:t>комунікативних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, розвиток толерантності у </a:t>
            </a:r>
            <a:r>
              <a:rPr lang="ru-RU" dirty="0" err="1" smtClean="0"/>
              <a:t>групі</a:t>
            </a:r>
            <a:r>
              <a:rPr lang="ru-RU" dirty="0" smtClean="0"/>
              <a:t> </a:t>
            </a:r>
            <a:r>
              <a:rPr lang="ru-RU" dirty="0" err="1" smtClean="0"/>
              <a:t>однолітків</a:t>
            </a:r>
            <a:r>
              <a:rPr lang="ru-RU" dirty="0" smtClean="0"/>
              <a:t>;</a:t>
            </a:r>
          </a:p>
          <a:p>
            <a:pPr lvl="0"/>
            <a:r>
              <a:rPr lang="ru-RU" b="1" dirty="0" err="1" smtClean="0"/>
              <a:t>профілактика</a:t>
            </a:r>
            <a:r>
              <a:rPr lang="ru-RU" b="1" dirty="0" smtClean="0"/>
              <a:t> </a:t>
            </a:r>
            <a:r>
              <a:rPr lang="ru-RU" b="1" dirty="0" err="1" smtClean="0"/>
              <a:t>девіантної</a:t>
            </a:r>
            <a:r>
              <a:rPr lang="ru-RU" b="1" dirty="0" smtClean="0"/>
              <a:t> </a:t>
            </a:r>
            <a:r>
              <a:rPr lang="ru-RU" b="1" dirty="0" err="1" smtClean="0"/>
              <a:t>поведінки</a:t>
            </a:r>
            <a:r>
              <a:rPr lang="ru-RU" dirty="0" smtClean="0"/>
              <a:t>: робота з </a:t>
            </a:r>
            <a:r>
              <a:rPr lang="ru-RU" dirty="0" err="1" smtClean="0"/>
              <a:t>агресивністю</a:t>
            </a:r>
            <a:r>
              <a:rPr lang="ru-RU" dirty="0" smtClean="0"/>
              <a:t>, </a:t>
            </a:r>
            <a:r>
              <a:rPr lang="ru-RU" dirty="0" err="1" smtClean="0"/>
              <a:t>замкненістю</a:t>
            </a:r>
            <a:r>
              <a:rPr lang="ru-RU" dirty="0" smtClean="0"/>
              <a:t>, </a:t>
            </a:r>
            <a:r>
              <a:rPr lang="ru-RU" dirty="0" err="1" smtClean="0"/>
              <a:t>уникненням</a:t>
            </a:r>
            <a:r>
              <a:rPr lang="ru-RU" dirty="0" smtClean="0"/>
              <a:t>;</a:t>
            </a:r>
          </a:p>
          <a:p>
            <a:pPr lvl="0"/>
            <a:r>
              <a:rPr lang="ru-RU" b="1" dirty="0" err="1" smtClean="0"/>
              <a:t>профорієнтація</a:t>
            </a:r>
            <a:r>
              <a:rPr lang="ru-RU" dirty="0" smtClean="0"/>
              <a:t>: </a:t>
            </a:r>
            <a:r>
              <a:rPr lang="ru-RU" dirty="0" err="1" smtClean="0"/>
              <a:t>допомога</a:t>
            </a:r>
            <a:r>
              <a:rPr lang="ru-RU" dirty="0" smtClean="0"/>
              <a:t> у </a:t>
            </a:r>
            <a:r>
              <a:rPr lang="ru-RU" dirty="0" err="1" smtClean="0"/>
              <a:t>визначенні</a:t>
            </a:r>
            <a:r>
              <a:rPr lang="ru-RU" dirty="0" smtClean="0"/>
              <a:t> </a:t>
            </a:r>
            <a:r>
              <a:rPr lang="ru-RU" dirty="0" err="1" smtClean="0"/>
              <a:t>можливих</a:t>
            </a:r>
            <a:r>
              <a:rPr lang="ru-RU" dirty="0" smtClean="0"/>
              <a:t> </a:t>
            </a:r>
            <a:r>
              <a:rPr lang="ru-RU" dirty="0" err="1" smtClean="0"/>
              <a:t>шляхів</a:t>
            </a:r>
            <a:r>
              <a:rPr lang="ru-RU" dirty="0" smtClean="0"/>
              <a:t> </a:t>
            </a:r>
            <a:r>
              <a:rPr lang="ru-RU" dirty="0" err="1" smtClean="0"/>
              <a:t>майбутньої</a:t>
            </a:r>
            <a:r>
              <a:rPr lang="ru-RU" dirty="0" smtClean="0"/>
              <a:t> </a:t>
            </a:r>
            <a:r>
              <a:rPr lang="ru-RU" dirty="0" err="1" smtClean="0"/>
              <a:t>реалізації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Психологічний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супровід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Форми</a:t>
            </a:r>
            <a:r>
              <a:rPr lang="ru-RU" b="1" dirty="0" smtClean="0"/>
              <a:t> супроводу</a:t>
            </a:r>
            <a:r>
              <a:rPr lang="ru-RU" dirty="0" smtClean="0"/>
              <a:t>:</a:t>
            </a:r>
          </a:p>
          <a:p>
            <a:pPr lvl="0"/>
            <a:r>
              <a:rPr lang="ru-RU" dirty="0" err="1" smtClean="0"/>
              <a:t>індивідуальні</a:t>
            </a:r>
            <a:r>
              <a:rPr lang="ru-RU" dirty="0" smtClean="0"/>
              <a:t> </a:t>
            </a:r>
            <a:r>
              <a:rPr lang="ru-RU" dirty="0" err="1" smtClean="0"/>
              <a:t>консультації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групові</a:t>
            </a:r>
            <a:r>
              <a:rPr lang="ru-RU" dirty="0" smtClean="0"/>
              <a:t> </a:t>
            </a:r>
            <a:r>
              <a:rPr lang="ru-RU" dirty="0" err="1" smtClean="0"/>
              <a:t>заняття</a:t>
            </a:r>
            <a:r>
              <a:rPr lang="ru-RU" dirty="0" smtClean="0"/>
              <a:t> та </a:t>
            </a:r>
            <a:r>
              <a:rPr lang="ru-RU" dirty="0" err="1" smtClean="0"/>
              <a:t>тренінги</a:t>
            </a:r>
            <a:r>
              <a:rPr lang="ru-RU" dirty="0" smtClean="0"/>
              <a:t>;</a:t>
            </a:r>
          </a:p>
          <a:p>
            <a:pPr lvl="0"/>
            <a:r>
              <a:rPr lang="ru-RU" dirty="0" err="1" smtClean="0"/>
              <a:t>психотерапевтичні</a:t>
            </a:r>
            <a:r>
              <a:rPr lang="ru-RU" dirty="0" smtClean="0"/>
              <a:t> методики (</a:t>
            </a:r>
            <a:r>
              <a:rPr lang="ru-RU" dirty="0" err="1" smtClean="0"/>
              <a:t>арт-терапія</a:t>
            </a:r>
            <a:r>
              <a:rPr lang="ru-RU" dirty="0" smtClean="0"/>
              <a:t>, </a:t>
            </a:r>
            <a:r>
              <a:rPr lang="ru-RU" dirty="0" err="1" smtClean="0"/>
              <a:t>казкотерапія</a:t>
            </a:r>
            <a:r>
              <a:rPr lang="ru-RU" dirty="0" smtClean="0"/>
              <a:t>, </a:t>
            </a:r>
            <a:r>
              <a:rPr lang="ru-RU" dirty="0" err="1" smtClean="0"/>
              <a:t>ігрові</a:t>
            </a:r>
            <a:r>
              <a:rPr lang="ru-RU" dirty="0" smtClean="0"/>
              <a:t> методи);</a:t>
            </a:r>
          </a:p>
          <a:p>
            <a:pPr lvl="0"/>
            <a:r>
              <a:rPr lang="ru-RU" dirty="0" smtClean="0"/>
              <a:t>робота з батьками та педагогами.</a:t>
            </a:r>
          </a:p>
          <a:p>
            <a:pPr algn="just">
              <a:buNone/>
            </a:pPr>
            <a:r>
              <a:rPr lang="ru-RU" dirty="0" smtClean="0"/>
              <a:t>  </a:t>
            </a:r>
            <a:r>
              <a:rPr lang="ru-RU" b="1" dirty="0" smtClean="0"/>
              <a:t>Роль </a:t>
            </a:r>
            <a:r>
              <a:rPr lang="ru-RU" b="1" dirty="0" err="1" smtClean="0"/>
              <a:t>сім’ї</a:t>
            </a:r>
            <a:r>
              <a:rPr lang="ru-RU" dirty="0" smtClean="0"/>
              <a:t>: батьки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ключовими</a:t>
            </a:r>
            <a:r>
              <a:rPr lang="ru-RU" dirty="0" smtClean="0"/>
              <a:t> партнерами психолога; </a:t>
            </a:r>
            <a:r>
              <a:rPr lang="ru-RU" dirty="0" err="1" smtClean="0"/>
              <a:t>надмірна</a:t>
            </a:r>
            <a:r>
              <a:rPr lang="ru-RU" dirty="0" smtClean="0"/>
              <a:t> </a:t>
            </a:r>
            <a:r>
              <a:rPr lang="ru-RU" dirty="0" err="1" smtClean="0"/>
              <a:t>опіка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трансформуватися</a:t>
            </a:r>
            <a:r>
              <a:rPr lang="ru-RU" dirty="0" smtClean="0"/>
              <a:t> у </a:t>
            </a:r>
            <a:r>
              <a:rPr lang="ru-RU" dirty="0" err="1" smtClean="0"/>
              <a:t>підтримку</a:t>
            </a:r>
            <a:r>
              <a:rPr lang="ru-RU" dirty="0" smtClean="0"/>
              <a:t> </a:t>
            </a:r>
            <a:r>
              <a:rPr lang="ru-RU" dirty="0" err="1" smtClean="0"/>
              <a:t>самостійності</a:t>
            </a:r>
            <a:r>
              <a:rPr lang="ru-RU" dirty="0" smtClean="0"/>
              <a:t> </a:t>
            </a:r>
            <a:r>
              <a:rPr lang="ru-RU" dirty="0" err="1" smtClean="0"/>
              <a:t>дитини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b="1" dirty="0" smtClean="0"/>
              <a:t>	</a:t>
            </a:r>
            <a:r>
              <a:rPr lang="ru-RU" b="1" dirty="0" err="1" smtClean="0"/>
              <a:t>Очікувані</a:t>
            </a:r>
            <a:r>
              <a:rPr lang="ru-RU" b="1" dirty="0" smtClean="0"/>
              <a:t> результати</a:t>
            </a:r>
            <a:r>
              <a:rPr lang="ru-RU" dirty="0" smtClean="0"/>
              <a:t>: підвищення </a:t>
            </a:r>
            <a:r>
              <a:rPr lang="ru-RU" dirty="0" err="1" smtClean="0"/>
              <a:t>адаптивності</a:t>
            </a:r>
            <a:r>
              <a:rPr lang="ru-RU" dirty="0" smtClean="0"/>
              <a:t>, розвиток позитивної </a:t>
            </a:r>
            <a:r>
              <a:rPr lang="ru-RU" dirty="0" err="1" smtClean="0"/>
              <a:t>ідентичності</a:t>
            </a:r>
            <a:r>
              <a:rPr lang="ru-RU" dirty="0" smtClean="0"/>
              <a:t>,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навичок</a:t>
            </a:r>
            <a:r>
              <a:rPr lang="ru-RU" dirty="0" smtClean="0"/>
              <a:t> </a:t>
            </a:r>
            <a:r>
              <a:rPr lang="ru-RU" dirty="0" err="1" smtClean="0"/>
              <a:t>саморегуляції</a:t>
            </a:r>
            <a:r>
              <a:rPr lang="ru-RU" dirty="0" smtClean="0"/>
              <a:t>, </a:t>
            </a:r>
            <a:r>
              <a:rPr lang="ru-RU" dirty="0" err="1" smtClean="0"/>
              <a:t>розширення</a:t>
            </a:r>
            <a:r>
              <a:rPr lang="ru-RU" dirty="0" smtClean="0"/>
              <a:t> кола соціальних </a:t>
            </a:r>
            <a:r>
              <a:rPr lang="ru-RU" dirty="0" err="1" smtClean="0"/>
              <a:t>контактів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85728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Психологічний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супровід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підлітків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із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психофізичними</a:t>
            </a:r>
            <a:r>
              <a:rPr lang="ru-RU" sz="2800" b="1" i="1" dirty="0" smtClean="0">
                <a:solidFill>
                  <a:srgbClr val="7030A0"/>
                </a:solidFill>
                <a:latin typeface="+mn-lt"/>
              </a:rPr>
              <a:t> </a:t>
            </a:r>
            <a:r>
              <a:rPr lang="ru-RU" sz="2800" b="1" i="1" dirty="0" err="1" smtClean="0">
                <a:solidFill>
                  <a:srgbClr val="7030A0"/>
                </a:solidFill>
                <a:latin typeface="+mn-lt"/>
              </a:rPr>
              <a:t>порушеннями</a:t>
            </a:r>
            <a:endParaRPr lang="ru-RU" sz="2800" dirty="0"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>
              <a:buNone/>
            </a:pPr>
            <a:r>
              <a:rPr lang="uk-UA" b="1" dirty="0" smtClean="0"/>
              <a:t>	Отже:</a:t>
            </a:r>
            <a:endParaRPr lang="ru-RU" dirty="0" smtClean="0"/>
          </a:p>
          <a:p>
            <a:pPr lvl="0" algn="just"/>
            <a:r>
              <a:rPr lang="ru-RU" dirty="0" err="1" smtClean="0"/>
              <a:t>Підлітковий</a:t>
            </a:r>
            <a:r>
              <a:rPr lang="ru-RU" dirty="0" smtClean="0"/>
              <a:t> </a:t>
            </a:r>
            <a:r>
              <a:rPr lang="ru-RU" dirty="0" err="1" smtClean="0"/>
              <a:t>вік</a:t>
            </a:r>
            <a:r>
              <a:rPr lang="ru-RU" dirty="0" smtClean="0"/>
              <a:t> при </a:t>
            </a:r>
            <a:r>
              <a:rPr lang="ru-RU" dirty="0" err="1" smtClean="0"/>
              <a:t>психофізичних</a:t>
            </a:r>
            <a:r>
              <a:rPr lang="ru-RU" dirty="0" smtClean="0"/>
              <a:t> </a:t>
            </a:r>
            <a:r>
              <a:rPr lang="ru-RU" dirty="0" err="1" smtClean="0"/>
              <a:t>порушеннях</a:t>
            </a:r>
            <a:r>
              <a:rPr lang="ru-RU" dirty="0" smtClean="0"/>
              <a:t>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подвійну</a:t>
            </a:r>
            <a:r>
              <a:rPr lang="ru-RU" dirty="0" smtClean="0"/>
              <a:t> кризу: </a:t>
            </a:r>
            <a:r>
              <a:rPr lang="ru-RU" dirty="0" err="1" smtClean="0"/>
              <a:t>вікову</a:t>
            </a:r>
            <a:r>
              <a:rPr lang="ru-RU" dirty="0" smtClean="0"/>
              <a:t> та </a:t>
            </a:r>
            <a:r>
              <a:rPr lang="ru-RU" dirty="0" err="1" smtClean="0"/>
              <a:t>обумовлену</a:t>
            </a:r>
            <a:r>
              <a:rPr lang="ru-RU" dirty="0" smtClean="0"/>
              <a:t> </a:t>
            </a:r>
            <a:r>
              <a:rPr lang="uk-UA" dirty="0" smtClean="0"/>
              <a:t>особливостями.</a:t>
            </a:r>
            <a:endParaRPr lang="ru-RU" dirty="0" smtClean="0"/>
          </a:p>
          <a:p>
            <a:pPr lvl="0" algn="just"/>
            <a:r>
              <a:rPr lang="ru-RU" dirty="0" err="1" smtClean="0"/>
              <a:t>Основний</a:t>
            </a:r>
            <a:r>
              <a:rPr lang="ru-RU" dirty="0" smtClean="0"/>
              <a:t> </a:t>
            </a:r>
            <a:r>
              <a:rPr lang="ru-RU" dirty="0" err="1" smtClean="0"/>
              <a:t>виклик</a:t>
            </a:r>
            <a:r>
              <a:rPr lang="ru-RU" dirty="0" smtClean="0"/>
              <a:t> — </a:t>
            </a:r>
            <a:r>
              <a:rPr lang="ru-RU" dirty="0" err="1" smtClean="0"/>
              <a:t>становлення</a:t>
            </a:r>
            <a:r>
              <a:rPr lang="ru-RU" dirty="0" smtClean="0"/>
              <a:t> </a:t>
            </a:r>
            <a:r>
              <a:rPr lang="ru-RU" dirty="0" err="1" smtClean="0"/>
              <a:t>ідентичності</a:t>
            </a:r>
            <a:r>
              <a:rPr lang="ru-RU" dirty="0" smtClean="0"/>
              <a:t> та </a:t>
            </a:r>
            <a:r>
              <a:rPr lang="ru-RU" dirty="0" err="1" smtClean="0"/>
              <a:t>самостійності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фізичних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когнітивних</a:t>
            </a:r>
            <a:r>
              <a:rPr lang="ru-RU" dirty="0" smtClean="0"/>
              <a:t> </a:t>
            </a:r>
            <a:r>
              <a:rPr lang="ru-RU" dirty="0" err="1" smtClean="0"/>
              <a:t>бар’єрів</a:t>
            </a:r>
            <a:r>
              <a:rPr lang="ru-RU" dirty="0" smtClean="0"/>
              <a:t>.</a:t>
            </a:r>
          </a:p>
          <a:p>
            <a:pPr lvl="0" algn="just"/>
            <a:r>
              <a:rPr lang="ru-RU" dirty="0" err="1" smtClean="0"/>
              <a:t>Ключову</a:t>
            </a:r>
            <a:r>
              <a:rPr lang="ru-RU" dirty="0" smtClean="0"/>
              <a:t> роль </a:t>
            </a:r>
            <a:r>
              <a:rPr lang="ru-RU" dirty="0" err="1" smtClean="0"/>
              <a:t>відіграє</a:t>
            </a:r>
            <a:r>
              <a:rPr lang="ru-RU" dirty="0" smtClean="0"/>
              <a:t> </a:t>
            </a:r>
            <a:r>
              <a:rPr lang="ru-RU" dirty="0" err="1" smtClean="0"/>
              <a:t>підтримка</a:t>
            </a:r>
            <a:r>
              <a:rPr lang="ru-RU" dirty="0" smtClean="0"/>
              <a:t> </a:t>
            </a:r>
            <a:r>
              <a:rPr lang="ru-RU" dirty="0" err="1" smtClean="0"/>
              <a:t>сім’ї</a:t>
            </a:r>
            <a:r>
              <a:rPr lang="ru-RU" dirty="0" smtClean="0"/>
              <a:t>, </a:t>
            </a:r>
            <a:r>
              <a:rPr lang="ru-RU" dirty="0" err="1" smtClean="0"/>
              <a:t>школи</a:t>
            </a:r>
            <a:r>
              <a:rPr lang="ru-RU" dirty="0" smtClean="0"/>
              <a:t> та </a:t>
            </a:r>
            <a:r>
              <a:rPr lang="ru-RU" dirty="0" err="1" smtClean="0"/>
              <a:t>фахівців</a:t>
            </a:r>
            <a:r>
              <a:rPr lang="ru-RU" dirty="0" smtClean="0"/>
              <a:t>.</a:t>
            </a:r>
          </a:p>
          <a:p>
            <a:pPr lvl="0" algn="just"/>
            <a:r>
              <a:rPr lang="ru-RU" dirty="0" smtClean="0"/>
              <a:t>Психолог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виступати</a:t>
            </a:r>
            <a:r>
              <a:rPr lang="ru-RU" dirty="0" smtClean="0"/>
              <a:t> </a:t>
            </a:r>
            <a:r>
              <a:rPr lang="ru-RU" dirty="0" err="1" smtClean="0"/>
              <a:t>медіатором</a:t>
            </a:r>
            <a:r>
              <a:rPr lang="ru-RU" dirty="0" smtClean="0"/>
              <a:t> між </a:t>
            </a:r>
            <a:r>
              <a:rPr lang="ru-RU" dirty="0" err="1" smtClean="0"/>
              <a:t>особливостями</a:t>
            </a:r>
            <a:r>
              <a:rPr lang="ru-RU" dirty="0" smtClean="0"/>
              <a:t> </a:t>
            </a:r>
            <a:r>
              <a:rPr lang="ru-RU" dirty="0" err="1" smtClean="0"/>
              <a:t>підлітка</a:t>
            </a:r>
            <a:r>
              <a:rPr lang="ru-RU" dirty="0" smtClean="0"/>
              <a:t> та </a:t>
            </a:r>
            <a:r>
              <a:rPr lang="ru-RU" dirty="0" err="1" smtClean="0"/>
              <a:t>вимогами</a:t>
            </a:r>
            <a:r>
              <a:rPr lang="ru-RU" dirty="0" smtClean="0"/>
              <a:t> </a:t>
            </a:r>
            <a:r>
              <a:rPr lang="ru-RU" dirty="0" err="1" smtClean="0"/>
              <a:t>соціуму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071570"/>
          </a:xfrm>
        </p:spPr>
        <p:txBody>
          <a:bodyPr>
            <a:normAutofit/>
          </a:bodyPr>
          <a:lstStyle/>
          <a:p>
            <a:pPr algn="ctr"/>
            <a:r>
              <a:rPr lang="uk-UA" sz="2800" b="1" i="1" dirty="0" smtClean="0">
                <a:solidFill>
                  <a:srgbClr val="7030A0"/>
                </a:solidFill>
                <a:latin typeface="+mn-lt"/>
              </a:rPr>
              <a:t>Рекомендована література</a:t>
            </a:r>
            <a:endParaRPr lang="ru-RU" sz="2800" b="1" i="1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110178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uk-UA" dirty="0" smtClean="0"/>
              <a:t>	</a:t>
            </a:r>
          </a:p>
          <a:p>
            <a:pPr algn="just">
              <a:buNone/>
            </a:pPr>
            <a:r>
              <a:rPr lang="uk-UA" dirty="0" smtClean="0"/>
              <a:t>	1.Дрозд</a:t>
            </a:r>
            <a:r>
              <a:rPr lang="ru-RU" dirty="0" smtClean="0"/>
              <a:t> С. (2020). </a:t>
            </a:r>
            <a:r>
              <a:rPr lang="ru-RU" dirty="0" err="1" smtClean="0"/>
              <a:t>Соціально-психологічний</a:t>
            </a:r>
            <a:r>
              <a:rPr lang="ru-RU" dirty="0" smtClean="0"/>
              <a:t> </a:t>
            </a:r>
            <a:r>
              <a:rPr lang="ru-RU" dirty="0" err="1" smtClean="0"/>
              <a:t>супровід</a:t>
            </a:r>
            <a:r>
              <a:rPr lang="ru-RU" dirty="0" smtClean="0"/>
              <a:t>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життєвого</a:t>
            </a:r>
            <a:r>
              <a:rPr lang="ru-RU" dirty="0" smtClean="0"/>
              <a:t> </a:t>
            </a:r>
            <a:r>
              <a:rPr lang="ru-RU" dirty="0" err="1" smtClean="0"/>
              <a:t>цілепокладання</a:t>
            </a:r>
            <a:r>
              <a:rPr lang="ru-RU" dirty="0" smtClean="0"/>
              <a:t> у </a:t>
            </a:r>
            <a:r>
              <a:rPr lang="ru-RU" dirty="0" err="1" smtClean="0"/>
              <a:t>підлітків</a:t>
            </a:r>
            <a:r>
              <a:rPr lang="ru-RU" dirty="0" smtClean="0"/>
              <a:t> з </a:t>
            </a:r>
            <a:r>
              <a:rPr lang="ru-RU" dirty="0" err="1" smtClean="0"/>
              <a:t>інтелектуальними</a:t>
            </a:r>
            <a:r>
              <a:rPr lang="ru-RU" dirty="0" smtClean="0"/>
              <a:t> </a:t>
            </a:r>
            <a:r>
              <a:rPr lang="ru-RU" dirty="0" err="1" smtClean="0"/>
              <a:t>порушеннями</a:t>
            </a:r>
            <a:r>
              <a:rPr lang="ru-RU" dirty="0" smtClean="0"/>
              <a:t>. </a:t>
            </a:r>
            <a:r>
              <a:rPr lang="ru-RU" i="1" dirty="0" err="1" smtClean="0"/>
              <a:t>Проблеми</a:t>
            </a:r>
            <a:r>
              <a:rPr lang="ru-RU" i="1" dirty="0" smtClean="0"/>
              <a:t> </a:t>
            </a:r>
            <a:r>
              <a:rPr lang="ru-RU" i="1" dirty="0" err="1" smtClean="0"/>
              <a:t>сучасної</a:t>
            </a:r>
            <a:r>
              <a:rPr lang="ru-RU" i="1" dirty="0" smtClean="0"/>
              <a:t> </a:t>
            </a:r>
            <a:r>
              <a:rPr lang="ru-RU" i="1" dirty="0" err="1" smtClean="0"/>
              <a:t>психології</a:t>
            </a:r>
            <a:r>
              <a:rPr lang="ru-RU" dirty="0" smtClean="0"/>
              <a:t>, (49), 104–117. </a:t>
            </a:r>
          </a:p>
          <a:p>
            <a:pPr algn="just">
              <a:buNone/>
            </a:pPr>
            <a:r>
              <a:rPr lang="ru-RU" dirty="0" smtClean="0"/>
              <a:t>	2.Колектив</a:t>
            </a:r>
            <a:r>
              <a:rPr lang="en-US" dirty="0" smtClean="0"/>
              <a:t> (2020). </a:t>
            </a:r>
            <a:r>
              <a:rPr lang="ru-RU" i="1" dirty="0" err="1" smtClean="0"/>
              <a:t>Психолого-педагогічні</a:t>
            </a:r>
            <a:r>
              <a:rPr lang="ru-RU" i="1" dirty="0" smtClean="0"/>
              <a:t> засади </a:t>
            </a:r>
            <a:r>
              <a:rPr lang="ru-RU" i="1" dirty="0" err="1" smtClean="0"/>
              <a:t>технологій</a:t>
            </a:r>
            <a:r>
              <a:rPr lang="ru-RU" i="1" dirty="0" smtClean="0"/>
              <a:t> супроводу дітей з </a:t>
            </a:r>
            <a:r>
              <a:rPr lang="ru-RU" i="1" dirty="0" err="1" smtClean="0"/>
              <a:t>мовленнєвими</a:t>
            </a:r>
            <a:r>
              <a:rPr lang="ru-RU" i="1" dirty="0" smtClean="0"/>
              <a:t> та </a:t>
            </a:r>
            <a:r>
              <a:rPr lang="ru-RU" i="1" dirty="0" err="1" smtClean="0"/>
              <a:t>інтелектуальними</a:t>
            </a:r>
            <a:r>
              <a:rPr lang="ru-RU" i="1" dirty="0" smtClean="0"/>
              <a:t> </a:t>
            </a:r>
            <a:r>
              <a:rPr lang="ru-RU" i="1" dirty="0" err="1" smtClean="0"/>
              <a:t>порушеннями</a:t>
            </a:r>
            <a:r>
              <a:rPr lang="ru-RU" dirty="0" smtClean="0"/>
              <a:t> [</a:t>
            </a:r>
            <a:r>
              <a:rPr lang="ru-RU" dirty="0" err="1" smtClean="0"/>
              <a:t>Монографія</a:t>
            </a:r>
            <a:r>
              <a:rPr lang="ru-RU" dirty="0" smtClean="0"/>
              <a:t>]. </a:t>
            </a:r>
            <a:r>
              <a:rPr lang="ru-RU" dirty="0" err="1" smtClean="0"/>
              <a:t>Український</a:t>
            </a:r>
            <a:r>
              <a:rPr lang="ru-RU" dirty="0" smtClean="0"/>
              <a:t> </a:t>
            </a:r>
            <a:r>
              <a:rPr lang="ru-RU" dirty="0" err="1" smtClean="0"/>
              <a:t>науково-методичний</a:t>
            </a:r>
            <a:r>
              <a:rPr lang="ru-RU" dirty="0" smtClean="0"/>
              <a:t> центр </a:t>
            </a:r>
            <a:r>
              <a:rPr lang="ru-RU" dirty="0" err="1" smtClean="0"/>
              <a:t>практичної</a:t>
            </a:r>
            <a:r>
              <a:rPr lang="ru-RU" dirty="0" smtClean="0"/>
              <a:t> </a:t>
            </a:r>
            <a:r>
              <a:rPr lang="ru-RU" dirty="0" err="1" smtClean="0"/>
              <a:t>психології</a:t>
            </a:r>
            <a:r>
              <a:rPr lang="ru-RU" dirty="0" smtClean="0"/>
              <a:t> і </a:t>
            </a:r>
            <a:r>
              <a:rPr lang="ru-RU" dirty="0" err="1" smtClean="0"/>
              <a:t>соціальної</a:t>
            </a:r>
            <a:r>
              <a:rPr lang="ru-RU" dirty="0" smtClean="0"/>
              <a:t> роботи. ·  </a:t>
            </a:r>
            <a:r>
              <a:rPr lang="ru-RU" dirty="0" err="1" smtClean="0"/>
              <a:t>Ярмола</a:t>
            </a:r>
            <a:r>
              <a:rPr lang="ru-RU" dirty="0" smtClean="0"/>
              <a:t>, Н. А., </a:t>
            </a:r>
            <a:r>
              <a:rPr lang="ru-RU" dirty="0" err="1" smtClean="0"/>
              <a:t>Коваль-Бардаш</a:t>
            </a:r>
            <a:r>
              <a:rPr lang="ru-RU" dirty="0" smtClean="0"/>
              <a:t>, Л. В., </a:t>
            </a:r>
          </a:p>
          <a:p>
            <a:pPr algn="just">
              <a:buNone/>
            </a:pPr>
            <a:r>
              <a:rPr lang="ru-RU" dirty="0" smtClean="0"/>
              <a:t>	3.Компанець, Н. М., </a:t>
            </a:r>
            <a:r>
              <a:rPr lang="ru-RU" dirty="0" err="1" smtClean="0"/>
              <a:t>Квітка</a:t>
            </a:r>
            <a:r>
              <a:rPr lang="ru-RU" dirty="0" smtClean="0"/>
              <a:t>, Н. О., </a:t>
            </a:r>
            <a:r>
              <a:rPr lang="ru-RU" dirty="0" err="1" smtClean="0"/>
              <a:t>Лапін</a:t>
            </a:r>
            <a:r>
              <a:rPr lang="ru-RU" dirty="0" smtClean="0"/>
              <a:t>, А. В. (2020). </a:t>
            </a:r>
            <a:r>
              <a:rPr lang="ru-RU" i="1" dirty="0" err="1" smtClean="0"/>
              <a:t>Діти</a:t>
            </a:r>
            <a:r>
              <a:rPr lang="ru-RU" i="1" dirty="0" smtClean="0"/>
              <a:t> з особливими освітніми потребами в </a:t>
            </a:r>
            <a:r>
              <a:rPr lang="ru-RU" i="1" dirty="0" err="1" smtClean="0"/>
              <a:t>загальноосвітньому</a:t>
            </a:r>
            <a:r>
              <a:rPr lang="ru-RU" i="1" dirty="0" smtClean="0"/>
              <a:t> </a:t>
            </a:r>
            <a:r>
              <a:rPr lang="ru-RU" i="1" dirty="0" err="1" smtClean="0"/>
              <a:t>просторі</a:t>
            </a:r>
            <a:r>
              <a:rPr lang="ru-RU" dirty="0" smtClean="0"/>
              <a:t> [</a:t>
            </a:r>
            <a:r>
              <a:rPr lang="ru-RU" dirty="0" err="1" smtClean="0"/>
              <a:t>Навчально-методичний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]. ІСПП </a:t>
            </a:r>
            <a:r>
              <a:rPr lang="ru-RU" dirty="0" err="1" smtClean="0"/>
              <a:t>імені</a:t>
            </a:r>
            <a:r>
              <a:rPr lang="ru-RU" dirty="0" smtClean="0"/>
              <a:t> </a:t>
            </a:r>
            <a:r>
              <a:rPr lang="ru-RU" dirty="0" err="1" smtClean="0"/>
              <a:t>Миколи</a:t>
            </a:r>
            <a:r>
              <a:rPr lang="ru-RU" dirty="0" smtClean="0"/>
              <a:t> </a:t>
            </a:r>
            <a:r>
              <a:rPr lang="ru-RU" dirty="0" err="1" smtClean="0"/>
              <a:t>Ярмаченка</a:t>
            </a:r>
            <a:r>
              <a:rPr lang="ru-RU" dirty="0" smtClean="0"/>
              <a:t> НАПН </a:t>
            </a:r>
            <a:r>
              <a:rPr lang="ru-RU" dirty="0" err="1" smtClean="0"/>
              <a:t>України</a:t>
            </a:r>
            <a:r>
              <a:rPr lang="ru-RU" dirty="0" smtClean="0"/>
              <a:t>. · </a:t>
            </a:r>
          </a:p>
          <a:p>
            <a:pPr algn="just">
              <a:buNone/>
            </a:pPr>
            <a:r>
              <a:rPr lang="ru-RU" dirty="0" smtClean="0"/>
              <a:t>    4. </a:t>
            </a:r>
            <a:r>
              <a:rPr lang="ru-RU" dirty="0" err="1" smtClean="0"/>
              <a:t>Міністерство</a:t>
            </a:r>
            <a:r>
              <a:rPr lang="ru-RU" dirty="0" smtClean="0"/>
              <a:t> освіти і науки </a:t>
            </a:r>
            <a:r>
              <a:rPr lang="ru-RU" dirty="0" err="1" smtClean="0"/>
              <a:t>України</a:t>
            </a:r>
            <a:r>
              <a:rPr lang="ru-RU" dirty="0" smtClean="0"/>
              <a:t>. (2022)</a:t>
            </a:r>
            <a:r>
              <a:rPr lang="ru-RU" i="1" dirty="0" smtClean="0"/>
              <a:t>Інклюзивна </a:t>
            </a:r>
            <a:r>
              <a:rPr lang="ru-RU" i="1" dirty="0" err="1" smtClean="0"/>
              <a:t>освіта</a:t>
            </a:r>
            <a:r>
              <a:rPr lang="ru-RU" dirty="0" smtClean="0"/>
              <a:t> [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посібник</a:t>
            </a:r>
            <a:r>
              <a:rPr lang="ru-RU" dirty="0" smtClean="0"/>
              <a:t>]. ·  </a:t>
            </a:r>
          </a:p>
          <a:p>
            <a:pPr algn="just">
              <a:buNone/>
            </a:pPr>
            <a:r>
              <a:rPr lang="ru-RU" dirty="0" smtClean="0"/>
              <a:t>    5.Грабовська, І., </a:t>
            </a:r>
            <a:r>
              <a:rPr lang="ru-RU" dirty="0" err="1" smtClean="0"/>
              <a:t>Гавриловська</a:t>
            </a:r>
            <a:r>
              <a:rPr lang="ru-RU" dirty="0" smtClean="0"/>
              <a:t>, К. П., </a:t>
            </a:r>
            <a:r>
              <a:rPr lang="ru-RU" dirty="0" err="1" smtClean="0"/>
              <a:t>Дми́шко</a:t>
            </a:r>
            <a:r>
              <a:rPr lang="ru-RU" dirty="0" smtClean="0"/>
              <a:t>, О. та </a:t>
            </a:r>
            <a:r>
              <a:rPr lang="ru-RU" dirty="0" err="1" smtClean="0"/>
              <a:t>ін</a:t>
            </a:r>
            <a:r>
              <a:rPr lang="ru-RU" dirty="0" smtClean="0"/>
              <a:t>. (2023). </a:t>
            </a:r>
            <a:r>
              <a:rPr lang="ru-RU" i="1" dirty="0" err="1" smtClean="0"/>
              <a:t>Соціально-психологічна</a:t>
            </a:r>
            <a:r>
              <a:rPr lang="ru-RU" i="1" dirty="0" smtClean="0"/>
              <a:t> </a:t>
            </a:r>
            <a:r>
              <a:rPr lang="ru-RU" i="1" dirty="0" err="1" smtClean="0"/>
              <a:t>підтримка</a:t>
            </a:r>
            <a:r>
              <a:rPr lang="ru-RU" i="1" dirty="0" smtClean="0"/>
              <a:t> </a:t>
            </a:r>
            <a:r>
              <a:rPr lang="ru-RU" i="1" dirty="0" err="1" smtClean="0"/>
              <a:t>осіб</a:t>
            </a:r>
            <a:r>
              <a:rPr lang="ru-RU" i="1" dirty="0" smtClean="0"/>
              <a:t> з </a:t>
            </a:r>
            <a:r>
              <a:rPr lang="ru-RU" i="1" dirty="0" err="1" smtClean="0"/>
              <a:t>інвалідністю</a:t>
            </a:r>
            <a:r>
              <a:rPr lang="ru-RU" i="1" dirty="0" smtClean="0"/>
              <a:t> в </a:t>
            </a:r>
            <a:r>
              <a:rPr lang="ru-RU" i="1" dirty="0" err="1" smtClean="0"/>
              <a:t>умовах</a:t>
            </a:r>
            <a:r>
              <a:rPr lang="ru-RU" i="1" dirty="0" smtClean="0"/>
              <a:t> </a:t>
            </a:r>
            <a:r>
              <a:rPr lang="ru-RU" i="1" dirty="0" err="1" smtClean="0"/>
              <a:t>війни</a:t>
            </a:r>
            <a:r>
              <a:rPr lang="ru-RU" dirty="0" smtClean="0"/>
              <a:t> [</a:t>
            </a:r>
            <a:r>
              <a:rPr lang="ru-RU" dirty="0" err="1" smtClean="0"/>
              <a:t>Монографія</a:t>
            </a:r>
            <a:r>
              <a:rPr lang="ru-RU" dirty="0" smtClean="0"/>
              <a:t>]. [</a:t>
            </a:r>
            <a:r>
              <a:rPr lang="ru-RU" dirty="0" err="1" smtClean="0"/>
              <a:t>Україна</a:t>
            </a:r>
            <a:r>
              <a:rPr lang="ru-RU" dirty="0" smtClean="0"/>
              <a:t>]. · </a:t>
            </a:r>
          </a:p>
          <a:p>
            <a:pPr algn="just">
              <a:buNone/>
            </a:pPr>
            <a:r>
              <a:rPr lang="ru-RU" dirty="0" smtClean="0"/>
              <a:t>     6.Yarmolenko, S. D., </a:t>
            </a:r>
            <a:r>
              <a:rPr lang="ru-RU" dirty="0" err="1" smtClean="0"/>
              <a:t>Докучина</a:t>
            </a:r>
            <a:r>
              <a:rPr lang="ru-RU" dirty="0" smtClean="0"/>
              <a:t>, Т. О., Миронова, С. П. (ред.) та </a:t>
            </a:r>
            <a:r>
              <a:rPr lang="ru-RU" dirty="0" err="1" smtClean="0"/>
              <a:t>ін</a:t>
            </a:r>
            <a:r>
              <a:rPr lang="ru-RU" dirty="0" smtClean="0"/>
              <a:t>. (2023). </a:t>
            </a:r>
            <a:r>
              <a:rPr lang="ru-RU" i="1" dirty="0" err="1" smtClean="0"/>
              <a:t>Психолого-педагогічний</a:t>
            </a:r>
            <a:r>
              <a:rPr lang="ru-RU" i="1" dirty="0" smtClean="0"/>
              <a:t> </a:t>
            </a:r>
            <a:r>
              <a:rPr lang="ru-RU" i="1" dirty="0" err="1" smtClean="0"/>
              <a:t>супровід</a:t>
            </a:r>
            <a:r>
              <a:rPr lang="ru-RU" i="1" dirty="0" smtClean="0"/>
              <a:t> дітей з </a:t>
            </a:r>
            <a:r>
              <a:rPr lang="ru-RU" i="1" dirty="0" err="1" smtClean="0"/>
              <a:t>інтелектуальними</a:t>
            </a:r>
            <a:r>
              <a:rPr lang="ru-RU" i="1" dirty="0" smtClean="0"/>
              <a:t> </a:t>
            </a:r>
            <a:r>
              <a:rPr lang="ru-RU" i="1" dirty="0" err="1" smtClean="0"/>
              <a:t>порушеннями</a:t>
            </a:r>
            <a:r>
              <a:rPr lang="ru-RU" i="1" dirty="0" smtClean="0"/>
              <a:t> в </a:t>
            </a:r>
            <a:r>
              <a:rPr lang="ru-RU" i="1" dirty="0" err="1" smtClean="0"/>
              <a:t>умовах</a:t>
            </a:r>
            <a:r>
              <a:rPr lang="ru-RU" i="1" dirty="0" smtClean="0"/>
              <a:t> </a:t>
            </a:r>
            <a:r>
              <a:rPr lang="ru-RU" i="1" dirty="0" err="1" smtClean="0"/>
              <a:t>спеціальної</a:t>
            </a:r>
            <a:r>
              <a:rPr lang="ru-RU" i="1" dirty="0" smtClean="0"/>
              <a:t> та </a:t>
            </a:r>
            <a:r>
              <a:rPr lang="ru-RU" i="1" dirty="0" err="1" smtClean="0"/>
              <a:t>інклюзивної</a:t>
            </a:r>
            <a:r>
              <a:rPr lang="ru-RU" i="1" dirty="0" smtClean="0"/>
              <a:t> освіти</a:t>
            </a:r>
            <a:r>
              <a:rPr lang="ru-RU" dirty="0" smtClean="0"/>
              <a:t> [</a:t>
            </a:r>
            <a:r>
              <a:rPr lang="ru-RU" dirty="0" err="1" smtClean="0"/>
              <a:t>Матеріали</a:t>
            </a:r>
            <a:r>
              <a:rPr lang="ru-RU" dirty="0" smtClean="0"/>
              <a:t> </a:t>
            </a:r>
            <a:r>
              <a:rPr lang="ru-RU" dirty="0" err="1" smtClean="0"/>
              <a:t>конференції</a:t>
            </a:r>
            <a:r>
              <a:rPr lang="ru-RU" dirty="0" smtClean="0"/>
              <a:t>]. </a:t>
            </a:r>
            <a:endParaRPr lang="en-US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(11–15/16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критичний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розвитку, коли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самосвідомості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цінностей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Він є органічним продовженням молодшого шкільного віку і водночас відрізняється від нього.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називають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перехідним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тому що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перехід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юності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фізичному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психічному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соціальному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аспектах.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fontAlgn="base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Розвиток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пізнавальної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Підлітковому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віку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значний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розвиток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психіки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процесів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Навчання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видом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зазнає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значних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змісті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довільність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пізнавальних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соціальних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мотивів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навчання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У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цей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період у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досконалюється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сприйняття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плановим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різнобічним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досягає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розвитку.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характер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об´єкта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сприймається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емоційний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стан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підлітка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Зазнає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якісних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змін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мотивація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навчання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Поглиблюючись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диференціюючись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пізнавальні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стають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виразнішими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стійкішими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змістовнішими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Навчання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вимагає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мимовільної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 і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довільної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сприяє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зростанню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уваги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вдосконаленню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розподіляти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переключати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притаманним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виховувати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собі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здатність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уважними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елементи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самоконтролю й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саморегуляц</a:t>
            </a:r>
            <a:r>
              <a:rPr lang="uk-UA" sz="2400" dirty="0" err="1" smtClean="0">
                <a:latin typeface="Times New Roman" pitchFamily="18" charset="0"/>
                <a:cs typeface="Times New Roman" pitchFamily="18" charset="0"/>
              </a:rPr>
              <a:t>ії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прагнуть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логічного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осмислення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застосовуючи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порівняння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зіставлення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узагальнення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класифікацію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Підвищується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рівень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абстрагування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формуються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зворотних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логічних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міркувань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умовиводів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що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стають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свідомими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обґрунтованими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Пам´ять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набуває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більшої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логічності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довільності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керованості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6828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різноманітні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запам´ятовування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логічну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обробку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виділення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опорних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пунктів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складання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плану,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конспектування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ru-RU" sz="2400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Розширюються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поглиблюються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пізнавальні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учнів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вибірковим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навчальних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предметів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Основним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мовному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розвитку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підлітків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вдосконалення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уміння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користуватись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мовою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спілкування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У здатності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користуватися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словом,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зовнішнім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мовленням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вбачають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свою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інтелектуальну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силу,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ознаку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авторитету 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колективі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розуміють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гумор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вираження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just"/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dirty="0" err="1">
                <a:latin typeface="Times New Roman" pitchFamily="18" charset="0"/>
                <a:cs typeface="Times New Roman" pitchFamily="18" charset="0"/>
              </a:rPr>
              <a:t>особистості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Підлітковий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—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переходу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дитинства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дорослості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інтенсивного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почуттів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спрямованості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готовності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жити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діяти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так,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живуть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діють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дорослі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Підліток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усвідомлює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себе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дорослою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особою.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Зростає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активність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відбувається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ціннісна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переорієнтація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впливом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прагнення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дорослим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Проте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поводиться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ще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дитина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243</TotalTime>
  <Words>1343</Words>
  <Application>Microsoft Office PowerPoint</Application>
  <PresentationFormat>Экран (4:3)</PresentationFormat>
  <Paragraphs>206</Paragraphs>
  <Slides>39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39</vt:i4>
      </vt:variant>
    </vt:vector>
  </HeadingPairs>
  <TitlesOfParts>
    <vt:vector size="40" baseType="lpstr">
      <vt:lpstr>Поток</vt:lpstr>
      <vt:lpstr>Слайд 1</vt:lpstr>
      <vt:lpstr>Слайд 2</vt:lpstr>
      <vt:lpstr>        Зміст 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                       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Підлітковий період і його особливості в осіб із психофізичними порушеннями</vt:lpstr>
      <vt:lpstr>       Особливості формування ідентичності у підлітків із психофізичними порушеннями </vt:lpstr>
      <vt:lpstr>Особливості формування ідентичності у підлітків із психофізичними порушеннями</vt:lpstr>
      <vt:lpstr>Особливості формування ідентичності у підлітків із психофізичними порушеннями</vt:lpstr>
      <vt:lpstr>Особливості формування ідентичності у підлітків із психофізичними порушеннями</vt:lpstr>
      <vt:lpstr>Особливості формування ідентичності у підлітків із психофізичними порушеннями</vt:lpstr>
      <vt:lpstr>Соціальні аспекти розвитку підлітків із психофізичними порушеннями </vt:lpstr>
      <vt:lpstr>Слайд 31</vt:lpstr>
      <vt:lpstr>Соціальні аспекти розвитку підлітків із психофізичними порушеннями</vt:lpstr>
      <vt:lpstr>Особистісні труднощі та ресурси </vt:lpstr>
      <vt:lpstr> Психологічний супровід підлітків із психофізичними порушеннями</vt:lpstr>
      <vt:lpstr>Психологічний супровід підлітків із психофізичними порушеннями</vt:lpstr>
      <vt:lpstr>Психологічний супровід підлітків із психофізичними порушеннями</vt:lpstr>
      <vt:lpstr>Психологічний супровід підлітків із психофізичними порушеннями</vt:lpstr>
      <vt:lpstr>Психологічний супровід підлітків із психофізичними порушеннями</vt:lpstr>
      <vt:lpstr>Рекомендована література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Пользователь</dc:creator>
  <cp:lastModifiedBy>Пользователь</cp:lastModifiedBy>
  <cp:revision>29</cp:revision>
  <dcterms:created xsi:type="dcterms:W3CDTF">2025-09-08T16:50:39Z</dcterms:created>
  <dcterms:modified xsi:type="dcterms:W3CDTF">2025-09-13T17:24:27Z</dcterms:modified>
</cp:coreProperties>
</file>