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2"/>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22" autoAdjust="0"/>
    <p:restoredTop sz="94598" autoAdjust="0"/>
  </p:normalViewPr>
  <p:slideViewPr>
    <p:cSldViewPr>
      <p:cViewPr>
        <p:scale>
          <a:sx n="100" d="100"/>
          <a:sy n="100" d="100"/>
        </p:scale>
        <p:origin x="-384" y="-2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74D0F2-976F-418E-8410-9E5DDAA05E15}" type="datetimeFigureOut">
              <a:rPr lang="uk-UA" smtClean="0"/>
              <a:t>19.10.2023</a:t>
            </a:fld>
            <a:endParaRPr lang="uk-UA"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A0E7B9-BBF7-48F4-87A6-B60852335D08}" type="slidenum">
              <a:rPr lang="uk-UA" smtClean="0"/>
              <a:t>‹#›</a:t>
            </a:fld>
            <a:endParaRPr lang="uk-UA" dirty="0"/>
          </a:p>
        </p:txBody>
      </p:sp>
    </p:spTree>
    <p:extLst>
      <p:ext uri="{BB962C8B-B14F-4D97-AF65-F5344CB8AC3E}">
        <p14:creationId xmlns:p14="http://schemas.microsoft.com/office/powerpoint/2010/main" val="352494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2A820681-B6B7-4CD5-B2C8-EE1D112C4D18}" type="datetime1">
              <a:rPr lang="ru-RU" smtClean="0"/>
              <a:t>19.10.2023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7FAD507-B0D6-4109-99AD-63BC6C3393ED}" type="datetime1">
              <a:rPr lang="ru-RU" smtClean="0"/>
              <a:t>19.10.2023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1F5E26C-4715-40BD-BE80-4A601E84E803}" type="datetime1">
              <a:rPr lang="ru-RU" smtClean="0"/>
              <a:t>19.10.2023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3588419-0312-4D4D-BDB5-DDE864C8DB5A}" type="datetime1">
              <a:rPr lang="ru-RU" smtClean="0"/>
              <a:t>19.10.2023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5" name="Title 94"/>
          <p:cNvSpPr>
            <a:spLocks noGrp="1"/>
          </p:cNvSpPr>
          <p:nvPr>
            <p:ph type="title"/>
          </p:nvPr>
        </p:nvSpPr>
        <p:spPr>
          <a:xfrm>
            <a:off x="457200" y="4463568"/>
            <a:ext cx="8305800" cy="1143000"/>
          </a:xfrm>
        </p:spPr>
        <p:txBody>
          <a:bodyPr/>
          <a:lstStyle/>
          <a:p>
            <a:r>
              <a:rPr lang="ru-RU" smtClean="0"/>
              <a:t>Образец заголовка</a:t>
            </a:r>
            <a:endParaRPr lang="en-US"/>
          </a:p>
        </p:txBody>
      </p:sp>
      <p:sp>
        <p:nvSpPr>
          <p:cNvPr id="2" name="Date Placeholder 1"/>
          <p:cNvSpPr>
            <a:spLocks noGrp="1"/>
          </p:cNvSpPr>
          <p:nvPr>
            <p:ph type="dt" sz="half" idx="10"/>
          </p:nvPr>
        </p:nvSpPr>
        <p:spPr/>
        <p:txBody>
          <a:bodyPr/>
          <a:lstStyle/>
          <a:p>
            <a:fld id="{5EA37F61-448D-4EE4-A29C-186244813DA4}" type="datetime1">
              <a:rPr lang="ru-RU" smtClean="0"/>
              <a:t>19.10.2023</a:t>
            </a:fld>
            <a:endParaRPr lang="ru-RU" dirty="0"/>
          </a:p>
        </p:txBody>
      </p:sp>
      <p:sp>
        <p:nvSpPr>
          <p:cNvPr id="91" name="Footer Placeholder 90"/>
          <p:cNvSpPr>
            <a:spLocks noGrp="1"/>
          </p:cNvSpPr>
          <p:nvPr>
            <p:ph type="ftr" sz="quarter" idx="11"/>
          </p:nvPr>
        </p:nvSpPr>
        <p:spPr/>
        <p:txBody>
          <a:bodyPr/>
          <a:lstStyle/>
          <a:p>
            <a:endParaRPr lang="ru-RU" dirty="0"/>
          </a:p>
        </p:txBody>
      </p:sp>
      <p:sp>
        <p:nvSpPr>
          <p:cNvPr id="92" name="Slide Number Placeholder 91"/>
          <p:cNvSpPr>
            <a:spLocks noGrp="1"/>
          </p:cNvSpPr>
          <p:nvPr>
            <p:ph type="sldNum" sz="quarter" idx="12"/>
          </p:nvPr>
        </p:nvSpPr>
        <p:spPr/>
        <p:txBody>
          <a:bodyPr/>
          <a:lstStyle/>
          <a:p>
            <a:fld id="{B19B0651-EE4F-4900-A07F-96A6BFA9D0F0}" type="slidenum">
              <a:rPr lang="ru-RU" smtClean="0"/>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97A4A499-50F7-4DDE-8396-E2232FEE5759}" type="datetime1">
              <a:rPr lang="ru-RU" smtClean="0"/>
              <a:t>19.10.2023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6E9D128E-A303-4E33-9CE5-DF54B859370A}" type="datetime1">
              <a:rPr lang="ru-RU" smtClean="0"/>
              <a:t>19.10.2023</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ABD90AF2-10F7-4A1D-95F5-D7196D7C5760}" type="datetime1">
              <a:rPr lang="ru-RU" smtClean="0"/>
              <a:t>19.10.2023</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844843-09A7-4ED0-8ACE-82350FD19F71}" type="datetime1">
              <a:rPr lang="ru-RU" smtClean="0"/>
              <a:t>19.10.2023</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1E097C4-C484-488E-8B93-A340EED0F10F}" type="datetime1">
              <a:rPr lang="ru-RU" smtClean="0"/>
              <a:t>19.10.2023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5" name="Date Placeholder 4"/>
          <p:cNvSpPr>
            <a:spLocks noGrp="1"/>
          </p:cNvSpPr>
          <p:nvPr>
            <p:ph type="dt" sz="half" idx="10"/>
          </p:nvPr>
        </p:nvSpPr>
        <p:spPr/>
        <p:txBody>
          <a:bodyPr/>
          <a:lstStyle/>
          <a:p>
            <a:fld id="{61B80C4C-88EB-4E1C-9156-3744B450C81F}" type="datetime1">
              <a:rPr lang="ru-RU" smtClean="0"/>
              <a:t>19.10.2023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53F2C201-20F0-4F13-AB0D-6AECD71FBD0A}" type="datetime1">
              <a:rPr lang="ru-RU" smtClean="0"/>
              <a:t>19.10.2023</a:t>
            </a:fld>
            <a:endParaRPr lang="ru-RU"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ru-RU"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dirty="0"/>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0.wmf"/><Relationship Id="rId5" Type="http://schemas.openxmlformats.org/officeDocument/2006/relationships/oleObject" Target="../embeddings/oleObject6.bin"/><Relationship Id="rId4" Type="http://schemas.openxmlformats.org/officeDocument/2006/relationships/image" Target="../media/image9.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1.wmf"/></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6.wmf"/><Relationship Id="rId5" Type="http://schemas.openxmlformats.org/officeDocument/2006/relationships/oleObject" Target="../embeddings/oleObject10.bin"/><Relationship Id="rId4" Type="http://schemas.openxmlformats.org/officeDocument/2006/relationships/image" Target="../media/image15.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9.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20.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2.wmf"/><Relationship Id="rId5" Type="http://schemas.openxmlformats.org/officeDocument/2006/relationships/oleObject" Target="../embeddings/oleObject14.bin"/><Relationship Id="rId4" Type="http://schemas.openxmlformats.org/officeDocument/2006/relationships/image" Target="../media/image21.wmf"/></Relationships>
</file>

<file path=ppt/slides/_rels/slide2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5.wmf"/><Relationship Id="rId5" Type="http://schemas.openxmlformats.org/officeDocument/2006/relationships/oleObject" Target="../embeddings/oleObject16.bin"/><Relationship Id="rId4" Type="http://schemas.openxmlformats.org/officeDocument/2006/relationships/image" Target="../media/image24.wmf"/></Relationships>
</file>

<file path=ppt/slides/_rels/slide29.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420888"/>
            <a:ext cx="8229600" cy="1143000"/>
          </a:xfrm>
        </p:spPr>
        <p:txBody>
          <a:bodyPr>
            <a:noAutofit/>
          </a:bodyPr>
          <a:lstStyle/>
          <a:p>
            <a:pPr algn="ctr"/>
            <a:r>
              <a:rPr lang="en-US" sz="4400" dirty="0" smtClean="0">
                <a:solidFill>
                  <a:schemeClr val="bg1"/>
                </a:solidFill>
                <a:latin typeface="Arial" panose="020B0604020202020204" pitchFamily="34" charset="0"/>
                <a:cs typeface="Arial" panose="020B0604020202020204" pitchFamily="34" charset="0"/>
              </a:rPr>
              <a:t>C</a:t>
            </a:r>
            <a:r>
              <a:rPr lang="uk-UA" sz="4400" dirty="0" smtClean="0">
                <a:solidFill>
                  <a:schemeClr val="bg1"/>
                </a:solidFill>
                <a:latin typeface="Arial" panose="020B0604020202020204" pitchFamily="34" charset="0"/>
                <a:cs typeface="Arial" panose="020B0604020202020204" pitchFamily="34" charset="0"/>
              </a:rPr>
              <a:t>ИСТЕМНИЙ АНАЛІЗ</a:t>
            </a:r>
            <a:endParaRPr lang="uk-UA" sz="4400" dirty="0">
              <a:solidFill>
                <a:schemeClr val="bg1"/>
              </a:solidFill>
              <a:latin typeface="Arial" panose="020B0604020202020204" pitchFamily="34" charset="0"/>
              <a:cs typeface="Arial" panose="020B0604020202020204" pitchFamily="34" charset="0"/>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9"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1"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3"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5"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7"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9"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1" name="Rectangle 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3" name="Rectangle 2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5" name="Rectangle 2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7" name="Rectangle 2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0" name="Rectangle 6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2" name="Rectangle 7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4" name="Rectangle 7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6" name="Rectangle 8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8" name="Rectangle 8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0" name="Rectangle 8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8" name="Rectangle 10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1" name="Rectangle 18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3" name="Rectangle 18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 name="Rectangle 26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0" name="Rectangle 26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4" name="Rectangle 29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8" name="Rectangle 32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2" name="Rectangle 32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6" name="Rectangle 33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1" name="Rectangle 36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5" name="Rectangle 36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4" name="Rectangle 36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7" name="Rectangle 39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6" name="Rectangle 5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4" name="Rectangle 53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3" name="Rectangle 54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1" name="Rectangle 56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8" name="Rectangle 57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0" name="Rectangle 60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2" name="Rectangle 60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4" name="Rectangle 60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6" name="Rectangle 64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8" name="Rectangle 67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80" name="Rectangle 67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82" name="Rectangle 67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84" name="Rectangle 70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86" name="Rectangle 76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88" name="Rectangle 76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90" name="Rectangle 76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92" name="Rectangle 76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94" name="Rectangle 77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96" name="Rectangle 77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98" name="Rectangle 99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9" name="Rectangle 109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1" name="Rectangle 109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7" name="Rectangle 113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81" name="Rectangle 113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95" name="Rectangle 113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00" name="Rectangle 113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02" name="Rectangle 114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 name="Rectangle 124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83"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37"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43"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46"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50"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52" name="Rectangle 2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57" name="Rectangle 2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59" name="Rectangle 3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62" name="Rectangle 3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65" name="Rectangle 3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69" name="Rectangle 3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75" name="Rectangle 4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18911337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Системи з негативним зворотним зв'язком</a:t>
            </a:r>
            <a:endParaRPr lang="ru-RU"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Ведмідь лізе на дерево за медом (нагадаємо, що слово ведмідь і означає – мед відає, тобто фахівець з меду) і наштовхується на колоду. Штовхаючи колоду, він одержує зворотний удар, штовхаючи ще сильніше, одержує ще більш сильний удар... і т.д. до логічного завершення. На відміну від меду, в автоколивальних системах ведмідь не фахівець.</a:t>
            </a:r>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10</a:t>
            </a:fld>
            <a:endParaRPr lang="ru-RU" dirty="0"/>
          </a:p>
        </p:txBody>
      </p:sp>
    </p:spTree>
    <p:extLst>
      <p:ext uri="{BB962C8B-B14F-4D97-AF65-F5344CB8AC3E}">
        <p14:creationId xmlns:p14="http://schemas.microsoft.com/office/powerpoint/2010/main" val="849503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Системи з негативним зворотним зв'язком</a:t>
            </a:r>
            <a:endParaRPr lang="ru-RU" dirty="0"/>
          </a:p>
        </p:txBody>
      </p:sp>
      <p:sp>
        <p:nvSpPr>
          <p:cNvPr id="3" name="Объект 2"/>
          <p:cNvSpPr>
            <a:spLocks noGrp="1"/>
          </p:cNvSpPr>
          <p:nvPr>
            <p:ph idx="1"/>
          </p:nvPr>
        </p:nvSpPr>
        <p:spPr/>
        <p:txBody>
          <a:bodyPr/>
          <a:lstStyle/>
          <a:p>
            <a:r>
              <a:rPr lang="uk-UA" sz="2200" dirty="0">
                <a:solidFill>
                  <a:schemeClr val="bg1"/>
                </a:solidFill>
                <a:latin typeface="Arial" pitchFamily="34" charset="0"/>
                <a:cs typeface="Arial" pitchFamily="34" charset="0"/>
              </a:rPr>
              <a:t>Типовим прикладом системи з негативним зворотним зв'язком є полум'я свічі. У момент запалювання язичок полум'я малий, але далі він росте за рахунок ресурсів палива, подаваних по </a:t>
            </a:r>
            <a:r>
              <a:rPr lang="uk-UA" sz="2200" dirty="0" smtClean="0">
                <a:solidFill>
                  <a:schemeClr val="bg1"/>
                </a:solidFill>
                <a:latin typeface="Arial" pitchFamily="34" charset="0"/>
                <a:cs typeface="Arial" pitchFamily="34" charset="0"/>
              </a:rPr>
              <a:t>ґноту, </a:t>
            </a:r>
            <a:r>
              <a:rPr lang="uk-UA" sz="2200" dirty="0">
                <a:solidFill>
                  <a:schemeClr val="bg1"/>
                </a:solidFill>
                <a:latin typeface="Arial" pitchFamily="34" charset="0"/>
                <a:cs typeface="Arial" pitchFamily="34" charset="0"/>
              </a:rPr>
              <a:t>і кисню (негативне тертя). Однак, при досягненні занадто великих розмірів виникає недостача палива через обмежену пропускну здатність ґнота (позитивне тертя) і розміри полум'я зменшуються.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У </a:t>
            </a:r>
            <a:r>
              <a:rPr lang="uk-UA" sz="2200" dirty="0">
                <a:solidFill>
                  <a:schemeClr val="bg1"/>
                </a:solidFill>
                <a:latin typeface="Arial" pitchFamily="34" charset="0"/>
                <a:cs typeface="Arial" pitchFamily="34" charset="0"/>
              </a:rPr>
              <a:t>цілому розміри полум'я коливаються поблизу деякого рівноважного стану без надмірного чи зменшення збільшення.</a:t>
            </a:r>
            <a:endParaRPr lang="ru-RU" sz="2200"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11</a:t>
            </a:fld>
            <a:endParaRPr lang="ru-RU" dirty="0"/>
          </a:p>
        </p:txBody>
      </p:sp>
    </p:spTree>
    <p:extLst>
      <p:ext uri="{BB962C8B-B14F-4D97-AF65-F5344CB8AC3E}">
        <p14:creationId xmlns:p14="http://schemas.microsoft.com/office/powerpoint/2010/main" val="3046244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itchFamily="34" charset="0"/>
                <a:cs typeface="Arial" pitchFamily="34" charset="0"/>
              </a:rPr>
              <a:t>Система з негативним  зворотним зв'язком</a:t>
            </a:r>
            <a:endParaRPr lang="ru-RU" b="0"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Розглянемо такий </a:t>
            </a:r>
            <a:r>
              <a:rPr lang="uk-UA" sz="2200" dirty="0" smtClean="0">
                <a:solidFill>
                  <a:schemeClr val="bg1"/>
                </a:solidFill>
                <a:latin typeface="Arial" pitchFamily="34" charset="0"/>
                <a:cs typeface="Arial" pitchFamily="34" charset="0"/>
              </a:rPr>
              <a:t>важливий</a:t>
            </a:r>
          </a:p>
          <a:p>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приклад системи з </a:t>
            </a:r>
            <a:r>
              <a:rPr lang="uk-UA" sz="2200" dirty="0" err="1" smtClean="0">
                <a:solidFill>
                  <a:schemeClr val="bg1"/>
                </a:solidFill>
                <a:latin typeface="Arial" pitchFamily="34" charset="0"/>
                <a:cs typeface="Arial" pitchFamily="34" charset="0"/>
              </a:rPr>
              <a:t>негатив-</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ним  зворотним </a:t>
            </a:r>
            <a:r>
              <a:rPr lang="uk-UA" sz="2200" dirty="0">
                <a:solidFill>
                  <a:schemeClr val="bg1"/>
                </a:solidFill>
                <a:latin typeface="Arial" pitchFamily="34" charset="0"/>
                <a:cs typeface="Arial" pitchFamily="34" charset="0"/>
              </a:rPr>
              <a:t>зв'язком, як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ламповий генератор </a:t>
            </a:r>
            <a:r>
              <a:rPr lang="uk-UA" sz="2200" dirty="0">
                <a:solidFill>
                  <a:schemeClr val="bg1"/>
                </a:solidFill>
                <a:latin typeface="Arial" pitchFamily="34" charset="0"/>
                <a:cs typeface="Arial" pitchFamily="34" charset="0"/>
              </a:rPr>
              <a:t>(рис. 2.5.6).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Після </a:t>
            </a:r>
            <a:r>
              <a:rPr lang="uk-UA" sz="2200" dirty="0">
                <a:solidFill>
                  <a:schemeClr val="bg1"/>
                </a:solidFill>
                <a:latin typeface="Arial" pitchFamily="34" charset="0"/>
                <a:cs typeface="Arial" pitchFamily="34" charset="0"/>
              </a:rPr>
              <a:t>його </a:t>
            </a:r>
            <a:r>
              <a:rPr lang="uk-UA" sz="2200" dirty="0" smtClean="0">
                <a:solidFill>
                  <a:schemeClr val="bg1"/>
                </a:solidFill>
                <a:latin typeface="Arial" pitchFamily="34" charset="0"/>
                <a:cs typeface="Arial" pitchFamily="34" charset="0"/>
              </a:rPr>
              <a:t>включення </a:t>
            </a:r>
            <a:r>
              <a:rPr lang="uk-UA" sz="2200" dirty="0">
                <a:solidFill>
                  <a:schemeClr val="bg1"/>
                </a:solidFill>
                <a:latin typeface="Arial" pitchFamily="34" charset="0"/>
                <a:cs typeface="Arial" pitchFamily="34" charset="0"/>
              </a:rPr>
              <a:t>в </a:t>
            </a:r>
            <a:r>
              <a:rPr lang="uk-UA" sz="2200" dirty="0" err="1" smtClean="0">
                <a:solidFill>
                  <a:schemeClr val="bg1"/>
                </a:solidFill>
                <a:latin typeface="Arial" pitchFamily="34" charset="0"/>
                <a:cs typeface="Arial" pitchFamily="34" charset="0"/>
              </a:rPr>
              <a:t>коливаль-</a:t>
            </a:r>
            <a:endParaRPr lang="uk-UA" sz="2200" dirty="0" smtClean="0">
              <a:solidFill>
                <a:schemeClr val="bg1"/>
              </a:solidFill>
              <a:latin typeface="Arial" pitchFamily="34" charset="0"/>
              <a:cs typeface="Arial" pitchFamily="34" charset="0"/>
            </a:endParaRPr>
          </a:p>
          <a:p>
            <a:r>
              <a:rPr lang="uk-UA" sz="2200" dirty="0" err="1" smtClean="0">
                <a:solidFill>
                  <a:schemeClr val="bg1"/>
                </a:solidFill>
                <a:latin typeface="Arial" pitchFamily="34" charset="0"/>
                <a:cs typeface="Arial" pitchFamily="34" charset="0"/>
              </a:rPr>
              <a:t>ному</a:t>
            </a:r>
            <a:r>
              <a:rPr lang="uk-UA" sz="2200" dirty="0" smtClean="0">
                <a:solidFill>
                  <a:schemeClr val="bg1"/>
                </a:solidFill>
                <a:latin typeface="Arial" pitchFamily="34" charset="0"/>
                <a:cs typeface="Arial" pitchFamily="34" charset="0"/>
              </a:rPr>
              <a:t> контурі виникнуть коливання</a:t>
            </a:r>
            <a:r>
              <a:rPr lang="uk-UA" sz="2200" dirty="0">
                <a:solidFill>
                  <a:schemeClr val="bg1"/>
                </a:solidFill>
                <a:latin typeface="Arial" pitchFamily="34" charset="0"/>
                <a:cs typeface="Arial" pitchFamily="34" charset="0"/>
              </a:rPr>
              <a:t>. При відсутності </a:t>
            </a:r>
            <a:endParaRPr lang="uk-UA" sz="2200" dirty="0" smtClean="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«підштовхування</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вони </a:t>
            </a:r>
            <a:r>
              <a:rPr lang="uk-UA" sz="2200" dirty="0" smtClean="0">
                <a:solidFill>
                  <a:schemeClr val="bg1"/>
                </a:solidFill>
                <a:latin typeface="Arial" pitchFamily="34" charset="0"/>
                <a:cs typeface="Arial" pitchFamily="34" charset="0"/>
              </a:rPr>
              <a:t>загасли </a:t>
            </a:r>
            <a:r>
              <a:rPr lang="uk-UA" sz="2200" dirty="0">
                <a:solidFill>
                  <a:schemeClr val="bg1"/>
                </a:solidFill>
                <a:latin typeface="Arial" pitchFamily="34" charset="0"/>
                <a:cs typeface="Arial" pitchFamily="34" charset="0"/>
              </a:rPr>
              <a:t>б через сили опору</a:t>
            </a:r>
            <a:r>
              <a:rPr lang="uk-UA" sz="2200" dirty="0" smtClean="0">
                <a:solidFill>
                  <a:schemeClr val="bg1"/>
                </a:solidFill>
                <a:latin typeface="Arial" pitchFamily="34" charset="0"/>
                <a:cs typeface="Arial" pitchFamily="34" charset="0"/>
              </a:rPr>
              <a:t>.</a:t>
            </a:r>
            <a:r>
              <a:rPr lang="uk-UA" sz="2000" dirty="0" smtClean="0"/>
              <a:t> </a:t>
            </a:r>
            <a:r>
              <a:rPr lang="uk-UA" sz="2200" dirty="0" smtClean="0">
                <a:solidFill>
                  <a:schemeClr val="bg1"/>
                </a:solidFill>
                <a:latin typeface="Arial" pitchFamily="34" charset="0"/>
                <a:cs typeface="Arial" pitchFamily="34" charset="0"/>
              </a:rPr>
              <a:t>Однак </a:t>
            </a:r>
            <a:r>
              <a:rPr lang="uk-UA" sz="2200" dirty="0">
                <a:solidFill>
                  <a:schemeClr val="bg1"/>
                </a:solidFill>
                <a:latin typeface="Arial" pitchFamily="34" charset="0"/>
                <a:cs typeface="Arial" pitchFamily="34" charset="0"/>
              </a:rPr>
              <a:t>контур з'єднаний, за допомогою трансформаторного зворотного зв'язку, з ламповим тріодом. Коливання струму в контурі викликають коливання напруги на сітці і, отже, коливання струму, що йде через </a:t>
            </a:r>
            <a:r>
              <a:rPr lang="uk-UA" sz="2200" dirty="0" smtClean="0">
                <a:solidFill>
                  <a:schemeClr val="bg1"/>
                </a:solidFill>
                <a:latin typeface="Arial" pitchFamily="34" charset="0"/>
                <a:cs typeface="Arial" pitchFamily="34" charset="0"/>
              </a:rPr>
              <a:t>лампу.</a:t>
            </a:r>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12</a:t>
            </a:fld>
            <a:endParaRPr lang="ru-RU"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57589" y="1484784"/>
            <a:ext cx="2914650" cy="216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836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Система з негативним  зворотним зв'язком</a:t>
            </a:r>
            <a:endParaRPr lang="ru-RU"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У підсумку лампа служить джерелом збудливої сили, що підтримує коливання в контурі.</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Але при надмірно великій амплітуді таких коливань негативні напруги на сітці гасять струм, що йде через лампу. У підсумку коливання в контурі зменшуються. Таким чином, лампа відіграє роль негативного тертя при малій амплітуді коливань у контурі і позитивного тертя – при великій амплітуді.</a:t>
            </a:r>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13</a:t>
            </a:fld>
            <a:endParaRPr lang="ru-RU" dirty="0"/>
          </a:p>
        </p:txBody>
      </p:sp>
    </p:spTree>
    <p:extLst>
      <p:ext uri="{BB962C8B-B14F-4D97-AF65-F5344CB8AC3E}">
        <p14:creationId xmlns:p14="http://schemas.microsoft.com/office/powerpoint/2010/main" val="181217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itchFamily="34" charset="0"/>
                <a:cs typeface="Arial" pitchFamily="34" charset="0"/>
              </a:rPr>
              <a:t>Рівняння Ван-дер-Поля</a:t>
            </a:r>
            <a:endParaRPr lang="ru-RU" b="0" dirty="0"/>
          </a:p>
        </p:txBody>
      </p:sp>
      <p:sp>
        <p:nvSpPr>
          <p:cNvPr id="3" name="Объект 2"/>
          <p:cNvSpPr>
            <a:spLocks noGrp="1"/>
          </p:cNvSpPr>
          <p:nvPr>
            <p:ph idx="1"/>
          </p:nvPr>
        </p:nvSpPr>
        <p:spPr/>
        <p:txBody>
          <a:bodyPr>
            <a:normAutofit/>
          </a:bodyPr>
          <a:lstStyle/>
          <a:p>
            <a:r>
              <a:rPr lang="uk-UA" dirty="0">
                <a:solidFill>
                  <a:schemeClr val="bg1"/>
                </a:solidFill>
                <a:latin typeface="Arial" pitchFamily="34" charset="0"/>
                <a:cs typeface="Arial" pitchFamily="34" charset="0"/>
              </a:rPr>
              <a:t>Диференціальне рівняння, що описує роботу генератора, називається рівнянням Ван-дер-Поля і має вид</a:t>
            </a:r>
            <a:r>
              <a:rPr lang="uk-UA" dirty="0" smtClean="0">
                <a:solidFill>
                  <a:schemeClr val="bg1"/>
                </a:solidFill>
                <a:latin typeface="Arial" pitchFamily="34" charset="0"/>
                <a:cs typeface="Arial" pitchFamily="34" charset="0"/>
              </a:rPr>
              <a:t>:</a:t>
            </a:r>
            <a:r>
              <a:rPr lang="uk-UA" dirty="0">
                <a:solidFill>
                  <a:schemeClr val="bg1"/>
                </a:solidFill>
                <a:latin typeface="Arial" pitchFamily="34" charset="0"/>
                <a:cs typeface="Arial" pitchFamily="34" charset="0"/>
              </a:rPr>
              <a:t>	</a:t>
            </a:r>
            <a:endParaRPr lang="uk-UA" dirty="0" smtClean="0">
              <a:solidFill>
                <a:schemeClr val="bg1"/>
              </a:solidFill>
              <a:latin typeface="Arial" pitchFamily="34" charset="0"/>
              <a:cs typeface="Arial" pitchFamily="34" charset="0"/>
            </a:endParaRPr>
          </a:p>
          <a:p>
            <a:endParaRPr lang="uk-UA"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Тут y – деяка величина, що характеризує силу струму (чи напругу) у контурі;  </a:t>
            </a:r>
            <a:r>
              <a:rPr lang="uk-UA" sz="2200" dirty="0" smtClean="0">
                <a:solidFill>
                  <a:schemeClr val="bg1"/>
                </a:solidFill>
                <a:latin typeface="Arial" pitchFamily="34" charset="0"/>
                <a:cs typeface="Arial" pitchFamily="34" charset="0"/>
              </a:rPr>
              <a:t>   – </a:t>
            </a:r>
            <a:r>
              <a:rPr lang="uk-UA" sz="2200" dirty="0">
                <a:solidFill>
                  <a:schemeClr val="bg1"/>
                </a:solidFill>
                <a:latin typeface="Arial" pitchFamily="34" charset="0"/>
                <a:cs typeface="Arial" pitchFamily="34" charset="0"/>
              </a:rPr>
              <a:t>умовний час. Використання умовних величин y і  </a:t>
            </a:r>
            <a:r>
              <a:rPr lang="uk-UA" sz="2200" dirty="0" smtClean="0">
                <a:solidFill>
                  <a:schemeClr val="bg1"/>
                </a:solidFill>
                <a:latin typeface="Arial" pitchFamily="34" charset="0"/>
                <a:cs typeface="Arial" pitchFamily="34" charset="0"/>
              </a:rPr>
              <a:t>   застосовується </a:t>
            </a:r>
            <a:r>
              <a:rPr lang="uk-UA" sz="2200" dirty="0">
                <a:solidFill>
                  <a:schemeClr val="bg1"/>
                </a:solidFill>
                <a:latin typeface="Arial" pitchFamily="34" charset="0"/>
                <a:cs typeface="Arial" pitchFamily="34" charset="0"/>
              </a:rPr>
              <a:t>для спрощення форми запису рівняння. У реальних фізичних одиницях рівняння Ван-дер-Поля виглядає більш складно; однак перехід, за допомогою замін </a:t>
            </a:r>
            <a:r>
              <a:rPr lang="uk-UA" sz="2200" dirty="0" smtClean="0">
                <a:solidFill>
                  <a:schemeClr val="bg1"/>
                </a:solidFill>
                <a:latin typeface="Arial" pitchFamily="34" charset="0"/>
                <a:cs typeface="Arial" pitchFamily="34" charset="0"/>
              </a:rPr>
              <a:t>змінних, </a:t>
            </a:r>
            <a:r>
              <a:rPr lang="uk-UA" sz="2200" dirty="0">
                <a:solidFill>
                  <a:schemeClr val="bg1"/>
                </a:solidFill>
                <a:latin typeface="Arial" pitchFamily="34" charset="0"/>
                <a:cs typeface="Arial" pitchFamily="34" charset="0"/>
              </a:rPr>
              <a:t>до рівняння (2.5.5) робить його більш зручним для аналізу, не змінюючи змісту.</a:t>
            </a:r>
            <a:endParaRPr lang="ru-RU" sz="2200"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14</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768804725"/>
              </p:ext>
            </p:extLst>
          </p:nvPr>
        </p:nvGraphicFramePr>
        <p:xfrm>
          <a:off x="2555776" y="2492896"/>
          <a:ext cx="3357562" cy="655638"/>
        </p:xfrm>
        <a:graphic>
          <a:graphicData uri="http://schemas.openxmlformats.org/presentationml/2006/ole">
            <mc:AlternateContent xmlns:mc="http://schemas.openxmlformats.org/markup-compatibility/2006">
              <mc:Choice xmlns:v="urn:schemas-microsoft-com:vml" Requires="v">
                <p:oleObj spid="_x0000_s8244" name="Формула" r:id="rId3" imgW="2336760" imgH="419040" progId="Equation.3">
                  <p:embed/>
                </p:oleObj>
              </mc:Choice>
              <mc:Fallback>
                <p:oleObj name="Формула" r:id="rId3" imgW="2336760" imgH="419040" progId="Equation.3">
                  <p:embed/>
                  <p:pic>
                    <p:nvPicPr>
                      <p:cNvPr id="0" name="Объект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776" y="2492896"/>
                        <a:ext cx="3357562" cy="65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3304141472"/>
              </p:ext>
            </p:extLst>
          </p:nvPr>
        </p:nvGraphicFramePr>
        <p:xfrm>
          <a:off x="2339876" y="3933056"/>
          <a:ext cx="215900" cy="295275"/>
        </p:xfrm>
        <a:graphic>
          <a:graphicData uri="http://schemas.openxmlformats.org/presentationml/2006/ole">
            <mc:AlternateContent xmlns:mc="http://schemas.openxmlformats.org/markup-compatibility/2006">
              <mc:Choice xmlns:v="urn:schemas-microsoft-com:vml" Requires="v">
                <p:oleObj spid="_x0000_s8245" name="Формула" r:id="rId5" imgW="126835" imgH="152202" progId="Equation.3">
                  <p:embed/>
                </p:oleObj>
              </mc:Choice>
              <mc:Fallback>
                <p:oleObj name="Формула" r:id="rId5" imgW="126835" imgH="152202" progId="Equation.3">
                  <p:embed/>
                  <p:pic>
                    <p:nvPicPr>
                      <p:cNvPr id="0" name="Объект 5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39876" y="3933056"/>
                        <a:ext cx="2159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561731407"/>
              </p:ext>
            </p:extLst>
          </p:nvPr>
        </p:nvGraphicFramePr>
        <p:xfrm>
          <a:off x="3275856" y="3645024"/>
          <a:ext cx="215900" cy="295275"/>
        </p:xfrm>
        <a:graphic>
          <a:graphicData uri="http://schemas.openxmlformats.org/presentationml/2006/ole">
            <mc:AlternateContent xmlns:mc="http://schemas.openxmlformats.org/markup-compatibility/2006">
              <mc:Choice xmlns:v="urn:schemas-microsoft-com:vml" Requires="v">
                <p:oleObj spid="_x0000_s8246" name="Формула" r:id="rId7" imgW="126835" imgH="152202" progId="Equation.3">
                  <p:embed/>
                </p:oleObj>
              </mc:Choice>
              <mc:Fallback>
                <p:oleObj name="Формула" r:id="rId7" imgW="126835" imgH="152202" progId="Equation.3">
                  <p:embed/>
                  <p:pic>
                    <p:nvPicPr>
                      <p:cNvPr id="0" name="Объект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5856" y="3645024"/>
                        <a:ext cx="215900" cy="2952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085891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itchFamily="34" charset="0"/>
                <a:cs typeface="Arial" pitchFamily="34" charset="0"/>
              </a:rPr>
              <a:t>Граничний цикл</a:t>
            </a:r>
            <a:r>
              <a:rPr lang="ru-RU" b="0" dirty="0" smtClean="0">
                <a:solidFill>
                  <a:schemeClr val="bg1"/>
                </a:solidFill>
                <a:latin typeface="Arial" pitchFamily="34" charset="0"/>
                <a:cs typeface="Arial" pitchFamily="34" charset="0"/>
              </a:rPr>
              <a:t/>
            </a:r>
            <a:br>
              <a:rPr lang="ru-RU" b="0" dirty="0" smtClean="0">
                <a:solidFill>
                  <a:schemeClr val="bg1"/>
                </a:solidFill>
                <a:latin typeface="Arial" pitchFamily="34" charset="0"/>
                <a:cs typeface="Arial" pitchFamily="34" charset="0"/>
              </a:rPr>
            </a:br>
            <a:endParaRPr lang="ru-RU" b="0" dirty="0"/>
          </a:p>
        </p:txBody>
      </p:sp>
      <p:sp>
        <p:nvSpPr>
          <p:cNvPr id="3" name="Объект 2"/>
          <p:cNvSpPr>
            <a:spLocks noGrp="1"/>
          </p:cNvSpPr>
          <p:nvPr>
            <p:ph idx="1"/>
          </p:nvPr>
        </p:nvSpPr>
        <p:spPr/>
        <p:txBody>
          <a:bodyPr>
            <a:normAutofit fontScale="92500" lnSpcReduction="10000"/>
          </a:bodyPr>
          <a:lstStyle/>
          <a:p>
            <a:r>
              <a:rPr lang="uk-UA" dirty="0">
                <a:solidFill>
                  <a:schemeClr val="bg1"/>
                </a:solidFill>
                <a:latin typeface="Arial" pitchFamily="34" charset="0"/>
                <a:cs typeface="Arial" pitchFamily="34" charset="0"/>
              </a:rPr>
              <a:t>Середній доданок у (2.5.5) негативний при малих значеннях y і позитивний при великих значеннях y, тобто описує негативний зворотний зв'язок, що підтримує коливання з фіксованою амплітудою. Коефіцієнт </a:t>
            </a:r>
            <a:r>
              <a:rPr lang="uk-UA" dirty="0">
                <a:solidFill>
                  <a:schemeClr val="bg1"/>
                </a:solidFill>
                <a:latin typeface="Arial" pitchFamily="34" charset="0"/>
                <a:cs typeface="Arial" pitchFamily="34" charset="0"/>
                <a:sym typeface="Symbol"/>
              </a:rPr>
              <a:t></a:t>
            </a:r>
            <a:r>
              <a:rPr lang="uk-UA" dirty="0">
                <a:solidFill>
                  <a:schemeClr val="bg1"/>
                </a:solidFill>
                <a:latin typeface="Arial" pitchFamily="34" charset="0"/>
                <a:cs typeface="Arial" pitchFamily="34" charset="0"/>
              </a:rPr>
              <a:t> характеризує величину зворотного зв'язку.</a:t>
            </a:r>
            <a:endParaRPr lang="ru-RU" dirty="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Перетворимо (2.5.5) до виду:</a:t>
            </a:r>
            <a:endParaRPr lang="ru-RU" dirty="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	</a:t>
            </a:r>
            <a:r>
              <a:rPr lang="uk-UA" dirty="0" smtClean="0">
                <a:solidFill>
                  <a:schemeClr val="bg1"/>
                </a:solidFill>
                <a:latin typeface="Arial" pitchFamily="34" charset="0"/>
                <a:cs typeface="Arial" pitchFamily="34" charset="0"/>
              </a:rPr>
              <a:t>                                                          </a:t>
            </a:r>
          </a:p>
          <a:p>
            <a:r>
              <a:rPr lang="uk-UA" dirty="0">
                <a:solidFill>
                  <a:schemeClr val="bg1"/>
                </a:solidFill>
                <a:latin typeface="Arial" pitchFamily="34" charset="0"/>
                <a:cs typeface="Arial" pitchFamily="34" charset="0"/>
              </a:rPr>
              <a:t> </a:t>
            </a:r>
            <a:r>
              <a:rPr lang="uk-UA" dirty="0" smtClean="0">
                <a:solidFill>
                  <a:schemeClr val="bg1"/>
                </a:solidFill>
                <a:latin typeface="Arial" pitchFamily="34" charset="0"/>
                <a:cs typeface="Arial" pitchFamily="34" charset="0"/>
              </a:rPr>
              <a:t>                                                                               (</a:t>
            </a:r>
            <a:r>
              <a:rPr lang="uk-UA" dirty="0">
                <a:solidFill>
                  <a:schemeClr val="bg1"/>
                </a:solidFill>
                <a:latin typeface="Arial" pitchFamily="34" charset="0"/>
                <a:cs typeface="Arial" pitchFamily="34" charset="0"/>
              </a:rPr>
              <a:t>2.5.6)</a:t>
            </a:r>
            <a:endParaRPr lang="ru-RU" dirty="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Вирішуючи рівняння (6) чисельним методом одержуємо результати, </a:t>
            </a:r>
            <a:r>
              <a:rPr lang="uk-UA" dirty="0" smtClean="0">
                <a:solidFill>
                  <a:schemeClr val="bg1"/>
                </a:solidFill>
                <a:latin typeface="Arial" pitchFamily="34" charset="0"/>
                <a:cs typeface="Arial" pitchFamily="34" charset="0"/>
              </a:rPr>
              <a:t>відображені </a:t>
            </a:r>
            <a:r>
              <a:rPr lang="uk-UA" dirty="0">
                <a:solidFill>
                  <a:schemeClr val="bg1"/>
                </a:solidFill>
                <a:latin typeface="Arial" pitchFamily="34" charset="0"/>
                <a:cs typeface="Arial" pitchFamily="34" charset="0"/>
              </a:rPr>
              <a:t>на рис. 2.5.7,...,2.5.10. З цих рисунків видно, що при будь-яких початкових умовах фазова крива системи «намотується» на деяку фіксовану криву. Ця крива називається </a:t>
            </a:r>
            <a:r>
              <a:rPr lang="uk-UA" b="1" i="1" dirty="0">
                <a:solidFill>
                  <a:schemeClr val="bg1"/>
                </a:solidFill>
                <a:latin typeface="Arial" pitchFamily="34" charset="0"/>
                <a:cs typeface="Arial" pitchFamily="34" charset="0"/>
              </a:rPr>
              <a:t>граничним циклом.</a:t>
            </a:r>
            <a:endParaRPr lang="ru-RU" b="1" i="1" dirty="0">
              <a:solidFill>
                <a:schemeClr val="bg1"/>
              </a:solidFill>
              <a:latin typeface="Arial" pitchFamily="34" charset="0"/>
              <a:cs typeface="Arial" pitchFamily="34" charset="0"/>
            </a:endParaRPr>
          </a:p>
          <a:p>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15</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219582744"/>
              </p:ext>
            </p:extLst>
          </p:nvPr>
        </p:nvGraphicFramePr>
        <p:xfrm>
          <a:off x="2267744" y="3629397"/>
          <a:ext cx="2952328" cy="591691"/>
        </p:xfrm>
        <a:graphic>
          <a:graphicData uri="http://schemas.openxmlformats.org/presentationml/2006/ole">
            <mc:AlternateContent xmlns:mc="http://schemas.openxmlformats.org/markup-compatibility/2006">
              <mc:Choice xmlns:v="urn:schemas-microsoft-com:vml" Requires="v">
                <p:oleObj spid="_x0000_s9234" name="Формула" r:id="rId3" imgW="2070100" imgH="444500" progId="Equation.3">
                  <p:embed/>
                </p:oleObj>
              </mc:Choice>
              <mc:Fallback>
                <p:oleObj name="Формула" r:id="rId3" imgW="2070100" imgH="444500" progId="Equation.3">
                  <p:embed/>
                  <p:pic>
                    <p:nvPicPr>
                      <p:cNvPr id="0" name="Объект 5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7744" y="3629397"/>
                        <a:ext cx="2952328" cy="59169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313359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Граничний цикл</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16</a:t>
            </a:fld>
            <a:endParaRPr lang="ru-RU"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6900" y="1988840"/>
            <a:ext cx="4865340" cy="3949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25663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Граничний цикл</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17</a:t>
            </a:fld>
            <a:endParaRPr lang="ru-RU" dirty="0"/>
          </a:p>
        </p:txBody>
      </p:sp>
      <p:pic>
        <p:nvPicPr>
          <p:cNvPr id="1126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8763" y="1700808"/>
            <a:ext cx="6086475" cy="4280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4433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Граничний цикл</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18</a:t>
            </a:fld>
            <a:endParaRPr lang="ru-RU"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844824"/>
            <a:ext cx="6067425" cy="43251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32934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Граничний цикл</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При малих значеннях </a:t>
            </a:r>
            <a:r>
              <a:rPr lang="uk-UA" sz="2200" dirty="0">
                <a:solidFill>
                  <a:schemeClr val="bg1"/>
                </a:solidFill>
                <a:latin typeface="Arial" pitchFamily="34" charset="0"/>
                <a:cs typeface="Arial" pitchFamily="34" charset="0"/>
                <a:sym typeface="Symbol"/>
              </a:rPr>
              <a:t></a:t>
            </a:r>
            <a:r>
              <a:rPr lang="uk-UA" sz="2200" dirty="0">
                <a:solidFill>
                  <a:schemeClr val="bg1"/>
                </a:solidFill>
                <a:latin typeface="Arial" pitchFamily="34" charset="0"/>
                <a:cs typeface="Arial" pitchFamily="34" charset="0"/>
              </a:rPr>
              <a:t> граничний цикл близький до еліпса, а відповідні закони  </a:t>
            </a:r>
            <a:r>
              <a:rPr lang="uk-UA" sz="2200" dirty="0" smtClean="0">
                <a:solidFill>
                  <a:schemeClr val="bg1"/>
                </a:solidFill>
                <a:latin typeface="Arial" pitchFamily="34" charset="0"/>
                <a:cs typeface="Arial" pitchFamily="34" charset="0"/>
              </a:rPr>
              <a:t>          і            близькі </a:t>
            </a:r>
            <a:r>
              <a:rPr lang="uk-UA" sz="2200" dirty="0">
                <a:solidFill>
                  <a:schemeClr val="bg1"/>
                </a:solidFill>
                <a:latin typeface="Arial" pitchFamily="34" charset="0"/>
                <a:cs typeface="Arial" pitchFamily="34" charset="0"/>
              </a:rPr>
              <a:t>до гармонійного. Стабілізація процесу, тобто його наближення до граничного циклу, відбувається відносно повільно.</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З ростом </a:t>
            </a:r>
            <a:r>
              <a:rPr lang="uk-UA" sz="2200" dirty="0">
                <a:solidFill>
                  <a:schemeClr val="bg1"/>
                </a:solidFill>
                <a:latin typeface="Arial" pitchFamily="34" charset="0"/>
                <a:cs typeface="Arial" pitchFamily="34" charset="0"/>
                <a:sym typeface="Symbol"/>
              </a:rPr>
              <a:t></a:t>
            </a:r>
            <a:r>
              <a:rPr lang="uk-UA" sz="2200" dirty="0">
                <a:solidFill>
                  <a:schemeClr val="bg1"/>
                </a:solidFill>
                <a:latin typeface="Arial" pitchFamily="34" charset="0"/>
                <a:cs typeface="Arial" pitchFamily="34" charset="0"/>
              </a:rPr>
              <a:t> стабілізація відбувається набагато швидше, але при цьому граничний цикл спотворюється, і відповідні коливання вже далекі від гармонійних.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Крім </a:t>
            </a:r>
            <a:r>
              <a:rPr lang="uk-UA" sz="2200" dirty="0">
                <a:solidFill>
                  <a:schemeClr val="bg1"/>
                </a:solidFill>
                <a:latin typeface="Arial" pitchFamily="34" charset="0"/>
                <a:cs typeface="Arial" pitchFamily="34" charset="0"/>
              </a:rPr>
              <a:t>того, як видно з рис. 2.5.10, при відносно великих значеннях </a:t>
            </a:r>
            <a:r>
              <a:rPr lang="uk-UA" sz="2200" dirty="0">
                <a:solidFill>
                  <a:schemeClr val="bg1"/>
                </a:solidFill>
                <a:latin typeface="Arial" pitchFamily="34" charset="0"/>
                <a:cs typeface="Arial" pitchFamily="34" charset="0"/>
                <a:sym typeface="Symbol"/>
              </a:rPr>
              <a:t></a:t>
            </a:r>
            <a:r>
              <a:rPr lang="uk-UA" sz="2200" dirty="0">
                <a:solidFill>
                  <a:schemeClr val="bg1"/>
                </a:solidFill>
                <a:latin typeface="Arial" pitchFamily="34" charset="0"/>
                <a:cs typeface="Arial" pitchFamily="34" charset="0"/>
              </a:rPr>
              <a:t> спостерігається помітний змін фаз стаціонарних коливань, отриманих при різних початкових умовах.</a:t>
            </a:r>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19</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032428851"/>
              </p:ext>
            </p:extLst>
          </p:nvPr>
        </p:nvGraphicFramePr>
        <p:xfrm>
          <a:off x="3275856" y="1988840"/>
          <a:ext cx="864096" cy="344488"/>
        </p:xfrm>
        <a:graphic>
          <a:graphicData uri="http://schemas.openxmlformats.org/presentationml/2006/ole">
            <mc:AlternateContent xmlns:mc="http://schemas.openxmlformats.org/markup-compatibility/2006">
              <mc:Choice xmlns:v="urn:schemas-microsoft-com:vml" Requires="v">
                <p:oleObj spid="_x0000_s21523" name="Формула" r:id="rId3" imgW="558558" imgH="203112" progId="Equation.3">
                  <p:embed/>
                </p:oleObj>
              </mc:Choice>
              <mc:Fallback>
                <p:oleObj name="Формула" r:id="rId3" imgW="558558" imgH="203112" progId="Equation.3">
                  <p:embed/>
                  <p:pic>
                    <p:nvPicPr>
                      <p:cNvPr id="0" name="Объект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5856" y="1988840"/>
                        <a:ext cx="864096" cy="344488"/>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2712684590"/>
              </p:ext>
            </p:extLst>
          </p:nvPr>
        </p:nvGraphicFramePr>
        <p:xfrm>
          <a:off x="4376986" y="2004392"/>
          <a:ext cx="699070" cy="344488"/>
        </p:xfrm>
        <a:graphic>
          <a:graphicData uri="http://schemas.openxmlformats.org/presentationml/2006/ole">
            <mc:AlternateContent xmlns:mc="http://schemas.openxmlformats.org/markup-compatibility/2006">
              <mc:Choice xmlns:v="urn:schemas-microsoft-com:vml" Requires="v">
                <p:oleObj spid="_x0000_s21524" name="Формула" r:id="rId5" imgW="520560" imgH="203040" progId="Equation.3">
                  <p:embed/>
                </p:oleObj>
              </mc:Choice>
              <mc:Fallback>
                <p:oleObj name="Формула" r:id="rId5" imgW="520560" imgH="203040" progId="Equation.3">
                  <p:embed/>
                  <p:pic>
                    <p:nvPicPr>
                      <p:cNvPr id="0" name="Объект 4"/>
                      <p:cNvPicPr>
                        <a:picLocks noChangeAspect="1" noChangeArrowheads="1"/>
                      </p:cNvPicPr>
                      <p:nvPr/>
                    </p:nvPicPr>
                    <p:blipFill>
                      <a:blip r:embed="rId6"/>
                      <a:srcRect/>
                      <a:stretch>
                        <a:fillRect/>
                      </a:stretch>
                    </p:blipFill>
                    <p:spPr bwMode="auto">
                      <a:xfrm>
                        <a:off x="4376986" y="2004392"/>
                        <a:ext cx="699070" cy="34448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505363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ЛЕКЦІЯ</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a:solidFill>
                  <a:schemeClr val="bg1"/>
                </a:solidFill>
                <a:latin typeface="Arial" pitchFamily="34" charset="0"/>
                <a:cs typeface="Arial" pitchFamily="34" charset="0"/>
              </a:rPr>
              <a:t>Автоколивання</a:t>
            </a:r>
            <a:endParaRPr lang="en-US"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Випадок </a:t>
            </a:r>
            <a:r>
              <a:rPr lang="uk-UA" dirty="0">
                <a:solidFill>
                  <a:schemeClr val="bg1"/>
                </a:solidFill>
                <a:latin typeface="Arial" pitchFamily="34" charset="0"/>
                <a:cs typeface="Arial" pitchFamily="34" charset="0"/>
              </a:rPr>
              <a:t>«негативного» </a:t>
            </a:r>
            <a:r>
              <a:rPr lang="uk-UA" dirty="0" smtClean="0">
                <a:solidFill>
                  <a:schemeClr val="bg1"/>
                </a:solidFill>
                <a:latin typeface="Arial" pitchFamily="34" charset="0"/>
                <a:cs typeface="Arial" pitchFamily="34" charset="0"/>
              </a:rPr>
              <a:t>тертя</a:t>
            </a:r>
            <a:endParaRPr lang="en-US" dirty="0" smtClean="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Системи з негативним зворотним </a:t>
            </a:r>
            <a:r>
              <a:rPr lang="uk-UA" dirty="0" smtClean="0">
                <a:solidFill>
                  <a:schemeClr val="bg1"/>
                </a:solidFill>
                <a:latin typeface="Arial" pitchFamily="34" charset="0"/>
                <a:cs typeface="Arial" pitchFamily="34" charset="0"/>
              </a:rPr>
              <a:t>зв'язком</a:t>
            </a:r>
          </a:p>
          <a:p>
            <a:r>
              <a:rPr lang="uk-UA" dirty="0">
                <a:solidFill>
                  <a:schemeClr val="bg1"/>
                </a:solidFill>
                <a:latin typeface="Arial" pitchFamily="34" charset="0"/>
                <a:cs typeface="Arial" pitchFamily="34" charset="0"/>
              </a:rPr>
              <a:t>Рівняння </a:t>
            </a:r>
            <a:r>
              <a:rPr lang="uk-UA" dirty="0" smtClean="0">
                <a:solidFill>
                  <a:schemeClr val="bg1"/>
                </a:solidFill>
                <a:latin typeface="Arial" pitchFamily="34" charset="0"/>
                <a:cs typeface="Arial" pitchFamily="34" charset="0"/>
              </a:rPr>
              <a:t>Ван-дер-Поля </a:t>
            </a:r>
          </a:p>
          <a:p>
            <a:r>
              <a:rPr lang="uk-UA" dirty="0">
                <a:solidFill>
                  <a:schemeClr val="bg1"/>
                </a:solidFill>
                <a:latin typeface="Arial" pitchFamily="34" charset="0"/>
                <a:cs typeface="Arial" pitchFamily="34" charset="0"/>
              </a:rPr>
              <a:t>Граничний </a:t>
            </a:r>
            <a:r>
              <a:rPr lang="uk-UA" dirty="0" smtClean="0">
                <a:solidFill>
                  <a:schemeClr val="bg1"/>
                </a:solidFill>
                <a:latin typeface="Arial" pitchFamily="34" charset="0"/>
                <a:cs typeface="Arial" pitchFamily="34" charset="0"/>
              </a:rPr>
              <a:t>цикл</a:t>
            </a:r>
          </a:p>
          <a:p>
            <a:r>
              <a:rPr lang="uk-UA" dirty="0">
                <a:solidFill>
                  <a:schemeClr val="bg1"/>
                </a:solidFill>
              </a:rPr>
              <a:t>Автоколивання в</a:t>
            </a:r>
            <a:r>
              <a:rPr lang="uk-UA" dirty="0"/>
              <a:t> </a:t>
            </a:r>
            <a:r>
              <a:rPr lang="uk-UA" dirty="0">
                <a:solidFill>
                  <a:schemeClr val="bg1"/>
                </a:solidFill>
                <a:latin typeface="Arial" pitchFamily="34" charset="0"/>
                <a:cs typeface="Arial" pitchFamily="34" charset="0"/>
              </a:rPr>
              <a:t>системі </a:t>
            </a:r>
            <a:r>
              <a:rPr lang="uk-UA" dirty="0" smtClean="0">
                <a:solidFill>
                  <a:schemeClr val="bg1"/>
                </a:solidFill>
                <a:latin typeface="Arial" pitchFamily="34" charset="0"/>
                <a:cs typeface="Arial" pitchFamily="34" charset="0"/>
              </a:rPr>
              <a:t>«</a:t>
            </a:r>
            <a:r>
              <a:rPr lang="uk-UA" dirty="0">
                <a:solidFill>
                  <a:schemeClr val="bg1"/>
                </a:solidFill>
                <a:latin typeface="Arial" pitchFamily="34" charset="0"/>
                <a:cs typeface="Arial" pitchFamily="34" charset="0"/>
              </a:rPr>
              <a:t>хижак-жертва»</a:t>
            </a:r>
            <a:r>
              <a:rPr lang="uk-UA" dirty="0"/>
              <a:t> </a:t>
            </a:r>
            <a:r>
              <a:rPr lang="ru-RU" dirty="0">
                <a:solidFill>
                  <a:schemeClr val="bg1"/>
                </a:solidFill>
                <a:latin typeface="Arial" pitchFamily="34" charset="0"/>
                <a:cs typeface="Arial" pitchFamily="34" charset="0"/>
              </a:rPr>
              <a:t/>
            </a:r>
            <a:br>
              <a:rPr lang="ru-RU" dirty="0">
                <a:solidFill>
                  <a:schemeClr val="bg1"/>
                </a:solidFill>
                <a:latin typeface="Arial" pitchFamily="34" charset="0"/>
                <a:cs typeface="Arial" pitchFamily="34" charset="0"/>
              </a:rPr>
            </a:br>
            <a:endParaRPr lang="uk-UA" dirty="0" smtClean="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a:t>
            </a:fld>
            <a:endParaRPr lang="ru-RU" dirty="0"/>
          </a:p>
        </p:txBody>
      </p:sp>
    </p:spTree>
    <p:extLst>
      <p:ext uri="{BB962C8B-B14F-4D97-AF65-F5344CB8AC3E}">
        <p14:creationId xmlns:p14="http://schemas.microsoft.com/office/powerpoint/2010/main" val="3448846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Граничний цикл</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Порівняємо ще отримані тут результати з результатами параграфа 2.3. Рівняння </a:t>
            </a:r>
            <a:r>
              <a:rPr lang="uk-UA" sz="2200" dirty="0" err="1" smtClean="0">
                <a:solidFill>
                  <a:schemeClr val="bg1"/>
                </a:solidFill>
                <a:latin typeface="Arial" pitchFamily="34" charset="0"/>
                <a:cs typeface="Arial" pitchFamily="34" charset="0"/>
              </a:rPr>
              <a:t>Вольтерри</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також приводили до замкнутих фазових кривих. Однак там вид кривих залежав від початкових умов.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Важлива </a:t>
            </a:r>
            <a:r>
              <a:rPr lang="uk-UA" sz="2200" b="1" i="1" dirty="0">
                <a:solidFill>
                  <a:schemeClr val="bg1"/>
                </a:solidFill>
                <a:latin typeface="Arial" pitchFamily="34" charset="0"/>
                <a:cs typeface="Arial" pitchFamily="34" charset="0"/>
              </a:rPr>
              <a:t>особливість граничних циклів, розглянутих тут, полягає в тім, що вони є внутрішньою характеристикою системи</a:t>
            </a:r>
            <a:r>
              <a:rPr lang="uk-UA" sz="2200" dirty="0">
                <a:solidFill>
                  <a:schemeClr val="bg1"/>
                </a:solidFill>
                <a:latin typeface="Arial" pitchFamily="34" charset="0"/>
                <a:cs typeface="Arial" pitchFamily="34" charset="0"/>
              </a:rPr>
              <a:t>, що не залежить від вибору початкових умов.</a:t>
            </a:r>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20</a:t>
            </a:fld>
            <a:endParaRPr lang="ru-RU" dirty="0"/>
          </a:p>
        </p:txBody>
      </p:sp>
    </p:spTree>
    <p:extLst>
      <p:ext uri="{BB962C8B-B14F-4D97-AF65-F5344CB8AC3E}">
        <p14:creationId xmlns:p14="http://schemas.microsoft.com/office/powerpoint/2010/main" val="3074503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2800" dirty="0" smtClean="0"/>
              <a:t/>
            </a:r>
            <a:br>
              <a:rPr lang="uk-UA" sz="2800" dirty="0" smtClean="0"/>
            </a:br>
            <a:r>
              <a:rPr lang="uk-UA" sz="2800" dirty="0"/>
              <a:t/>
            </a:r>
            <a:br>
              <a:rPr lang="uk-UA" sz="2800" dirty="0"/>
            </a:br>
            <a:r>
              <a:rPr lang="uk-UA" sz="2800" dirty="0" smtClean="0"/>
              <a:t/>
            </a:r>
            <a:br>
              <a:rPr lang="uk-UA" sz="2800" dirty="0" smtClean="0"/>
            </a:br>
            <a:r>
              <a:rPr lang="uk-UA" sz="2800" dirty="0"/>
              <a:t/>
            </a:r>
            <a:br>
              <a:rPr lang="uk-UA" sz="2800" dirty="0"/>
            </a:br>
            <a:r>
              <a:rPr lang="uk-UA" sz="2800" dirty="0" smtClean="0"/>
              <a:t/>
            </a:r>
            <a:br>
              <a:rPr lang="uk-UA" sz="2800" dirty="0" smtClean="0"/>
            </a:br>
            <a:r>
              <a:rPr lang="uk-UA" sz="2800" dirty="0"/>
              <a:t/>
            </a:r>
            <a:br>
              <a:rPr lang="uk-UA" sz="2800" dirty="0"/>
            </a:br>
            <a:r>
              <a:rPr lang="uk-UA" sz="3100" b="0" dirty="0">
                <a:solidFill>
                  <a:schemeClr val="bg1"/>
                </a:solidFill>
              </a:rPr>
              <a:t>Автоколивання в</a:t>
            </a:r>
            <a:r>
              <a:rPr lang="uk-UA" sz="3100" b="0" dirty="0"/>
              <a:t> </a:t>
            </a:r>
            <a:r>
              <a:rPr lang="uk-UA" sz="3100" b="0" dirty="0">
                <a:solidFill>
                  <a:schemeClr val="bg1"/>
                </a:solidFill>
                <a:latin typeface="Arial" pitchFamily="34" charset="0"/>
                <a:cs typeface="Arial" pitchFamily="34" charset="0"/>
              </a:rPr>
              <a:t>системі </a:t>
            </a:r>
            <a:br>
              <a:rPr lang="uk-UA" sz="3100" b="0" dirty="0">
                <a:solidFill>
                  <a:schemeClr val="bg1"/>
                </a:solidFill>
                <a:latin typeface="Arial" pitchFamily="34" charset="0"/>
                <a:cs typeface="Arial" pitchFamily="34" charset="0"/>
              </a:rPr>
            </a:br>
            <a:r>
              <a:rPr lang="uk-UA" sz="3100" b="0" dirty="0">
                <a:solidFill>
                  <a:schemeClr val="bg1"/>
                </a:solidFill>
                <a:latin typeface="Arial" pitchFamily="34" charset="0"/>
                <a:cs typeface="Arial" pitchFamily="34" charset="0"/>
              </a:rPr>
              <a:t>«хижак-жертва»</a:t>
            </a:r>
            <a:r>
              <a:rPr lang="uk-UA" sz="3100" b="0" dirty="0"/>
              <a:t> </a:t>
            </a:r>
            <a:endParaRPr lang="ru-RU" sz="3100" dirty="0"/>
          </a:p>
        </p:txBody>
      </p:sp>
      <p:sp>
        <p:nvSpPr>
          <p:cNvPr id="3" name="Объект 2"/>
          <p:cNvSpPr>
            <a:spLocks noGrp="1"/>
          </p:cNvSpPr>
          <p:nvPr>
            <p:ph idx="1"/>
          </p:nvPr>
        </p:nvSpPr>
        <p:spPr/>
        <p:txBody>
          <a:bodyPr>
            <a:normAutofit/>
          </a:bodyPr>
          <a:lstStyle/>
          <a:p>
            <a:r>
              <a:rPr lang="uk-UA" sz="2200" dirty="0" smtClean="0">
                <a:solidFill>
                  <a:schemeClr val="bg1"/>
                </a:solidFill>
                <a:latin typeface="Arial" pitchFamily="34" charset="0"/>
                <a:cs typeface="Arial" pitchFamily="34" charset="0"/>
              </a:rPr>
              <a:t>Повернемося </a:t>
            </a:r>
            <a:r>
              <a:rPr lang="uk-UA" sz="2200" dirty="0">
                <a:solidFill>
                  <a:schemeClr val="bg1"/>
                </a:solidFill>
                <a:latin typeface="Arial" pitchFamily="34" charset="0"/>
                <a:cs typeface="Arial" pitchFamily="34" charset="0"/>
              </a:rPr>
              <a:t>до системи «хижак-жертва». Результати, приведені в параграфі 2.3, показують, що в цій системі можуть існувати незатухаючі коливання. У параграфі 2.4 були розглянуті загасаючі коливання тієї ж системи. Очевидно, що нескладно одержати і коливання з «негативним» тертям. Формально (поки не зупиняючись на змісті результатів) досить замінити на протилежні знаки коефіцієнтів r</a:t>
            </a:r>
            <a:r>
              <a:rPr lang="uk-UA" sz="2200" baseline="-25000" dirty="0">
                <a:solidFill>
                  <a:schemeClr val="bg1"/>
                </a:solidFill>
                <a:latin typeface="Arial" pitchFamily="34" charset="0"/>
                <a:cs typeface="Arial" pitchFamily="34" charset="0"/>
              </a:rPr>
              <a:t>1</a:t>
            </a:r>
            <a:r>
              <a:rPr lang="uk-UA" sz="2200" dirty="0">
                <a:solidFill>
                  <a:schemeClr val="bg1"/>
                </a:solidFill>
                <a:latin typeface="Arial" pitchFamily="34" charset="0"/>
                <a:cs typeface="Arial" pitchFamily="34" charset="0"/>
              </a:rPr>
              <a:t>, r</a:t>
            </a:r>
            <a:r>
              <a:rPr lang="uk-UA" sz="2200" baseline="-25000" dirty="0">
                <a:solidFill>
                  <a:schemeClr val="bg1"/>
                </a:solidFill>
                <a:latin typeface="Arial" pitchFamily="34" charset="0"/>
                <a:cs typeface="Arial" pitchFamily="34" charset="0"/>
              </a:rPr>
              <a:t>2</a:t>
            </a:r>
            <a:r>
              <a:rPr lang="uk-UA" sz="2200" dirty="0">
                <a:solidFill>
                  <a:schemeClr val="bg1"/>
                </a:solidFill>
                <a:latin typeface="Arial" pitchFamily="34" charset="0"/>
                <a:cs typeface="Arial" pitchFamily="34" charset="0"/>
              </a:rPr>
              <a:t> у рівняннях (2.4.1). При цьому виходять графіки такі, як приведені на рис. 2.6.1 і 2.6.2.</a:t>
            </a:r>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21</a:t>
            </a:fld>
            <a:endParaRPr lang="ru-RU" dirty="0"/>
          </a:p>
        </p:txBody>
      </p:sp>
    </p:spTree>
    <p:extLst>
      <p:ext uri="{BB962C8B-B14F-4D97-AF65-F5344CB8AC3E}">
        <p14:creationId xmlns:p14="http://schemas.microsoft.com/office/powerpoint/2010/main" val="31698968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rPr>
              <a:t>Автоколивання в</a:t>
            </a:r>
            <a:r>
              <a:rPr lang="uk-UA" b="0" dirty="0" smtClean="0"/>
              <a:t> </a:t>
            </a:r>
            <a:r>
              <a:rPr lang="uk-UA" b="0" dirty="0" smtClean="0">
                <a:solidFill>
                  <a:schemeClr val="bg1"/>
                </a:solidFill>
                <a:latin typeface="Arial" pitchFamily="34" charset="0"/>
                <a:cs typeface="Arial" pitchFamily="34" charset="0"/>
              </a:rPr>
              <a:t>системі </a:t>
            </a:r>
            <a:br>
              <a:rPr lang="uk-UA" b="0" dirty="0" smtClean="0">
                <a:solidFill>
                  <a:schemeClr val="bg1"/>
                </a:solidFill>
                <a:latin typeface="Arial" pitchFamily="34" charset="0"/>
                <a:cs typeface="Arial" pitchFamily="34" charset="0"/>
              </a:rPr>
            </a:br>
            <a:r>
              <a:rPr lang="uk-UA" b="0" dirty="0" smtClean="0">
                <a:solidFill>
                  <a:schemeClr val="bg1"/>
                </a:solidFill>
                <a:latin typeface="Arial" pitchFamily="34" charset="0"/>
                <a:cs typeface="Arial" pitchFamily="34" charset="0"/>
              </a:rPr>
              <a:t>«</a:t>
            </a:r>
            <a:r>
              <a:rPr lang="uk-UA" b="0" dirty="0">
                <a:solidFill>
                  <a:schemeClr val="bg1"/>
                </a:solidFill>
                <a:latin typeface="Arial" pitchFamily="34" charset="0"/>
                <a:cs typeface="Arial" pitchFamily="34" charset="0"/>
              </a:rPr>
              <a:t>хижак-жертва»</a:t>
            </a:r>
            <a:r>
              <a:rPr lang="uk-UA" b="0" dirty="0" smtClean="0"/>
              <a:t> </a:t>
            </a:r>
            <a:endParaRPr lang="ru-RU" b="0" dirty="0"/>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22</a:t>
            </a:fld>
            <a:endParaRPr lang="ru-RU"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9325" y="1700808"/>
            <a:ext cx="4705350" cy="428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0993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Автоколивання в</a:t>
            </a:r>
            <a:r>
              <a:rPr lang="uk-UA" b="0" dirty="0"/>
              <a:t> </a:t>
            </a:r>
            <a:r>
              <a:rPr lang="uk-UA" b="0" dirty="0" smtClean="0">
                <a:solidFill>
                  <a:schemeClr val="bg1"/>
                </a:solidFill>
                <a:latin typeface="Arial" pitchFamily="34" charset="0"/>
                <a:cs typeface="Arial" pitchFamily="34" charset="0"/>
              </a:rPr>
              <a:t>системі </a:t>
            </a:r>
            <a:br>
              <a:rPr lang="uk-UA" b="0" dirty="0" smtClean="0">
                <a:solidFill>
                  <a:schemeClr val="bg1"/>
                </a:solidFill>
                <a:latin typeface="Arial" pitchFamily="34" charset="0"/>
                <a:cs typeface="Arial" pitchFamily="34" charset="0"/>
              </a:rPr>
            </a:br>
            <a:r>
              <a:rPr lang="uk-UA" b="0" dirty="0" smtClean="0">
                <a:solidFill>
                  <a:schemeClr val="bg1"/>
                </a:solidFill>
                <a:latin typeface="Arial" pitchFamily="34" charset="0"/>
                <a:cs typeface="Arial" pitchFamily="34" charset="0"/>
              </a:rPr>
              <a:t>«</a:t>
            </a:r>
            <a:r>
              <a:rPr lang="uk-UA" b="0" dirty="0">
                <a:solidFill>
                  <a:schemeClr val="bg1"/>
                </a:solidFill>
                <a:latin typeface="Arial" pitchFamily="34" charset="0"/>
                <a:cs typeface="Arial" pitchFamily="34" charset="0"/>
              </a:rPr>
              <a:t>хижак-жертва»</a:t>
            </a:r>
            <a:r>
              <a:rPr lang="uk-UA" b="0" dirty="0"/>
              <a:t> </a:t>
            </a:r>
            <a:endParaRPr lang="ru-RU" dirty="0"/>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23</a:t>
            </a:fld>
            <a:endParaRPr lang="ru-RU"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4950" y="1772815"/>
            <a:ext cx="6134100" cy="41993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01524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Автоколивання в</a:t>
            </a:r>
            <a:r>
              <a:rPr lang="uk-UA" b="0" dirty="0"/>
              <a:t> </a:t>
            </a:r>
            <a:r>
              <a:rPr lang="uk-UA" b="0" dirty="0" smtClean="0">
                <a:solidFill>
                  <a:schemeClr val="bg1"/>
                </a:solidFill>
                <a:latin typeface="Arial" pitchFamily="34" charset="0"/>
                <a:cs typeface="Arial" pitchFamily="34" charset="0"/>
              </a:rPr>
              <a:t>системі </a:t>
            </a:r>
            <a:br>
              <a:rPr lang="uk-UA" b="0" dirty="0" smtClean="0">
                <a:solidFill>
                  <a:schemeClr val="bg1"/>
                </a:solidFill>
                <a:latin typeface="Arial" pitchFamily="34" charset="0"/>
                <a:cs typeface="Arial" pitchFamily="34" charset="0"/>
              </a:rPr>
            </a:br>
            <a:r>
              <a:rPr lang="uk-UA" b="0" dirty="0" smtClean="0">
                <a:solidFill>
                  <a:schemeClr val="bg1"/>
                </a:solidFill>
                <a:latin typeface="Arial" pitchFamily="34" charset="0"/>
                <a:cs typeface="Arial" pitchFamily="34" charset="0"/>
              </a:rPr>
              <a:t>«</a:t>
            </a:r>
            <a:r>
              <a:rPr lang="uk-UA" b="0" dirty="0">
                <a:solidFill>
                  <a:schemeClr val="bg1"/>
                </a:solidFill>
                <a:latin typeface="Arial" pitchFamily="34" charset="0"/>
                <a:cs typeface="Arial" pitchFamily="34" charset="0"/>
              </a:rPr>
              <a:t>хижак-жертва»</a:t>
            </a:r>
            <a:r>
              <a:rPr lang="uk-UA" b="0" dirty="0"/>
              <a:t> </a:t>
            </a:r>
            <a:endParaRPr lang="ru-RU" dirty="0">
              <a:solidFill>
                <a:schemeClr val="bg1"/>
              </a:solidFill>
            </a:endParaRPr>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Таким чином, у системі «хижак-жертва» присутні всі ті ж явища, що обговорювалися в попередньому параграфі. Можливі коливання як з </a:t>
            </a:r>
            <a:r>
              <a:rPr lang="uk-UA" sz="2200" dirty="0" smtClean="0">
                <a:solidFill>
                  <a:schemeClr val="bg1"/>
                </a:solidFill>
                <a:latin typeface="Arial" pitchFamily="34" charset="0"/>
                <a:cs typeface="Arial" pitchFamily="34" charset="0"/>
              </a:rPr>
              <a:t>спадною, </a:t>
            </a:r>
            <a:r>
              <a:rPr lang="uk-UA" sz="2200" dirty="0">
                <a:solidFill>
                  <a:schemeClr val="bg1"/>
                </a:solidFill>
                <a:latin typeface="Arial" pitchFamily="34" charset="0"/>
                <a:cs typeface="Arial" pitchFamily="34" charset="0"/>
              </a:rPr>
              <a:t>так і зростаючою амплітудою. Отже, можна чекати і наявності автоколивань. Розглянемо умови їхнього виникнення</a:t>
            </a:r>
            <a:r>
              <a:rPr lang="uk-UA" sz="2200" dirty="0" smtClean="0">
                <a:solidFill>
                  <a:schemeClr val="bg1"/>
                </a:solidFill>
                <a:latin typeface="Arial" pitchFamily="34" charset="0"/>
                <a:cs typeface="Arial" pitchFamily="34" charset="0"/>
              </a:rPr>
              <a:t>.</a:t>
            </a:r>
          </a:p>
          <a:p>
            <a:r>
              <a:rPr lang="uk-UA" sz="2200" dirty="0">
                <a:solidFill>
                  <a:schemeClr val="bg1"/>
                </a:solidFill>
                <a:latin typeface="Arial" pitchFamily="34" charset="0"/>
                <a:cs typeface="Arial" pitchFamily="34" charset="0"/>
              </a:rPr>
              <a:t>Запишемо рівняння </a:t>
            </a:r>
            <a:r>
              <a:rPr lang="uk-UA" sz="2200" dirty="0" err="1" smtClean="0">
                <a:solidFill>
                  <a:schemeClr val="bg1"/>
                </a:solidFill>
                <a:latin typeface="Arial" pitchFamily="34" charset="0"/>
                <a:cs typeface="Arial" pitchFamily="34" charset="0"/>
              </a:rPr>
              <a:t>Вольтерри</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у наступній формі</a:t>
            </a:r>
            <a:r>
              <a:rPr lang="uk-UA" sz="2200" dirty="0" smtClean="0">
                <a:solidFill>
                  <a:schemeClr val="bg1"/>
                </a:solidFill>
                <a:latin typeface="Arial" pitchFamily="34" charset="0"/>
                <a:cs typeface="Arial" pitchFamily="34" charset="0"/>
              </a:rPr>
              <a:t>:</a:t>
            </a:r>
          </a:p>
          <a:p>
            <a:endParaRPr lang="uk-UA" sz="2200" dirty="0">
              <a:solidFill>
                <a:schemeClr val="bg1"/>
              </a:solidFill>
              <a:latin typeface="Arial" pitchFamily="34" charset="0"/>
              <a:cs typeface="Arial" pitchFamily="34" charset="0"/>
            </a:endParaRPr>
          </a:p>
          <a:p>
            <a:endParaRPr lang="uk-UA" sz="2200" dirty="0" smtClean="0">
              <a:solidFill>
                <a:schemeClr val="bg1"/>
              </a:solidFill>
              <a:latin typeface="Arial" pitchFamily="34" charset="0"/>
              <a:cs typeface="Arial" pitchFamily="34" charset="0"/>
            </a:endParaRPr>
          </a:p>
          <a:p>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Таким </a:t>
            </a:r>
            <a:r>
              <a:rPr lang="uk-UA" sz="2200" dirty="0">
                <a:solidFill>
                  <a:schemeClr val="bg1"/>
                </a:solidFill>
                <a:latin typeface="Arial" pitchFamily="34" charset="0"/>
                <a:cs typeface="Arial" pitchFamily="34" charset="0"/>
              </a:rPr>
              <a:t>чином, перше з рівнянь залишилося в класичній формі (2.3.2), а в другому коефіцієнт народжуваності став величиною, що залежить від кількості жертв</a:t>
            </a:r>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24</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95496405"/>
              </p:ext>
            </p:extLst>
          </p:nvPr>
        </p:nvGraphicFramePr>
        <p:xfrm>
          <a:off x="1403648" y="3884613"/>
          <a:ext cx="5668962" cy="696912"/>
        </p:xfrm>
        <a:graphic>
          <a:graphicData uri="http://schemas.openxmlformats.org/presentationml/2006/ole">
            <mc:AlternateContent xmlns:mc="http://schemas.openxmlformats.org/markup-compatibility/2006">
              <mc:Choice xmlns:v="urn:schemas-microsoft-com:vml" Requires="v">
                <p:oleObj spid="_x0000_s15378" name="Формула" r:id="rId3" imgW="3416040" imgH="393480" progId="Equation.3">
                  <p:embed/>
                </p:oleObj>
              </mc:Choice>
              <mc:Fallback>
                <p:oleObj name="Формула" r:id="rId3" imgW="3416040" imgH="393480" progId="Equation.3">
                  <p:embed/>
                  <p:pic>
                    <p:nvPicPr>
                      <p:cNvPr id="0" name="Объект 57"/>
                      <p:cNvPicPr>
                        <a:picLocks noChangeAspect="1" noChangeArrowheads="1"/>
                      </p:cNvPicPr>
                      <p:nvPr/>
                    </p:nvPicPr>
                    <p:blipFill>
                      <a:blip r:embed="rId4"/>
                      <a:srcRect/>
                      <a:stretch>
                        <a:fillRect/>
                      </a:stretch>
                    </p:blipFill>
                    <p:spPr bwMode="auto">
                      <a:xfrm>
                        <a:off x="1403648" y="3884613"/>
                        <a:ext cx="5668962" cy="69691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631075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Автоколивання в</a:t>
            </a:r>
            <a:r>
              <a:rPr lang="uk-UA" b="0" dirty="0"/>
              <a:t> </a:t>
            </a:r>
            <a:r>
              <a:rPr lang="uk-UA" b="0" dirty="0">
                <a:solidFill>
                  <a:schemeClr val="bg1"/>
                </a:solidFill>
                <a:latin typeface="Arial" pitchFamily="34" charset="0"/>
                <a:cs typeface="Arial" pitchFamily="34" charset="0"/>
              </a:rPr>
              <a:t>системі </a:t>
            </a:r>
            <a:br>
              <a:rPr lang="uk-UA" b="0" dirty="0">
                <a:solidFill>
                  <a:schemeClr val="bg1"/>
                </a:solidFill>
                <a:latin typeface="Arial" pitchFamily="34" charset="0"/>
                <a:cs typeface="Arial" pitchFamily="34" charset="0"/>
              </a:rPr>
            </a:br>
            <a:r>
              <a:rPr lang="uk-UA" b="0" dirty="0">
                <a:solidFill>
                  <a:schemeClr val="bg1"/>
                </a:solidFill>
                <a:latin typeface="Arial" pitchFamily="34" charset="0"/>
                <a:cs typeface="Arial" pitchFamily="34" charset="0"/>
              </a:rPr>
              <a:t>«хижак-жертва»</a:t>
            </a:r>
            <a:r>
              <a:rPr lang="uk-UA" b="0" dirty="0"/>
              <a:t> </a:t>
            </a:r>
            <a:endParaRPr lang="ru-RU" dirty="0"/>
          </a:p>
        </p:txBody>
      </p:sp>
      <p:sp>
        <p:nvSpPr>
          <p:cNvPr id="3" name="Объект 2"/>
          <p:cNvSpPr>
            <a:spLocks noGrp="1"/>
          </p:cNvSpPr>
          <p:nvPr>
            <p:ph idx="1"/>
          </p:nvPr>
        </p:nvSpPr>
        <p:spPr/>
        <p:txBody>
          <a:bodyPr/>
          <a:lstStyle/>
          <a:p>
            <a:r>
              <a:rPr lang="uk-UA"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Стаціонарну кількість жертв </a:t>
            </a:r>
            <a:r>
              <a:rPr lang="uk-UA" sz="2200" dirty="0" smtClean="0">
                <a:solidFill>
                  <a:schemeClr val="bg1"/>
                </a:solidFill>
                <a:latin typeface="Arial" pitchFamily="34" charset="0"/>
                <a:cs typeface="Arial" pitchFamily="34" charset="0"/>
              </a:rPr>
              <a:t>отримаємо</a:t>
            </a:r>
            <a:r>
              <a:rPr lang="uk-UA" sz="2200" dirty="0">
                <a:solidFill>
                  <a:schemeClr val="bg1"/>
                </a:solidFill>
                <a:latin typeface="Arial" pitchFamily="34" charset="0"/>
                <a:cs typeface="Arial" pitchFamily="34" charset="0"/>
              </a:rPr>
              <a:t>, як і колись, </a:t>
            </a:r>
            <a:r>
              <a:rPr lang="uk-UA" sz="2200" dirty="0" smtClean="0">
                <a:solidFill>
                  <a:schemeClr val="bg1"/>
                </a:solidFill>
                <a:latin typeface="Arial" pitchFamily="34" charset="0"/>
                <a:cs typeface="Arial" pitchFamily="34" charset="0"/>
              </a:rPr>
              <a:t>прирівнюючи </a:t>
            </a:r>
            <a:r>
              <a:rPr lang="uk-UA" sz="2200" dirty="0">
                <a:solidFill>
                  <a:schemeClr val="bg1"/>
                </a:solidFill>
                <a:latin typeface="Arial" pitchFamily="34" charset="0"/>
                <a:cs typeface="Arial" pitchFamily="34" charset="0"/>
              </a:rPr>
              <a:t>до нуля праву частину першого з рівнянь (2.6.1):</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2.6.2)</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Припустимо, що в околі цього значення n</a:t>
            </a:r>
            <a:r>
              <a:rPr lang="uk-UA" sz="2200" baseline="-25000" dirty="0">
                <a:solidFill>
                  <a:schemeClr val="bg1"/>
                </a:solidFill>
                <a:latin typeface="Arial" pitchFamily="34" charset="0"/>
                <a:cs typeface="Arial" pitchFamily="34" charset="0"/>
              </a:rPr>
              <a:t>2</a:t>
            </a:r>
            <a:r>
              <a:rPr lang="uk-UA" sz="2200" dirty="0">
                <a:solidFill>
                  <a:schemeClr val="bg1"/>
                </a:solidFill>
                <a:latin typeface="Arial" pitchFamily="34" charset="0"/>
                <a:cs typeface="Arial" pitchFamily="34" charset="0"/>
              </a:rPr>
              <a:t> діє «негативне тертя», тобто при невеликих відхиленнях n</a:t>
            </a:r>
            <a:r>
              <a:rPr lang="uk-UA" sz="2200" baseline="-25000" dirty="0">
                <a:solidFill>
                  <a:schemeClr val="bg1"/>
                </a:solidFill>
                <a:latin typeface="Arial" pitchFamily="34" charset="0"/>
                <a:cs typeface="Arial" pitchFamily="34" charset="0"/>
              </a:rPr>
              <a:t>2</a:t>
            </a:r>
            <a:r>
              <a:rPr lang="uk-UA" sz="2200" dirty="0">
                <a:solidFill>
                  <a:schemeClr val="bg1"/>
                </a:solidFill>
                <a:latin typeface="Arial" pitchFamily="34" charset="0"/>
                <a:cs typeface="Arial" pitchFamily="34" charset="0"/>
              </a:rPr>
              <a:t> від значення (2.6.2) коефіцієнт народжуваності жертв росте. З подальшим відхиленням від значення (2.6.2) коефіцієнт народжуваності починає падати, і тертя стає «позитивним», тобто приводить до загасання</a:t>
            </a:r>
            <a:r>
              <a:rPr lang="uk-UA" dirty="0">
                <a:solidFill>
                  <a:schemeClr val="bg1"/>
                </a:solidFill>
                <a:latin typeface="Arial" pitchFamily="34" charset="0"/>
                <a:cs typeface="Arial" pitchFamily="34" charset="0"/>
              </a:rPr>
              <a:t>.</a:t>
            </a:r>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25</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454150608"/>
              </p:ext>
            </p:extLst>
          </p:nvPr>
        </p:nvGraphicFramePr>
        <p:xfrm>
          <a:off x="2843808" y="2511177"/>
          <a:ext cx="792088" cy="629791"/>
        </p:xfrm>
        <a:graphic>
          <a:graphicData uri="http://schemas.openxmlformats.org/presentationml/2006/ole">
            <mc:AlternateContent xmlns:mc="http://schemas.openxmlformats.org/markup-compatibility/2006">
              <mc:Choice xmlns:v="urn:schemas-microsoft-com:vml" Requires="v">
                <p:oleObj spid="_x0000_s16401" name="Формула" r:id="rId3" imgW="647419" imgH="482391" progId="Equation.3">
                  <p:embed/>
                </p:oleObj>
              </mc:Choice>
              <mc:Fallback>
                <p:oleObj name="Формула" r:id="rId3" imgW="647419" imgH="482391" progId="Equation.3">
                  <p:embed/>
                  <p:pic>
                    <p:nvPicPr>
                      <p:cNvPr id="0" name="Объект 5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3808" y="2511177"/>
                        <a:ext cx="792088" cy="62979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8240736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Автоколивання в</a:t>
            </a:r>
            <a:r>
              <a:rPr lang="uk-UA" b="0" dirty="0"/>
              <a:t> </a:t>
            </a:r>
            <a:r>
              <a:rPr lang="uk-UA" b="0" dirty="0">
                <a:solidFill>
                  <a:schemeClr val="bg1"/>
                </a:solidFill>
                <a:latin typeface="Arial" pitchFamily="34" charset="0"/>
                <a:cs typeface="Arial" pitchFamily="34" charset="0"/>
              </a:rPr>
              <a:t>системі </a:t>
            </a:r>
            <a:br>
              <a:rPr lang="uk-UA" b="0" dirty="0">
                <a:solidFill>
                  <a:schemeClr val="bg1"/>
                </a:solidFill>
                <a:latin typeface="Arial" pitchFamily="34" charset="0"/>
                <a:cs typeface="Arial" pitchFamily="34" charset="0"/>
              </a:rPr>
            </a:br>
            <a:r>
              <a:rPr lang="uk-UA" b="0" dirty="0">
                <a:solidFill>
                  <a:schemeClr val="bg1"/>
                </a:solidFill>
                <a:latin typeface="Arial" pitchFamily="34" charset="0"/>
                <a:cs typeface="Arial" pitchFamily="34" charset="0"/>
              </a:rPr>
              <a:t>«хижак-жертва»</a:t>
            </a:r>
            <a:r>
              <a:rPr lang="uk-UA" b="0" dirty="0"/>
              <a:t> </a:t>
            </a:r>
            <a:endParaRPr lang="ru-RU" dirty="0"/>
          </a:p>
        </p:txBody>
      </p:sp>
      <p:sp>
        <p:nvSpPr>
          <p:cNvPr id="3" name="Объект 2"/>
          <p:cNvSpPr>
            <a:spLocks noGrp="1"/>
          </p:cNvSpPr>
          <p:nvPr>
            <p:ph idx="1"/>
          </p:nvPr>
        </p:nvSpPr>
        <p:spPr/>
        <p:txBody>
          <a:bodyPr>
            <a:normAutofit/>
          </a:bodyPr>
          <a:lstStyle/>
          <a:p>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Цього можна домогтися, записавши функцію  </a:t>
            </a:r>
            <a:r>
              <a:rPr lang="uk-UA" sz="2200" dirty="0" smtClean="0">
                <a:solidFill>
                  <a:schemeClr val="bg1"/>
                </a:solidFill>
                <a:latin typeface="Arial" pitchFamily="34" charset="0"/>
                <a:cs typeface="Arial" pitchFamily="34" charset="0"/>
              </a:rPr>
              <a:t>       у </a:t>
            </a:r>
            <a:r>
              <a:rPr lang="uk-UA" sz="2200" dirty="0">
                <a:solidFill>
                  <a:schemeClr val="bg1"/>
                </a:solidFill>
                <a:latin typeface="Arial" pitchFamily="34" charset="0"/>
                <a:cs typeface="Arial" pitchFamily="34" charset="0"/>
              </a:rPr>
              <a:t>виді:</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2.6.3)</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Нескладно підібрати таку комбінацію параметрів, при якій буде реалізований режим автоколивань.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Відповідні </a:t>
            </a:r>
            <a:r>
              <a:rPr lang="uk-UA" sz="2200" dirty="0">
                <a:solidFill>
                  <a:schemeClr val="bg1"/>
                </a:solidFill>
                <a:latin typeface="Arial" pitchFamily="34" charset="0"/>
                <a:cs typeface="Arial" pitchFamily="34" charset="0"/>
              </a:rPr>
              <a:t>графічні результати, отримані в результаті чисельного інтегрування рівнянь (2.6.1), приведені на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рис</a:t>
            </a:r>
            <a:r>
              <a:rPr lang="uk-UA" sz="2200" dirty="0">
                <a:solidFill>
                  <a:schemeClr val="bg1"/>
                </a:solidFill>
                <a:latin typeface="Arial" pitchFamily="34" charset="0"/>
                <a:cs typeface="Arial" pitchFamily="34" charset="0"/>
              </a:rPr>
              <a:t>. 2.6.3 і 2.6.4.</a:t>
            </a:r>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26</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889050641"/>
              </p:ext>
            </p:extLst>
          </p:nvPr>
        </p:nvGraphicFramePr>
        <p:xfrm>
          <a:off x="6804050" y="1628800"/>
          <a:ext cx="576262" cy="382588"/>
        </p:xfrm>
        <a:graphic>
          <a:graphicData uri="http://schemas.openxmlformats.org/presentationml/2006/ole">
            <mc:AlternateContent xmlns:mc="http://schemas.openxmlformats.org/markup-compatibility/2006">
              <mc:Choice xmlns:v="urn:schemas-microsoft-com:vml" Requires="v">
                <p:oleObj spid="_x0000_s17440" name="Формула" r:id="rId3" imgW="469696" imgH="241195" progId="Equation.3">
                  <p:embed/>
                </p:oleObj>
              </mc:Choice>
              <mc:Fallback>
                <p:oleObj name="Формула" r:id="rId3" imgW="469696" imgH="241195" progId="Equation.3">
                  <p:embed/>
                  <p:pic>
                    <p:nvPicPr>
                      <p:cNvPr id="0" name="Объект 6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050" y="1628800"/>
                        <a:ext cx="576262"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1750710498"/>
              </p:ext>
            </p:extLst>
          </p:nvPr>
        </p:nvGraphicFramePr>
        <p:xfrm>
          <a:off x="1691680" y="2348880"/>
          <a:ext cx="3960837" cy="420589"/>
        </p:xfrm>
        <a:graphic>
          <a:graphicData uri="http://schemas.openxmlformats.org/presentationml/2006/ole">
            <mc:AlternateContent xmlns:mc="http://schemas.openxmlformats.org/markup-compatibility/2006">
              <mc:Choice xmlns:v="urn:schemas-microsoft-com:vml" Requires="v">
                <p:oleObj spid="_x0000_s17441" name="Формула" r:id="rId5" imgW="2832100" imgH="279400" progId="Equation.3">
                  <p:embed/>
                </p:oleObj>
              </mc:Choice>
              <mc:Fallback>
                <p:oleObj name="Формула" r:id="rId5" imgW="2832100" imgH="279400" progId="Equation.3">
                  <p:embed/>
                  <p:pic>
                    <p:nvPicPr>
                      <p:cNvPr id="0" name="Объект 6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91680" y="2348880"/>
                        <a:ext cx="3960837" cy="420589"/>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9367021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Автоколивання в</a:t>
            </a:r>
            <a:r>
              <a:rPr lang="uk-UA" b="0" dirty="0"/>
              <a:t> </a:t>
            </a:r>
            <a:r>
              <a:rPr lang="uk-UA" b="0" dirty="0">
                <a:solidFill>
                  <a:schemeClr val="bg1"/>
                </a:solidFill>
                <a:latin typeface="Arial" pitchFamily="34" charset="0"/>
                <a:cs typeface="Arial" pitchFamily="34" charset="0"/>
              </a:rPr>
              <a:t>системі </a:t>
            </a:r>
            <a:br>
              <a:rPr lang="uk-UA" b="0" dirty="0">
                <a:solidFill>
                  <a:schemeClr val="bg1"/>
                </a:solidFill>
                <a:latin typeface="Arial" pitchFamily="34" charset="0"/>
                <a:cs typeface="Arial" pitchFamily="34" charset="0"/>
              </a:rPr>
            </a:br>
            <a:r>
              <a:rPr lang="uk-UA" b="0" dirty="0">
                <a:solidFill>
                  <a:schemeClr val="bg1"/>
                </a:solidFill>
                <a:latin typeface="Arial" pitchFamily="34" charset="0"/>
                <a:cs typeface="Arial" pitchFamily="34" charset="0"/>
              </a:rPr>
              <a:t>«хижак-жертва»</a:t>
            </a:r>
            <a:r>
              <a:rPr lang="uk-UA" b="0" dirty="0"/>
              <a:t> </a:t>
            </a:r>
            <a:endParaRPr lang="ru-RU" dirty="0"/>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27</a:t>
            </a:fld>
            <a:endParaRPr lang="ru-RU" dirty="0"/>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4550" y="1844824"/>
            <a:ext cx="4914900" cy="417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68578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Автоколивання в</a:t>
            </a:r>
            <a:r>
              <a:rPr lang="uk-UA" b="0" dirty="0"/>
              <a:t> </a:t>
            </a:r>
            <a:r>
              <a:rPr lang="uk-UA" b="0" dirty="0">
                <a:solidFill>
                  <a:schemeClr val="bg1"/>
                </a:solidFill>
                <a:latin typeface="Arial" pitchFamily="34" charset="0"/>
                <a:cs typeface="Arial" pitchFamily="34" charset="0"/>
              </a:rPr>
              <a:t>системі </a:t>
            </a:r>
            <a:br>
              <a:rPr lang="uk-UA" b="0" dirty="0">
                <a:solidFill>
                  <a:schemeClr val="bg1"/>
                </a:solidFill>
                <a:latin typeface="Arial" pitchFamily="34" charset="0"/>
                <a:cs typeface="Arial" pitchFamily="34" charset="0"/>
              </a:rPr>
            </a:br>
            <a:r>
              <a:rPr lang="uk-UA" b="0" dirty="0">
                <a:solidFill>
                  <a:schemeClr val="bg1"/>
                </a:solidFill>
                <a:latin typeface="Arial" pitchFamily="34" charset="0"/>
                <a:cs typeface="Arial" pitchFamily="34" charset="0"/>
              </a:rPr>
              <a:t>«хижак-жертва»</a:t>
            </a:r>
            <a:r>
              <a:rPr lang="uk-UA" b="0" dirty="0"/>
              <a:t> </a:t>
            </a:r>
            <a:endParaRPr lang="ru-RU" dirty="0"/>
          </a:p>
        </p:txBody>
      </p:sp>
      <p:sp>
        <p:nvSpPr>
          <p:cNvPr id="3" name="Объект 2"/>
          <p:cNvSpPr>
            <a:spLocks noGrp="1"/>
          </p:cNvSpPr>
          <p:nvPr>
            <p:ph idx="1"/>
          </p:nvPr>
        </p:nvSpPr>
        <p:spPr/>
        <p:txBody>
          <a:bodyPr/>
          <a:lstStyle/>
          <a:p>
            <a:r>
              <a:rPr lang="uk-UA" sz="2200" dirty="0">
                <a:solidFill>
                  <a:schemeClr val="bg1"/>
                </a:solidFill>
                <a:latin typeface="Arial" pitchFamily="34" charset="0"/>
                <a:cs typeface="Arial" pitchFamily="34" charset="0"/>
              </a:rPr>
              <a:t>На рис. 2.6.3 знову видний граничний цикл, на який «намотуються» фазові криві при будь-якому виборі початкових умов як усередині, так і зовні граничного циклу.</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На рис. 2.6.4 приведені графіки відповідних залежностей  </a:t>
            </a:r>
            <a:endParaRPr lang="uk-UA" sz="2200" dirty="0" smtClean="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і             . </a:t>
            </a:r>
            <a:r>
              <a:rPr lang="uk-UA" sz="2200" dirty="0">
                <a:solidFill>
                  <a:schemeClr val="bg1"/>
                </a:solidFill>
                <a:latin typeface="Arial" pitchFamily="34" charset="0"/>
                <a:cs typeface="Arial" pitchFamily="34" charset="0"/>
              </a:rPr>
              <a:t>Ці графіки нагадують графіки, приведені на рис. 2.5.10</a:t>
            </a:r>
            <a:r>
              <a:rPr lang="uk-UA" sz="2200" dirty="0" smtClean="0">
                <a:solidFill>
                  <a:schemeClr val="bg1"/>
                </a:solidFill>
                <a:latin typeface="Arial" pitchFamily="34" charset="0"/>
                <a:cs typeface="Arial" pitchFamily="34" charset="0"/>
              </a:rPr>
              <a:t>.</a:t>
            </a:r>
          </a:p>
          <a:p>
            <a:r>
              <a:rPr lang="uk-UA" sz="2200" dirty="0" smtClean="0">
                <a:solidFill>
                  <a:schemeClr val="bg1"/>
                </a:solidFill>
                <a:latin typeface="Arial" pitchFamily="34" charset="0"/>
                <a:cs typeface="Arial" pitchFamily="34" charset="0"/>
              </a:rPr>
              <a:t>Добре видно стабілізацію </a:t>
            </a:r>
            <a:r>
              <a:rPr lang="uk-UA" sz="2200" dirty="0">
                <a:solidFill>
                  <a:schemeClr val="bg1"/>
                </a:solidFill>
                <a:latin typeface="Arial" pitchFamily="34" charset="0"/>
                <a:cs typeface="Arial" pitchFamily="34" charset="0"/>
              </a:rPr>
              <a:t>режиму коливань, однак результати, що відповідають різним початковим умовам, </a:t>
            </a:r>
            <a:r>
              <a:rPr lang="uk-UA" sz="2200">
                <a:solidFill>
                  <a:schemeClr val="bg1"/>
                </a:solidFill>
                <a:latin typeface="Arial" pitchFamily="34" charset="0"/>
                <a:cs typeface="Arial" pitchFamily="34" charset="0"/>
              </a:rPr>
              <a:t>відрізняються </a:t>
            </a:r>
            <a:r>
              <a:rPr lang="uk-UA" sz="2200" smtClean="0">
                <a:solidFill>
                  <a:schemeClr val="bg1"/>
                </a:solidFill>
                <a:latin typeface="Arial" pitchFamily="34" charset="0"/>
                <a:cs typeface="Arial" pitchFamily="34" charset="0"/>
              </a:rPr>
              <a:t>зсувом </a:t>
            </a:r>
            <a:r>
              <a:rPr lang="uk-UA" sz="2200" dirty="0">
                <a:solidFill>
                  <a:schemeClr val="bg1"/>
                </a:solidFill>
                <a:latin typeface="Arial" pitchFamily="34" charset="0"/>
                <a:cs typeface="Arial" pitchFamily="34" charset="0"/>
              </a:rPr>
              <a:t>фаз.</a:t>
            </a:r>
            <a:endParaRPr lang="ru-RU" sz="2200"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28</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747366027"/>
              </p:ext>
            </p:extLst>
          </p:nvPr>
        </p:nvGraphicFramePr>
        <p:xfrm>
          <a:off x="900659" y="3119437"/>
          <a:ext cx="935037" cy="309563"/>
        </p:xfrm>
        <a:graphic>
          <a:graphicData uri="http://schemas.openxmlformats.org/presentationml/2006/ole">
            <mc:AlternateContent xmlns:mc="http://schemas.openxmlformats.org/markup-compatibility/2006">
              <mc:Choice xmlns:v="urn:schemas-microsoft-com:vml" Requires="v">
                <p:oleObj spid="_x0000_s19488" name="Формула" r:id="rId3" imgW="736600" imgH="241300" progId="Equation.3">
                  <p:embed/>
                </p:oleObj>
              </mc:Choice>
              <mc:Fallback>
                <p:oleObj name="Формула" r:id="rId3" imgW="736600" imgH="241300" progId="Equation.3">
                  <p:embed/>
                  <p:pic>
                    <p:nvPicPr>
                      <p:cNvPr id="0" name="Объект 7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659" y="3119437"/>
                        <a:ext cx="935037" cy="30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2973872631"/>
              </p:ext>
            </p:extLst>
          </p:nvPr>
        </p:nvGraphicFramePr>
        <p:xfrm>
          <a:off x="2051720" y="3140968"/>
          <a:ext cx="865187" cy="311150"/>
        </p:xfrm>
        <a:graphic>
          <a:graphicData uri="http://schemas.openxmlformats.org/presentationml/2006/ole">
            <mc:AlternateContent xmlns:mc="http://schemas.openxmlformats.org/markup-compatibility/2006">
              <mc:Choice xmlns:v="urn:schemas-microsoft-com:vml" Requires="v">
                <p:oleObj spid="_x0000_s19489" name="Формула" r:id="rId5" imgW="787400" imgH="241300" progId="Equation.3">
                  <p:embed/>
                </p:oleObj>
              </mc:Choice>
              <mc:Fallback>
                <p:oleObj name="Формула" r:id="rId5" imgW="787400" imgH="241300" progId="Equation.3">
                  <p:embed/>
                  <p:pic>
                    <p:nvPicPr>
                      <p:cNvPr id="0" name="Объект 7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1720" y="3140968"/>
                        <a:ext cx="86518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366031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Автоколивання в</a:t>
            </a:r>
            <a:r>
              <a:rPr lang="uk-UA" b="0" dirty="0"/>
              <a:t> </a:t>
            </a:r>
            <a:r>
              <a:rPr lang="uk-UA" b="0" dirty="0">
                <a:solidFill>
                  <a:schemeClr val="bg1"/>
                </a:solidFill>
                <a:latin typeface="Arial" pitchFamily="34" charset="0"/>
                <a:cs typeface="Arial" pitchFamily="34" charset="0"/>
              </a:rPr>
              <a:t>системі </a:t>
            </a:r>
            <a:br>
              <a:rPr lang="uk-UA" b="0" dirty="0">
                <a:solidFill>
                  <a:schemeClr val="bg1"/>
                </a:solidFill>
                <a:latin typeface="Arial" pitchFamily="34" charset="0"/>
                <a:cs typeface="Arial" pitchFamily="34" charset="0"/>
              </a:rPr>
            </a:br>
            <a:r>
              <a:rPr lang="uk-UA" b="0" dirty="0">
                <a:solidFill>
                  <a:schemeClr val="bg1"/>
                </a:solidFill>
                <a:latin typeface="Arial" pitchFamily="34" charset="0"/>
                <a:cs typeface="Arial" pitchFamily="34" charset="0"/>
              </a:rPr>
              <a:t>«хижак-жертва»</a:t>
            </a:r>
            <a:r>
              <a:rPr lang="uk-UA" b="0" dirty="0"/>
              <a:t> </a:t>
            </a:r>
            <a:endParaRPr lang="ru-RU" dirty="0"/>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29</a:t>
            </a:fld>
            <a:endParaRPr lang="ru-RU" dirty="0"/>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8476" y="1628800"/>
            <a:ext cx="6172200" cy="4445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7617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itchFamily="34" charset="0"/>
                <a:cs typeface="Arial" pitchFamily="34" charset="0"/>
              </a:rPr>
              <a:t>Автоколивання</a:t>
            </a:r>
            <a:endParaRPr lang="uk-UA" b="0" dirty="0"/>
          </a:p>
        </p:txBody>
      </p:sp>
      <p:sp>
        <p:nvSpPr>
          <p:cNvPr id="3" name="Объект 2"/>
          <p:cNvSpPr>
            <a:spLocks noGrp="1"/>
          </p:cNvSpPr>
          <p:nvPr>
            <p:ph idx="1"/>
          </p:nvPr>
        </p:nvSpPr>
        <p:spPr/>
        <p:txBody>
          <a:bodyPr>
            <a:normAutofit/>
          </a:bodyPr>
          <a:lstStyle/>
          <a:p>
            <a:r>
              <a:rPr lang="uk-UA" sz="2200" dirty="0" smtClean="0">
                <a:solidFill>
                  <a:schemeClr val="bg1"/>
                </a:solidFill>
                <a:latin typeface="Arial" pitchFamily="34" charset="0"/>
                <a:cs typeface="Arial" pitchFamily="34" charset="0"/>
              </a:rPr>
              <a:t>У </a:t>
            </a:r>
            <a:r>
              <a:rPr lang="uk-UA" sz="2200" dirty="0">
                <a:solidFill>
                  <a:schemeClr val="bg1"/>
                </a:solidFill>
                <a:latin typeface="Arial" pitchFamily="34" charset="0"/>
                <a:cs typeface="Arial" pitchFamily="34" charset="0"/>
              </a:rPr>
              <a:t>природних і штучних системах часто створюються умови, коли постійна сила, постійний приплив енергії породжують коливальний процес. Таке явище одержало назву автоколивань.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Найпростіший </a:t>
            </a:r>
            <a:r>
              <a:rPr lang="uk-UA" sz="2200" dirty="0">
                <a:solidFill>
                  <a:schemeClr val="bg1"/>
                </a:solidFill>
                <a:latin typeface="Arial" pitchFamily="34" charset="0"/>
                <a:cs typeface="Arial" pitchFamily="34" charset="0"/>
              </a:rPr>
              <a:t>приклад автоколивань зв'язаний із системою, зображеною на рис. 2.5.1. Одномірний осцилятор поміщений на конвеєр, що рухається. Стрічка конвеєра захоплює, за рахунок тертя, вантаж, але потім він починає прослизати і, під дією пружини, повертається назад, після чого процес відновляється.</a:t>
            </a:r>
            <a:endParaRPr lang="ru-RU" sz="2200" dirty="0">
              <a:solidFill>
                <a:schemeClr val="bg1"/>
              </a:solidFill>
              <a:latin typeface="Arial" pitchFamily="34" charset="0"/>
              <a:cs typeface="Arial" pitchFamily="34" charset="0"/>
            </a:endParaRPr>
          </a:p>
          <a:p>
            <a:endParaRPr lang="uk-UA"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a:t>
            </a:fld>
            <a:endParaRPr lang="ru-RU" dirty="0"/>
          </a:p>
        </p:txBody>
      </p:sp>
    </p:spTree>
    <p:extLst>
      <p:ext uri="{BB962C8B-B14F-4D97-AF65-F5344CB8AC3E}">
        <p14:creationId xmlns:p14="http://schemas.microsoft.com/office/powerpoint/2010/main" val="14351056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Автоколивання в</a:t>
            </a:r>
            <a:r>
              <a:rPr lang="uk-UA" b="0" dirty="0"/>
              <a:t> </a:t>
            </a:r>
            <a:r>
              <a:rPr lang="uk-UA" b="0" dirty="0">
                <a:solidFill>
                  <a:schemeClr val="bg1"/>
                </a:solidFill>
                <a:latin typeface="Arial" pitchFamily="34" charset="0"/>
                <a:cs typeface="Arial" pitchFamily="34" charset="0"/>
              </a:rPr>
              <a:t>системі </a:t>
            </a:r>
            <a:br>
              <a:rPr lang="uk-UA" b="0" dirty="0">
                <a:solidFill>
                  <a:schemeClr val="bg1"/>
                </a:solidFill>
                <a:latin typeface="Arial" pitchFamily="34" charset="0"/>
                <a:cs typeface="Arial" pitchFamily="34" charset="0"/>
              </a:rPr>
            </a:br>
            <a:r>
              <a:rPr lang="uk-UA" b="0" dirty="0">
                <a:solidFill>
                  <a:schemeClr val="bg1"/>
                </a:solidFill>
                <a:latin typeface="Arial" pitchFamily="34" charset="0"/>
                <a:cs typeface="Arial" pitchFamily="34" charset="0"/>
              </a:rPr>
              <a:t>«хижак-жертва»</a:t>
            </a:r>
            <a:r>
              <a:rPr lang="uk-UA" b="0" dirty="0"/>
              <a:t> </a:t>
            </a:r>
            <a:endParaRPr lang="ru-RU"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Зрозуміло, отримані результати уразливі з біологічної точки зору і вимагають змістовного обговорення фахівцями. Головною метою дослідження в даному випадку була наочна демонстрація спорідненості математичного апарата, що описує зовсім різні, зовні зовсім не схожі явища</a:t>
            </a:r>
            <a:r>
              <a:rPr lang="uk-UA" sz="2200">
                <a:solidFill>
                  <a:schemeClr val="bg1"/>
                </a:solidFill>
                <a:latin typeface="Arial" pitchFamily="34" charset="0"/>
                <a:cs typeface="Arial" pitchFamily="34" charset="0"/>
              </a:rPr>
              <a:t>. </a:t>
            </a:r>
            <a:endParaRPr lang="uk-UA" sz="2200" smtClean="0">
              <a:solidFill>
                <a:schemeClr val="bg1"/>
              </a:solidFill>
              <a:latin typeface="Arial" pitchFamily="34" charset="0"/>
              <a:cs typeface="Arial" pitchFamily="34" charset="0"/>
            </a:endParaRPr>
          </a:p>
          <a:p>
            <a:r>
              <a:rPr lang="uk-UA" sz="2200" smtClean="0">
                <a:solidFill>
                  <a:schemeClr val="bg1"/>
                </a:solidFill>
                <a:latin typeface="Arial" pitchFamily="34" charset="0"/>
                <a:cs typeface="Arial" pitchFamily="34" charset="0"/>
              </a:rPr>
              <a:t>Далі </a:t>
            </a:r>
            <a:r>
              <a:rPr lang="uk-UA" sz="2200" dirty="0">
                <a:solidFill>
                  <a:schemeClr val="bg1"/>
                </a:solidFill>
                <a:latin typeface="Arial" pitchFamily="34" charset="0"/>
                <a:cs typeface="Arial" pitchFamily="34" charset="0"/>
              </a:rPr>
              <a:t>перелік немеханічних прикладів, вивчення яких можливо на основі методів, уперше застосованих у механіці, буде продовжений.</a:t>
            </a:r>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30</a:t>
            </a:fld>
            <a:endParaRPr lang="ru-RU" dirty="0"/>
          </a:p>
        </p:txBody>
      </p:sp>
    </p:spTree>
    <p:extLst>
      <p:ext uri="{BB962C8B-B14F-4D97-AF65-F5344CB8AC3E}">
        <p14:creationId xmlns:p14="http://schemas.microsoft.com/office/powerpoint/2010/main" val="858826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itchFamily="34" charset="0"/>
                <a:cs typeface="Arial" pitchFamily="34" charset="0"/>
              </a:rPr>
              <a:t>Автоколивання</a:t>
            </a:r>
            <a:endParaRPr lang="uk-UA" dirty="0"/>
          </a:p>
        </p:txBody>
      </p:sp>
      <p:sp>
        <p:nvSpPr>
          <p:cNvPr id="3" name="Объект 2"/>
          <p:cNvSpPr>
            <a:spLocks noGrp="1"/>
          </p:cNvSpPr>
          <p:nvPr>
            <p:ph idx="1"/>
          </p:nvPr>
        </p:nvSpPr>
        <p:spPr/>
        <p:txBody>
          <a:bodyPr>
            <a:normAutofit/>
          </a:bodyPr>
          <a:lstStyle/>
          <a:p>
            <a:r>
              <a:rPr lang="uk-UA" sz="2200" dirty="0">
                <a:solidFill>
                  <a:schemeClr val="bg1"/>
                </a:solidFill>
              </a:rPr>
              <a:t>Аналогічні явища мають </a:t>
            </a:r>
            <a:endParaRPr lang="uk-UA" sz="2200" dirty="0" smtClean="0">
              <a:solidFill>
                <a:schemeClr val="bg1"/>
              </a:solidFill>
            </a:endParaRPr>
          </a:p>
          <a:p>
            <a:r>
              <a:rPr lang="uk-UA" sz="2200" dirty="0" smtClean="0">
                <a:solidFill>
                  <a:schemeClr val="bg1"/>
                </a:solidFill>
              </a:rPr>
              <a:t>місце </a:t>
            </a:r>
            <a:r>
              <a:rPr lang="uk-UA" sz="2200" dirty="0">
                <a:solidFill>
                  <a:schemeClr val="bg1"/>
                </a:solidFill>
              </a:rPr>
              <a:t>в звичайних </a:t>
            </a:r>
            <a:r>
              <a:rPr lang="uk-UA" sz="2200" dirty="0" err="1" smtClean="0">
                <a:solidFill>
                  <a:schemeClr val="bg1"/>
                </a:solidFill>
              </a:rPr>
              <a:t>маят-</a:t>
            </a:r>
            <a:endParaRPr lang="uk-UA" sz="2200" dirty="0" smtClean="0">
              <a:solidFill>
                <a:schemeClr val="bg1"/>
              </a:solidFill>
            </a:endParaRPr>
          </a:p>
          <a:p>
            <a:r>
              <a:rPr lang="uk-UA" sz="2200" dirty="0" err="1" smtClean="0">
                <a:solidFill>
                  <a:schemeClr val="bg1"/>
                </a:solidFill>
              </a:rPr>
              <a:t>никових</a:t>
            </a:r>
            <a:r>
              <a:rPr lang="uk-UA" sz="2200" dirty="0" smtClean="0">
                <a:solidFill>
                  <a:schemeClr val="bg1"/>
                </a:solidFill>
              </a:rPr>
              <a:t> </a:t>
            </a:r>
            <a:r>
              <a:rPr lang="uk-UA" sz="2200" dirty="0">
                <a:solidFill>
                  <a:schemeClr val="bg1"/>
                </a:solidFill>
              </a:rPr>
              <a:t>годинниках, у </a:t>
            </a:r>
            <a:endParaRPr lang="uk-UA" sz="2200" dirty="0" smtClean="0">
              <a:solidFill>
                <a:schemeClr val="bg1"/>
              </a:solidFill>
            </a:endParaRPr>
          </a:p>
          <a:p>
            <a:r>
              <a:rPr lang="uk-UA" sz="2200" dirty="0" smtClean="0">
                <a:solidFill>
                  <a:schemeClr val="bg1"/>
                </a:solidFill>
              </a:rPr>
              <a:t>яких </a:t>
            </a:r>
            <a:r>
              <a:rPr lang="uk-UA" sz="2200" dirty="0">
                <a:solidFill>
                  <a:schemeClr val="bg1"/>
                </a:solidFill>
              </a:rPr>
              <a:t>вага гирі підштовхує, </a:t>
            </a:r>
            <a:endParaRPr lang="uk-UA" sz="2200" dirty="0" smtClean="0">
              <a:solidFill>
                <a:schemeClr val="bg1"/>
              </a:solidFill>
            </a:endParaRPr>
          </a:p>
          <a:p>
            <a:r>
              <a:rPr lang="uk-UA" sz="2200" dirty="0" smtClean="0">
                <a:solidFill>
                  <a:schemeClr val="bg1"/>
                </a:solidFill>
              </a:rPr>
              <a:t>за </a:t>
            </a:r>
            <a:r>
              <a:rPr lang="uk-UA" sz="2200" dirty="0">
                <a:solidFill>
                  <a:schemeClr val="bg1"/>
                </a:solidFill>
              </a:rPr>
              <a:t>допомогою нескладного </a:t>
            </a:r>
            <a:endParaRPr lang="uk-UA" sz="2200" dirty="0" smtClean="0">
              <a:solidFill>
                <a:schemeClr val="bg1"/>
              </a:solidFill>
            </a:endParaRPr>
          </a:p>
          <a:p>
            <a:r>
              <a:rPr lang="uk-UA" sz="2200" dirty="0" smtClean="0">
                <a:solidFill>
                  <a:schemeClr val="bg1"/>
                </a:solidFill>
              </a:rPr>
              <a:t>механізму</a:t>
            </a:r>
            <a:r>
              <a:rPr lang="uk-UA" sz="2200" dirty="0">
                <a:solidFill>
                  <a:schemeClr val="bg1"/>
                </a:solidFill>
              </a:rPr>
              <a:t>, маятник, створюючи його незатухаючі з постійною амплітудою коливання. Те ж саме відбувається в електричних генераторах змінного струму.</a:t>
            </a:r>
            <a:endParaRPr lang="ru-RU" sz="2200" dirty="0">
              <a:solidFill>
                <a:schemeClr val="bg1"/>
              </a:solidFill>
            </a:endParaRPr>
          </a:p>
          <a:p>
            <a:r>
              <a:rPr lang="uk-UA" sz="2200" dirty="0">
                <a:solidFill>
                  <a:schemeClr val="bg1"/>
                </a:solidFill>
              </a:rPr>
              <a:t>Відомі коливальні процеси, що </a:t>
            </a:r>
            <a:r>
              <a:rPr lang="uk-UA" sz="2200" dirty="0" err="1">
                <a:solidFill>
                  <a:schemeClr val="bg1"/>
                </a:solidFill>
              </a:rPr>
              <a:t>самопідтримуються</a:t>
            </a:r>
            <a:r>
              <a:rPr lang="uk-UA" sz="2200" dirty="0">
                <a:solidFill>
                  <a:schemeClr val="bg1"/>
                </a:solidFill>
              </a:rPr>
              <a:t>, у хімії (реакція </a:t>
            </a:r>
            <a:r>
              <a:rPr lang="uk-UA" sz="2200" dirty="0" err="1">
                <a:solidFill>
                  <a:schemeClr val="bg1"/>
                </a:solidFill>
              </a:rPr>
              <a:t>Белоусова-Жаботинского</a:t>
            </a:r>
            <a:r>
              <a:rPr lang="uk-UA" sz="2200" dirty="0">
                <a:solidFill>
                  <a:schemeClr val="bg1"/>
                </a:solidFill>
              </a:rPr>
              <a:t>), а також у біології й економіці.</a:t>
            </a:r>
            <a:endParaRPr lang="ru-RU" sz="2200" dirty="0">
              <a:solidFill>
                <a:schemeClr val="bg1"/>
              </a:solidFill>
            </a:endParaRPr>
          </a:p>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4</a:t>
            </a:fld>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1612032"/>
            <a:ext cx="4027165" cy="2032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9847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itchFamily="34" charset="0"/>
                <a:cs typeface="Arial" pitchFamily="34" charset="0"/>
              </a:rPr>
              <a:t>Автоколивання</a:t>
            </a:r>
            <a:endParaRPr lang="uk-UA" dirty="0"/>
          </a:p>
        </p:txBody>
      </p:sp>
      <p:sp>
        <p:nvSpPr>
          <p:cNvPr id="3" name="Объект 2"/>
          <p:cNvSpPr>
            <a:spLocks noGrp="1"/>
          </p:cNvSpPr>
          <p:nvPr>
            <p:ph idx="1"/>
          </p:nvPr>
        </p:nvSpPr>
        <p:spPr/>
        <p:txBody>
          <a:bodyPr/>
          <a:lstStyle/>
          <a:p>
            <a:r>
              <a:rPr lang="uk-UA" sz="2200" dirty="0">
                <a:solidFill>
                  <a:schemeClr val="bg1"/>
                </a:solidFill>
                <a:latin typeface="Arial" pitchFamily="34" charset="0"/>
                <a:cs typeface="Arial" pitchFamily="34" charset="0"/>
              </a:rPr>
              <a:t>Розглянемо математичну модель подібних коливань. Диференціальне рівняння загасаючих гармонійних коливань має вид:</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2.5.1)</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Тут середній доданок описує силу тертя, пропорційну швидкості. Рішення рівняння (2.5.1) при малій силі тертя буде:</a:t>
            </a:r>
            <a:endParaRPr lang="ru-RU" sz="2200" dirty="0">
              <a:solidFill>
                <a:schemeClr val="bg1"/>
              </a:solidFill>
              <a:latin typeface="Arial" pitchFamily="34" charset="0"/>
              <a:cs typeface="Arial" pitchFamily="34" charset="0"/>
            </a:endParaRPr>
          </a:p>
          <a:p>
            <a:r>
              <a:rPr lang="ru-RU" sz="2200" dirty="0">
                <a:solidFill>
                  <a:schemeClr val="bg1"/>
                </a:solidFill>
                <a:latin typeface="Arial" pitchFamily="34" charset="0"/>
                <a:cs typeface="Arial" pitchFamily="34" charset="0"/>
              </a:rPr>
              <a:t>	</a:t>
            </a:r>
            <a:r>
              <a:rPr lang="ru-RU" sz="2200" dirty="0" smtClean="0">
                <a:solidFill>
                  <a:schemeClr val="bg1"/>
                </a:solidFill>
                <a:latin typeface="Arial" pitchFamily="34" charset="0"/>
                <a:cs typeface="Arial" pitchFamily="34" charset="0"/>
              </a:rPr>
              <a:t>                                                               (</a:t>
            </a:r>
            <a:r>
              <a:rPr lang="ru-RU" sz="2200" dirty="0">
                <a:solidFill>
                  <a:schemeClr val="bg1"/>
                </a:solidFill>
                <a:latin typeface="Arial" pitchFamily="34" charset="0"/>
                <a:cs typeface="Arial" pitchFamily="34" charset="0"/>
              </a:rPr>
              <a:t>2.5.2)</a:t>
            </a:r>
          </a:p>
          <a:p>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5</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498607069"/>
              </p:ext>
            </p:extLst>
          </p:nvPr>
        </p:nvGraphicFramePr>
        <p:xfrm>
          <a:off x="2771800" y="2636912"/>
          <a:ext cx="2016224" cy="382141"/>
        </p:xfrm>
        <a:graphic>
          <a:graphicData uri="http://schemas.openxmlformats.org/presentationml/2006/ole">
            <mc:AlternateContent xmlns:mc="http://schemas.openxmlformats.org/markup-compatibility/2006">
              <mc:Choice xmlns:v="urn:schemas-microsoft-com:vml" Requires="v">
                <p:oleObj spid="_x0000_s3106" name="Формула" r:id="rId3" imgW="1308100" imgH="241300" progId="Equation.3">
                  <p:embed/>
                </p:oleObj>
              </mc:Choice>
              <mc:Fallback>
                <p:oleObj name="Формула" r:id="rId3" imgW="1308100" imgH="241300" progId="Equation.3">
                  <p:embed/>
                  <p:pic>
                    <p:nvPicPr>
                      <p:cNvPr id="0" name="Объект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800" y="2636912"/>
                        <a:ext cx="2016224" cy="382141"/>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1805129428"/>
              </p:ext>
            </p:extLst>
          </p:nvPr>
        </p:nvGraphicFramePr>
        <p:xfrm>
          <a:off x="1475160" y="4149080"/>
          <a:ext cx="4681016" cy="530052"/>
        </p:xfrm>
        <a:graphic>
          <a:graphicData uri="http://schemas.openxmlformats.org/presentationml/2006/ole">
            <mc:AlternateContent xmlns:mc="http://schemas.openxmlformats.org/markup-compatibility/2006">
              <mc:Choice xmlns:v="urn:schemas-microsoft-com:vml" Requires="v">
                <p:oleObj spid="_x0000_s3107" name="Формула" r:id="rId5" imgW="3276600" imgH="317500" progId="Equation.3">
                  <p:embed/>
                </p:oleObj>
              </mc:Choice>
              <mc:Fallback>
                <p:oleObj name="Формула" r:id="rId5" imgW="3276600" imgH="317500" progId="Equation.3">
                  <p:embed/>
                  <p:pic>
                    <p:nvPicPr>
                      <p:cNvPr id="0" name="Объект 2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75160" y="4149080"/>
                        <a:ext cx="4681016" cy="53005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56056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itchFamily="34" charset="0"/>
                <a:cs typeface="Arial" pitchFamily="34" charset="0"/>
              </a:rPr>
              <a:t>Автоколивання</a:t>
            </a:r>
            <a:endParaRPr lang="ru-RU"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Відповідні графіки приведений на рис. 2.5.2, 2.5.3</a:t>
            </a:r>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6</a:t>
            </a:fld>
            <a:endParaRPr lang="ru-RU"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2420888"/>
            <a:ext cx="6912768"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838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itchFamily="34" charset="0"/>
                <a:cs typeface="Arial" pitchFamily="34" charset="0"/>
              </a:rPr>
              <a:t>Випадок «негативного» тертя</a:t>
            </a:r>
            <a:endParaRPr lang="ru-RU" b="0"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У випадку «негативного» тертя, що підштовхує систему із силою, пропорційною швидкості, замість (2.5.1) маємо рівняння:</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2.5.3)</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рішення якого:</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2.5.4)</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описує коливання зі зростаючою амплітудою (рис. 2.5.4, 2.5.5)</a:t>
            </a:r>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7</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368853160"/>
              </p:ext>
            </p:extLst>
          </p:nvPr>
        </p:nvGraphicFramePr>
        <p:xfrm>
          <a:off x="2987824" y="2686819"/>
          <a:ext cx="2232248" cy="382141"/>
        </p:xfrm>
        <a:graphic>
          <a:graphicData uri="http://schemas.openxmlformats.org/presentationml/2006/ole">
            <mc:AlternateContent xmlns:mc="http://schemas.openxmlformats.org/markup-compatibility/2006">
              <mc:Choice xmlns:v="urn:schemas-microsoft-com:vml" Requires="v">
                <p:oleObj spid="_x0000_s5154" name="Формула" r:id="rId3" imgW="1295400" imgH="241300" progId="Equation.3">
                  <p:embed/>
                </p:oleObj>
              </mc:Choice>
              <mc:Fallback>
                <p:oleObj name="Формула" r:id="rId3" imgW="1295400" imgH="241300" progId="Equation.3">
                  <p:embed/>
                  <p:pic>
                    <p:nvPicPr>
                      <p:cNvPr id="0" name="Объект 4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824" y="2686819"/>
                        <a:ext cx="2232248" cy="382141"/>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385082611"/>
              </p:ext>
            </p:extLst>
          </p:nvPr>
        </p:nvGraphicFramePr>
        <p:xfrm>
          <a:off x="1547664" y="3501008"/>
          <a:ext cx="4446637" cy="432048"/>
        </p:xfrm>
        <a:graphic>
          <a:graphicData uri="http://schemas.openxmlformats.org/presentationml/2006/ole">
            <mc:AlternateContent xmlns:mc="http://schemas.openxmlformats.org/markup-compatibility/2006">
              <mc:Choice xmlns:v="urn:schemas-microsoft-com:vml" Requires="v">
                <p:oleObj spid="_x0000_s5155" name="Формула" r:id="rId5" imgW="3441700" imgH="317500" progId="Equation.3">
                  <p:embed/>
                </p:oleObj>
              </mc:Choice>
              <mc:Fallback>
                <p:oleObj name="Формула" r:id="rId5" imgW="3441700" imgH="317500" progId="Equation.3">
                  <p:embed/>
                  <p:pic>
                    <p:nvPicPr>
                      <p:cNvPr id="0" name="Объект 4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47664" y="3501008"/>
                        <a:ext cx="4446637" cy="43204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062700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itchFamily="34" charset="0"/>
                <a:cs typeface="Arial" pitchFamily="34" charset="0"/>
              </a:rPr>
              <a:t>Випадок «негативного» тертя</a:t>
            </a:r>
            <a:endParaRPr lang="ru-RU" dirty="0"/>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8</a:t>
            </a:fld>
            <a:endParaRPr lang="ru-RU"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5888" y="2043113"/>
            <a:ext cx="6786512" cy="3186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6486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itchFamily="34" charset="0"/>
                <a:cs typeface="Arial" pitchFamily="34" charset="0"/>
              </a:rPr>
              <a:t>Системи з негативним зворотним зв'язком</a:t>
            </a:r>
            <a:endParaRPr lang="ru-RU" b="0" dirty="0"/>
          </a:p>
        </p:txBody>
      </p:sp>
      <p:sp>
        <p:nvSpPr>
          <p:cNvPr id="3" name="Объект 2"/>
          <p:cNvSpPr>
            <a:spLocks noGrp="1"/>
          </p:cNvSpPr>
          <p:nvPr>
            <p:ph idx="1"/>
          </p:nvPr>
        </p:nvSpPr>
        <p:spPr/>
        <p:txBody>
          <a:bodyPr>
            <a:normAutofit fontScale="92500" lnSpcReduction="10000"/>
          </a:bodyPr>
          <a:lstStyle/>
          <a:p>
            <a:r>
              <a:rPr lang="uk-UA" dirty="0">
                <a:solidFill>
                  <a:schemeClr val="bg1"/>
                </a:solidFill>
                <a:latin typeface="Arial" pitchFamily="34" charset="0"/>
                <a:cs typeface="Arial" pitchFamily="34" charset="0"/>
              </a:rPr>
              <a:t>Фазові портрети на рис. 2.5.3, 2.5.5 називаються, за аналогією з рис. 1.7.2, фокусами.</a:t>
            </a:r>
            <a:endParaRPr lang="ru-RU" dirty="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Якщо створити систему, у якій тертя негативне при малих амплітудах і позитивне при великих, то така система буде автоматично підтримувати коливання з постійною амплітудою, парируючи відхилення від цієї амплітуди. Така система називається системою з негативним зворотним зв'язком.</a:t>
            </a:r>
            <a:endParaRPr lang="ru-RU" dirty="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На відміну від цього, у системах з позитивним зворотним зв'язком з ростом відхилення від якогось стану росте і сила, що веде з цього стану. На цьому принципі влаштована, наприклад, пастка для ведмедя. На вершині дерева поміщають принаду (мед), а нижче підвішують на мотузці колоду. </a:t>
            </a:r>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9</a:t>
            </a:fld>
            <a:endParaRPr lang="ru-RU" dirty="0"/>
          </a:p>
        </p:txBody>
      </p:sp>
    </p:spTree>
    <p:extLst>
      <p:ext uri="{BB962C8B-B14F-4D97-AF65-F5344CB8AC3E}">
        <p14:creationId xmlns:p14="http://schemas.microsoft.com/office/powerpoint/2010/main" val="1535103100"/>
      </p:ext>
    </p:extLst>
  </p:cSld>
  <p:clrMapOvr>
    <a:masterClrMapping/>
  </p:clrMapOvr>
</p:sld>
</file>

<file path=ppt/theme/theme1.xml><?xml version="1.0" encoding="utf-8"?>
<a:theme xmlns:a="http://schemas.openxmlformats.org/drawingml/2006/main" name="Паркет">
  <a:themeElements>
    <a:clrScheme name="Другая 1">
      <a:dk1>
        <a:sysClr val="windowText" lastClr="000000"/>
      </a:dk1>
      <a:lt1>
        <a:sysClr val="window" lastClr="FFFFFF"/>
      </a:lt1>
      <a:dk2>
        <a:srgbClr val="00B0F0"/>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Обычная">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аркет">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2596</TotalTime>
  <Words>1234</Words>
  <Application>Microsoft Office PowerPoint</Application>
  <PresentationFormat>Экран (4:3)</PresentationFormat>
  <Paragraphs>134</Paragraphs>
  <Slides>30</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30</vt:i4>
      </vt:variant>
    </vt:vector>
  </HeadingPairs>
  <TitlesOfParts>
    <vt:vector size="32" baseType="lpstr">
      <vt:lpstr>Паркет</vt:lpstr>
      <vt:lpstr>Формула</vt:lpstr>
      <vt:lpstr>CИСТЕМНИЙ АНАЛІЗ</vt:lpstr>
      <vt:lpstr>ЛЕКЦІЯ</vt:lpstr>
      <vt:lpstr>Автоколивання</vt:lpstr>
      <vt:lpstr>Автоколивання</vt:lpstr>
      <vt:lpstr>Автоколивання</vt:lpstr>
      <vt:lpstr>Автоколивання</vt:lpstr>
      <vt:lpstr>Випадок «негативного» тертя</vt:lpstr>
      <vt:lpstr>Випадок «негативного» тертя</vt:lpstr>
      <vt:lpstr>Системи з негативним зворотним зв'язком</vt:lpstr>
      <vt:lpstr>Системи з негативним зворотним зв'язком</vt:lpstr>
      <vt:lpstr>Системи з негативним зворотним зв'язком</vt:lpstr>
      <vt:lpstr>Система з негативним  зворотним зв'язком</vt:lpstr>
      <vt:lpstr>Система з негативним  зворотним зв'язком</vt:lpstr>
      <vt:lpstr>Рівняння Ван-дер-Поля</vt:lpstr>
      <vt:lpstr>Граничний цикл </vt:lpstr>
      <vt:lpstr>Граничний цикл </vt:lpstr>
      <vt:lpstr>Граничний цикл </vt:lpstr>
      <vt:lpstr>Граничний цикл </vt:lpstr>
      <vt:lpstr>Граничний цикл </vt:lpstr>
      <vt:lpstr>Граничний цикл </vt:lpstr>
      <vt:lpstr>      Автоколивання в системі  «хижак-жертва» </vt:lpstr>
      <vt:lpstr>Автоколивання в системі  «хижак-жертва» </vt:lpstr>
      <vt:lpstr>Автоколивання в системі  «хижак-жертва» </vt:lpstr>
      <vt:lpstr>Автоколивання в системі  «хижак-жертва» </vt:lpstr>
      <vt:lpstr>Автоколивання в системі  «хижак-жертва» </vt:lpstr>
      <vt:lpstr>Автоколивання в системі  «хижак-жертва» </vt:lpstr>
      <vt:lpstr>Автоколивання в системі  «хижак-жертва» </vt:lpstr>
      <vt:lpstr>Автоколивання в системі  «хижак-жертва» </vt:lpstr>
      <vt:lpstr>Автоколивання в системі  «хижак-жертва» </vt:lpstr>
      <vt:lpstr>Автоколивання в системі  «хижак-жертва»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Теория конфликтов </dc:title>
  <dc:creator>Валерий И. Заяц</dc:creator>
  <cp:lastModifiedBy>user</cp:lastModifiedBy>
  <cp:revision>235</cp:revision>
  <dcterms:created xsi:type="dcterms:W3CDTF">2018-09-10T07:12:08Z</dcterms:created>
  <dcterms:modified xsi:type="dcterms:W3CDTF">2023-10-19T12:52:21Z</dcterms:modified>
</cp:coreProperties>
</file>