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6"/>
  </p:notesMasterIdLst>
  <p:sldIdLst>
    <p:sldId id="256" r:id="rId2"/>
    <p:sldId id="257" r:id="rId3"/>
    <p:sldId id="259" r:id="rId4"/>
    <p:sldId id="284" r:id="rId5"/>
    <p:sldId id="283" r:id="rId6"/>
    <p:sldId id="282" r:id="rId7"/>
    <p:sldId id="285" r:id="rId8"/>
    <p:sldId id="286" r:id="rId9"/>
    <p:sldId id="260" r:id="rId10"/>
    <p:sldId id="275" r:id="rId11"/>
    <p:sldId id="274" r:id="rId12"/>
    <p:sldId id="280" r:id="rId13"/>
    <p:sldId id="287" r:id="rId14"/>
    <p:sldId id="28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12/14/2020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5521F-5DF8-416B-B6FE-33876C05932B}" type="slidenum">
              <a:rPr lang="ru-UA" smtClean="0"/>
              <a:t>12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6358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5521F-5DF8-416B-B6FE-33876C05932B}" type="slidenum">
              <a:rPr lang="ru-UA" smtClean="0"/>
              <a:t>14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2525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13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99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76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2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63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21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12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36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6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58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69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40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РОЗВИТОК</a:t>
            </a:r>
            <a:r>
              <a:rPr lang="ru-RU" sz="4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ru-RU" sz="40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МЕТАЛУРГІЙНОЇ</a:t>
            </a:r>
            <a:r>
              <a:rPr lang="ru-RU" sz="4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СМАРТ-</a:t>
            </a:r>
            <a:r>
              <a:rPr lang="ru-RU" sz="40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ПРОМИСЛОВОСТІ</a:t>
            </a:r>
            <a:endParaRPr lang="ru-RU" sz="40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370" y="3731177"/>
            <a:ext cx="8000254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Кириченко </a:t>
            </a:r>
            <a:r>
              <a:rPr lang="uk-UA" sz="24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ОлексіЙ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uk-UA" sz="2400" b="1" i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гЕННАДІЙОВИЧ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К.Т.</a:t>
            </a:r>
            <a:r>
              <a:rPr lang="uk-UA" sz="2400" i="1" dirty="0" err="1">
                <a:solidFill>
                  <a:schemeClr val="tx1"/>
                </a:solidFill>
                <a:latin typeface="Cambria" panose="02040503050406030204" pitchFamily="18" charset="0"/>
              </a:rPr>
              <a:t>Н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, В.О. завідувача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кафедри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МЕТАЛУРГІЇ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навчально-науковий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інститут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624" y="259855"/>
            <a:ext cx="3537294" cy="384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552641" cy="126868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7. </a:t>
            </a:r>
            <a:r>
              <a:rPr lang="ru-RU" b="1" dirty="0" err="1">
                <a:solidFill>
                  <a:schemeClr val="tx1"/>
                </a:solidFill>
              </a:rPr>
              <a:t>Основні</a:t>
            </a:r>
            <a:r>
              <a:rPr lang="ru-RU" b="1" dirty="0">
                <a:solidFill>
                  <a:schemeClr val="tx1"/>
                </a:solidFill>
              </a:rPr>
              <a:t> напрямки 4.0 </a:t>
            </a:r>
            <a:r>
              <a:rPr lang="ru-RU" b="1" dirty="0" err="1">
                <a:solidFill>
                  <a:schemeClr val="tx1"/>
                </a:solidFill>
              </a:rPr>
              <a:t>сьогодні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2" y="1968285"/>
            <a:ext cx="11503617" cy="39542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/>
              <a:t>1) </a:t>
            </a:r>
            <a:r>
              <a:rPr lang="ru-RU" sz="3200" dirty="0" err="1"/>
              <a:t>Розумне</a:t>
            </a:r>
            <a:r>
              <a:rPr lang="ru-RU" sz="3200" dirty="0"/>
              <a:t> </a:t>
            </a:r>
            <a:r>
              <a:rPr lang="ru-RU" sz="3200" dirty="0" err="1"/>
              <a:t>споживання</a:t>
            </a:r>
            <a:r>
              <a:rPr lang="ru-RU" sz="3200" dirty="0"/>
              <a:t> </a:t>
            </a:r>
            <a:r>
              <a:rPr lang="ru-RU" sz="3200" dirty="0" err="1"/>
              <a:t>енергії</a:t>
            </a:r>
            <a:r>
              <a:rPr lang="ru-RU" sz="3200" dirty="0"/>
              <a:t> і </a:t>
            </a:r>
            <a:r>
              <a:rPr lang="ru-RU" sz="3200" dirty="0" err="1"/>
              <a:t>цифрове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/>
              <a:t>продуктивністю</a:t>
            </a:r>
            <a:r>
              <a:rPr lang="ru-RU" sz="3200" dirty="0"/>
              <a:t> </a:t>
            </a:r>
            <a:endParaRPr lang="ru-RU" sz="32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smtClean="0"/>
              <a:t>2</a:t>
            </a:r>
            <a:r>
              <a:rPr lang="ru-RU" sz="3200" dirty="0"/>
              <a:t>) </a:t>
            </a:r>
            <a:r>
              <a:rPr lang="ru-RU" sz="3200" dirty="0" err="1"/>
              <a:t>Цифрове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/>
              <a:t>показниками</a:t>
            </a:r>
            <a:r>
              <a:rPr lang="ru-RU" sz="3200" dirty="0"/>
              <a:t> </a:t>
            </a:r>
            <a:r>
              <a:rPr lang="ru-RU" sz="3200" dirty="0" err="1"/>
              <a:t>ефективності</a:t>
            </a:r>
            <a:r>
              <a:rPr lang="ru-RU" sz="3200" dirty="0"/>
              <a:t> </a:t>
            </a:r>
            <a:endParaRPr lang="ru-RU" sz="32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smtClean="0"/>
              <a:t>3</a:t>
            </a:r>
            <a:r>
              <a:rPr lang="ru-RU" sz="3200" dirty="0"/>
              <a:t>) </a:t>
            </a:r>
            <a:r>
              <a:rPr lang="ru-RU" sz="3200" dirty="0" err="1" smtClean="0"/>
              <a:t>Інтелектуальн</a:t>
            </a:r>
            <a:r>
              <a:rPr lang="uk-UA" sz="3200" dirty="0" smtClean="0"/>
              <a:t>і</a:t>
            </a:r>
            <a:r>
              <a:rPr lang="ru-RU" sz="3200" dirty="0" smtClean="0"/>
              <a:t> </a:t>
            </a:r>
            <a:r>
              <a:rPr lang="ru-RU" sz="3200" dirty="0" err="1"/>
              <a:t>технології</a:t>
            </a:r>
            <a:r>
              <a:rPr lang="ru-RU" sz="3200" dirty="0"/>
              <a:t> </a:t>
            </a:r>
            <a:endParaRPr lang="ru-RU" sz="32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smtClean="0"/>
              <a:t>4</a:t>
            </a:r>
            <a:r>
              <a:rPr lang="ru-RU" sz="3200" dirty="0"/>
              <a:t>) </a:t>
            </a:r>
            <a:r>
              <a:rPr lang="ru-RU" sz="3200" dirty="0" err="1"/>
              <a:t>Наступний</a:t>
            </a:r>
            <a:r>
              <a:rPr lang="ru-RU" sz="3200" dirty="0"/>
              <a:t> </a:t>
            </a:r>
            <a:r>
              <a:rPr lang="ru-RU" sz="3200" dirty="0" err="1"/>
              <a:t>рівень</a:t>
            </a:r>
            <a:r>
              <a:rPr lang="ru-RU" sz="3200" dirty="0"/>
              <a:t> </a:t>
            </a:r>
            <a:r>
              <a:rPr lang="ru-RU" sz="3200" dirty="0" err="1"/>
              <a:t>автоматизації</a:t>
            </a:r>
            <a:r>
              <a:rPr lang="ru-RU" sz="3200" dirty="0"/>
              <a:t> </a:t>
            </a:r>
            <a:endParaRPr lang="ru-RU" sz="32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smtClean="0"/>
              <a:t>5</a:t>
            </a:r>
            <a:r>
              <a:rPr lang="ru-RU" sz="3200" dirty="0"/>
              <a:t>) </a:t>
            </a:r>
            <a:r>
              <a:rPr lang="ru-RU" sz="3200" dirty="0" err="1"/>
              <a:t>Цифрове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 smtClean="0"/>
              <a:t>якістю</a:t>
            </a:r>
            <a:endParaRPr lang="uk-UA" sz="32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498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10752666" cy="111440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8. </a:t>
            </a:r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СТВОРЕННЯ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МЕТАЛУРГІЙНОГО</a:t>
            </a:r>
            <a:r>
              <a:rPr lang="ru-RU" b="1" dirty="0" smtClean="0">
                <a:solidFill>
                  <a:schemeClr val="tx1"/>
                </a:solidFill>
              </a:rPr>
              <a:t> СМАРТ-ЗАВОДУ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513142" cy="4375365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/>
              <a:t>Операційне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endParaRPr lang="ru-RU" sz="32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 smtClean="0"/>
              <a:t>Гарантія</a:t>
            </a:r>
            <a:r>
              <a:rPr lang="ru-RU" sz="3200" dirty="0" smtClean="0"/>
              <a:t> </a:t>
            </a:r>
            <a:r>
              <a:rPr lang="ru-RU" sz="3200" dirty="0"/>
              <a:t>контролю </a:t>
            </a:r>
            <a:r>
              <a:rPr lang="ru-RU" sz="3200" dirty="0" err="1"/>
              <a:t>якості</a:t>
            </a:r>
            <a:r>
              <a:rPr lang="ru-RU" sz="3200" dirty="0"/>
              <a:t> </a:t>
            </a:r>
            <a:endParaRPr lang="ru-RU" sz="32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smtClean="0"/>
              <a:t>3</a:t>
            </a:r>
            <a:r>
              <a:rPr lang="en-US" sz="3200" dirty="0"/>
              <a:t>D-</a:t>
            </a:r>
            <a:r>
              <a:rPr lang="ru-RU" sz="3200" dirty="0" err="1"/>
              <a:t>моделювання</a:t>
            </a:r>
            <a:r>
              <a:rPr lang="ru-RU" sz="3200" dirty="0"/>
              <a:t> </a:t>
            </a:r>
            <a:r>
              <a:rPr lang="ru-RU" sz="3200" dirty="0" err="1"/>
              <a:t>виробництва</a:t>
            </a:r>
            <a:r>
              <a:rPr lang="ru-RU" sz="3200" dirty="0"/>
              <a:t> </a:t>
            </a:r>
            <a:endParaRPr lang="ru-RU" sz="32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 smtClean="0"/>
              <a:t>Управління</a:t>
            </a:r>
            <a:r>
              <a:rPr lang="ru-RU" sz="3200" dirty="0" smtClean="0"/>
              <a:t> </a:t>
            </a:r>
            <a:r>
              <a:rPr lang="ru-RU" sz="3200" dirty="0" err="1"/>
              <a:t>штучним</a:t>
            </a:r>
            <a:r>
              <a:rPr lang="ru-RU" sz="3200" dirty="0"/>
              <a:t> </a:t>
            </a:r>
            <a:r>
              <a:rPr lang="ru-RU" sz="3200" dirty="0" err="1"/>
              <a:t>інтелектом</a:t>
            </a:r>
            <a:r>
              <a:rPr lang="ru-RU" sz="3200" dirty="0"/>
              <a:t> </a:t>
            </a:r>
            <a:endParaRPr lang="ru-RU" sz="32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 smtClean="0"/>
              <a:t>Підвищена</a:t>
            </a:r>
            <a:r>
              <a:rPr lang="ru-RU" sz="3200" dirty="0" smtClean="0"/>
              <a:t> </a:t>
            </a:r>
            <a:r>
              <a:rPr lang="ru-RU" sz="3200" dirty="0" err="1"/>
              <a:t>безпека</a:t>
            </a:r>
            <a:r>
              <a:rPr lang="ru-RU" sz="3200" dirty="0"/>
              <a:t> </a:t>
            </a:r>
            <a:r>
              <a:rPr lang="ru-RU" sz="3200" dirty="0" err="1" smtClean="0"/>
              <a:t>співробітників</a:t>
            </a:r>
            <a:endParaRPr lang="uk-UA" sz="32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87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7371"/>
            <a:ext cx="10771716" cy="1248229"/>
          </a:xfrm>
          <a:gradFill>
            <a:gsLst>
              <a:gs pos="58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9. </a:t>
            </a:r>
            <a:r>
              <a:rPr lang="ru-RU" b="1" dirty="0" err="1" smtClean="0">
                <a:solidFill>
                  <a:schemeClr val="tx1"/>
                </a:solidFill>
              </a:rPr>
              <a:t>ІННОВАЦІЇ</a:t>
            </a:r>
            <a:r>
              <a:rPr lang="ru-RU" b="1" dirty="0" smtClean="0">
                <a:solidFill>
                  <a:schemeClr val="tx1"/>
                </a:solidFill>
              </a:rPr>
              <a:t> В </a:t>
            </a:r>
            <a:r>
              <a:rPr lang="ru-RU" b="1" dirty="0" err="1" smtClean="0">
                <a:solidFill>
                  <a:schemeClr val="tx1"/>
                </a:solidFill>
              </a:rPr>
              <a:t>МЕТАЛУРГІЇ</a:t>
            </a:r>
            <a:r>
              <a:rPr lang="ru-RU" b="1" dirty="0" smtClean="0">
                <a:solidFill>
                  <a:schemeClr val="tx1"/>
                </a:solidFill>
              </a:rPr>
              <a:t>: ЯК «ЦИФРА» </a:t>
            </a:r>
            <a:r>
              <a:rPr lang="ru-RU" b="1" dirty="0" err="1" smtClean="0">
                <a:solidFill>
                  <a:schemeClr val="tx1"/>
                </a:solidFill>
              </a:rPr>
              <a:t>ЗАПОБІГАЄ</a:t>
            </a:r>
            <a:r>
              <a:rPr lang="ru-RU" b="1" dirty="0" smtClean="0">
                <a:solidFill>
                  <a:schemeClr val="tx1"/>
                </a:solidFill>
              </a:rPr>
              <a:t> «</a:t>
            </a:r>
            <a:r>
              <a:rPr lang="ru-RU" b="1" dirty="0" err="1" smtClean="0">
                <a:solidFill>
                  <a:schemeClr val="tx1"/>
                </a:solidFill>
              </a:rPr>
              <a:t>ВТОМІ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МЕТАЛУ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2A00236-BCC9-42EF-9462-2C347B8E7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" y="1859798"/>
            <a:ext cx="11149966" cy="4118971"/>
          </a:xfrm>
          <a:gradFill>
            <a:gsLst>
              <a:gs pos="6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fontAlgn="base"/>
            <a:r>
              <a:rPr lang="ru-RU" sz="3600" b="1" dirty="0" err="1"/>
              <a:t>Що</a:t>
            </a:r>
            <a:r>
              <a:rPr lang="ru-RU" sz="3600" b="1" dirty="0"/>
              <a:t> нового в </a:t>
            </a:r>
            <a:r>
              <a:rPr lang="ru-RU" sz="3600" b="1" dirty="0" err="1"/>
              <a:t>світі</a:t>
            </a:r>
            <a:r>
              <a:rPr lang="ru-RU" sz="3600" b="1" dirty="0"/>
              <a:t>?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600" b="1" dirty="0" err="1"/>
              <a:t>Чи</a:t>
            </a:r>
            <a:r>
              <a:rPr lang="ru-RU" sz="3600" b="1" dirty="0"/>
              <a:t> </a:t>
            </a:r>
            <a:r>
              <a:rPr lang="ru-RU" sz="3600" b="1" dirty="0" err="1"/>
              <a:t>прижилися</a:t>
            </a:r>
            <a:r>
              <a:rPr lang="ru-RU" sz="3600" b="1" dirty="0"/>
              <a:t> </a:t>
            </a:r>
            <a:r>
              <a:rPr lang="ru-RU" sz="3600" b="1" dirty="0" err="1"/>
              <a:t>інновації</a:t>
            </a:r>
            <a:r>
              <a:rPr lang="ru-RU" sz="3600" b="1" dirty="0"/>
              <a:t> в </a:t>
            </a:r>
            <a:r>
              <a:rPr lang="ru-RU" sz="3600" b="1" dirty="0" err="1"/>
              <a:t>українській</a:t>
            </a:r>
            <a:r>
              <a:rPr lang="ru-RU" sz="3600" b="1" dirty="0"/>
              <a:t> </a:t>
            </a:r>
            <a:r>
              <a:rPr lang="ru-RU" sz="3600" b="1" dirty="0" err="1"/>
              <a:t>металургії</a:t>
            </a:r>
            <a:r>
              <a:rPr lang="ru-RU" sz="3600" b="1" dirty="0"/>
              <a:t>?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600" b="1" dirty="0" err="1"/>
              <a:t>Скільки</a:t>
            </a:r>
            <a:r>
              <a:rPr lang="ru-RU" sz="3600" b="1" dirty="0"/>
              <a:t>  </a:t>
            </a:r>
            <a:r>
              <a:rPr lang="ru-RU" sz="3600" b="1" dirty="0" err="1"/>
              <a:t>коштує</a:t>
            </a:r>
            <a:r>
              <a:rPr lang="ru-RU" sz="3600" b="1" dirty="0"/>
              <a:t> </a:t>
            </a:r>
            <a:r>
              <a:rPr lang="ru-RU" sz="3600" b="1" dirty="0" err="1"/>
              <a:t>модернізація</a:t>
            </a:r>
            <a:r>
              <a:rPr lang="ru-RU" sz="3600" b="1" dirty="0"/>
              <a:t>?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600" b="1" dirty="0"/>
              <a:t>Як і де </a:t>
            </a:r>
            <a:r>
              <a:rPr lang="ru-RU" sz="3600" b="1" dirty="0" err="1"/>
              <a:t>машини</a:t>
            </a:r>
            <a:r>
              <a:rPr lang="ru-RU" sz="3600" b="1" dirty="0"/>
              <a:t> </a:t>
            </a:r>
            <a:r>
              <a:rPr lang="ru-RU" sz="3600" b="1" dirty="0" err="1"/>
              <a:t>конкурують</a:t>
            </a:r>
            <a:r>
              <a:rPr lang="ru-RU" sz="3600" b="1" dirty="0"/>
              <a:t> </a:t>
            </a:r>
            <a:r>
              <a:rPr lang="ru-RU" sz="3600" b="1" dirty="0" err="1"/>
              <a:t>із</a:t>
            </a:r>
            <a:r>
              <a:rPr lang="ru-RU" sz="3600" b="1" dirty="0"/>
              <a:t> людьми?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08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819341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10. </a:t>
            </a:r>
            <a:r>
              <a:rPr lang="ru-RU" sz="3200" b="1" dirty="0" err="1" smtClean="0">
                <a:solidFill>
                  <a:schemeClr val="tx1"/>
                </a:solidFill>
              </a:rPr>
              <a:t>СВІТОВИЙ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ДОСВІД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СТАНОВЛЕННЯ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МЕТАЛУРГІЙНИХ</a:t>
            </a:r>
            <a:r>
              <a:rPr lang="ru-RU" sz="3200" b="1" dirty="0" smtClean="0">
                <a:solidFill>
                  <a:schemeClr val="tx1"/>
                </a:solidFill>
              </a:rPr>
              <a:t> СМАРТ-</a:t>
            </a:r>
            <a:r>
              <a:rPr lang="ru-RU" sz="3200" b="1" dirty="0" err="1" smtClean="0">
                <a:solidFill>
                  <a:schemeClr val="tx1"/>
                </a:solidFill>
              </a:rPr>
              <a:t>ВИРОБНИЦТВ</a:t>
            </a:r>
            <a:r>
              <a:rPr lang="ru-RU" sz="3200" b="1" dirty="0" smtClean="0">
                <a:solidFill>
                  <a:schemeClr val="tx1"/>
                </a:solidFill>
              </a:rPr>
              <a:t>: </a:t>
            </a:r>
            <a:r>
              <a:rPr lang="ru-RU" sz="3200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sz="3200" b="1" dirty="0" smtClean="0">
                <a:solidFill>
                  <a:schemeClr val="tx1"/>
                </a:solidFill>
              </a:rPr>
              <a:t>, </a:t>
            </a:r>
            <a:r>
              <a:rPr lang="ru-RU" sz="3200" b="1" dirty="0" err="1" smtClean="0">
                <a:solidFill>
                  <a:schemeClr val="tx1"/>
                </a:solidFill>
              </a:rPr>
              <a:t>НАПРЯМИ</a:t>
            </a:r>
            <a:r>
              <a:rPr lang="ru-RU" sz="3200" b="1" dirty="0" smtClean="0">
                <a:solidFill>
                  <a:schemeClr val="tx1"/>
                </a:solidFill>
              </a:rPr>
              <a:t>, </a:t>
            </a:r>
            <a:r>
              <a:rPr lang="ru-RU" sz="3200" b="1" dirty="0" err="1" smtClean="0">
                <a:solidFill>
                  <a:schemeClr val="tx1"/>
                </a:solidFill>
              </a:rPr>
              <a:t>НАСЛІДКИ</a:t>
            </a:r>
            <a:endParaRPr lang="uk-UA" sz="32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341691" cy="417534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800" dirty="0" err="1"/>
              <a:t>Історичні</a:t>
            </a:r>
            <a:r>
              <a:rPr lang="ru-RU" sz="2800" dirty="0"/>
              <a:t> </a:t>
            </a:r>
            <a:r>
              <a:rPr lang="ru-RU" sz="2800" dirty="0" err="1"/>
              <a:t>передумови</a:t>
            </a:r>
            <a:r>
              <a:rPr lang="ru-RU" sz="2800" dirty="0"/>
              <a:t>, </a:t>
            </a:r>
            <a:r>
              <a:rPr lang="ru-RU" sz="2800" dirty="0" err="1"/>
              <a:t>актуальність</a:t>
            </a:r>
            <a:r>
              <a:rPr lang="ru-RU" sz="2800" dirty="0"/>
              <a:t> і </a:t>
            </a:r>
            <a:r>
              <a:rPr lang="ru-RU" sz="2800" dirty="0" err="1"/>
              <a:t>необхідність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смартвиробництв</a:t>
            </a:r>
            <a:r>
              <a:rPr lang="ru-RU" sz="2800" dirty="0"/>
              <a:t> у </a:t>
            </a:r>
            <a:r>
              <a:rPr lang="ru-RU" sz="2800" dirty="0" err="1" smtClean="0"/>
              <a:t>металургії</a:t>
            </a:r>
            <a:endParaRPr lang="ru-RU" sz="28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/>
              <a:t>Особливості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 «</a:t>
            </a:r>
            <a:r>
              <a:rPr lang="ru-RU" sz="2800" dirty="0" err="1"/>
              <a:t>розумних</a:t>
            </a:r>
            <a:r>
              <a:rPr lang="ru-RU" sz="2800" dirty="0"/>
              <a:t>» </a:t>
            </a:r>
            <a:r>
              <a:rPr lang="ru-RU" sz="2800" dirty="0" err="1"/>
              <a:t>технологій</a:t>
            </a:r>
            <a:r>
              <a:rPr lang="ru-RU" sz="2800" dirty="0"/>
              <a:t> у </a:t>
            </a:r>
            <a:r>
              <a:rPr lang="ru-RU" sz="2800" dirty="0" err="1"/>
              <a:t>виробничій</a:t>
            </a:r>
            <a:r>
              <a:rPr lang="ru-RU" sz="2800" dirty="0"/>
              <a:t>, </a:t>
            </a:r>
            <a:r>
              <a:rPr lang="ru-RU" sz="2800" dirty="0" err="1"/>
              <a:t>організаційно-економічній</a:t>
            </a:r>
            <a:r>
              <a:rPr lang="ru-RU" sz="2800" dirty="0"/>
              <a:t> та </a:t>
            </a:r>
            <a:r>
              <a:rPr lang="ru-RU" sz="2800" dirty="0" err="1"/>
              <a:t>соціальній</a:t>
            </a:r>
            <a:r>
              <a:rPr lang="ru-RU" sz="2800" dirty="0"/>
              <a:t> сферах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металургійних</a:t>
            </a:r>
            <a:r>
              <a:rPr lang="ru-RU" sz="2800" dirty="0"/>
              <a:t> </a:t>
            </a:r>
            <a:r>
              <a:rPr lang="ru-RU" sz="2800" dirty="0" err="1" smtClean="0"/>
              <a:t>підприємств</a:t>
            </a:r>
            <a:endParaRPr lang="ru-RU" sz="28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наслідки</a:t>
            </a:r>
            <a:r>
              <a:rPr lang="ru-RU" sz="2800" dirty="0"/>
              <a:t> </a:t>
            </a:r>
            <a:r>
              <a:rPr lang="ru-RU" sz="2800" dirty="0" err="1"/>
              <a:t>смартизації</a:t>
            </a:r>
            <a:r>
              <a:rPr lang="ru-RU" sz="2800" dirty="0"/>
              <a:t> </a:t>
            </a:r>
            <a:r>
              <a:rPr lang="ru-RU" sz="2800" dirty="0" err="1"/>
              <a:t>металургійної</a:t>
            </a:r>
            <a:r>
              <a:rPr lang="ru-RU" sz="2800" dirty="0"/>
              <a:t> </a:t>
            </a:r>
            <a:r>
              <a:rPr lang="ru-RU" sz="2800" dirty="0" err="1" smtClean="0"/>
              <a:t>промисловості</a:t>
            </a:r>
            <a:endParaRPr lang="uk-UA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34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8020" y="433789"/>
            <a:ext cx="8596668" cy="705841"/>
          </a:xfrm>
          <a:gradFill>
            <a:gsLst>
              <a:gs pos="58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БАЗОВІ ІНФОРМАЦІЙНІ РЕСУРСИ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2A00236-BCC9-42EF-9462-2C347B8E7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958" y="1720655"/>
            <a:ext cx="10933641" cy="4853207"/>
          </a:xfrm>
          <a:gradFill>
            <a:gsLst>
              <a:gs pos="6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2100" dirty="0" smtClean="0">
                <a:latin typeface="+mj-lt"/>
              </a:rPr>
              <a:t>1. </a:t>
            </a:r>
            <a:r>
              <a:rPr lang="ru-RU" sz="2100" dirty="0" err="1">
                <a:latin typeface="+mj-lt"/>
              </a:rPr>
              <a:t>Вишневський</a:t>
            </a:r>
            <a:r>
              <a:rPr lang="ru-RU" sz="2100" dirty="0">
                <a:latin typeface="+mj-lt"/>
              </a:rPr>
              <a:t> </a:t>
            </a:r>
            <a:r>
              <a:rPr lang="ru-RU" sz="2100" dirty="0" err="1">
                <a:latin typeface="+mj-lt"/>
              </a:rPr>
              <a:t>В.П</a:t>
            </a:r>
            <a:r>
              <a:rPr lang="ru-RU" sz="2100" dirty="0">
                <a:latin typeface="+mj-lt"/>
              </a:rPr>
              <a:t>., </a:t>
            </a:r>
            <a:r>
              <a:rPr lang="ru-RU" sz="2100" dirty="0" err="1">
                <a:latin typeface="+mj-lt"/>
              </a:rPr>
              <a:t>Князєв</a:t>
            </a:r>
            <a:r>
              <a:rPr lang="ru-RU" sz="2100" dirty="0">
                <a:latin typeface="+mj-lt"/>
              </a:rPr>
              <a:t> </a:t>
            </a:r>
            <a:r>
              <a:rPr lang="ru-RU" sz="2100" dirty="0" err="1">
                <a:latin typeface="+mj-lt"/>
              </a:rPr>
              <a:t>С.І</a:t>
            </a:r>
            <a:r>
              <a:rPr lang="ru-RU" sz="2100" dirty="0">
                <a:latin typeface="+mj-lt"/>
              </a:rPr>
              <a:t>. Смарт </a:t>
            </a:r>
            <a:r>
              <a:rPr lang="ru-RU" sz="2100" dirty="0" err="1">
                <a:latin typeface="+mj-lt"/>
              </a:rPr>
              <a:t>промисловість</a:t>
            </a:r>
            <a:r>
              <a:rPr lang="ru-RU" sz="2100" dirty="0">
                <a:latin typeface="+mj-lt"/>
              </a:rPr>
              <a:t>: </a:t>
            </a:r>
            <a:r>
              <a:rPr lang="ru-RU" sz="2100" dirty="0" err="1">
                <a:latin typeface="+mj-lt"/>
              </a:rPr>
              <a:t>перспективи</a:t>
            </a:r>
            <a:r>
              <a:rPr lang="ru-RU" sz="2100" dirty="0">
                <a:latin typeface="+mj-lt"/>
              </a:rPr>
              <a:t> і </a:t>
            </a:r>
            <a:r>
              <a:rPr lang="ru-RU" sz="2100" dirty="0" err="1">
                <a:latin typeface="+mj-lt"/>
              </a:rPr>
              <a:t>проблеми</a:t>
            </a:r>
            <a:r>
              <a:rPr lang="ru-RU" sz="2100" dirty="0">
                <a:latin typeface="+mj-lt"/>
              </a:rPr>
              <a:t>. </a:t>
            </a:r>
            <a:r>
              <a:rPr lang="ru-RU" sz="2100" dirty="0" err="1">
                <a:latin typeface="+mj-lt"/>
              </a:rPr>
              <a:t>Економіка</a:t>
            </a:r>
            <a:r>
              <a:rPr lang="ru-RU" sz="2100" dirty="0">
                <a:latin typeface="+mj-lt"/>
              </a:rPr>
              <a:t> </a:t>
            </a:r>
            <a:r>
              <a:rPr lang="ru-RU" sz="2100" dirty="0" err="1">
                <a:latin typeface="+mj-lt"/>
              </a:rPr>
              <a:t>України</a:t>
            </a:r>
            <a:r>
              <a:rPr lang="ru-RU" sz="2100" dirty="0">
                <a:latin typeface="+mj-lt"/>
              </a:rPr>
              <a:t>. 2017. № 7. С. 22-37. </a:t>
            </a:r>
          </a:p>
          <a:p>
            <a:pPr algn="just">
              <a:spcBef>
                <a:spcPts val="0"/>
              </a:spcBef>
            </a:pPr>
            <a:r>
              <a:rPr lang="en-US" sz="2100" dirty="0">
                <a:latin typeface="+mj-lt"/>
              </a:rPr>
              <a:t>2. McKinsey Global Institute. </a:t>
            </a:r>
            <a:r>
              <a:rPr lang="ru-RU" sz="2100" dirty="0">
                <a:latin typeface="+mj-lt"/>
              </a:rPr>
              <a:t>А</a:t>
            </a:r>
            <a:r>
              <a:rPr lang="en-US" sz="2100" dirty="0">
                <a:latin typeface="+mj-lt"/>
              </a:rPr>
              <a:t> future that works: automation, employment, and productivity. </a:t>
            </a:r>
            <a:r>
              <a:rPr lang="ru-RU" sz="2100" dirty="0" err="1">
                <a:latin typeface="+mj-lt"/>
              </a:rPr>
              <a:t>McKinsey</a:t>
            </a:r>
            <a:r>
              <a:rPr lang="ru-RU" sz="2100" dirty="0">
                <a:latin typeface="+mj-lt"/>
              </a:rPr>
              <a:t> &amp; </a:t>
            </a:r>
            <a:r>
              <a:rPr lang="ru-RU" sz="2100" dirty="0" err="1">
                <a:latin typeface="+mj-lt"/>
              </a:rPr>
              <a:t>Company</a:t>
            </a:r>
            <a:r>
              <a:rPr lang="ru-RU" sz="2100" dirty="0">
                <a:latin typeface="+mj-lt"/>
              </a:rPr>
              <a:t>, 2017. 135 р. </a:t>
            </a:r>
          </a:p>
          <a:p>
            <a:pPr algn="just">
              <a:spcBef>
                <a:spcPts val="0"/>
              </a:spcBef>
            </a:pPr>
            <a:r>
              <a:rPr lang="en-US" sz="2100" dirty="0">
                <a:latin typeface="+mj-lt"/>
              </a:rPr>
              <a:t>3. McKinsey Global Institute. The internet of things: mapping the value beyond the hype. </a:t>
            </a:r>
            <a:r>
              <a:rPr lang="ru-RU" sz="2100" dirty="0" err="1">
                <a:latin typeface="+mj-lt"/>
              </a:rPr>
              <a:t>McKinsey&amp;Company</a:t>
            </a:r>
            <a:r>
              <a:rPr lang="ru-RU" sz="2100" dirty="0">
                <a:latin typeface="+mj-lt"/>
              </a:rPr>
              <a:t>, 2015. 131 p. </a:t>
            </a:r>
          </a:p>
          <a:p>
            <a:pPr algn="just">
              <a:spcBef>
                <a:spcPts val="0"/>
              </a:spcBef>
            </a:pPr>
            <a:r>
              <a:rPr lang="ru-RU" sz="2100" dirty="0">
                <a:latin typeface="+mj-lt"/>
              </a:rPr>
              <a:t>4. </a:t>
            </a:r>
            <a:r>
              <a:rPr lang="ru-RU" sz="2100" dirty="0" err="1">
                <a:latin typeface="+mj-lt"/>
              </a:rPr>
              <a:t>Рифкин</a:t>
            </a:r>
            <a:r>
              <a:rPr lang="ru-RU" sz="2100" dirty="0">
                <a:latin typeface="+mj-lt"/>
              </a:rPr>
              <a:t> Дж. Третья промышленная революция: как горизонтальные взаимодействия меняют энергетику, экономику и мир в целом. М.: Альпина </a:t>
            </a:r>
            <a:r>
              <a:rPr lang="ru-RU" sz="2100" dirty="0" err="1">
                <a:latin typeface="+mj-lt"/>
              </a:rPr>
              <a:t>нонфикшн</a:t>
            </a:r>
            <a:r>
              <a:rPr lang="ru-RU" sz="2100" dirty="0">
                <a:latin typeface="+mj-lt"/>
              </a:rPr>
              <a:t>, 2014. 410 с. </a:t>
            </a:r>
          </a:p>
          <a:p>
            <a:pPr algn="just">
              <a:spcBef>
                <a:spcPts val="0"/>
              </a:spcBef>
            </a:pPr>
            <a:r>
              <a:rPr lang="ru-RU" sz="2100" dirty="0">
                <a:latin typeface="+mj-lt"/>
              </a:rPr>
              <a:t>5. </a:t>
            </a:r>
            <a:r>
              <a:rPr lang="en-US" sz="2100" dirty="0" smtClean="0">
                <a:latin typeface="+mj-lt"/>
              </a:rPr>
              <a:t> </a:t>
            </a:r>
            <a:r>
              <a:rPr lang="en-US" sz="2100" dirty="0">
                <a:latin typeface="+mj-lt"/>
              </a:rPr>
              <a:t>World Development Indicators. The mode of access: http://databank.worldbank.org/data/views/variableselection/select </a:t>
            </a:r>
            <a:r>
              <a:rPr lang="en-US" sz="2100" dirty="0" err="1" smtClean="0">
                <a:latin typeface="+mj-lt"/>
              </a:rPr>
              <a:t>variables.aspx?source</a:t>
            </a:r>
            <a:r>
              <a:rPr lang="en-US" sz="2100" dirty="0" smtClean="0">
                <a:latin typeface="+mj-lt"/>
              </a:rPr>
              <a:t>=world-</a:t>
            </a:r>
            <a:r>
              <a:rPr lang="en-US" sz="2100" dirty="0" err="1" smtClean="0">
                <a:latin typeface="+mj-lt"/>
              </a:rPr>
              <a:t>developmentindicators</a:t>
            </a:r>
            <a:r>
              <a:rPr lang="en-US" sz="2100" dirty="0" smtClean="0">
                <a:latin typeface="+mj-lt"/>
              </a:rPr>
              <a:t>.</a:t>
            </a:r>
            <a:endParaRPr lang="ru-RU" sz="2100" dirty="0">
              <a:latin typeface="+mj-lt"/>
            </a:endParaRPr>
          </a:p>
          <a:p>
            <a:pPr algn="just">
              <a:spcBef>
                <a:spcPts val="0"/>
              </a:spcBef>
            </a:pPr>
            <a:r>
              <a:rPr lang="ru-RU" sz="2100" dirty="0" smtClean="0">
                <a:latin typeface="+mj-lt"/>
              </a:rPr>
              <a:t>6. Вишневский </a:t>
            </a:r>
            <a:r>
              <a:rPr lang="ru-RU" sz="2100" dirty="0" err="1">
                <a:latin typeface="+mj-lt"/>
              </a:rPr>
              <a:t>В.П</a:t>
            </a:r>
            <a:r>
              <a:rPr lang="ru-RU" sz="2100" dirty="0">
                <a:latin typeface="+mj-lt"/>
              </a:rPr>
              <a:t>. Глобальная </a:t>
            </a:r>
            <a:r>
              <a:rPr lang="ru-RU" sz="2100" dirty="0" err="1">
                <a:latin typeface="+mj-lt"/>
              </a:rPr>
              <a:t>неоиндустриализация</a:t>
            </a:r>
            <a:r>
              <a:rPr lang="ru-RU" sz="2100" dirty="0">
                <a:latin typeface="+mj-lt"/>
              </a:rPr>
              <a:t> и ее уроки для Украины. Экономика Украины. 2016. № 8. С. 26-43</a:t>
            </a:r>
            <a:r>
              <a:rPr lang="ru-RU" sz="2100" dirty="0" smtClean="0">
                <a:latin typeface="+mj-lt"/>
              </a:rPr>
              <a:t>.</a:t>
            </a:r>
            <a:endParaRPr lang="ru-UA" sz="2400" i="1" dirty="0">
              <a:solidFill>
                <a:schemeClr val="tx1"/>
              </a:solidFill>
              <a:latin typeface="+mj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325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296594"/>
            <a:ext cx="11019106" cy="78661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Кириченко </a:t>
            </a:r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</a:t>
            </a:r>
            <a:r>
              <a:rPr lang="uk-UA" sz="24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лексій </a:t>
            </a:r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</a:t>
            </a:r>
            <a:r>
              <a:rPr lang="uk-UA" sz="2400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еннадійович</a:t>
            </a:r>
            <a:r>
              <a:rPr lang="uk-UA" sz="24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ru-UA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280160"/>
            <a:ext cx="11240085" cy="541606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Дослідження та розробка технологічних прийомів переробки металургійних відходів;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Вдосконалення та розвиток теорії металургійних процесів;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Розрахунок конструкцій технологічних агрегатів чорної металургії;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Дослідження</a:t>
            </a:r>
            <a:r>
              <a:rPr lang="uk-UA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вдосконалення та впровадження в виробництво технологій спеціальної електрометалургії;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Аналіз та розвиток сучасних металургійних процесів;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Технологічне проектування металургійних </a:t>
            </a:r>
            <a:r>
              <a:rPr lang="uk-UA" sz="2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цехів</a:t>
            </a:r>
            <a:r>
              <a:rPr lang="uk-UA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 чорної металургії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Дослідження фізико-хімічних процесів виробництва чорних металів.</a:t>
            </a:r>
            <a:endParaRPr lang="uk-UA" sz="2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ru-UA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63236"/>
            <a:ext cx="10857441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513" y="1012874"/>
            <a:ext cx="11232262" cy="5445076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16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рік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(Запорізька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державна інженерна академія, Запорізький національний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університет);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Підготовка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магістерських робіт з впровадженням результатів досліджень у практичну діяльність промислових підприємств регіону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 smtClean="0">
                <a:latin typeface="Cambria" panose="02040503050406030204" pitchFamily="18" charset="0"/>
              </a:rPr>
              <a:t>Проведення та організація виробничих практик та екскурсій на промислових підприємствах регіону;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Підготовка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студентських конкурсних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робіт;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Викладання дисциплін: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теорія металургійних процесів, конструкції технологічних агрегатів чорної металургії, сучасні процеси в металургії, технологія утилізації металургійних відходів, технологічне проектування металургійних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цехів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, фізико-хімічні процеси виробництва чорних металів та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10466916" cy="126868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ru-RU" dirty="0">
                <a:solidFill>
                  <a:schemeClr val="tx1"/>
                </a:solidFill>
              </a:rPr>
              <a:t>Железная логика: как металлургия отвечает на вызовы промышленности </a:t>
            </a:r>
            <a:r>
              <a:rPr lang="ru-RU" dirty="0" smtClean="0">
                <a:solidFill>
                  <a:schemeClr val="tx1"/>
                </a:solidFill>
              </a:rPr>
              <a:t>4.0</a:t>
            </a:r>
            <a:r>
              <a:rPr lang="ru-UA" sz="24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UA" sz="24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uk-UA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30" y="1895475"/>
            <a:ext cx="11239995" cy="4410075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ru-RU" sz="2800" b="1" dirty="0"/>
              <a:t>Внедрение систем искусственного интеллекта открывает для сталелитейной промышленности новые перспективы роста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b="1" dirty="0"/>
              <a:t>Мозг процесса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b="1" dirty="0"/>
              <a:t>Безопасность, эффективность и </a:t>
            </a:r>
            <a:r>
              <a:rPr lang="ru-RU" sz="2800" b="1" dirty="0" smtClean="0"/>
              <a:t>производительность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b="1" dirty="0"/>
              <a:t>Революция данных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b="1" dirty="0"/>
              <a:t>Экономия энергии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b="1" dirty="0"/>
              <a:t>Измерить и улучшить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b="1" dirty="0"/>
              <a:t>Эффективная </a:t>
            </a:r>
            <a:r>
              <a:rPr lang="ru-RU" sz="2800" b="1" dirty="0" smtClean="0"/>
              <a:t>команда</a:t>
            </a:r>
            <a:endParaRPr lang="uk-UA" sz="28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0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96" y="449497"/>
            <a:ext cx="11127804" cy="76032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sz="2800" dirty="0" err="1">
                <a:solidFill>
                  <a:schemeClr val="tx1"/>
                </a:solidFill>
              </a:rPr>
              <a:t>ПОТЕНЦІАЛ</a:t>
            </a:r>
            <a:r>
              <a:rPr lang="ru-RU" sz="2800" dirty="0">
                <a:solidFill>
                  <a:schemeClr val="tx1"/>
                </a:solidFill>
              </a:rPr>
              <a:t> СМАРТ-</a:t>
            </a:r>
            <a:r>
              <a:rPr lang="ru-RU" sz="2800" dirty="0" err="1">
                <a:solidFill>
                  <a:schemeClr val="tx1"/>
                </a:solidFill>
              </a:rPr>
              <a:t>ПРОМИСЛОВОСТІ</a:t>
            </a:r>
            <a:r>
              <a:rPr lang="ru-RU" sz="2800" dirty="0">
                <a:solidFill>
                  <a:schemeClr val="tx1"/>
                </a:solidFill>
              </a:rPr>
              <a:t> ТА </a:t>
            </a:r>
            <a:r>
              <a:rPr lang="ru-RU" sz="2800" dirty="0" err="1">
                <a:solidFill>
                  <a:schemeClr val="tx1"/>
                </a:solidFill>
              </a:rPr>
              <a:t>НАПРЯМИ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ЇЇ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РОЗВИТКУ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 smtClean="0">
                <a:solidFill>
                  <a:schemeClr val="tx1"/>
                </a:solidFill>
              </a:rPr>
              <a:t>УКРАЇНІ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53" y="1466850"/>
            <a:ext cx="11628321" cy="501015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dirty="0" smtClean="0"/>
              <a:t>2.1</a:t>
            </a:r>
            <a:r>
              <a:rPr lang="ru-RU" sz="3200" dirty="0"/>
              <a:t>. </a:t>
            </a:r>
            <a:r>
              <a:rPr lang="ru-RU" sz="3200" dirty="0" err="1"/>
              <a:t>Перспективні</a:t>
            </a:r>
            <a:r>
              <a:rPr lang="ru-RU" sz="3200" dirty="0"/>
              <a:t> </a:t>
            </a:r>
            <a:r>
              <a:rPr lang="ru-RU" sz="3200" dirty="0" err="1"/>
              <a:t>сфери</a:t>
            </a:r>
            <a:r>
              <a:rPr lang="ru-RU" sz="3200" dirty="0"/>
              <a:t> та </a:t>
            </a:r>
            <a:r>
              <a:rPr lang="ru-RU" sz="3200" dirty="0" err="1"/>
              <a:t>потенційна</a:t>
            </a:r>
            <a:r>
              <a:rPr lang="ru-RU" sz="3200" dirty="0"/>
              <a:t> </a:t>
            </a:r>
            <a:r>
              <a:rPr lang="ru-RU" sz="3200" dirty="0" err="1" smtClean="0"/>
              <a:t>ефективність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використання</a:t>
            </a:r>
            <a:r>
              <a:rPr lang="ru-RU" sz="3200" dirty="0" smtClean="0"/>
              <a:t> </a:t>
            </a:r>
            <a:r>
              <a:rPr lang="ru-RU" sz="3200" dirty="0" err="1"/>
              <a:t>технологій</a:t>
            </a:r>
            <a:r>
              <a:rPr lang="ru-RU" sz="3200" dirty="0"/>
              <a:t> смарт-</a:t>
            </a:r>
            <a:r>
              <a:rPr lang="ru-RU" sz="3200" dirty="0" err="1"/>
              <a:t>промисловості</a:t>
            </a:r>
            <a:r>
              <a:rPr lang="ru-RU" sz="3200" dirty="0"/>
              <a:t> </a:t>
            </a:r>
          </a:p>
          <a:p>
            <a:pPr algn="just">
              <a:spcBef>
                <a:spcPts val="0"/>
              </a:spcBef>
            </a:pPr>
            <a:r>
              <a:rPr lang="ru-RU" sz="3200" dirty="0"/>
              <a:t>2.2. </a:t>
            </a:r>
            <a:r>
              <a:rPr lang="ru-RU" sz="3200" dirty="0" err="1"/>
              <a:t>Бар'єри</a:t>
            </a:r>
            <a:r>
              <a:rPr lang="ru-RU" sz="3200" dirty="0"/>
              <a:t> та </a:t>
            </a:r>
            <a:r>
              <a:rPr lang="ru-RU" sz="3200" dirty="0" err="1"/>
              <a:t>ризики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смарт-</a:t>
            </a:r>
            <a:r>
              <a:rPr lang="ru-RU" sz="3200" dirty="0" err="1"/>
              <a:t>промисловості</a:t>
            </a:r>
            <a:r>
              <a:rPr lang="ru-RU" sz="3200" dirty="0"/>
              <a:t> </a:t>
            </a:r>
            <a:endParaRPr lang="ru-RU" sz="3200" dirty="0" smtClean="0"/>
          </a:p>
          <a:p>
            <a:pPr algn="just">
              <a:spcBef>
                <a:spcPts val="0"/>
              </a:spcBef>
            </a:pPr>
            <a:r>
              <a:rPr lang="ru-RU" sz="3200" dirty="0" smtClean="0"/>
              <a:t>2.3</a:t>
            </a:r>
            <a:r>
              <a:rPr lang="ru-RU" sz="3200" dirty="0"/>
              <a:t>. </a:t>
            </a:r>
            <a:r>
              <a:rPr lang="ru-RU" sz="3200" dirty="0" err="1"/>
              <a:t>Обґрунтування</a:t>
            </a:r>
            <a:r>
              <a:rPr lang="ru-RU" sz="3200" dirty="0"/>
              <a:t> </a:t>
            </a:r>
            <a:r>
              <a:rPr lang="ru-RU" sz="3200" dirty="0" err="1"/>
              <a:t>напрямів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smtClean="0"/>
              <a:t>смарт </a:t>
            </a:r>
            <a:r>
              <a:rPr lang="ru-RU" sz="3200" dirty="0" err="1" smtClean="0"/>
              <a:t>промисловості</a:t>
            </a:r>
            <a:r>
              <a:rPr lang="ru-RU" sz="3200" dirty="0" smtClean="0"/>
              <a:t> </a:t>
            </a:r>
            <a:r>
              <a:rPr lang="ru-RU" sz="3200" dirty="0"/>
              <a:t>в </a:t>
            </a:r>
            <a:r>
              <a:rPr lang="ru-RU" sz="3200" dirty="0" err="1" smtClean="0"/>
              <a:t>Україні</a:t>
            </a:r>
            <a:endParaRPr lang="ru-RU" sz="3200" dirty="0" smtClean="0"/>
          </a:p>
          <a:p>
            <a:pPr algn="just">
              <a:spcBef>
                <a:spcPts val="0"/>
              </a:spcBef>
            </a:pPr>
            <a:r>
              <a:rPr lang="ru-RU" sz="3200" dirty="0" smtClean="0"/>
              <a:t>2.3.1</a:t>
            </a:r>
            <a:r>
              <a:rPr lang="ru-RU" sz="3200" dirty="0"/>
              <a:t>. </a:t>
            </a:r>
            <a:r>
              <a:rPr lang="ru-RU" sz="3200" dirty="0" err="1"/>
              <a:t>Напрями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smtClean="0"/>
              <a:t>смарт-</a:t>
            </a:r>
            <a:r>
              <a:rPr lang="ru-RU" sz="3200" dirty="0" err="1" smtClean="0"/>
              <a:t>промисловості</a:t>
            </a:r>
            <a:r>
              <a:rPr lang="ru-RU" sz="3200" dirty="0" smtClean="0"/>
              <a:t> в </a:t>
            </a:r>
            <a:r>
              <a:rPr lang="ru-RU" sz="3200" dirty="0" err="1"/>
              <a:t>Україні</a:t>
            </a:r>
            <a:r>
              <a:rPr lang="ru-RU" sz="3200" dirty="0"/>
              <a:t>: </a:t>
            </a:r>
            <a:r>
              <a:rPr lang="ru-RU" sz="3200" dirty="0" err="1"/>
              <a:t>функціональний</a:t>
            </a:r>
            <a:r>
              <a:rPr lang="ru-RU" sz="3200" dirty="0"/>
              <a:t> аспект </a:t>
            </a:r>
            <a:endParaRPr lang="ru-RU" sz="3200" dirty="0" smtClean="0"/>
          </a:p>
          <a:p>
            <a:pPr algn="just">
              <a:spcBef>
                <a:spcPts val="0"/>
              </a:spcBef>
            </a:pPr>
            <a:r>
              <a:rPr lang="ru-RU" sz="3200" dirty="0" smtClean="0"/>
              <a:t>2.3.2</a:t>
            </a:r>
            <a:r>
              <a:rPr lang="ru-RU" sz="3200" dirty="0"/>
              <a:t>. </a:t>
            </a:r>
            <a:r>
              <a:rPr lang="ru-RU" sz="3200" dirty="0" err="1"/>
              <a:t>Напрями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smtClean="0"/>
              <a:t>смарт-</a:t>
            </a:r>
            <a:r>
              <a:rPr lang="ru-RU" sz="3200" dirty="0" err="1" smtClean="0"/>
              <a:t>промисловості</a:t>
            </a:r>
            <a:r>
              <a:rPr lang="ru-RU" sz="3200" dirty="0" smtClean="0"/>
              <a:t> в </a:t>
            </a:r>
            <a:r>
              <a:rPr lang="ru-RU" sz="3200" dirty="0" err="1"/>
              <a:t>Україні</a:t>
            </a:r>
            <a:r>
              <a:rPr lang="ru-RU" sz="3200" dirty="0"/>
              <a:t>: </a:t>
            </a:r>
            <a:r>
              <a:rPr lang="ru-RU" sz="3200" dirty="0" err="1"/>
              <a:t>галузевий</a:t>
            </a:r>
            <a:r>
              <a:rPr lang="ru-RU" sz="3200" dirty="0"/>
              <a:t> </a:t>
            </a:r>
            <a:r>
              <a:rPr lang="ru-RU" sz="3200" dirty="0" smtClean="0"/>
              <a:t>аспект</a:t>
            </a:r>
          </a:p>
          <a:p>
            <a:pPr algn="just">
              <a:spcBef>
                <a:spcPts val="0"/>
              </a:spcBef>
            </a:pPr>
            <a:r>
              <a:rPr lang="ru-RU" sz="3200" dirty="0" smtClean="0"/>
              <a:t>2.3.3</a:t>
            </a:r>
            <a:r>
              <a:rPr lang="ru-RU" sz="3200" dirty="0"/>
              <a:t>. </a:t>
            </a:r>
            <a:r>
              <a:rPr lang="ru-RU" sz="3200" dirty="0" err="1"/>
              <a:t>Напрями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smtClean="0"/>
              <a:t>смарт-</a:t>
            </a:r>
            <a:r>
              <a:rPr lang="ru-RU" sz="3200" dirty="0" err="1" smtClean="0"/>
              <a:t>промисловості</a:t>
            </a:r>
            <a:r>
              <a:rPr lang="ru-RU" sz="3200" dirty="0" smtClean="0"/>
              <a:t> в </a:t>
            </a:r>
            <a:r>
              <a:rPr lang="ru-RU" sz="3200" dirty="0" err="1"/>
              <a:t>Україні</a:t>
            </a:r>
            <a:r>
              <a:rPr lang="ru-RU" sz="3200" dirty="0"/>
              <a:t>: </a:t>
            </a:r>
            <a:r>
              <a:rPr lang="ru-RU" sz="3200" dirty="0" err="1"/>
              <a:t>просторовий</a:t>
            </a:r>
            <a:r>
              <a:rPr lang="ru-RU" sz="3200" dirty="0"/>
              <a:t> </a:t>
            </a:r>
            <a:r>
              <a:rPr lang="ru-RU" sz="3200" dirty="0" smtClean="0"/>
              <a:t>аспект</a:t>
            </a:r>
            <a:endParaRPr lang="uk-UA" sz="32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97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952691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3. </a:t>
            </a:r>
            <a:r>
              <a:rPr lang="ru-RU" sz="2800" b="1" dirty="0" err="1">
                <a:solidFill>
                  <a:schemeClr val="tx1"/>
                </a:solidFill>
              </a:rPr>
              <a:t>Інструмент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ефективної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трансформації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промислового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підприємства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2" y="1968285"/>
            <a:ext cx="11589343" cy="417534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Цілі</a:t>
            </a:r>
            <a:r>
              <a:rPr lang="ru-RU" sz="2800" dirty="0" smtClean="0"/>
              <a:t> </a:t>
            </a:r>
            <a:r>
              <a:rPr lang="ru-RU" sz="2800" dirty="0"/>
              <a:t>проекту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Опис</a:t>
            </a:r>
            <a:r>
              <a:rPr lang="ru-RU" sz="2800" dirty="0" smtClean="0"/>
              <a:t> </a:t>
            </a:r>
            <a:r>
              <a:rPr lang="ru-RU" sz="2800" dirty="0"/>
              <a:t>проекту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Підвищення</a:t>
            </a:r>
            <a:r>
              <a:rPr lang="ru-RU" sz="2800" dirty="0" smtClean="0"/>
              <a:t> </a:t>
            </a:r>
            <a:r>
              <a:rPr lang="ru-RU" sz="2800" dirty="0" err="1"/>
              <a:t>оперативності</a:t>
            </a:r>
            <a:r>
              <a:rPr lang="ru-RU" sz="2800" dirty="0"/>
              <a:t> </a:t>
            </a:r>
            <a:r>
              <a:rPr lang="ru-RU" sz="2800" dirty="0" err="1"/>
              <a:t>прийому</a:t>
            </a:r>
            <a:r>
              <a:rPr lang="ru-RU" sz="2800" dirty="0"/>
              <a:t> та </a:t>
            </a:r>
            <a:r>
              <a:rPr lang="ru-RU" sz="2800" dirty="0" err="1"/>
              <a:t>зміни</a:t>
            </a:r>
            <a:r>
              <a:rPr lang="ru-RU" sz="2800" dirty="0"/>
              <a:t> </a:t>
            </a:r>
            <a:r>
              <a:rPr lang="ru-RU" sz="2800" dirty="0" err="1"/>
              <a:t>замовлень</a:t>
            </a:r>
            <a:r>
              <a:rPr lang="ru-RU" sz="2800" dirty="0"/>
              <a:t>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smtClean="0"/>
              <a:t>Контроль </a:t>
            </a:r>
            <a:r>
              <a:rPr lang="ru-RU" sz="2800" dirty="0"/>
              <a:t>і </a:t>
            </a:r>
            <a:r>
              <a:rPr lang="ru-RU" sz="2800" dirty="0" err="1"/>
              <a:t>ідентифікація</a:t>
            </a:r>
            <a:r>
              <a:rPr lang="ru-RU" sz="2800" dirty="0"/>
              <a:t> </a:t>
            </a:r>
            <a:r>
              <a:rPr lang="ru-RU" sz="2800" dirty="0" err="1"/>
              <a:t>руху</a:t>
            </a:r>
            <a:r>
              <a:rPr lang="ru-RU" sz="2800" dirty="0"/>
              <a:t> </a:t>
            </a:r>
            <a:r>
              <a:rPr lang="ru-RU" sz="2800" dirty="0" err="1"/>
              <a:t>матеріалів</a:t>
            </a:r>
            <a:r>
              <a:rPr lang="ru-RU" sz="2800" dirty="0"/>
              <a:t> у </a:t>
            </a:r>
            <a:r>
              <a:rPr lang="ru-RU" sz="2800" dirty="0" err="1"/>
              <a:t>виробництві</a:t>
            </a:r>
            <a:r>
              <a:rPr lang="ru-RU" sz="2800" dirty="0"/>
              <a:t>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Оперативне</a:t>
            </a:r>
            <a:r>
              <a:rPr lang="ru-RU" sz="2800" dirty="0" smtClean="0"/>
              <a:t> </a:t>
            </a:r>
            <a:r>
              <a:rPr lang="ru-RU" sz="2800" dirty="0" err="1"/>
              <a:t>планування</a:t>
            </a:r>
            <a:r>
              <a:rPr lang="ru-RU" sz="2800" dirty="0"/>
              <a:t> </a:t>
            </a:r>
            <a:r>
              <a:rPr lang="ru-RU" sz="2800" dirty="0" err="1"/>
              <a:t>виробництва</a:t>
            </a:r>
            <a:r>
              <a:rPr lang="ru-RU" sz="2800" dirty="0"/>
              <a:t>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Підключення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рішень</a:t>
            </a:r>
            <a:r>
              <a:rPr lang="ru-RU" sz="2800" dirty="0" smtClean="0"/>
              <a:t> </a:t>
            </a:r>
            <a:r>
              <a:rPr lang="ru-RU" sz="2800" dirty="0"/>
              <a:t>для </a:t>
            </a:r>
            <a:r>
              <a:rPr lang="ru-RU" sz="2800" dirty="0" err="1"/>
              <a:t>даного</a:t>
            </a:r>
            <a:r>
              <a:rPr lang="ru-RU" sz="2800" dirty="0"/>
              <a:t> </a:t>
            </a:r>
            <a:r>
              <a:rPr lang="ru-RU" sz="2800" dirty="0" err="1"/>
              <a:t>завдання</a:t>
            </a:r>
            <a:r>
              <a:rPr lang="ru-RU" sz="2800" dirty="0"/>
              <a:t>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Ключові</a:t>
            </a:r>
            <a:r>
              <a:rPr lang="ru-RU" sz="2800" dirty="0" smtClean="0"/>
              <a:t> </a:t>
            </a:r>
            <a:r>
              <a:rPr lang="ru-RU" sz="2800" dirty="0" err="1"/>
              <a:t>фактори</a:t>
            </a:r>
            <a:r>
              <a:rPr lang="ru-RU" sz="2800" dirty="0"/>
              <a:t> проекту </a:t>
            </a:r>
            <a:endParaRPr lang="ru-RU" sz="28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Результати</a:t>
            </a:r>
            <a:r>
              <a:rPr lang="ru-RU" sz="2800" dirty="0" smtClean="0"/>
              <a:t> </a:t>
            </a:r>
            <a:r>
              <a:rPr lang="ru-RU" sz="2800" dirty="0" err="1"/>
              <a:t>роботи</a:t>
            </a:r>
            <a:endParaRPr lang="uk-UA" sz="28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00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11000316" cy="1196422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uk-UA" sz="28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</a:rPr>
              <a:t>ПЕРСПЕКТИВИ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SMART-ПРОМИСЛОВОСТІ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УКРАЇНІ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БАЗІ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рециркуляційної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металург</a:t>
            </a:r>
            <a:r>
              <a:rPr lang="uk-UA" dirty="0" err="1" smtClean="0">
                <a:solidFill>
                  <a:schemeClr val="tx1"/>
                </a:solidFill>
              </a:rPr>
              <a:t>ії</a:t>
            </a:r>
            <a:r>
              <a:rPr lang="ru-UA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UA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8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808" y="2415960"/>
            <a:ext cx="11522667" cy="3799469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err="1" smtClean="0"/>
              <a:t>модернізація</a:t>
            </a:r>
            <a:r>
              <a:rPr lang="ru-RU" sz="2400" dirty="0" smtClean="0"/>
              <a:t> </a:t>
            </a:r>
            <a:r>
              <a:rPr lang="ru-RU" sz="2400" dirty="0" err="1"/>
              <a:t>гірничо-металургійного</a:t>
            </a:r>
            <a:r>
              <a:rPr lang="ru-RU" sz="2400" dirty="0"/>
              <a:t> комплексу на </a:t>
            </a:r>
            <a:r>
              <a:rPr lang="ru-RU" sz="2400" dirty="0" err="1"/>
              <a:t>базі</a:t>
            </a:r>
            <a:r>
              <a:rPr lang="ru-RU" sz="2400" dirty="0"/>
              <a:t> </a:t>
            </a:r>
            <a:r>
              <a:rPr lang="ru-RU" sz="2400" dirty="0" err="1"/>
              <a:t>найкращих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 </a:t>
            </a:r>
            <a:r>
              <a:rPr lang="ru-RU" sz="2400" dirty="0" err="1"/>
              <a:t>виробництва</a:t>
            </a:r>
            <a:r>
              <a:rPr lang="ru-RU" sz="2400" dirty="0"/>
              <a:t> (</a:t>
            </a:r>
            <a:r>
              <a:rPr lang="ru-RU" sz="2400" dirty="0" err="1"/>
              <a:t>згідно</a:t>
            </a:r>
            <a:r>
              <a:rPr lang="ru-RU" sz="2400" dirty="0"/>
              <a:t> з </a:t>
            </a:r>
            <a:r>
              <a:rPr lang="ru-RU" sz="2400" dirty="0" err="1"/>
              <a:t>Угодою</a:t>
            </a:r>
            <a:r>
              <a:rPr lang="ru-RU" sz="2400" dirty="0"/>
              <a:t> про </a:t>
            </a:r>
            <a:r>
              <a:rPr lang="ru-RU" sz="2400" dirty="0" err="1"/>
              <a:t>асоціацію</a:t>
            </a:r>
            <a:r>
              <a:rPr lang="ru-RU" sz="2400" dirty="0"/>
              <a:t> з </a:t>
            </a:r>
            <a:r>
              <a:rPr lang="ru-RU" sz="2400" dirty="0" err="1"/>
              <a:t>ЄС</a:t>
            </a:r>
            <a:r>
              <a:rPr lang="ru-RU" sz="2400" dirty="0"/>
              <a:t>); </a:t>
            </a:r>
            <a:endParaRPr lang="ru-RU" sz="2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err="1" smtClean="0"/>
              <a:t>відновлення</a:t>
            </a:r>
            <a:r>
              <a:rPr lang="ru-RU" sz="2400" dirty="0" smtClean="0"/>
              <a:t> </a:t>
            </a:r>
            <a:r>
              <a:rPr lang="ru-RU" sz="2400" dirty="0"/>
              <a:t>в рамках </a:t>
            </a:r>
            <a:r>
              <a:rPr lang="ru-RU" sz="2400" dirty="0" err="1"/>
              <a:t>внутрішнього</a:t>
            </a:r>
            <a:r>
              <a:rPr lang="ru-RU" sz="2400" dirty="0"/>
              <a:t> ринку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повного</a:t>
            </a:r>
            <a:r>
              <a:rPr lang="ru-RU" sz="2400" dirty="0"/>
              <a:t> </a:t>
            </a:r>
            <a:r>
              <a:rPr lang="ru-RU" sz="2400" dirty="0" err="1"/>
              <a:t>технологічного</a:t>
            </a:r>
            <a:r>
              <a:rPr lang="ru-RU" sz="2400" dirty="0"/>
              <a:t> </a:t>
            </a:r>
            <a:r>
              <a:rPr lang="ru-RU" sz="2400" dirty="0" err="1"/>
              <a:t>ланцюжка</a:t>
            </a:r>
            <a:r>
              <a:rPr lang="ru-RU" sz="2400" dirty="0"/>
              <a:t> «</a:t>
            </a:r>
            <a:r>
              <a:rPr lang="ru-RU" sz="2400" dirty="0" err="1"/>
              <a:t>видобуток</a:t>
            </a:r>
            <a:r>
              <a:rPr lang="ru-RU" sz="2400" dirty="0"/>
              <a:t> </a:t>
            </a:r>
            <a:r>
              <a:rPr lang="ru-RU" sz="2400" dirty="0" err="1"/>
              <a:t>металовмісних</a:t>
            </a:r>
            <a:r>
              <a:rPr lang="ru-RU" sz="2400" dirty="0"/>
              <a:t> руд → </a:t>
            </a:r>
            <a:r>
              <a:rPr lang="ru-RU" sz="2400" dirty="0" err="1"/>
              <a:t>переробка</a:t>
            </a:r>
            <a:r>
              <a:rPr lang="ru-RU" sz="2400" dirty="0"/>
              <a:t> </a:t>
            </a:r>
            <a:r>
              <a:rPr lang="ru-RU" sz="2400" dirty="0" err="1"/>
              <a:t>металопродукти</a:t>
            </a:r>
            <a:r>
              <a:rPr lang="ru-RU" sz="2400" dirty="0"/>
              <a:t> → </a:t>
            </a:r>
            <a:r>
              <a:rPr lang="ru-RU" sz="2400" dirty="0" err="1"/>
              <a:t>машинобудування</a:t>
            </a:r>
            <a:r>
              <a:rPr lang="ru-RU" sz="2400" dirty="0"/>
              <a:t>» для </a:t>
            </a:r>
            <a:r>
              <a:rPr lang="ru-RU" sz="2400" dirty="0" err="1"/>
              <a:t>виробництва</a:t>
            </a:r>
            <a:r>
              <a:rPr lang="ru-RU" sz="2400" dirty="0"/>
              <a:t> </a:t>
            </a:r>
            <a:r>
              <a:rPr lang="ru-RU" sz="2400" dirty="0" err="1"/>
              <a:t>конкурентної</a:t>
            </a:r>
            <a:r>
              <a:rPr lang="ru-RU" sz="2400" dirty="0"/>
              <a:t> </a:t>
            </a:r>
            <a:r>
              <a:rPr lang="ru-RU" sz="2400" dirty="0" err="1"/>
              <a:t>наукоємної</a:t>
            </a:r>
            <a:r>
              <a:rPr lang="ru-RU" sz="2400" dirty="0"/>
              <a:t> </a:t>
            </a:r>
            <a:r>
              <a:rPr lang="ru-RU" sz="2400" dirty="0" err="1"/>
              <a:t>кінцевої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 з </a:t>
            </a:r>
            <a:r>
              <a:rPr lang="ru-RU" sz="2400" dirty="0" err="1"/>
              <a:t>високою</a:t>
            </a:r>
            <a:r>
              <a:rPr lang="ru-RU" sz="2400" dirty="0"/>
              <a:t> </a:t>
            </a:r>
            <a:r>
              <a:rPr lang="ru-RU" sz="2400" dirty="0" err="1"/>
              <a:t>доданою</a:t>
            </a:r>
            <a:r>
              <a:rPr lang="ru-RU" sz="2400" dirty="0"/>
              <a:t> </a:t>
            </a:r>
            <a:r>
              <a:rPr lang="ru-RU" sz="2400" dirty="0" err="1"/>
              <a:t>вартістю</a:t>
            </a:r>
            <a:r>
              <a:rPr lang="ru-RU" sz="2400" dirty="0"/>
              <a:t>; </a:t>
            </a:r>
            <a:endParaRPr lang="ru-RU" sz="2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err="1" smtClean="0"/>
              <a:t>переорієнтація</a:t>
            </a:r>
            <a:r>
              <a:rPr lang="ru-RU" sz="2400" dirty="0" smtClean="0"/>
              <a:t> </a:t>
            </a:r>
            <a:r>
              <a:rPr lang="ru-RU" sz="2400" dirty="0" err="1"/>
              <a:t>експорту</a:t>
            </a:r>
            <a:r>
              <a:rPr lang="ru-RU" sz="2400" dirty="0"/>
              <a:t> з </a:t>
            </a:r>
            <a:r>
              <a:rPr lang="ru-RU" sz="2400" dirty="0" err="1"/>
              <a:t>сировинного</a:t>
            </a:r>
            <a:r>
              <a:rPr lang="ru-RU" sz="2400" dirty="0"/>
              <a:t> на </a:t>
            </a:r>
            <a:r>
              <a:rPr lang="ru-RU" sz="2400" dirty="0" err="1"/>
              <a:t>високотехнологічний</a:t>
            </a:r>
            <a:r>
              <a:rPr lang="ru-RU" sz="2400" dirty="0"/>
              <a:t>; </a:t>
            </a:r>
            <a:endParaRPr lang="ru-RU" sz="2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err="1" smtClean="0"/>
              <a:t>задоволення</a:t>
            </a:r>
            <a:r>
              <a:rPr lang="ru-RU" sz="2400" dirty="0" smtClean="0"/>
              <a:t> </a:t>
            </a:r>
            <a:r>
              <a:rPr lang="ru-RU" sz="2400" dirty="0" err="1"/>
              <a:t>внутрішнього</a:t>
            </a:r>
            <a:r>
              <a:rPr lang="ru-RU" sz="2400" dirty="0"/>
              <a:t> </a:t>
            </a:r>
            <a:r>
              <a:rPr lang="ru-RU" sz="2400" dirty="0" err="1"/>
              <a:t>попиту</a:t>
            </a:r>
            <a:r>
              <a:rPr lang="ru-RU" sz="2400" dirty="0"/>
              <a:t> на </a:t>
            </a:r>
            <a:r>
              <a:rPr lang="ru-RU" sz="2400" dirty="0" err="1"/>
              <a:t>високотехнологічну</a:t>
            </a:r>
            <a:r>
              <a:rPr lang="ru-RU" sz="2400" dirty="0"/>
              <a:t> </a:t>
            </a:r>
            <a:r>
              <a:rPr lang="ru-RU" sz="2400" dirty="0" err="1"/>
              <a:t>продукцію</a:t>
            </a:r>
            <a:r>
              <a:rPr lang="ru-RU" sz="2400" dirty="0"/>
              <a:t> за </a:t>
            </a:r>
            <a:r>
              <a:rPr lang="ru-RU" sz="2400" dirty="0" err="1"/>
              <a:t>рахунок</a:t>
            </a:r>
            <a:r>
              <a:rPr lang="ru-RU" sz="2400" dirty="0"/>
              <a:t> </a:t>
            </a:r>
            <a:r>
              <a:rPr lang="ru-RU" sz="2400" dirty="0" err="1"/>
              <a:t>вітчизняних</a:t>
            </a:r>
            <a:r>
              <a:rPr lang="ru-RU" sz="2400" dirty="0"/>
              <a:t> </a:t>
            </a:r>
            <a:r>
              <a:rPr lang="ru-RU" sz="2400" dirty="0" err="1"/>
              <a:t>товаровиробників</a:t>
            </a:r>
            <a:r>
              <a:rPr lang="ru-RU" sz="2400" dirty="0"/>
              <a:t>.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3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971742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5. </a:t>
            </a:r>
            <a:r>
              <a:rPr lang="ru-RU" b="1" dirty="0" err="1">
                <a:solidFill>
                  <a:schemeClr val="tx1"/>
                </a:solidFill>
              </a:rPr>
              <a:t>Індустрія</a:t>
            </a:r>
            <a:r>
              <a:rPr lang="ru-RU" b="1" dirty="0">
                <a:solidFill>
                  <a:schemeClr val="tx1"/>
                </a:solidFill>
              </a:rPr>
              <a:t> 4.0 - </a:t>
            </a:r>
            <a:r>
              <a:rPr lang="ru-RU" b="1" dirty="0" err="1">
                <a:solidFill>
                  <a:schemeClr val="tx1"/>
                </a:solidFill>
              </a:rPr>
              <a:t>передумови</a:t>
            </a:r>
            <a:r>
              <a:rPr lang="ru-RU" b="1" dirty="0">
                <a:solidFill>
                  <a:schemeClr val="tx1"/>
                </a:solidFill>
              </a:rPr>
              <a:t> та напрямки </a:t>
            </a:r>
            <a:r>
              <a:rPr lang="ru-RU" b="1" dirty="0" err="1">
                <a:solidFill>
                  <a:schemeClr val="tx1"/>
                </a:solidFill>
              </a:rPr>
              <a:t>зростання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металургії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858" y="2482635"/>
            <a:ext cx="11494092" cy="367286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/>
              <a:t>Рух 4.0 в </a:t>
            </a:r>
            <a:r>
              <a:rPr lang="ru-RU" sz="2800" dirty="0" err="1"/>
              <a:t>світі</a:t>
            </a:r>
            <a:r>
              <a:rPr lang="ru-RU" sz="2800" dirty="0"/>
              <a:t> і в </a:t>
            </a:r>
            <a:r>
              <a:rPr lang="ru-RU" sz="2800" dirty="0" err="1"/>
              <a:t>Україні</a:t>
            </a:r>
            <a:r>
              <a:rPr lang="ru-RU" sz="2800" dirty="0"/>
              <a:t> </a:t>
            </a:r>
            <a:endParaRPr lang="ru-RU" sz="2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Передумови</a:t>
            </a:r>
            <a:r>
              <a:rPr lang="ru-RU" sz="2800" dirty="0" smtClean="0"/>
              <a:t> </a:t>
            </a:r>
            <a:r>
              <a:rPr lang="ru-RU" sz="2800" dirty="0"/>
              <a:t>та </a:t>
            </a:r>
            <a:r>
              <a:rPr lang="ru-RU" sz="2800" dirty="0" err="1"/>
              <a:t>напрями</a:t>
            </a:r>
            <a:r>
              <a:rPr lang="ru-RU" sz="2800" dirty="0"/>
              <a:t> </a:t>
            </a:r>
            <a:r>
              <a:rPr lang="ru-RU" sz="2800" dirty="0" err="1"/>
              <a:t>руху</a:t>
            </a:r>
            <a:r>
              <a:rPr lang="ru-RU" sz="2800" dirty="0"/>
              <a:t> у </a:t>
            </a:r>
            <a:r>
              <a:rPr lang="ru-RU" sz="2800" dirty="0" err="1"/>
              <a:t>вітчизняній</a:t>
            </a:r>
            <a:r>
              <a:rPr lang="ru-RU" sz="2800" dirty="0"/>
              <a:t> </a:t>
            </a:r>
            <a:r>
              <a:rPr lang="ru-RU" sz="2800" dirty="0" err="1"/>
              <a:t>металургії</a:t>
            </a:r>
            <a:r>
              <a:rPr lang="ru-RU" sz="2800" dirty="0"/>
              <a:t> </a:t>
            </a:r>
            <a:endParaRPr lang="ru-RU" sz="2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Дигитализация</a:t>
            </a:r>
            <a:r>
              <a:rPr lang="ru-RU" sz="2800" dirty="0" smtClean="0"/>
              <a:t> </a:t>
            </a:r>
            <a:r>
              <a:rPr lang="ru-RU" sz="2800" dirty="0" err="1"/>
              <a:t>всього</a:t>
            </a:r>
            <a:r>
              <a:rPr lang="ru-RU" sz="2800" dirty="0"/>
              <a:t> </a:t>
            </a:r>
            <a:r>
              <a:rPr lang="ru-RU" sz="2800" dirty="0" err="1"/>
              <a:t>виробництва</a:t>
            </a:r>
            <a:r>
              <a:rPr lang="ru-RU" sz="2800" dirty="0"/>
              <a:t> і </a:t>
            </a:r>
            <a:r>
              <a:rPr lang="ru-RU" sz="2800" dirty="0" err="1"/>
              <a:t>його</a:t>
            </a:r>
            <a:r>
              <a:rPr lang="ru-RU" sz="2800" dirty="0"/>
              <a:t> картина в реальному </a:t>
            </a:r>
            <a:r>
              <a:rPr lang="ru-RU" sz="2800" dirty="0" err="1"/>
              <a:t>часі</a:t>
            </a:r>
            <a:r>
              <a:rPr lang="ru-RU" sz="2800" dirty="0"/>
              <a:t> </a:t>
            </a:r>
            <a:endParaRPr lang="ru-RU" sz="2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smtClean="0"/>
              <a:t>Просунута </a:t>
            </a:r>
            <a:r>
              <a:rPr lang="ru-RU" sz="2800" dirty="0" err="1"/>
              <a:t>обробка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 </a:t>
            </a:r>
            <a:r>
              <a:rPr lang="ru-RU" sz="2800" dirty="0" smtClean="0"/>
              <a:t>–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Інтелектуальне</a:t>
            </a:r>
            <a:r>
              <a:rPr lang="ru-RU" sz="2800" dirty="0" smtClean="0"/>
              <a:t> </a:t>
            </a:r>
            <a:r>
              <a:rPr lang="ru-RU" sz="2800" dirty="0" err="1"/>
              <a:t>моделі</a:t>
            </a:r>
            <a:r>
              <a:rPr lang="ru-RU" sz="2800" dirty="0"/>
              <a:t> і </a:t>
            </a:r>
            <a:r>
              <a:rPr lang="ru-RU" sz="2800" dirty="0" err="1"/>
              <a:t>системи</a:t>
            </a:r>
            <a:r>
              <a:rPr lang="ru-RU" sz="2800" dirty="0"/>
              <a:t> </a:t>
            </a:r>
            <a:r>
              <a:rPr lang="ru-RU" sz="2800" dirty="0" err="1"/>
              <a:t>Інтеграція</a:t>
            </a:r>
            <a:r>
              <a:rPr lang="ru-RU" sz="2800" dirty="0"/>
              <a:t> по </a:t>
            </a:r>
            <a:r>
              <a:rPr lang="ru-RU" sz="2800" dirty="0" err="1"/>
              <a:t>горизонталі</a:t>
            </a:r>
            <a:r>
              <a:rPr lang="ru-RU" sz="2800" dirty="0"/>
              <a:t>: </a:t>
            </a:r>
            <a:r>
              <a:rPr lang="ru-RU" sz="2800" dirty="0" err="1"/>
              <a:t>Розробки</a:t>
            </a:r>
            <a:r>
              <a:rPr lang="ru-RU" sz="2800" dirty="0"/>
              <a:t> - </a:t>
            </a:r>
            <a:r>
              <a:rPr lang="ru-RU" sz="2800" dirty="0" err="1"/>
              <a:t>Закупівлі</a:t>
            </a:r>
            <a:r>
              <a:rPr lang="ru-RU" sz="2800" dirty="0"/>
              <a:t> - </a:t>
            </a:r>
            <a:r>
              <a:rPr lang="ru-RU" sz="2800" dirty="0" err="1"/>
              <a:t>Зв'язок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</a:t>
            </a:r>
            <a:r>
              <a:rPr lang="ru-RU" sz="2800" dirty="0" err="1"/>
              <a:t>споживачем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/>
              <a:t>зміни</a:t>
            </a:r>
            <a:r>
              <a:rPr lang="ru-RU" sz="2800" dirty="0"/>
              <a:t> </a:t>
            </a:r>
            <a:r>
              <a:rPr lang="ru-RU" sz="2800" dirty="0" err="1"/>
              <a:t>потрібні</a:t>
            </a:r>
            <a:r>
              <a:rPr lang="ru-RU" sz="2800" dirty="0"/>
              <a:t> </a:t>
            </a:r>
            <a:r>
              <a:rPr lang="ru-RU" sz="2800" dirty="0" err="1"/>
              <a:t>підприємствам</a:t>
            </a:r>
            <a:r>
              <a:rPr lang="ru-RU" sz="2800" dirty="0"/>
              <a:t>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почати</a:t>
            </a:r>
            <a:r>
              <a:rPr lang="ru-RU" sz="2800" dirty="0"/>
              <a:t> </a:t>
            </a:r>
            <a:r>
              <a:rPr lang="ru-RU" sz="2800" dirty="0" err="1"/>
              <a:t>рух</a:t>
            </a:r>
            <a:r>
              <a:rPr lang="ru-RU" sz="2800" dirty="0"/>
              <a:t> до </a:t>
            </a:r>
            <a:r>
              <a:rPr lang="ru-RU" sz="2800" dirty="0" smtClean="0"/>
              <a:t>4.0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410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11019366" cy="126868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6. </a:t>
            </a:r>
            <a:r>
              <a:rPr lang="ru-RU" b="1" dirty="0" err="1">
                <a:solidFill>
                  <a:schemeClr val="tx1"/>
                </a:solidFill>
              </a:rPr>
              <a:t>Світовий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досвід</a:t>
            </a:r>
            <a:r>
              <a:rPr lang="ru-RU" b="1" dirty="0">
                <a:solidFill>
                  <a:schemeClr val="tx1"/>
                </a:solidFill>
              </a:rPr>
              <a:t> і </a:t>
            </a:r>
            <a:r>
              <a:rPr lang="ru-RU" b="1" dirty="0" err="1">
                <a:solidFill>
                  <a:schemeClr val="tx1"/>
                </a:solidFill>
              </a:rPr>
              <a:t>перспективи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розвитку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промислового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інтернету</a:t>
            </a:r>
            <a:r>
              <a:rPr lang="ru-RU" b="1" dirty="0">
                <a:solidFill>
                  <a:schemeClr val="tx1"/>
                </a:solidFill>
              </a:rPr>
              <a:t> речей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846517" cy="385574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/>
              <a:t>Промисловість</a:t>
            </a:r>
            <a:r>
              <a:rPr lang="ru-RU" sz="3200" dirty="0"/>
              <a:t> як основа </a:t>
            </a:r>
            <a:r>
              <a:rPr lang="ru-RU" sz="3200" dirty="0" err="1"/>
              <a:t>економічного</a:t>
            </a:r>
            <a:r>
              <a:rPr lang="ru-RU" sz="3200" dirty="0"/>
              <a:t> </a:t>
            </a:r>
            <a:r>
              <a:rPr lang="ru-RU" sz="3200" dirty="0" err="1"/>
              <a:t>зростання</a:t>
            </a:r>
            <a:r>
              <a:rPr lang="ru-RU" sz="3200" dirty="0"/>
              <a:t> </a:t>
            </a:r>
            <a:endParaRPr lang="ru-RU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 smtClean="0"/>
              <a:t>Визначення</a:t>
            </a:r>
            <a:r>
              <a:rPr lang="ru-RU" sz="3200" dirty="0"/>
              <a:t>: </a:t>
            </a:r>
            <a:r>
              <a:rPr lang="ru-RU" sz="3200" dirty="0" err="1"/>
              <a:t>Інтернет</a:t>
            </a:r>
            <a:r>
              <a:rPr lang="ru-RU" sz="3200" dirty="0"/>
              <a:t> Речей, </a:t>
            </a:r>
            <a:r>
              <a:rPr lang="ru-RU" sz="3200" dirty="0" err="1"/>
              <a:t>Промисловий</a:t>
            </a:r>
            <a:r>
              <a:rPr lang="ru-RU" sz="3200" dirty="0"/>
              <a:t> </a:t>
            </a:r>
            <a:r>
              <a:rPr lang="ru-RU" sz="3200" dirty="0" err="1"/>
              <a:t>Інтернет</a:t>
            </a:r>
            <a:r>
              <a:rPr lang="ru-RU" sz="3200" dirty="0"/>
              <a:t> і </a:t>
            </a:r>
            <a:r>
              <a:rPr lang="ru-RU" sz="3200" dirty="0" err="1"/>
              <a:t>Індустрія</a:t>
            </a:r>
            <a:r>
              <a:rPr lang="ru-RU" sz="3200" dirty="0"/>
              <a:t> 4.0 </a:t>
            </a:r>
            <a:endParaRPr lang="ru-RU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 smtClean="0"/>
              <a:t>Промисловий</a:t>
            </a:r>
            <a:r>
              <a:rPr lang="ru-RU" sz="3200" dirty="0" smtClean="0"/>
              <a:t> </a:t>
            </a:r>
            <a:r>
              <a:rPr lang="ru-RU" sz="3200" dirty="0" err="1"/>
              <a:t>Інтернет</a:t>
            </a:r>
            <a:r>
              <a:rPr lang="ru-RU" sz="3200" dirty="0"/>
              <a:t> і </a:t>
            </a:r>
            <a:r>
              <a:rPr lang="ru-RU" sz="3200" dirty="0" err="1"/>
              <a:t>Індустрія</a:t>
            </a:r>
            <a:r>
              <a:rPr lang="ru-RU" sz="3200" dirty="0"/>
              <a:t> 4.0 </a:t>
            </a:r>
            <a:endParaRPr lang="ru-RU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/>
              <a:t>С</a:t>
            </a:r>
            <a:r>
              <a:rPr lang="ru-RU" sz="3200" dirty="0" err="1" smtClean="0"/>
              <a:t>егменти</a:t>
            </a:r>
            <a:r>
              <a:rPr lang="ru-RU" sz="3200" dirty="0" smtClean="0"/>
              <a:t> </a:t>
            </a:r>
            <a:r>
              <a:rPr lang="ru-RU" sz="3200" dirty="0" err="1"/>
              <a:t>застосування</a:t>
            </a:r>
            <a:r>
              <a:rPr lang="ru-RU" sz="3200" dirty="0"/>
              <a:t> </a:t>
            </a:r>
            <a:endParaRPr lang="ru-RU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dirty="0" err="1" smtClean="0"/>
              <a:t>Оцінки</a:t>
            </a:r>
            <a:r>
              <a:rPr lang="ru-RU" sz="3200" dirty="0" smtClean="0"/>
              <a:t> </a:t>
            </a:r>
            <a:r>
              <a:rPr lang="ru-RU" sz="3200" dirty="0"/>
              <a:t>глобального ринку </a:t>
            </a:r>
            <a:r>
              <a:rPr lang="ru-RU" sz="3200" dirty="0" err="1"/>
              <a:t>Інтернету</a:t>
            </a:r>
            <a:r>
              <a:rPr lang="ru-RU" sz="3200" dirty="0"/>
              <a:t> </a:t>
            </a:r>
            <a:r>
              <a:rPr lang="ru-RU" sz="3200" dirty="0" smtClean="0"/>
              <a:t>речей</a:t>
            </a:r>
            <a:endParaRPr lang="uk-UA" sz="32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1424</TotalTime>
  <Words>794</Words>
  <Application>Microsoft Office PowerPoint</Application>
  <PresentationFormat>Широкоэкранный</PresentationFormat>
  <Paragraphs>94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Calibri</vt:lpstr>
      <vt:lpstr>Calibri Light</vt:lpstr>
      <vt:lpstr>Cambria</vt:lpstr>
      <vt:lpstr>Rockwell</vt:lpstr>
      <vt:lpstr>Times New Roman</vt:lpstr>
      <vt:lpstr>Wingdings</vt:lpstr>
      <vt:lpstr>Atlas</vt:lpstr>
      <vt:lpstr>ДИСЦИПЛІНА ЗА ВИБОРОМ СТУДЕНТА:  РОЗВИТОК МЕТАЛУРГІЙНОЇ СМАРТ-ПРОМИСЛОВОСТІ</vt:lpstr>
      <vt:lpstr>Кириченко Олексій Геннадійович– наукові напрями досліджень, практичний досвід, досвід науково – педагогічної діяльності</vt:lpstr>
      <vt:lpstr>Науково – педагогічна діяльність:</vt:lpstr>
      <vt:lpstr>1. Железная логика: как металлургия отвечает на вызовы промышленности 4.0 </vt:lpstr>
      <vt:lpstr>2. ПОТЕНЦІАЛ СМАРТ-ПРОМИСЛОВОСТІ ТА НАПРЯМИ ЇЇ РОЗВИТКУ В УКРАЇНІ</vt:lpstr>
      <vt:lpstr>3. Інструмент ефективної трансформації промислового підприємства </vt:lpstr>
      <vt:lpstr>4. ПЕРСПЕКТИВИ РОЗВИТКУ SMART-ПРОМИСЛОВОСТІ  В УКРАЇНІ НА БАЗІ рециркуляційної металургії </vt:lpstr>
      <vt:lpstr>5. Індустрія 4.0 - передумови та напрямки зростання в металургії</vt:lpstr>
      <vt:lpstr>6. Світовий досвід і перспективи розвитку промислового інтернету речей</vt:lpstr>
      <vt:lpstr>7. Основні напрямки 4.0 сьогодні</vt:lpstr>
      <vt:lpstr>8. ОСОБЛИВОСТІ СТВОРЕННЯ МЕТАЛУРГІЙНОГО СМАРТ-ЗАВОДУ</vt:lpstr>
      <vt:lpstr>9. ІННОВАЦІЇ В МЕТАЛУРГІЇ: ЯК «ЦИФРА» ЗАПОБІГАЄ «ВТОМІ МЕТАЛУ»</vt:lpstr>
      <vt:lpstr>10. СВІТОВИЙ ДОСВІД СТАНОВЛЕННЯ МЕТАЛУРГІЙНИХ СМАРТ-ВИРОБНИЦТВ: ОСОБЛИВОСТІ, НАПРЯМИ, НАСЛІДКИ</vt:lpstr>
      <vt:lpstr>БАЗОВІ ІНФОРМАЦІЙНІ РЕСУРСИ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 </dc:title>
  <dc:creator>Buh</dc:creator>
  <cp:lastModifiedBy>nazarkirichenko08@gmail.com</cp:lastModifiedBy>
  <cp:revision>114</cp:revision>
  <dcterms:created xsi:type="dcterms:W3CDTF">2019-11-02T14:16:53Z</dcterms:created>
  <dcterms:modified xsi:type="dcterms:W3CDTF">2020-12-14T22:38:34Z</dcterms:modified>
</cp:coreProperties>
</file>