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F550D-619C-47FD-8FB7-385DD7B9C6DE}" type="datetimeFigureOut">
              <a:rPr lang="uk-UA" smtClean="0"/>
              <a:t>18.09.2020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A9EE60-38BF-4804-BD6E-229271F22D6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780929"/>
            <a:ext cx="8458200" cy="1512167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/>
              <a:t>«</a:t>
            </a:r>
            <a:r>
              <a:rPr lang="uk-UA" sz="5400" b="1" dirty="0">
                <a:effectLst/>
              </a:rPr>
              <a:t>Теорія соціальної структури</a:t>
            </a:r>
            <a:r>
              <a:rPr lang="uk-UA" sz="5400" b="1" dirty="0" smtClean="0"/>
              <a:t>»</a:t>
            </a:r>
            <a:endParaRPr lang="uk-UA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58200" cy="1296144"/>
          </a:xfrm>
        </p:spPr>
        <p:txBody>
          <a:bodyPr>
            <a:normAutofit/>
          </a:bodyPr>
          <a:lstStyle/>
          <a:p>
            <a:pPr algn="ctr"/>
            <a:r>
              <a:rPr lang="uk-UA" sz="6000" b="1" dirty="0" smtClean="0"/>
              <a:t>ТЕМА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2775389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/>
              <a:t>В </a:t>
            </a:r>
            <a:r>
              <a:rPr lang="uk-UA" sz="4400" b="1" u="sng" dirty="0">
                <a:solidFill>
                  <a:srgbClr val="FF0000"/>
                </a:solidFill>
              </a:rPr>
              <a:t>теорії </a:t>
            </a:r>
            <a:r>
              <a:rPr lang="uk-UA" sz="4400" b="1" u="sng" dirty="0" err="1">
                <a:solidFill>
                  <a:srgbClr val="FF0000"/>
                </a:solidFill>
              </a:rPr>
              <a:t>структурації</a:t>
            </a:r>
            <a:r>
              <a:rPr lang="uk-UA" sz="4400" dirty="0">
                <a:solidFill>
                  <a:srgbClr val="FF0000"/>
                </a:solidFill>
              </a:rPr>
              <a:t> </a:t>
            </a:r>
            <a:r>
              <a:rPr lang="uk-UA" sz="4400" dirty="0"/>
              <a:t>Ентоні </a:t>
            </a:r>
            <a:r>
              <a:rPr lang="uk-UA" sz="4400" dirty="0" err="1"/>
              <a:t>Гідденса</a:t>
            </a:r>
            <a:r>
              <a:rPr lang="uk-UA" sz="4400" dirty="0"/>
              <a:t> </a:t>
            </a:r>
            <a:r>
              <a:rPr lang="uk-UA" sz="4400" b="1" dirty="0">
                <a:solidFill>
                  <a:srgbClr val="FF0000"/>
                </a:solidFill>
              </a:rPr>
              <a:t>структура</a:t>
            </a:r>
            <a:r>
              <a:rPr lang="uk-UA" sz="4400" dirty="0"/>
              <a:t> розуміється як </a:t>
            </a:r>
            <a:r>
              <a:rPr lang="uk-UA" sz="4400" b="1" u="sng" dirty="0">
                <a:solidFill>
                  <a:srgbClr val="FF0000"/>
                </a:solidFill>
              </a:rPr>
              <a:t>набір правил</a:t>
            </a:r>
            <a:r>
              <a:rPr lang="uk-UA" sz="4400" dirty="0"/>
              <a:t>, котрі є одночасно і результатом, і умовою соціальної дії індивіда. Він в один і той же час і створює правила, і відтворює їх. Соціальні інститути ж  при цьому виступають як </a:t>
            </a:r>
            <a:r>
              <a:rPr lang="uk-UA" sz="4400" b="1" u="sng" dirty="0">
                <a:solidFill>
                  <a:srgbClr val="FF0000"/>
                </a:solidFill>
              </a:rPr>
              <a:t>соціальні практики</a:t>
            </a:r>
            <a:r>
              <a:rPr lang="uk-UA" sz="4400" dirty="0"/>
              <a:t>, що існують у часі і просторі.</a:t>
            </a:r>
          </a:p>
        </p:txBody>
      </p:sp>
    </p:spTree>
    <p:extLst>
      <p:ext uri="{BB962C8B-B14F-4D97-AF65-F5344CB8AC3E}">
        <p14:creationId xmlns:p14="http://schemas.microsoft.com/office/powerpoint/2010/main" val="229134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dirty="0"/>
              <a:t>за </a:t>
            </a:r>
            <a:r>
              <a:rPr lang="uk-UA" sz="5400" b="1" dirty="0" err="1">
                <a:solidFill>
                  <a:srgbClr val="FF0000"/>
                </a:solidFill>
              </a:rPr>
              <a:t>Гідденсом</a:t>
            </a:r>
            <a:r>
              <a:rPr lang="uk-UA" sz="5400" dirty="0"/>
              <a:t>, </a:t>
            </a:r>
            <a:r>
              <a:rPr lang="uk-UA" sz="5400" b="1" u="sng" dirty="0"/>
              <a:t>соціальна структура</a:t>
            </a:r>
            <a:r>
              <a:rPr lang="uk-UA" sz="5400" dirty="0"/>
              <a:t> – це </a:t>
            </a:r>
            <a:r>
              <a:rPr lang="uk-UA" sz="5400" b="1" i="1" dirty="0"/>
              <a:t>механізми підтримання стійких форм соціальної дії, котра спрямовує наступні дії і контролює їх</a:t>
            </a:r>
            <a:r>
              <a:rPr lang="uk-UA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3487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Пітер </a:t>
            </a:r>
            <a:r>
              <a:rPr lang="uk-UA" sz="3200" b="1" dirty="0" err="1">
                <a:solidFill>
                  <a:srgbClr val="FF0000"/>
                </a:solidFill>
              </a:rPr>
              <a:t>Бергер</a:t>
            </a:r>
            <a:r>
              <a:rPr lang="uk-UA" sz="3200" b="1" dirty="0">
                <a:solidFill>
                  <a:srgbClr val="FF0000"/>
                </a:solidFill>
              </a:rPr>
              <a:t> і Томас </a:t>
            </a:r>
            <a:r>
              <a:rPr lang="uk-UA" sz="3200" b="1" dirty="0" err="1">
                <a:solidFill>
                  <a:srgbClr val="FF0000"/>
                </a:solidFill>
              </a:rPr>
              <a:t>Лукман</a:t>
            </a:r>
            <a:r>
              <a:rPr lang="uk-UA" sz="3200" dirty="0"/>
              <a:t>, як представники </a:t>
            </a:r>
            <a:r>
              <a:rPr lang="uk-UA" sz="3200" b="1" u="sng" dirty="0"/>
              <a:t>феноменологічної соціології</a:t>
            </a:r>
            <a:r>
              <a:rPr lang="uk-UA" sz="3200" b="1" u="sng" dirty="0" smtClean="0"/>
              <a:t>, </a:t>
            </a:r>
            <a:r>
              <a:rPr lang="uk-UA" sz="3200" dirty="0" smtClean="0"/>
              <a:t>які  запропонували </a:t>
            </a:r>
            <a:r>
              <a:rPr lang="uk-UA" sz="3200" b="1" dirty="0" err="1" smtClean="0">
                <a:solidFill>
                  <a:srgbClr val="FF0000"/>
                </a:solidFill>
              </a:rPr>
              <a:t>інтеракціоністську</a:t>
            </a:r>
            <a:r>
              <a:rPr lang="uk-UA" sz="3200" b="1" dirty="0" smtClean="0">
                <a:solidFill>
                  <a:srgbClr val="FF0000"/>
                </a:solidFill>
              </a:rPr>
              <a:t> теорію </a:t>
            </a:r>
            <a:r>
              <a:rPr lang="uk-UA" sz="3200" dirty="0" smtClean="0"/>
              <a:t>навпаки</a:t>
            </a:r>
            <a:r>
              <a:rPr lang="uk-UA" sz="3200" dirty="0"/>
              <a:t>, вважають, що інститути не мають визначальної ролі у формуванні соціальної структури. </a:t>
            </a:r>
            <a:r>
              <a:rPr lang="uk-UA" sz="3200" dirty="0" smtClean="0"/>
              <a:t>Автори </a:t>
            </a:r>
            <a:r>
              <a:rPr lang="uk-UA" sz="3200" dirty="0"/>
              <a:t>вважають, що </a:t>
            </a:r>
            <a:r>
              <a:rPr lang="uk-UA" sz="3200" b="1" dirty="0"/>
              <a:t>свій життєвий світ </a:t>
            </a:r>
            <a:r>
              <a:rPr lang="uk-UA" sz="3200" dirty="0"/>
              <a:t>індивід створює сам (конструює) із своїх </a:t>
            </a:r>
            <a:r>
              <a:rPr lang="uk-UA" sz="3200" b="1" dirty="0">
                <a:solidFill>
                  <a:srgbClr val="FF0000"/>
                </a:solidFill>
              </a:rPr>
              <a:t>очікувань, стереотипів, правил, традицій </a:t>
            </a:r>
            <a:r>
              <a:rPr lang="uk-UA" sz="3200" dirty="0"/>
              <a:t>– як павук плете своє павутиння, кажуть вони. Оскільки </a:t>
            </a:r>
            <a:r>
              <a:rPr lang="uk-UA" sz="3200" b="1" dirty="0"/>
              <a:t>соціальні структури</a:t>
            </a:r>
            <a:r>
              <a:rPr lang="uk-UA" sz="3200" dirty="0"/>
              <a:t> конструюються самою людиною, тільки для неї однієї вони і існують.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84463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Розбіжність поглядів і підходів, які існують в соціології стосовно розуміння </a:t>
            </a:r>
            <a:r>
              <a:rPr lang="uk-UA" sz="4000" b="1" dirty="0">
                <a:solidFill>
                  <a:srgbClr val="FF0000"/>
                </a:solidFill>
              </a:rPr>
              <a:t>соціальної структури</a:t>
            </a:r>
            <a:r>
              <a:rPr lang="uk-UA" sz="4000" dirty="0"/>
              <a:t>, скоріш за все відображають не особисті погляди і не стільки прагнення пошуку істини, скільки приналежність соціолога до того чи іншого наукового напрямку (школи).</a:t>
            </a:r>
          </a:p>
        </p:txBody>
      </p:sp>
    </p:spTree>
    <p:extLst>
      <p:ext uri="{BB962C8B-B14F-4D97-AF65-F5344CB8AC3E}">
        <p14:creationId xmlns:p14="http://schemas.microsoft.com/office/powerpoint/2010/main" val="3346124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Для </a:t>
            </a:r>
            <a:r>
              <a:rPr lang="uk-UA" sz="4000" b="1" i="1" dirty="0">
                <a:solidFill>
                  <a:srgbClr val="FF0000"/>
                </a:solidFill>
              </a:rPr>
              <a:t>структуралістів</a:t>
            </a:r>
            <a:r>
              <a:rPr lang="uk-UA" sz="4000" dirty="0"/>
              <a:t> </a:t>
            </a:r>
            <a:r>
              <a:rPr lang="uk-UA" sz="4000" b="1" u="sng" dirty="0"/>
              <a:t>соціальна структура</a:t>
            </a:r>
            <a:r>
              <a:rPr lang="uk-UA" sz="4000" dirty="0"/>
              <a:t> об’єктивна, вона існує незалежно від волі, свідомості і поведінки людини, а навпаки цю поведінку визначає.</a:t>
            </a:r>
          </a:p>
          <a:p>
            <a:r>
              <a:rPr lang="uk-UA" sz="4000" dirty="0"/>
              <a:t>Для </a:t>
            </a:r>
            <a:r>
              <a:rPr lang="uk-UA" sz="4000" b="1" i="1" dirty="0" err="1"/>
              <a:t>і</a:t>
            </a:r>
            <a:r>
              <a:rPr lang="uk-UA" sz="4000" b="1" i="1" dirty="0" err="1">
                <a:solidFill>
                  <a:srgbClr val="FF0000"/>
                </a:solidFill>
              </a:rPr>
              <a:t>нтеракціоністів</a:t>
            </a:r>
            <a:r>
              <a:rPr lang="uk-UA" sz="4000" dirty="0"/>
              <a:t> </a:t>
            </a:r>
            <a:r>
              <a:rPr lang="uk-UA" sz="4000" b="1" u="sng" dirty="0"/>
              <a:t>соціальна структура</a:t>
            </a:r>
            <a:r>
              <a:rPr lang="uk-UA" sz="4000" dirty="0"/>
              <a:t> нерозривно пов’язана з поведінкою, більш того, виступає результатом суб’єктивних намірів і дій індивідів.</a:t>
            </a:r>
          </a:p>
        </p:txBody>
      </p:sp>
    </p:spTree>
    <p:extLst>
      <p:ext uri="{BB962C8B-B14F-4D97-AF65-F5344CB8AC3E}">
        <p14:creationId xmlns:p14="http://schemas.microsoft.com/office/powerpoint/2010/main" val="297442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/>
              <a:t>згідно </a:t>
            </a:r>
            <a:r>
              <a:rPr lang="uk-UA" sz="3600" b="1" dirty="0">
                <a:solidFill>
                  <a:srgbClr val="FF0000"/>
                </a:solidFill>
              </a:rPr>
              <a:t>структуралістської теорії </a:t>
            </a:r>
            <a:r>
              <a:rPr lang="uk-UA" sz="3600" b="1" dirty="0"/>
              <a:t>(структурно функціонального підходу) </a:t>
            </a:r>
            <a:r>
              <a:rPr lang="uk-UA" sz="3600" b="1" u="sng" dirty="0"/>
              <a:t>соціальна структура</a:t>
            </a:r>
            <a:r>
              <a:rPr lang="uk-UA" sz="3600" b="1" dirty="0"/>
              <a:t> </a:t>
            </a:r>
            <a:r>
              <a:rPr lang="uk-UA" sz="3600" dirty="0"/>
              <a:t>суспільства – це жорсткий каркас, який скріплює між собою нерухомі </a:t>
            </a:r>
            <a:r>
              <a:rPr lang="uk-UA" sz="3600" dirty="0" err="1"/>
              <a:t>ячейки</a:t>
            </a:r>
            <a:r>
              <a:rPr lang="uk-UA" sz="3600" dirty="0"/>
              <a:t>, функцію яких можуть виконувати </a:t>
            </a:r>
            <a:r>
              <a:rPr lang="uk-UA" sz="3600" b="1" u="sng" dirty="0"/>
              <a:t>соціальні статуси</a:t>
            </a:r>
            <a:r>
              <a:rPr lang="uk-UA" sz="3600" dirty="0"/>
              <a:t>, </a:t>
            </a:r>
            <a:r>
              <a:rPr lang="uk-UA" sz="3600" b="1" u="sng" dirty="0"/>
              <a:t>установи, інститути</a:t>
            </a:r>
            <a:r>
              <a:rPr lang="uk-UA" sz="3600" dirty="0"/>
              <a:t>. Позиції, частіше їх називають статусами, є основними структурними елементами, в те що вони виконують – називається функцією.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09443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представники </a:t>
            </a:r>
            <a:r>
              <a:rPr lang="uk-UA" sz="4000" b="1" dirty="0" err="1">
                <a:solidFill>
                  <a:srgbClr val="FF0000"/>
                </a:solidFill>
              </a:rPr>
              <a:t>інтеракціоністської</a:t>
            </a:r>
            <a:r>
              <a:rPr lang="uk-UA" sz="4000" b="1" dirty="0">
                <a:solidFill>
                  <a:srgbClr val="FF0000"/>
                </a:solidFill>
              </a:rPr>
              <a:t> теорії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/>
              <a:t>вважають, що соціальна структура є наслідком взаємодії людей, а не її причиною. Приклад вони наводять такий: певна людина може наставляти, вчити життю, давати пораду, передавати життєвий досвід, вчити мудрості незалежно від того, займає вона посаду вчителя або ні.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97982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380325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5400" dirty="0" smtClean="0"/>
              <a:t>1. </a:t>
            </a:r>
            <a:r>
              <a:rPr lang="uk-UA" sz="5400" dirty="0" err="1" smtClean="0"/>
              <a:t>Функціоналістська</a:t>
            </a:r>
            <a:r>
              <a:rPr lang="uk-UA" sz="5400" dirty="0" smtClean="0"/>
              <a:t> теорія</a:t>
            </a:r>
          </a:p>
          <a:p>
            <a:pPr marL="0" lvl="0" indent="0">
              <a:buNone/>
            </a:pPr>
            <a:r>
              <a:rPr lang="uk-UA" sz="5400" dirty="0" smtClean="0"/>
              <a:t>2. Структуралістська </a:t>
            </a:r>
            <a:r>
              <a:rPr lang="uk-UA" sz="5400" dirty="0"/>
              <a:t>теорія</a:t>
            </a:r>
          </a:p>
          <a:p>
            <a:pPr marL="0" lvl="0" indent="0">
              <a:buNone/>
            </a:pPr>
            <a:r>
              <a:rPr lang="uk-UA" sz="5400" dirty="0" smtClean="0"/>
              <a:t>3. </a:t>
            </a:r>
            <a:r>
              <a:rPr lang="uk-UA" sz="5400" dirty="0" err="1" smtClean="0"/>
              <a:t>Інтеракціоністська</a:t>
            </a:r>
            <a:r>
              <a:rPr lang="uk-UA" sz="5400" dirty="0" smtClean="0"/>
              <a:t> </a:t>
            </a:r>
            <a:r>
              <a:rPr lang="uk-UA" sz="5400" dirty="0"/>
              <a:t>теорія</a:t>
            </a:r>
          </a:p>
        </p:txBody>
      </p:sp>
    </p:spTree>
    <p:extLst>
      <p:ext uri="{BB962C8B-B14F-4D97-AF65-F5344CB8AC3E}">
        <p14:creationId xmlns:p14="http://schemas.microsoft.com/office/powerpoint/2010/main" val="218014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1268760"/>
            <a:ext cx="8458200" cy="5112567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  <a:effectLst/>
              </a:rPr>
              <a:t>термін «структура</a:t>
            </a:r>
            <a:r>
              <a:rPr lang="uk-UA" dirty="0">
                <a:effectLst/>
              </a:rPr>
              <a:t>» почав широко використовуватися у науці лише у 18 ст., коли відбувся перехід від </a:t>
            </a:r>
            <a:r>
              <a:rPr lang="uk-UA" b="1" dirty="0">
                <a:effectLst/>
              </a:rPr>
              <a:t>чуттєвого досвідного пізнання</a:t>
            </a:r>
            <a:r>
              <a:rPr lang="uk-UA" dirty="0">
                <a:effectLst/>
              </a:rPr>
              <a:t> до </a:t>
            </a:r>
            <a:r>
              <a:rPr lang="uk-UA" b="1" dirty="0">
                <a:effectLst/>
              </a:rPr>
              <a:t>теоретичного узагальнення</a:t>
            </a:r>
            <a:r>
              <a:rPr lang="uk-UA" dirty="0">
                <a:effectLst/>
              </a:rPr>
              <a:t>. Стосовно людського суспільства даний термін почав використовуватися у 19 ст. 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60648"/>
            <a:ext cx="8458200" cy="864096"/>
          </a:xfrm>
        </p:spPr>
        <p:txBody>
          <a:bodyPr>
            <a:normAutofit fontScale="92500" lnSpcReduction="10000"/>
          </a:bodyPr>
          <a:lstStyle/>
          <a:p>
            <a:r>
              <a:rPr lang="uk-UA" sz="6000" b="1" dirty="0" smtClean="0"/>
              <a:t>До проблеми поняття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198496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Поняття «</a:t>
            </a:r>
            <a:r>
              <a:rPr lang="uk-UA" sz="3600" b="1" dirty="0">
                <a:solidFill>
                  <a:srgbClr val="FF0000"/>
                </a:solidFill>
              </a:rPr>
              <a:t>соціальна структура</a:t>
            </a:r>
            <a:r>
              <a:rPr lang="uk-UA" sz="3600" dirty="0"/>
              <a:t>» було започатковано у теоретичній соціології наприкінці </a:t>
            </a:r>
            <a:r>
              <a:rPr lang="uk-UA" sz="3600" dirty="0">
                <a:solidFill>
                  <a:srgbClr val="FF0000"/>
                </a:solidFill>
              </a:rPr>
              <a:t>20-х років ХХ ст</a:t>
            </a:r>
            <a:r>
              <a:rPr lang="uk-UA" sz="3600" dirty="0"/>
              <a:t>. Перша спроба розчленування соціальної структури на позиції, які займають окремі індивіди у суспільстві належить американському антропологу </a:t>
            </a:r>
            <a:r>
              <a:rPr lang="uk-UA" sz="3600" b="1" dirty="0" err="1">
                <a:solidFill>
                  <a:srgbClr val="FF0000"/>
                </a:solidFill>
              </a:rPr>
              <a:t>Ральфу</a:t>
            </a:r>
            <a:r>
              <a:rPr lang="uk-UA" sz="3600" b="1" dirty="0">
                <a:solidFill>
                  <a:srgbClr val="FF0000"/>
                </a:solidFill>
              </a:rPr>
              <a:t> </a:t>
            </a:r>
            <a:r>
              <a:rPr lang="uk-UA" sz="3600" b="1" dirty="0" err="1">
                <a:solidFill>
                  <a:srgbClr val="FF0000"/>
                </a:solidFill>
              </a:rPr>
              <a:t>Лінтону</a:t>
            </a:r>
            <a:r>
              <a:rPr lang="uk-UA" sz="3600" dirty="0"/>
              <a:t>. Він назвав кожну з таких позицій </a:t>
            </a:r>
            <a:r>
              <a:rPr lang="uk-UA" sz="3600" b="1" dirty="0">
                <a:solidFill>
                  <a:srgbClr val="FF0000"/>
                </a:solidFill>
              </a:rPr>
              <a:t>статусом</a:t>
            </a:r>
            <a:r>
              <a:rPr lang="uk-UA" sz="3600" dirty="0"/>
              <a:t>. З тих пір терміни «</a:t>
            </a:r>
            <a:r>
              <a:rPr lang="uk-UA" sz="3600" b="1" dirty="0">
                <a:solidFill>
                  <a:srgbClr val="FF0000"/>
                </a:solidFill>
              </a:rPr>
              <a:t>положення</a:t>
            </a:r>
            <a:r>
              <a:rPr lang="uk-UA" sz="3600" dirty="0"/>
              <a:t>», «</a:t>
            </a:r>
            <a:r>
              <a:rPr lang="uk-UA" sz="3600" b="1" dirty="0">
                <a:solidFill>
                  <a:srgbClr val="FF0000"/>
                </a:solidFill>
              </a:rPr>
              <a:t>позиції</a:t>
            </a:r>
            <a:r>
              <a:rPr lang="uk-UA" sz="3600" dirty="0"/>
              <a:t>», «</a:t>
            </a:r>
            <a:r>
              <a:rPr lang="uk-UA" sz="3600" b="1" dirty="0">
                <a:solidFill>
                  <a:srgbClr val="FF0000"/>
                </a:solidFill>
              </a:rPr>
              <a:t>статуси</a:t>
            </a:r>
            <a:r>
              <a:rPr lang="uk-UA" sz="3600" dirty="0"/>
              <a:t>» використовуються як синоніми.</a:t>
            </a:r>
          </a:p>
        </p:txBody>
      </p:sp>
    </p:spTree>
    <p:extLst>
      <p:ext uri="{BB962C8B-B14F-4D97-AF65-F5344CB8AC3E}">
        <p14:creationId xmlns:p14="http://schemas.microsoft.com/office/powerpoint/2010/main" val="105602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764704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Соціальна структура </a:t>
            </a:r>
            <a:r>
              <a:rPr lang="uk-UA" sz="5400" dirty="0" smtClean="0"/>
              <a:t>– це сукупність </a:t>
            </a:r>
            <a:r>
              <a:rPr lang="uk-UA" sz="5400" dirty="0"/>
              <a:t>взаємопов'язаних і взаємодіючих </a:t>
            </a:r>
            <a:r>
              <a:rPr lang="uk-UA" sz="5400" u="sng" dirty="0"/>
              <a:t>соціальних груп</a:t>
            </a:r>
            <a:r>
              <a:rPr lang="uk-UA" sz="5400" dirty="0"/>
              <a:t>, </a:t>
            </a:r>
            <a:r>
              <a:rPr lang="uk-UA" sz="5400" u="sng" dirty="0"/>
              <a:t>спільнот</a:t>
            </a:r>
            <a:r>
              <a:rPr lang="uk-UA" sz="5400" dirty="0"/>
              <a:t>, </a:t>
            </a:r>
            <a:r>
              <a:rPr lang="uk-UA" sz="5400" u="sng" dirty="0"/>
              <a:t>соціальних інститутів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20519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/>
              <a:t>В </a:t>
            </a:r>
            <a:r>
              <a:rPr lang="uk-UA" sz="4400" b="1" u="sng" dirty="0"/>
              <a:t>соціології</a:t>
            </a:r>
            <a:r>
              <a:rPr lang="uk-UA" sz="4400" dirty="0"/>
              <a:t>, як і в будь-якій </a:t>
            </a:r>
            <a:r>
              <a:rPr lang="uk-UA" sz="4400" b="1" dirty="0"/>
              <a:t>фундаментальній науці</a:t>
            </a:r>
            <a:r>
              <a:rPr lang="uk-UA" sz="4400" dirty="0"/>
              <a:t>, найбільше суперечок і дискусій </a:t>
            </a:r>
            <a:r>
              <a:rPr lang="uk-UA" sz="4400" dirty="0" smtClean="0"/>
              <a:t>завжди розгортається </a:t>
            </a:r>
            <a:r>
              <a:rPr lang="uk-UA" sz="4400" dirty="0"/>
              <a:t>навколо </a:t>
            </a:r>
            <a:r>
              <a:rPr lang="uk-UA" sz="4400" b="1" u="sng" dirty="0"/>
              <a:t>фундаментальних понять</a:t>
            </a:r>
            <a:r>
              <a:rPr lang="uk-UA" sz="4400" dirty="0"/>
              <a:t>. Не винятком стала категорія «</a:t>
            </a:r>
            <a:r>
              <a:rPr lang="uk-UA" sz="4400" b="1" dirty="0"/>
              <a:t>соціальна структура</a:t>
            </a:r>
            <a:r>
              <a:rPr lang="uk-UA" sz="4400" dirty="0"/>
              <a:t>». При цьому висувалися різні точки зору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190504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800" dirty="0" smtClean="0"/>
              <a:t>На теперішній час існує три основні теорії:</a:t>
            </a:r>
          </a:p>
          <a:p>
            <a:pPr lvl="0"/>
            <a:r>
              <a:rPr lang="uk-UA" sz="4800" b="1" dirty="0" err="1" smtClean="0"/>
              <a:t>Функціоналістська</a:t>
            </a:r>
            <a:r>
              <a:rPr lang="uk-UA" sz="4800" dirty="0" smtClean="0"/>
              <a:t> </a:t>
            </a:r>
            <a:r>
              <a:rPr lang="uk-UA" sz="4800" dirty="0"/>
              <a:t>(або інституціональна)</a:t>
            </a:r>
          </a:p>
          <a:p>
            <a:pPr lvl="0"/>
            <a:r>
              <a:rPr lang="uk-UA" sz="4800" b="1" dirty="0"/>
              <a:t>Структуралістська</a:t>
            </a:r>
            <a:r>
              <a:rPr lang="uk-UA" sz="4800" dirty="0"/>
              <a:t> теорія</a:t>
            </a:r>
          </a:p>
          <a:p>
            <a:pPr lvl="0"/>
            <a:r>
              <a:rPr lang="uk-UA" sz="4800" b="1" dirty="0" err="1"/>
              <a:t>Інтеракціоністська</a:t>
            </a:r>
            <a:r>
              <a:rPr lang="uk-UA" sz="4800" dirty="0"/>
              <a:t> теорія</a:t>
            </a:r>
          </a:p>
        </p:txBody>
      </p:sp>
    </p:spTree>
    <p:extLst>
      <p:ext uri="{BB962C8B-B14F-4D97-AF65-F5344CB8AC3E}">
        <p14:creationId xmlns:p14="http://schemas.microsoft.com/office/powerpoint/2010/main" val="278250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01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/>
              <a:t>Бернарда і </a:t>
            </a:r>
            <a:r>
              <a:rPr lang="uk-UA" sz="4800" b="1" dirty="0" err="1"/>
              <a:t>Томпсона</a:t>
            </a:r>
            <a:r>
              <a:rPr lang="uk-UA" sz="4800" dirty="0"/>
              <a:t> </a:t>
            </a:r>
            <a:r>
              <a:rPr lang="uk-UA" sz="4800" b="1" u="sng" dirty="0" smtClean="0"/>
              <a:t>соціальна структура</a:t>
            </a:r>
            <a:r>
              <a:rPr lang="uk-UA" sz="4800" dirty="0" smtClean="0"/>
              <a:t> </a:t>
            </a:r>
            <a:r>
              <a:rPr lang="uk-UA" sz="4800" dirty="0"/>
              <a:t>– це </a:t>
            </a:r>
            <a:r>
              <a:rPr lang="uk-UA" sz="4800" b="1" i="1" dirty="0"/>
              <a:t>особливий порядок (будова, розташування) інститутів, які допомагають людям взаємодіяти і облаштовувати сумісну життєдіяльність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086517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407</TotalTime>
  <Words>552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«Теорія соціальної структури»</vt:lpstr>
      <vt:lpstr>ПЛАН</vt:lpstr>
      <vt:lpstr>термін «структура» почав широко використовуватися у науці лише у 18 ст., коли відбувся перехід від чуттєвого досвідного пізнання до теоретичного узагальнення. Стосовно людського суспільства даний термін почав використовуватися у 19 ст.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«Соціальна структура суспільства»</dc:title>
  <dc:creator>userznu</dc:creator>
  <cp:lastModifiedBy>userznu</cp:lastModifiedBy>
  <cp:revision>7</cp:revision>
  <dcterms:created xsi:type="dcterms:W3CDTF">2019-09-11T06:44:45Z</dcterms:created>
  <dcterms:modified xsi:type="dcterms:W3CDTF">2020-09-18T08:09:22Z</dcterms:modified>
</cp:coreProperties>
</file>