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2" r:id="rId4"/>
    <p:sldId id="28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7" r:id="rId23"/>
    <p:sldId id="276" r:id="rId24"/>
    <p:sldId id="286" r:id="rId25"/>
    <p:sldId id="278" r:id="rId26"/>
    <p:sldId id="279" r:id="rId27"/>
    <p:sldId id="280" r:id="rId28"/>
    <p:sldId id="285" r:id="rId29"/>
    <p:sldId id="281" r:id="rId30"/>
    <p:sldId id="28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7265" autoAdjust="0"/>
  </p:normalViewPr>
  <p:slideViewPr>
    <p:cSldViewPr>
      <p:cViewPr>
        <p:scale>
          <a:sx n="92" d="100"/>
          <a:sy n="92" d="100"/>
        </p:scale>
        <p:origin x="-1186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1577B8-4F72-4FAA-9329-6027FEF4F724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1DC0A4-9225-4122-82C7-4D3BCD23397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Лідерство (4год.)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1. Природа лідерства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2. Теорія особистих якостей лідера.     Поведінкові теорії лідерства.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 Ситуаційні теорії лідерства.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 Сучасні концепції лідерства.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Тактика міжособистісного впливу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lvl="0"/>
            <a:r>
              <a:rPr lang="uk-UA" dirty="0" smtClean="0"/>
              <a:t>Використовуйте раціональне переконання.</a:t>
            </a:r>
            <a:endParaRPr lang="ru-RU" dirty="0" smtClean="0"/>
          </a:p>
          <a:p>
            <a:pPr lvl="0"/>
            <a:r>
              <a:rPr lang="uk-UA" dirty="0" smtClean="0"/>
              <a:t>Викликайте у людей симпатію до себе.</a:t>
            </a:r>
            <a:endParaRPr lang="ru-RU" dirty="0" smtClean="0"/>
          </a:p>
          <a:p>
            <a:pPr lvl="0"/>
            <a:r>
              <a:rPr lang="uk-UA" dirty="0" smtClean="0"/>
              <a:t>Покладайтеся на принцип взаємності.</a:t>
            </a:r>
            <a:endParaRPr lang="ru-RU" dirty="0" smtClean="0"/>
          </a:p>
          <a:p>
            <a:pPr lvl="0"/>
            <a:r>
              <a:rPr lang="uk-UA" dirty="0" smtClean="0"/>
              <a:t>Створюйте собі союзників.</a:t>
            </a:r>
            <a:endParaRPr lang="ru-RU" dirty="0" smtClean="0"/>
          </a:p>
          <a:p>
            <a:pPr lvl="0"/>
            <a:r>
              <a:rPr lang="uk-UA" dirty="0" smtClean="0"/>
              <a:t>Будьте наполегливі - просіть те, що ви бажаєте отримати.</a:t>
            </a:r>
            <a:endParaRPr lang="ru-RU" dirty="0" smtClean="0"/>
          </a:p>
          <a:p>
            <a:pPr lvl="0"/>
            <a:r>
              <a:rPr lang="uk-UA" dirty="0" smtClean="0"/>
              <a:t>Отримайте підтримку керівників вищого рівня.</a:t>
            </a:r>
            <a:endParaRPr lang="ru-RU" dirty="0" smtClean="0"/>
          </a:p>
          <a:p>
            <a:pPr lvl="0"/>
            <a:r>
              <a:rPr lang="uk-UA" dirty="0" smtClean="0"/>
              <a:t>Винагороджуйте людей за бажану для вас поведінку.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Наукові концепції лідерства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Теорія особистих якостей лідера</a:t>
            </a:r>
            <a:r>
              <a:rPr lang="uk-UA" dirty="0" smtClean="0"/>
              <a:t>. Ціль досліджень - виявити особистісні характеристики ефективних керівників.</a:t>
            </a:r>
            <a:endParaRPr lang="ru-RU" dirty="0" smtClean="0"/>
          </a:p>
          <a:p>
            <a:r>
              <a:rPr lang="uk-UA" b="1" dirty="0" smtClean="0"/>
              <a:t>Поведінкові теорії лідерства</a:t>
            </a:r>
            <a:r>
              <a:rPr lang="uk-UA" dirty="0" smtClean="0"/>
              <a:t>. Створили основу для класифікації стилів поведінки керівника. Ефективність керівника визначається його манерою поведінки стосовно підлеглих.</a:t>
            </a:r>
            <a:endParaRPr lang="ru-RU" dirty="0" smtClean="0"/>
          </a:p>
          <a:p>
            <a:r>
              <a:rPr lang="uk-UA" b="1" dirty="0" smtClean="0"/>
              <a:t>Ситуаційні теорії лідерства</a:t>
            </a:r>
            <a:r>
              <a:rPr lang="uk-UA" dirty="0" smtClean="0"/>
              <a:t>. Розглядають, які стилі поведінки й особисті якості керівника найбільше відповідають певним ситуаціям.</a:t>
            </a:r>
            <a:endParaRPr lang="ru-RU" dirty="0" smtClean="0"/>
          </a:p>
          <a:p>
            <a:r>
              <a:rPr lang="uk-UA" b="1" dirty="0" smtClean="0"/>
              <a:t>Сучасні концепції лідерства</a:t>
            </a:r>
            <a:r>
              <a:rPr lang="uk-UA" dirty="0" smtClean="0"/>
              <a:t>. Фокусування на дослідженнях динаміки відносин між лідером й його послідовниками.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20656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2. Теорія особистих якостей лідера. Поведінкові теорії лідерства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196752"/>
          <a:ext cx="9144000" cy="5482952"/>
        </p:xfrm>
        <a:graphic>
          <a:graphicData uri="http://schemas.openxmlformats.org/drawingml/2006/table">
            <a:tbl>
              <a:tblPr/>
              <a:tblGrid>
                <a:gridCol w="2119458"/>
                <a:gridCol w="3005201"/>
                <a:gridCol w="4019341"/>
              </a:tblGrid>
              <a:tr h="8208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Фізичні характеристики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Особливості характеру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Характеристики, пов'язані з участю у процесі праці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Енергійність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Витривалість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Впевненість у собі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Чесність і прямота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Ентузіазм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Бажання керувати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Незалежність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Прагнення до досягнення результату, до переваги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Сумлінність у досягненні цілей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Здатність працювати незважаючи на труднощі, завзятість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Розумові здібності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Соціальні характеристики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Соціальні передумови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Інтелект, когнітивна здатність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Знання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Розсудливість, рішучість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Товариськість, навички міжособистісного спілкування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Здатність залучати до співробітництва інших людей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Уміння працювати в колективі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Тактовність, дипломатичність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Освіта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Мобільність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Поведінкові теорії лідерства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Стиль лідерства</a:t>
            </a:r>
            <a:r>
              <a:rPr lang="uk-UA" dirty="0" smtClean="0"/>
              <a:t> - це звична манера поведінки керівника стосовно підлеглих з метою впливу і спонукання їх до досягнення цілей організації.</a:t>
            </a:r>
          </a:p>
          <a:p>
            <a:pPr>
              <a:buNone/>
            </a:pPr>
            <a:r>
              <a:rPr lang="uk-UA" b="1" dirty="0" smtClean="0"/>
              <a:t>Стилі лідерства:</a:t>
            </a:r>
          </a:p>
          <a:p>
            <a:pPr>
              <a:buNone/>
            </a:pPr>
            <a:r>
              <a:rPr lang="uk-UA" b="1" dirty="0" smtClean="0"/>
              <a:t>Автократичний керівник</a:t>
            </a:r>
            <a:r>
              <a:rPr lang="uk-UA" dirty="0" smtClean="0"/>
              <a:t> - це керівник, який покладається на чинні повноваження, прагне сконцентрувати у своїх руках всю владу, засновану на винагородженні і примушенні. Концентрує свою увагу на роботі.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Демократичний керівник</a:t>
            </a:r>
            <a:r>
              <a:rPr lang="uk-UA" dirty="0" smtClean="0"/>
              <a:t> - це керівник, який делегує владні повноваження працівникам, сприяє їхній участі в управлінні й за рахунок впливу на підлеглих покладається на референтну й експертну владу. Концентрує свою увагу на людині.</a:t>
            </a:r>
            <a:endParaRPr lang="uk-UA" b="1" dirty="0" smtClean="0"/>
          </a:p>
          <a:p>
            <a:pPr>
              <a:buNone/>
            </a:pPr>
            <a:r>
              <a:rPr lang="uk-UA" b="1" dirty="0" smtClean="0"/>
              <a:t>Ліберальний керівник</a:t>
            </a:r>
            <a:r>
              <a:rPr lang="uk-UA" dirty="0" smtClean="0"/>
              <a:t> - це керівник, який дає своїм підлеглим повну свободу щодо вибору робочих завдань і контролю за своєю роботою.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6467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Результати досліджень стилів лідерства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Левіна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340768"/>
          <a:ext cx="8892481" cy="5328592"/>
        </p:xfrm>
        <a:graphic>
          <a:graphicData uri="http://schemas.openxmlformats.org/drawingml/2006/table">
            <a:tbl>
              <a:tblPr/>
              <a:tblGrid>
                <a:gridCol w="2963559"/>
                <a:gridCol w="2964461"/>
                <a:gridCol w="2964461"/>
              </a:tblGrid>
              <a:tr h="6985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Автократичний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керівник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Демократичний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керівник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Ліберальний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керівник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005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Люди відмінно працюють тільки у присутності керівника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Співробітники негативно сприймають твердий автократичний стиль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У колективі виникає атмосфера ворожості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Ефективність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діяльності групи перебуває на досить високому рівні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Люди добре працюють як у присутності керівника, так і в його відсутності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У колективі формуються добрі стосунки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Люди охоче беруть участь у прийнятті рішень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Люди виконують невеликий обсяг роботи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632460" algn="l"/>
                        </a:tabLs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Якість роботи знижується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86800" cy="564672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Дослідження Університету штату Огайо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</a:t>
            </a:r>
            <a:r>
              <a:rPr kumimoji="0" lang="uk-UA" sz="1200" b="0" i="0" u="sng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323528" y="2636912"/>
            <a:ext cx="8820472" cy="3576266"/>
            <a:chOff x="2538" y="7440"/>
            <a:chExt cx="8010" cy="6652"/>
          </a:xfrm>
        </p:grpSpPr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4140" y="7482"/>
              <a:ext cx="6030" cy="5538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6" name="Line 4"/>
            <p:cNvSpPr>
              <a:spLocks noChangeShapeType="1"/>
            </p:cNvSpPr>
            <p:nvPr/>
          </p:nvSpPr>
          <p:spPr bwMode="auto">
            <a:xfrm flipH="1">
              <a:off x="7188" y="7470"/>
              <a:ext cx="30" cy="5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>
              <a:off x="4140" y="10302"/>
              <a:ext cx="60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8" name="Text Box 6"/>
            <p:cNvSpPr txBox="1">
              <a:spLocks noChangeArrowheads="1"/>
            </p:cNvSpPr>
            <p:nvPr/>
          </p:nvSpPr>
          <p:spPr bwMode="auto">
            <a:xfrm>
              <a:off x="4230" y="7620"/>
              <a:ext cx="2862" cy="2520"/>
            </a:xfrm>
            <a:prstGeom prst="rect">
              <a:avLst/>
            </a:prstGeom>
            <a:solidFill>
              <a:srgbClr val="F8F8F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Низький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структурування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dirty="0" smtClean="0"/>
                <a:t> </a:t>
              </a:r>
              <a:endParaRPr lang="ru-RU" sz="1400" dirty="0" smtClean="0"/>
            </a:p>
            <a:p>
              <a:r>
                <a:rPr lang="uk-UA" sz="1400" dirty="0" smtClean="0"/>
                <a:t>Високий ступінь уваги до підлеглих</a:t>
              </a:r>
              <a:endParaRPr lang="ru-RU" sz="1400" dirty="0" smtClean="0"/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Високий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уваги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до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підлеглих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19" name="Text Box 7"/>
            <p:cNvSpPr txBox="1">
              <a:spLocks noChangeArrowheads="1"/>
            </p:cNvSpPr>
            <p:nvPr/>
          </p:nvSpPr>
          <p:spPr bwMode="auto">
            <a:xfrm>
              <a:off x="7230" y="7590"/>
              <a:ext cx="2862" cy="2520"/>
            </a:xfrm>
            <a:prstGeom prst="rect">
              <a:avLst/>
            </a:prstGeom>
            <a:solidFill>
              <a:srgbClr val="F8F8F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Високий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структурування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dirty="0" smtClean="0"/>
                <a:t> </a:t>
              </a:r>
              <a:endParaRPr lang="ru-RU" sz="1400" dirty="0" smtClean="0"/>
            </a:p>
            <a:p>
              <a:r>
                <a:rPr lang="uk-UA" sz="1400" dirty="0" smtClean="0"/>
                <a:t>Високий ступінь уваги до підлеглих</a:t>
              </a:r>
              <a:endParaRPr lang="ru-RU" sz="1400" dirty="0" smtClean="0"/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Високий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уваги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до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підлеглих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4242" y="10554"/>
              <a:ext cx="2862" cy="2310"/>
            </a:xfrm>
            <a:prstGeom prst="rect">
              <a:avLst/>
            </a:prstGeom>
            <a:solidFill>
              <a:srgbClr val="F8F8F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Низький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структурування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dirty="0" smtClean="0"/>
                <a:t> </a:t>
              </a:r>
              <a:endParaRPr lang="ru-RU" sz="1400" dirty="0" smtClean="0"/>
            </a:p>
            <a:p>
              <a:r>
                <a:rPr lang="uk-UA" sz="1400" dirty="0" smtClean="0"/>
                <a:t>Низький ступінь уваги до підлеглих</a:t>
              </a:r>
              <a:endParaRPr lang="ru-RU" sz="1400" dirty="0" smtClean="0"/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Низький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уваги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до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підлеглих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7260" y="10578"/>
              <a:ext cx="2862" cy="2298"/>
            </a:xfrm>
            <a:prstGeom prst="rect">
              <a:avLst/>
            </a:prstGeom>
            <a:solidFill>
              <a:srgbClr val="F8F8F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Високий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структурування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uk-UA" sz="1400" dirty="0" smtClean="0"/>
                <a:t> </a:t>
              </a:r>
              <a:endParaRPr lang="ru-RU" sz="1400" dirty="0" smtClean="0"/>
            </a:p>
            <a:p>
              <a:r>
                <a:rPr lang="uk-UA" sz="1400" dirty="0" smtClean="0"/>
                <a:t>Низький ступінь уваги до підлеглих</a:t>
              </a:r>
              <a:endParaRPr lang="ru-RU" sz="1400" dirty="0" smtClean="0"/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Низький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ступінь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уваги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до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підлеглих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6078" y="13642"/>
              <a:ext cx="2442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Структурування</a:t>
              </a:r>
              <a:endPara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9066" y="13190"/>
              <a:ext cx="1482" cy="4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Високий</a:t>
              </a:r>
            </a:p>
          </p:txBody>
        </p:sp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2550" y="7440"/>
              <a:ext cx="1482" cy="4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Високий</a:t>
              </a:r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2538" y="12594"/>
              <a:ext cx="1482" cy="4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Низький</a:t>
              </a:r>
            </a:p>
          </p:txBody>
        </p:sp>
        <p:sp>
          <p:nvSpPr>
            <p:cNvPr id="38926" name="Text Box 14"/>
            <p:cNvSpPr txBox="1">
              <a:spLocks noChangeArrowheads="1"/>
            </p:cNvSpPr>
            <p:nvPr/>
          </p:nvSpPr>
          <p:spPr bwMode="auto">
            <a:xfrm>
              <a:off x="3744" y="13152"/>
              <a:ext cx="1482" cy="4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Низький</a:t>
              </a:r>
            </a:p>
          </p:txBody>
        </p:sp>
        <p:sp>
          <p:nvSpPr>
            <p:cNvPr id="38927" name="Text Box 15"/>
            <p:cNvSpPr txBox="1">
              <a:spLocks noChangeArrowheads="1"/>
            </p:cNvSpPr>
            <p:nvPr/>
          </p:nvSpPr>
          <p:spPr bwMode="auto">
            <a:xfrm>
              <a:off x="3030" y="9108"/>
              <a:ext cx="510" cy="27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Увага</a:t>
              </a:r>
              <a:endPara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120906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Ініціювання структури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ступінь, в якому лідер, орієнтований на виконання робочих завдань і досягнення цілей організації.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Увага до підлеглих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ступінь поваги лідером ідей і почуттів працівників.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Дослідження Мічиганського університету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Дослідження Мічиганського університету ґрунтуються на </a:t>
            </a:r>
            <a:r>
              <a:rPr lang="uk-UA" b="1" dirty="0" smtClean="0"/>
              <a:t>порівнянні моделей поведінки ефективних й неефективних </a:t>
            </a:r>
            <a:r>
              <a:rPr lang="uk-UA" b="1" dirty="0" err="1" smtClean="0"/>
              <a:t>супервайзерів</a:t>
            </a:r>
            <a:r>
              <a:rPr lang="uk-UA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Стилі лідерства</a:t>
            </a:r>
            <a:endParaRPr lang="ru-RU" dirty="0" smtClean="0"/>
          </a:p>
          <a:p>
            <a:r>
              <a:rPr lang="uk-UA" b="1" dirty="0" smtClean="0"/>
              <a:t>Лідер, орієнтований на працівників</a:t>
            </a:r>
            <a:r>
              <a:rPr lang="uk-UA" dirty="0" smtClean="0"/>
              <a:t> - це тип поведінки лідера, що передбачає концентрацію уваги на потребах працівників. Якості лідера: підтримування позитивної взаємодії і прагнення мінімізувати конфлікт.</a:t>
            </a:r>
            <a:endParaRPr lang="ru-RU" dirty="0" smtClean="0"/>
          </a:p>
          <a:p>
            <a:r>
              <a:rPr lang="uk-UA" b="1" dirty="0" smtClean="0"/>
              <a:t>Лідер, орієнтований на роботу</a:t>
            </a:r>
            <a:r>
              <a:rPr lang="uk-UA" dirty="0" smtClean="0"/>
              <a:t> - це тип поведінки лідера, який спрямовує діяльність підлеглих на підвищення ефективності, скорочення витрат й встановлення графіків роботи. Якості лідера: прагнення до досягнення цілей і оптимізація діяльності працівників.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Решітка менеджменту Р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Блейка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і Дж.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Моутон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692696"/>
          <a:ext cx="8496945" cy="5893855"/>
        </p:xfrm>
        <a:graphic>
          <a:graphicData uri="http://schemas.openxmlformats.org/drawingml/2006/table">
            <a:tbl>
              <a:tblPr/>
              <a:tblGrid>
                <a:gridCol w="1629632"/>
                <a:gridCol w="693667"/>
                <a:gridCol w="3377544"/>
                <a:gridCol w="2796102"/>
              </a:tblGrid>
              <a:tr h="289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Висока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(1.9)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</a:rPr>
                        <a:t>Управління заміським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</a:rPr>
                        <a:t>клубом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Підвищена увага до потреб співробітників, спрямована на встановлення добрих стосунків, дружньої атмосфери й прискорення строків виконання робіт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(9.9)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</a:rPr>
                        <a:t>Управління командою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Виконання робочих завдань досягається за рахунок високого залучення співробітників: взаємозалежність за рахунок «загальної  ставки» в інтересах організації приводить до стосунків довіри й поваги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</a:tr>
              <a:tr h="1405802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Увага до людей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8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(5.5)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indent="12858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>
                          <a:latin typeface="Times New Roman"/>
                          <a:ea typeface="Times New Roman"/>
                        </a:rPr>
                        <a:t>Серединне управління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indent="4857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Нормальна робота організації забезпечується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4857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рівновагою між необхідністю виконання робітниками завдань і підтримкою здорової моральної атмосфери 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indent="4857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колективі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79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Times New Roman"/>
                          <a:ea typeface="Times New Roman"/>
                        </a:rPr>
                        <a:t>Вбоге управління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Мінімальні зусилля з підвищення робочих завдань, спрямовані на збереження приналежності до організації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(1.1)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Times New Roman"/>
                          <a:ea typeface="Times New Roman"/>
                        </a:rPr>
                        <a:t>Засноване на повноваженнях управління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0" dirty="0">
                          <a:latin typeface="Times New Roman"/>
                          <a:ea typeface="Times New Roman"/>
                        </a:rPr>
                        <a:t>Ефективність досягнення результатів досягається за рахунок створення таких умов праці, щоб роль людського фактора була мінімальною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indent="13030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(9.1)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1  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2 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  3     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4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5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6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7 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8 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</a:rPr>
                        <a:t>9 </a:t>
                      </a: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98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Низька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47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Низька </a:t>
                      </a:r>
                      <a:r>
                        <a:rPr lang="uk-UA" sz="800" dirty="0">
                          <a:latin typeface="Times New Roman"/>
                          <a:ea typeface="Times New Roman"/>
                        </a:rPr>
                        <a:t>                                                                                                     </a:t>
                      </a: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 Висока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Увага до виробництва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48484" marR="484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DDDDD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115616" y="1196752"/>
            <a:ext cx="7416824" cy="5904656"/>
            <a:chOff x="2381" y="1400"/>
            <a:chExt cx="8476" cy="9274"/>
          </a:xfrm>
        </p:grpSpPr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2394" y="4914"/>
              <a:ext cx="8446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446" y="0"/>
                </a:cxn>
              </a:cxnLst>
              <a:rect l="0" t="0" r="r" b="b"/>
              <a:pathLst>
                <a:path w="8446" h="2">
                  <a:moveTo>
                    <a:pt x="0" y="2"/>
                  </a:moveTo>
                  <a:lnTo>
                    <a:pt x="8446" y="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2393" y="5814"/>
              <a:ext cx="846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61" y="8"/>
                </a:cxn>
              </a:cxnLst>
              <a:rect l="0" t="0" r="r" b="b"/>
              <a:pathLst>
                <a:path w="8461" h="8">
                  <a:moveTo>
                    <a:pt x="0" y="0"/>
                  </a:moveTo>
                  <a:lnTo>
                    <a:pt x="8461" y="8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2394" y="3114"/>
              <a:ext cx="8438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38" y="2"/>
                </a:cxn>
              </a:cxnLst>
              <a:rect l="0" t="0" r="r" b="b"/>
              <a:pathLst>
                <a:path w="8438" h="2">
                  <a:moveTo>
                    <a:pt x="0" y="0"/>
                  </a:moveTo>
                  <a:lnTo>
                    <a:pt x="8438" y="2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381" y="1411"/>
              <a:ext cx="8476" cy="29"/>
            </a:xfrm>
            <a:custGeom>
              <a:avLst/>
              <a:gdLst/>
              <a:ahLst/>
              <a:cxnLst>
                <a:cxn ang="0">
                  <a:pos x="257" y="0"/>
                </a:cxn>
                <a:cxn ang="0">
                  <a:pos x="0" y="0"/>
                </a:cxn>
                <a:cxn ang="0">
                  <a:pos x="7774" y="29"/>
                </a:cxn>
                <a:cxn ang="0">
                  <a:pos x="8350" y="16"/>
                </a:cxn>
                <a:cxn ang="0">
                  <a:pos x="8476" y="15"/>
                </a:cxn>
              </a:cxnLst>
              <a:rect l="0" t="0" r="r" b="b"/>
              <a:pathLst>
                <a:path w="8476" h="29">
                  <a:moveTo>
                    <a:pt x="257" y="0"/>
                  </a:moveTo>
                  <a:lnTo>
                    <a:pt x="0" y="0"/>
                  </a:lnTo>
                  <a:lnTo>
                    <a:pt x="7774" y="29"/>
                  </a:lnTo>
                  <a:lnTo>
                    <a:pt x="8350" y="16"/>
                  </a:lnTo>
                  <a:lnTo>
                    <a:pt x="8476" y="15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394" y="4014"/>
              <a:ext cx="8438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8438" y="0"/>
                </a:cxn>
              </a:cxnLst>
              <a:rect l="0" t="0" r="r" b="b"/>
              <a:pathLst>
                <a:path w="8438" h="3">
                  <a:moveTo>
                    <a:pt x="0" y="3"/>
                  </a:moveTo>
                  <a:lnTo>
                    <a:pt x="8438" y="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2394" y="6714"/>
              <a:ext cx="8461" cy="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8461" y="0"/>
                </a:cxn>
              </a:cxnLst>
              <a:rect l="0" t="0" r="r" b="b"/>
              <a:pathLst>
                <a:path w="8461" h="5">
                  <a:moveTo>
                    <a:pt x="0" y="5"/>
                  </a:moveTo>
                  <a:lnTo>
                    <a:pt x="8461" y="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394" y="7614"/>
              <a:ext cx="8453" cy="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53" y="0"/>
                </a:cxn>
              </a:cxnLst>
              <a:rect l="0" t="0" r="r" b="b"/>
              <a:pathLst>
                <a:path w="8453" h="11">
                  <a:moveTo>
                    <a:pt x="0" y="11"/>
                  </a:moveTo>
                  <a:lnTo>
                    <a:pt x="8453" y="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394" y="8512"/>
              <a:ext cx="844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442" y="0"/>
                </a:cxn>
              </a:cxnLst>
              <a:rect l="0" t="0" r="r" b="b"/>
              <a:pathLst>
                <a:path w="8442" h="2">
                  <a:moveTo>
                    <a:pt x="0" y="2"/>
                  </a:moveTo>
                  <a:lnTo>
                    <a:pt x="8442" y="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3735" y="1416"/>
              <a:ext cx="15" cy="85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8589"/>
                </a:cxn>
              </a:cxnLst>
              <a:rect l="0" t="0" r="r" b="b"/>
              <a:pathLst>
                <a:path w="15" h="8589">
                  <a:moveTo>
                    <a:pt x="0" y="0"/>
                  </a:moveTo>
                  <a:lnTo>
                    <a:pt x="15" y="8589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4538" y="1408"/>
              <a:ext cx="11" cy="859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8590"/>
                </a:cxn>
              </a:cxnLst>
              <a:rect l="0" t="0" r="r" b="b"/>
              <a:pathLst>
                <a:path w="11" h="8590">
                  <a:moveTo>
                    <a:pt x="11" y="0"/>
                  </a:moveTo>
                  <a:lnTo>
                    <a:pt x="0" y="859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5438" y="1408"/>
              <a:ext cx="6" cy="860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8605"/>
                </a:cxn>
              </a:cxnLst>
              <a:rect l="0" t="0" r="r" b="b"/>
              <a:pathLst>
                <a:path w="6" h="8605">
                  <a:moveTo>
                    <a:pt x="6" y="0"/>
                  </a:moveTo>
                  <a:lnTo>
                    <a:pt x="0" y="8605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6345" y="1416"/>
              <a:ext cx="8" cy="858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8582"/>
                </a:cxn>
              </a:cxnLst>
              <a:rect l="0" t="0" r="r" b="b"/>
              <a:pathLst>
                <a:path w="8" h="8582">
                  <a:moveTo>
                    <a:pt x="8" y="0"/>
                  </a:moveTo>
                  <a:lnTo>
                    <a:pt x="0" y="8582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7255" y="1408"/>
              <a:ext cx="20" cy="85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8590"/>
                </a:cxn>
              </a:cxnLst>
              <a:rect l="0" t="0" r="r" b="b"/>
              <a:pathLst>
                <a:path w="20" h="8590">
                  <a:moveTo>
                    <a:pt x="0" y="0"/>
                  </a:moveTo>
                  <a:lnTo>
                    <a:pt x="20" y="859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8153" y="1400"/>
              <a:ext cx="4" cy="861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8613"/>
                </a:cxn>
              </a:cxnLst>
              <a:rect l="0" t="0" r="r" b="b"/>
              <a:pathLst>
                <a:path w="4" h="8613">
                  <a:moveTo>
                    <a:pt x="4" y="0"/>
                  </a:moveTo>
                  <a:lnTo>
                    <a:pt x="0" y="8613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9059" y="1408"/>
              <a:ext cx="1" cy="85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8597"/>
                </a:cxn>
              </a:cxnLst>
              <a:rect l="0" t="0" r="r" b="b"/>
              <a:pathLst>
                <a:path w="1" h="8597">
                  <a:moveTo>
                    <a:pt x="0" y="0"/>
                  </a:moveTo>
                  <a:lnTo>
                    <a:pt x="1" y="8597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9953" y="1424"/>
              <a:ext cx="1" cy="85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581"/>
                </a:cxn>
              </a:cxnLst>
              <a:rect l="0" t="0" r="r" b="b"/>
              <a:pathLst>
                <a:path w="1" h="8581">
                  <a:moveTo>
                    <a:pt x="0" y="0"/>
                  </a:moveTo>
                  <a:lnTo>
                    <a:pt x="0" y="8581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394" y="9414"/>
              <a:ext cx="846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461" y="0"/>
                </a:cxn>
              </a:cxnLst>
              <a:rect l="0" t="0" r="r" b="b"/>
              <a:pathLst>
                <a:path w="8461" h="2">
                  <a:moveTo>
                    <a:pt x="0" y="2"/>
                  </a:moveTo>
                  <a:lnTo>
                    <a:pt x="8461" y="0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935" y="1415"/>
              <a:ext cx="1" cy="925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9259"/>
                </a:cxn>
              </a:cxnLst>
              <a:rect l="0" t="0" r="r" b="b"/>
              <a:pathLst>
                <a:path w="1" h="9259">
                  <a:moveTo>
                    <a:pt x="1" y="0"/>
                  </a:moveTo>
                  <a:lnTo>
                    <a:pt x="0" y="9259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395" y="2452"/>
              <a:ext cx="846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462" y="7"/>
                </a:cxn>
              </a:cxnLst>
              <a:rect l="0" t="0" r="r" b="b"/>
              <a:pathLst>
                <a:path w="8462" h="7">
                  <a:moveTo>
                    <a:pt x="0" y="0"/>
                  </a:moveTo>
                  <a:lnTo>
                    <a:pt x="8462" y="7"/>
                  </a:lnTo>
                </a:path>
              </a:pathLst>
            </a:custGeom>
            <a:solidFill>
              <a:srgbClr val="F8F8F8"/>
            </a:solidFill>
            <a:ln w="19050" cap="rnd">
              <a:solidFill>
                <a:srgbClr val="FFFFFF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1065431" y="-2232"/>
            <a:ext cx="7013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Решітка менеджменту Р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Блейка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і Дж.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Моутон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9.3. Ситуаційні теорії лідерства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800" b="1" dirty="0" smtClean="0"/>
              <a:t>Ситуаційна теорія </a:t>
            </a:r>
            <a:r>
              <a:rPr lang="uk-UA" sz="2800" b="1" dirty="0" err="1" smtClean="0"/>
              <a:t>Херсі</a:t>
            </a:r>
            <a:r>
              <a:rPr lang="uk-UA" sz="2800" b="1" dirty="0" smtClean="0"/>
              <a:t> і </a:t>
            </a:r>
            <a:r>
              <a:rPr lang="uk-UA" sz="2800" b="1" dirty="0" err="1" smtClean="0"/>
              <a:t>Бланшара</a:t>
            </a:r>
            <a:endParaRPr lang="ru-RU" sz="2400" dirty="0" smtClean="0"/>
          </a:p>
          <a:p>
            <a:pPr>
              <a:buNone/>
            </a:pPr>
            <a:r>
              <a:rPr lang="uk-UA" sz="2800" b="1" dirty="0" smtClean="0"/>
              <a:t>Ситуаційна теорія </a:t>
            </a:r>
            <a:r>
              <a:rPr lang="uk-UA" sz="2800" b="1" dirty="0" err="1" smtClean="0"/>
              <a:t>Херсі</a:t>
            </a:r>
            <a:r>
              <a:rPr lang="uk-UA" sz="2800" b="1" dirty="0" smtClean="0"/>
              <a:t> і </a:t>
            </a:r>
            <a:r>
              <a:rPr lang="uk-UA" sz="2800" b="1" dirty="0" err="1" smtClean="0"/>
              <a:t>Бланшара</a:t>
            </a:r>
            <a:r>
              <a:rPr lang="uk-UA" sz="2800" dirty="0" smtClean="0"/>
              <a:t> або теорія життєвого циклу - ґрунтується на взаємозв'язку двох параметрів:</a:t>
            </a:r>
            <a:endParaRPr lang="ru-RU" sz="2400" dirty="0" smtClean="0"/>
          </a:p>
          <a:p>
            <a:pPr lvl="0"/>
            <a:r>
              <a:rPr lang="uk-UA" sz="2800" dirty="0" smtClean="0"/>
              <a:t>"Зрілість виконавців", тобто ступінь готовності працівників до виконання робочих завдань.</a:t>
            </a:r>
            <a:endParaRPr lang="ru-RU" sz="2400" dirty="0" smtClean="0"/>
          </a:p>
          <a:p>
            <a:r>
              <a:rPr lang="uk-UA" sz="2800" dirty="0" smtClean="0"/>
              <a:t>Стиль лідерства (директивний, </a:t>
            </a:r>
            <a:r>
              <a:rPr lang="uk-UA" sz="2800" dirty="0" err="1" smtClean="0"/>
              <a:t>делегувальний</a:t>
            </a:r>
            <a:r>
              <a:rPr lang="uk-UA" sz="2800" dirty="0" smtClean="0"/>
              <a:t>, учасник, який переконує).</a:t>
            </a:r>
            <a:endParaRPr lang="ru-RU" sz="2400" dirty="0" smtClean="0"/>
          </a:p>
          <a:p>
            <a:pPr>
              <a:buNone/>
            </a:pPr>
            <a:r>
              <a:rPr lang="uk-UA" sz="2800" b="1" dirty="0" smtClean="0"/>
              <a:t>Використання моделі передбачає:</a:t>
            </a: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b="1" dirty="0" smtClean="0"/>
              <a:t> </a:t>
            </a:r>
            <a:r>
              <a:rPr lang="uk-UA" sz="3000" dirty="0" smtClean="0"/>
              <a:t>Визначення рівня готовності підлеглих.</a:t>
            </a:r>
            <a:endParaRPr lang="ru-RU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000" dirty="0" smtClean="0"/>
              <a:t>Вибір відповідного стилю лідерства.</a:t>
            </a:r>
            <a:endParaRPr lang="ru-RU" sz="3000" dirty="0" smtClean="0"/>
          </a:p>
          <a:p>
            <a:pPr>
              <a:buNone/>
            </a:pPr>
            <a:r>
              <a:rPr lang="uk-UA" b="1" i="1" dirty="0" smtClean="0"/>
              <a:t>Висновки</a:t>
            </a:r>
            <a:r>
              <a:rPr lang="ru-RU" i="1" dirty="0" smtClean="0"/>
              <a:t>. </a:t>
            </a:r>
            <a:r>
              <a:rPr lang="uk-UA" i="1" dirty="0" smtClean="0"/>
              <a:t>Стиль лідерства повинен відповідати рівню кваліфікації й особистісним характеристикам працівників.</a:t>
            </a:r>
            <a:endParaRPr lang="ru-RU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Ситуаційна модель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Фідлера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Ситуаційна модель </a:t>
            </a:r>
            <a:r>
              <a:rPr lang="uk-UA" b="1" dirty="0" err="1" smtClean="0"/>
              <a:t>Фідлера</a:t>
            </a:r>
            <a:r>
              <a:rPr lang="uk-UA" dirty="0" smtClean="0"/>
              <a:t> - ґрунтується на взаємозв'язку двох параметрів:</a:t>
            </a:r>
            <a:endParaRPr lang="ru-RU" dirty="0" smtClean="0"/>
          </a:p>
          <a:p>
            <a:pPr lvl="0"/>
            <a:r>
              <a:rPr lang="uk-UA" dirty="0" smtClean="0"/>
              <a:t>Стиль лідерства (орієнтація на стосунки, орієнтація на завдання). Базовий стиль лідерства розглядається як незмінний.</a:t>
            </a:r>
            <a:endParaRPr lang="ru-RU" dirty="0" smtClean="0"/>
          </a:p>
          <a:p>
            <a:pPr lvl="0"/>
            <a:r>
              <a:rPr lang="uk-UA" dirty="0" smtClean="0"/>
              <a:t>Ситуація (стосунки "керівник - підлеглий", структура завдання, посадова влада лідера).</a:t>
            </a:r>
            <a:endParaRPr lang="ru-RU" dirty="0" smtClean="0"/>
          </a:p>
          <a:p>
            <a:r>
              <a:rPr lang="uk-UA" dirty="0" smtClean="0"/>
              <a:t>Кожна ситуація розглядається як сприятлива або як несприятлива</a:t>
            </a:r>
          </a:p>
          <a:p>
            <a:pPr>
              <a:buNone/>
            </a:pPr>
            <a:r>
              <a:rPr lang="uk-UA" b="1" dirty="0" smtClean="0"/>
              <a:t>Використання моделі передбачає</a:t>
            </a:r>
            <a:r>
              <a:rPr lang="uk-UA" dirty="0" smtClean="0"/>
              <a:t>:</a:t>
            </a:r>
            <a:endParaRPr lang="ru-RU" dirty="0" smtClean="0"/>
          </a:p>
          <a:p>
            <a:pPr lvl="0"/>
            <a:r>
              <a:rPr lang="uk-UA" dirty="0" smtClean="0"/>
              <a:t>Визначення базового стилю лідерства за допомогою шкали НПС (найменш кращий співпрацівник).</a:t>
            </a:r>
            <a:endParaRPr lang="ru-RU" dirty="0" smtClean="0"/>
          </a:p>
          <a:p>
            <a:r>
              <a:rPr lang="uk-UA" dirty="0" smtClean="0"/>
              <a:t>Діагностика ситуації (сприятливі або несприятливі існуючі стосунки "керівник - підлеглий", структура завдання, посадова влада лідера).</a:t>
            </a:r>
            <a:r>
              <a:rPr lang="uk-UA" b="1" dirty="0" smtClean="0"/>
              <a:t> </a:t>
            </a:r>
          </a:p>
          <a:p>
            <a:pPr>
              <a:buNone/>
            </a:pPr>
            <a:r>
              <a:rPr lang="uk-UA" b="1" i="1" dirty="0" smtClean="0"/>
              <a:t>Висновки.</a:t>
            </a:r>
            <a:r>
              <a:rPr lang="uk-UA" i="1" dirty="0" smtClean="0"/>
              <a:t> Зміна ситуації вимагає зміни лідера.</a:t>
            </a:r>
            <a:endParaRPr lang="ru-RU" i="1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4968552" cy="201622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1. Природа лідерства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/>
              <a:t> Лідерство</a:t>
            </a:r>
            <a:r>
              <a:rPr lang="uk-UA" sz="1800" dirty="0" smtClean="0"/>
              <a:t> - це здатність керівника значно впливати на окремих індивідуумів або на групи людей і направлена на ефективне досягнення цілей організації.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0" y="764704"/>
            <a:ext cx="9144000" cy="5733256"/>
            <a:chOff x="2308" y="2443"/>
            <a:chExt cx="7200" cy="5940"/>
          </a:xfrm>
        </p:grpSpPr>
        <p:sp>
          <p:nvSpPr>
            <p:cNvPr id="2055" name="AutoShape 7"/>
            <p:cNvSpPr>
              <a:spLocks noChangeAspect="1" noChangeArrowheads="1" noTextEdit="1"/>
            </p:cNvSpPr>
            <p:nvPr/>
          </p:nvSpPr>
          <p:spPr bwMode="auto">
            <a:xfrm>
              <a:off x="2308" y="2443"/>
              <a:ext cx="7200" cy="594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6383" y="2653"/>
              <a:ext cx="299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Рівень 5: Лідер 5-го рівня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Скромний і професійний, створює організацію, здатну довгий час залишатися справді великою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5297" y="3868"/>
              <a:ext cx="3616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Рівень 4: Ефективний керівник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Створює загальну відданість чіткому і привабливому </a:t>
              </a:r>
              <a:r>
                <a:rPr kumimoji="0" lang="uk-UA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лідерств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, стимулює людей на високопродуктивну роботу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4346" y="5083"/>
              <a:ext cx="3433" cy="9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Рівень 3: Компетентний менеджер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Складає плани й організовує людей для продуктивного і ефективного переслідування цілей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3395" y="6163"/>
              <a:ext cx="3260" cy="9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Рівень 2: Активний член команди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Вносить вклад у досягнення цілей команди, ефективно працює з іншими членами групи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2444" y="7243"/>
              <a:ext cx="3260" cy="9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Рівень 1: Здатний працівник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Продуктивний співробітник, самостійно застосовує свої здібності, знання, навички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79512" y="6309319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ятирівнева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ієрархія лідерських здібностей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Ситуаційна модель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Фідлера</a:t>
            </a:r>
            <a:endParaRPr lang="ru-RU" sz="2800" dirty="0"/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611560" y="1340768"/>
            <a:ext cx="8136904" cy="4807892"/>
            <a:chOff x="954" y="7614"/>
            <a:chExt cx="9726" cy="6437"/>
          </a:xfrm>
        </p:grpSpPr>
        <p:sp>
          <p:nvSpPr>
            <p:cNvPr id="29749" name="Text Box 53"/>
            <p:cNvSpPr txBox="1">
              <a:spLocks noChangeArrowheads="1"/>
            </p:cNvSpPr>
            <p:nvPr/>
          </p:nvSpPr>
          <p:spPr bwMode="auto">
            <a:xfrm>
              <a:off x="3474" y="8553"/>
              <a:ext cx="1800" cy="1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Лідер, який орієнтується на взаємовідносини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8" name="Text Box 52"/>
            <p:cNvSpPr txBox="1">
              <a:spLocks noChangeArrowheads="1"/>
            </p:cNvSpPr>
            <p:nvPr/>
          </p:nvSpPr>
          <p:spPr bwMode="auto">
            <a:xfrm>
              <a:off x="8874" y="8553"/>
              <a:ext cx="1800" cy="1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Лідер, який орієнтується на завдання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7" name="Text Box 51"/>
            <p:cNvSpPr txBox="1">
              <a:spLocks noChangeArrowheads="1"/>
            </p:cNvSpPr>
            <p:nvPr/>
          </p:nvSpPr>
          <p:spPr bwMode="auto">
            <a:xfrm>
              <a:off x="2214" y="7748"/>
              <a:ext cx="126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Висока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6" name="Text Box 50"/>
            <p:cNvSpPr txBox="1">
              <a:spLocks noChangeArrowheads="1"/>
            </p:cNvSpPr>
            <p:nvPr/>
          </p:nvSpPr>
          <p:spPr bwMode="auto">
            <a:xfrm>
              <a:off x="2214" y="10430"/>
              <a:ext cx="126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Низька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5" name="Text Box 49"/>
            <p:cNvSpPr txBox="1">
              <a:spLocks noChangeArrowheads="1"/>
            </p:cNvSpPr>
            <p:nvPr/>
          </p:nvSpPr>
          <p:spPr bwMode="auto">
            <a:xfrm>
              <a:off x="2574" y="8285"/>
              <a:ext cx="540" cy="18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Ефективність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4" name="Text Box 48"/>
            <p:cNvSpPr txBox="1">
              <a:spLocks noChangeArrowheads="1"/>
            </p:cNvSpPr>
            <p:nvPr/>
          </p:nvSpPr>
          <p:spPr bwMode="auto">
            <a:xfrm>
              <a:off x="3474" y="10430"/>
              <a:ext cx="1980" cy="6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Надзвичайно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сприятлива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3" name="Text Box 47"/>
            <p:cNvSpPr txBox="1">
              <a:spLocks noChangeArrowheads="1"/>
            </p:cNvSpPr>
            <p:nvPr/>
          </p:nvSpPr>
          <p:spPr bwMode="auto">
            <a:xfrm>
              <a:off x="5454" y="10430"/>
              <a:ext cx="2880" cy="6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54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Середня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2" name="Text Box 46"/>
            <p:cNvSpPr txBox="1">
              <a:spLocks noChangeArrowheads="1"/>
            </p:cNvSpPr>
            <p:nvPr/>
          </p:nvSpPr>
          <p:spPr bwMode="auto">
            <a:xfrm>
              <a:off x="8334" y="10430"/>
              <a:ext cx="2340" cy="6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Надзвичайно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несприятлива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41" name="Freeform 45"/>
            <p:cNvSpPr>
              <a:spLocks/>
            </p:cNvSpPr>
            <p:nvPr/>
          </p:nvSpPr>
          <p:spPr bwMode="auto">
            <a:xfrm>
              <a:off x="3480" y="8125"/>
              <a:ext cx="7160" cy="2092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994" y="200"/>
                </a:cxn>
                <a:cxn ang="0">
                  <a:pos x="1734" y="920"/>
                </a:cxn>
                <a:cxn ang="0">
                  <a:pos x="2188" y="2374"/>
                </a:cxn>
                <a:cxn ang="0">
                  <a:pos x="3414" y="2780"/>
                </a:cxn>
                <a:cxn ang="0">
                  <a:pos x="4760" y="2540"/>
                </a:cxn>
                <a:cxn ang="0">
                  <a:pos x="5100" y="1480"/>
                </a:cxn>
                <a:cxn ang="0">
                  <a:pos x="5420" y="720"/>
                </a:cxn>
                <a:cxn ang="0">
                  <a:pos x="6040" y="140"/>
                </a:cxn>
                <a:cxn ang="0">
                  <a:pos x="7160" y="0"/>
                </a:cxn>
              </a:cxnLst>
              <a:rect l="0" t="0" r="r" b="b"/>
              <a:pathLst>
                <a:path w="7160" h="2808">
                  <a:moveTo>
                    <a:pt x="0" y="60"/>
                  </a:moveTo>
                  <a:cubicBezTo>
                    <a:pt x="169" y="83"/>
                    <a:pt x="705" y="57"/>
                    <a:pt x="994" y="200"/>
                  </a:cubicBezTo>
                  <a:cubicBezTo>
                    <a:pt x="1283" y="343"/>
                    <a:pt x="1535" y="558"/>
                    <a:pt x="1734" y="920"/>
                  </a:cubicBezTo>
                  <a:cubicBezTo>
                    <a:pt x="1933" y="1282"/>
                    <a:pt x="1908" y="2064"/>
                    <a:pt x="2188" y="2374"/>
                  </a:cubicBezTo>
                  <a:cubicBezTo>
                    <a:pt x="2468" y="2684"/>
                    <a:pt x="2985" y="2752"/>
                    <a:pt x="3414" y="2780"/>
                  </a:cubicBezTo>
                  <a:cubicBezTo>
                    <a:pt x="3843" y="2808"/>
                    <a:pt x="4479" y="2757"/>
                    <a:pt x="4760" y="2540"/>
                  </a:cubicBezTo>
                  <a:cubicBezTo>
                    <a:pt x="5041" y="2323"/>
                    <a:pt x="4990" y="1783"/>
                    <a:pt x="5100" y="1480"/>
                  </a:cubicBezTo>
                  <a:cubicBezTo>
                    <a:pt x="5210" y="1177"/>
                    <a:pt x="5263" y="943"/>
                    <a:pt x="5420" y="720"/>
                  </a:cubicBezTo>
                  <a:cubicBezTo>
                    <a:pt x="5577" y="497"/>
                    <a:pt x="5750" y="260"/>
                    <a:pt x="6040" y="140"/>
                  </a:cubicBezTo>
                  <a:cubicBezTo>
                    <a:pt x="6330" y="20"/>
                    <a:pt x="6927" y="29"/>
                    <a:pt x="7160" y="0"/>
                  </a:cubicBezTo>
                </a:path>
              </a:pathLst>
            </a:custGeom>
            <a:noFill/>
            <a:ln w="25400">
              <a:solidFill>
                <a:srgbClr val="96969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0" name="Freeform 44"/>
            <p:cNvSpPr>
              <a:spLocks/>
            </p:cNvSpPr>
            <p:nvPr/>
          </p:nvSpPr>
          <p:spPr bwMode="auto">
            <a:xfrm>
              <a:off x="3474" y="8148"/>
              <a:ext cx="7206" cy="2089"/>
            </a:xfrm>
            <a:custGeom>
              <a:avLst/>
              <a:gdLst/>
              <a:ahLst/>
              <a:cxnLst>
                <a:cxn ang="0">
                  <a:pos x="7206" y="2709"/>
                </a:cxn>
                <a:cxn ang="0">
                  <a:pos x="5960" y="2583"/>
                </a:cxn>
                <a:cxn ang="0">
                  <a:pos x="5220" y="1863"/>
                </a:cxn>
                <a:cxn ang="0">
                  <a:pos x="4765" y="409"/>
                </a:cxn>
                <a:cxn ang="0">
                  <a:pos x="3539" y="4"/>
                </a:cxn>
                <a:cxn ang="0">
                  <a:pos x="2279" y="384"/>
                </a:cxn>
                <a:cxn ang="0">
                  <a:pos x="1740" y="1924"/>
                </a:cxn>
                <a:cxn ang="0">
                  <a:pos x="980" y="2664"/>
                </a:cxn>
                <a:cxn ang="0">
                  <a:pos x="0" y="2764"/>
                </a:cxn>
              </a:cxnLst>
              <a:rect l="0" t="0" r="r" b="b"/>
              <a:pathLst>
                <a:path w="7206" h="2804">
                  <a:moveTo>
                    <a:pt x="7206" y="2709"/>
                  </a:moveTo>
                  <a:cubicBezTo>
                    <a:pt x="7009" y="2689"/>
                    <a:pt x="6291" y="2724"/>
                    <a:pt x="5960" y="2583"/>
                  </a:cubicBezTo>
                  <a:cubicBezTo>
                    <a:pt x="5629" y="2442"/>
                    <a:pt x="5419" y="2225"/>
                    <a:pt x="5220" y="1863"/>
                  </a:cubicBezTo>
                  <a:cubicBezTo>
                    <a:pt x="5021" y="1501"/>
                    <a:pt x="5046" y="719"/>
                    <a:pt x="4765" y="409"/>
                  </a:cubicBezTo>
                  <a:cubicBezTo>
                    <a:pt x="4485" y="99"/>
                    <a:pt x="3953" y="7"/>
                    <a:pt x="3539" y="4"/>
                  </a:cubicBezTo>
                  <a:cubicBezTo>
                    <a:pt x="3125" y="0"/>
                    <a:pt x="2579" y="64"/>
                    <a:pt x="2279" y="384"/>
                  </a:cubicBezTo>
                  <a:cubicBezTo>
                    <a:pt x="1980" y="704"/>
                    <a:pt x="1957" y="1544"/>
                    <a:pt x="1740" y="1924"/>
                  </a:cubicBezTo>
                  <a:cubicBezTo>
                    <a:pt x="1523" y="2304"/>
                    <a:pt x="1270" y="2524"/>
                    <a:pt x="980" y="2664"/>
                  </a:cubicBezTo>
                  <a:cubicBezTo>
                    <a:pt x="690" y="2804"/>
                    <a:pt x="204" y="2743"/>
                    <a:pt x="0" y="2764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9" name="Line 43"/>
            <p:cNvSpPr>
              <a:spLocks noChangeShapeType="1"/>
            </p:cNvSpPr>
            <p:nvPr/>
          </p:nvSpPr>
          <p:spPr bwMode="auto">
            <a:xfrm>
              <a:off x="3474" y="7614"/>
              <a:ext cx="0" cy="2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8" name="Line 42"/>
            <p:cNvSpPr>
              <a:spLocks noChangeShapeType="1"/>
            </p:cNvSpPr>
            <p:nvPr/>
          </p:nvSpPr>
          <p:spPr bwMode="auto">
            <a:xfrm>
              <a:off x="10674" y="7614"/>
              <a:ext cx="0" cy="2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7" name="Line 41"/>
            <p:cNvSpPr>
              <a:spLocks noChangeShapeType="1"/>
            </p:cNvSpPr>
            <p:nvPr/>
          </p:nvSpPr>
          <p:spPr bwMode="auto">
            <a:xfrm>
              <a:off x="3834" y="9744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6" name="Line 40"/>
            <p:cNvSpPr>
              <a:spLocks noChangeShapeType="1"/>
            </p:cNvSpPr>
            <p:nvPr/>
          </p:nvSpPr>
          <p:spPr bwMode="auto">
            <a:xfrm flipV="1">
              <a:off x="10074" y="8192"/>
              <a:ext cx="360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5" name="Text Box 39"/>
            <p:cNvSpPr txBox="1">
              <a:spLocks noChangeArrowheads="1"/>
            </p:cNvSpPr>
            <p:nvPr/>
          </p:nvSpPr>
          <p:spPr bwMode="auto">
            <a:xfrm>
              <a:off x="954" y="11101"/>
              <a:ext cx="2520" cy="8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Взаємовідносини «керівник-підлеглі»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34" name="Text Box 38"/>
            <p:cNvSpPr txBox="1">
              <a:spLocks noChangeArrowheads="1"/>
            </p:cNvSpPr>
            <p:nvPr/>
          </p:nvSpPr>
          <p:spPr bwMode="auto">
            <a:xfrm>
              <a:off x="957" y="11905"/>
              <a:ext cx="2520" cy="8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6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Структура 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завдання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33" name="Text Box 37"/>
            <p:cNvSpPr txBox="1">
              <a:spLocks noChangeArrowheads="1"/>
            </p:cNvSpPr>
            <p:nvPr/>
          </p:nvSpPr>
          <p:spPr bwMode="auto">
            <a:xfrm>
              <a:off x="957" y="12710"/>
              <a:ext cx="2520" cy="8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Посадова влада                              лідера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32" name="Text Box 36"/>
            <p:cNvSpPr txBox="1">
              <a:spLocks noChangeArrowheads="1"/>
            </p:cNvSpPr>
            <p:nvPr/>
          </p:nvSpPr>
          <p:spPr bwMode="auto">
            <a:xfrm>
              <a:off x="3474" y="11101"/>
              <a:ext cx="1080" cy="804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Добрі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31" name="Text Box 35"/>
            <p:cNvSpPr txBox="1">
              <a:spLocks noChangeArrowheads="1"/>
            </p:cNvSpPr>
            <p:nvPr/>
          </p:nvSpPr>
          <p:spPr bwMode="auto">
            <a:xfrm>
              <a:off x="4374" y="11101"/>
              <a:ext cx="1080" cy="804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Добрі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30" name="Text Box 34"/>
            <p:cNvSpPr txBox="1">
              <a:spLocks noChangeArrowheads="1"/>
            </p:cNvSpPr>
            <p:nvPr/>
          </p:nvSpPr>
          <p:spPr bwMode="auto">
            <a:xfrm>
              <a:off x="5454" y="11101"/>
              <a:ext cx="720" cy="80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18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Добрі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9" name="Text Box 33"/>
            <p:cNvSpPr txBox="1">
              <a:spLocks noChangeArrowheads="1"/>
            </p:cNvSpPr>
            <p:nvPr/>
          </p:nvSpPr>
          <p:spPr bwMode="auto">
            <a:xfrm>
              <a:off x="6174" y="11101"/>
              <a:ext cx="720" cy="80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18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Добрі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8" name="Text Box 32"/>
            <p:cNvSpPr txBox="1">
              <a:spLocks noChangeArrowheads="1"/>
            </p:cNvSpPr>
            <p:nvPr/>
          </p:nvSpPr>
          <p:spPr bwMode="auto">
            <a:xfrm>
              <a:off x="6894" y="11101"/>
              <a:ext cx="720" cy="80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18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Погані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7" name="Text Box 31"/>
            <p:cNvSpPr txBox="1">
              <a:spLocks noChangeArrowheads="1"/>
            </p:cNvSpPr>
            <p:nvPr/>
          </p:nvSpPr>
          <p:spPr bwMode="auto">
            <a:xfrm>
              <a:off x="7614" y="11101"/>
              <a:ext cx="720" cy="80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18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Погані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6" name="Text Box 30"/>
            <p:cNvSpPr txBox="1">
              <a:spLocks noChangeArrowheads="1"/>
            </p:cNvSpPr>
            <p:nvPr/>
          </p:nvSpPr>
          <p:spPr bwMode="auto">
            <a:xfrm>
              <a:off x="8334" y="11101"/>
              <a:ext cx="1260" cy="804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54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Погані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9594" y="11101"/>
              <a:ext cx="1080" cy="804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54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Погані</a:t>
              </a:r>
              <a:endPara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4" name="Text Box 28"/>
            <p:cNvSpPr txBox="1">
              <a:spLocks noChangeArrowheads="1"/>
            </p:cNvSpPr>
            <p:nvPr/>
          </p:nvSpPr>
          <p:spPr bwMode="auto">
            <a:xfrm>
              <a:off x="3474" y="11905"/>
              <a:ext cx="1980" cy="80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54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Структурована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3" name="Text Box 27"/>
            <p:cNvSpPr txBox="1">
              <a:spLocks noChangeArrowheads="1"/>
            </p:cNvSpPr>
            <p:nvPr/>
          </p:nvSpPr>
          <p:spPr bwMode="auto">
            <a:xfrm>
              <a:off x="8334" y="11905"/>
              <a:ext cx="2340" cy="80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54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Неструктурована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2" name="Text Box 26"/>
            <p:cNvSpPr txBox="1">
              <a:spLocks noChangeArrowheads="1"/>
            </p:cNvSpPr>
            <p:nvPr/>
          </p:nvSpPr>
          <p:spPr bwMode="auto">
            <a:xfrm>
              <a:off x="5454" y="11905"/>
              <a:ext cx="1440" cy="80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46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Не</a:t>
              </a:r>
              <a:r>
                <a:rPr kumimoji="0" lang="uk-UA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структуро-вана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6894" y="11905"/>
              <a:ext cx="1462" cy="80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46800" rIns="18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Структурова-на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3474" y="12710"/>
              <a:ext cx="900" cy="80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</a:t>
              </a: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Велика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5454" y="12710"/>
              <a:ext cx="720" cy="80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6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Вели-ка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4374" y="12710"/>
              <a:ext cx="1080" cy="80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1000" dirty="0" smtClean="0">
                  <a:latin typeface="Arial" pitchFamily="34" charset="0"/>
                </a:rPr>
                <a:t>Обмежена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8334" y="12710"/>
              <a:ext cx="1260" cy="80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54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Велика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9594" y="12710"/>
              <a:ext cx="1080" cy="805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000" dirty="0" smtClean="0">
                  <a:latin typeface="Arial" pitchFamily="34" charset="0"/>
                </a:rPr>
                <a:t>Обмежена</a:t>
              </a:r>
              <a:endParaRPr lang="uk-UA" dirty="0" smtClean="0"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6894" y="12710"/>
              <a:ext cx="720" cy="80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6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Вели-ка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4" name="Text Box 18"/>
            <p:cNvSpPr txBox="1">
              <a:spLocks noChangeArrowheads="1"/>
            </p:cNvSpPr>
            <p:nvPr/>
          </p:nvSpPr>
          <p:spPr bwMode="auto">
            <a:xfrm>
              <a:off x="6204" y="12710"/>
              <a:ext cx="689" cy="80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000" dirty="0" err="1" smtClean="0">
                  <a:latin typeface="Arial" pitchFamily="34" charset="0"/>
                </a:rPr>
                <a:t>Обмеже-</a:t>
              </a:r>
              <a:endParaRPr lang="uk-UA" sz="1000" dirty="0" smtClean="0">
                <a:latin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000" dirty="0" smtClean="0">
                  <a:latin typeface="Arial" pitchFamily="34" charset="0"/>
                </a:rPr>
                <a:t>на</a:t>
              </a:r>
              <a:endParaRPr lang="uk-UA" dirty="0" smtClean="0"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7614" y="12710"/>
              <a:ext cx="720" cy="805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000" dirty="0" err="1" smtClean="0">
                  <a:latin typeface="Arial" pitchFamily="34" charset="0"/>
                </a:rPr>
                <a:t>Обмеже-на</a:t>
              </a:r>
              <a:endParaRPr lang="uk-UA" dirty="0" smtClean="0"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347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55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II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527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  III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617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IV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707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761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869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VII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9774" y="13515"/>
              <a:ext cx="720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11880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VIII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9790" name="Rectangle 9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Модель "шлях - ціль"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Мітчела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й Хауса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i="1" dirty="0" smtClean="0"/>
              <a:t>Модель "шлях-ціль</a:t>
            </a:r>
            <a:r>
              <a:rPr lang="uk-UA" dirty="0" smtClean="0"/>
              <a:t>" - лідер повинен посилювати мотивування підлеглих шляхом пояснення форм поведінки, що дозволяють виконати завдання й отримати винагороду.</a:t>
            </a:r>
          </a:p>
          <a:p>
            <a:pPr>
              <a:buNone/>
            </a:pPr>
            <a:r>
              <a:rPr lang="uk-UA" b="1" dirty="0" smtClean="0"/>
              <a:t>Групи ситуаційних факторів моделі "шлях - ціль"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Поведінка лідера</a:t>
            </a:r>
            <a:r>
              <a:rPr lang="uk-UA" dirty="0" smtClean="0"/>
              <a:t> (директивна, підтримувальна, орієнтована на участь, орієнтована на досягнення).</a:t>
            </a: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Характеристики підлеглих</a:t>
            </a:r>
            <a:r>
              <a:rPr lang="uk-UA" dirty="0" smtClean="0"/>
              <a:t> (ступінь самоконтролю, досвід роботи, здібності) й ситуацій (ступінь структуризації завдання, природа формальної влади, характеристика групи).</a:t>
            </a:r>
            <a:r>
              <a:rPr lang="uk-UA" b="1" dirty="0" smtClean="0"/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uk-UA" b="1" dirty="0" smtClean="0"/>
              <a:t>Винагородження</a:t>
            </a:r>
            <a:r>
              <a:rPr lang="uk-UA" dirty="0" smtClean="0"/>
              <a:t>, що відповідають потребам підлеглих (внутрішні, зовнішні).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1691680" y="548680"/>
            <a:ext cx="56886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Роль лідера в моделі "шлях - ціль"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4817" name="Group 1"/>
          <p:cNvGrpSpPr>
            <a:grpSpLocks/>
          </p:cNvGrpSpPr>
          <p:nvPr/>
        </p:nvGrpSpPr>
        <p:grpSpPr bwMode="auto">
          <a:xfrm>
            <a:off x="395536" y="1124744"/>
            <a:ext cx="8424936" cy="5544616"/>
            <a:chOff x="1314" y="8514"/>
            <a:chExt cx="8670" cy="6264"/>
          </a:xfrm>
        </p:grpSpPr>
        <p:sp>
          <p:nvSpPr>
            <p:cNvPr id="34836" name="Text Box 20"/>
            <p:cNvSpPr txBox="1">
              <a:spLocks noChangeArrowheads="1"/>
            </p:cNvSpPr>
            <p:nvPr/>
          </p:nvSpPr>
          <p:spPr bwMode="auto">
            <a:xfrm>
              <a:off x="1350" y="10345"/>
              <a:ext cx="3943" cy="1071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Лідер пояснює працівнику особливості ролі, яку останньому необхідно буде виконати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5" name="Text Box 19"/>
            <p:cNvSpPr txBox="1">
              <a:spLocks noChangeArrowheads="1"/>
            </p:cNvSpPr>
            <p:nvPr/>
          </p:nvSpPr>
          <p:spPr bwMode="auto">
            <a:xfrm>
              <a:off x="6016" y="8969"/>
              <a:ext cx="3932" cy="1011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Лідер вивчає потреби підлеглого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4" name="Text Box 18"/>
            <p:cNvSpPr txBox="1">
              <a:spLocks noChangeArrowheads="1"/>
            </p:cNvSpPr>
            <p:nvPr/>
          </p:nvSpPr>
          <p:spPr bwMode="auto">
            <a:xfrm>
              <a:off x="3698" y="14126"/>
              <a:ext cx="3944" cy="652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Результати процесу роботи відповідають організаційним планам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3" name="Text Box 17"/>
            <p:cNvSpPr txBox="1">
              <a:spLocks noChangeArrowheads="1"/>
            </p:cNvSpPr>
            <p:nvPr/>
          </p:nvSpPr>
          <p:spPr bwMode="auto">
            <a:xfrm>
              <a:off x="1314" y="8514"/>
              <a:ext cx="4520" cy="3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Визначення шляхів досягнення цілі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2" name="Text Box 16"/>
            <p:cNvSpPr txBox="1">
              <a:spLocks noChangeArrowheads="1"/>
            </p:cNvSpPr>
            <p:nvPr/>
          </p:nvSpPr>
          <p:spPr bwMode="auto">
            <a:xfrm>
              <a:off x="1356" y="8981"/>
              <a:ext cx="3943" cy="1011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Керівник визначає дії, які дозволяють підлеглому досягти високих 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результатів праці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1344" y="11655"/>
              <a:ext cx="3944" cy="1171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54000" tIns="10800" rIns="54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Підлеглий отримує необхідну інформацію, яка сприяє підвищенню його впевненості щодо досягнення бажаного результату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0" name="Text Box 14"/>
            <p:cNvSpPr txBox="1">
              <a:spLocks noChangeArrowheads="1"/>
            </p:cNvSpPr>
            <p:nvPr/>
          </p:nvSpPr>
          <p:spPr bwMode="auto">
            <a:xfrm>
              <a:off x="6016" y="10345"/>
              <a:ext cx="3944" cy="1179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Керівник визначає адекватне потребам працівника винагородження, умовою отримання якого  є виконання робочих завдань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6022" y="11685"/>
              <a:ext cx="3944" cy="1011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Лідер вживає заходів, що сприяють підвищенню цінностей результатів праці в очах підлеглого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3704" y="13169"/>
              <a:ext cx="3944" cy="652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Підлеглий демонструє більш  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інтенсивні зусилля й мотивацію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7" name="Line 11"/>
            <p:cNvSpPr>
              <a:spLocks noChangeShapeType="1"/>
            </p:cNvSpPr>
            <p:nvPr/>
          </p:nvSpPr>
          <p:spPr bwMode="auto">
            <a:xfrm>
              <a:off x="3316" y="9980"/>
              <a:ext cx="0" cy="3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>
              <a:off x="3304" y="11404"/>
              <a:ext cx="0" cy="2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8036" y="9968"/>
              <a:ext cx="0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8006" y="11434"/>
              <a:ext cx="0" cy="2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>
              <a:off x="5706" y="13809"/>
              <a:ext cx="0" cy="3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>
              <a:off x="3286" y="12702"/>
              <a:ext cx="0" cy="7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3286" y="13438"/>
              <a:ext cx="4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>
              <a:off x="8006" y="12690"/>
              <a:ext cx="0" cy="7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19" name="Line 3"/>
            <p:cNvSpPr>
              <a:spLocks noChangeShapeType="1"/>
            </p:cNvSpPr>
            <p:nvPr/>
          </p:nvSpPr>
          <p:spPr bwMode="auto">
            <a:xfrm flipH="1">
              <a:off x="7636" y="13480"/>
              <a:ext cx="370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/>
            </a:p>
          </p:txBody>
        </p:sp>
        <p:sp>
          <p:nvSpPr>
            <p:cNvPr id="34818" name="Text Box 2"/>
            <p:cNvSpPr txBox="1">
              <a:spLocks noChangeArrowheads="1"/>
            </p:cNvSpPr>
            <p:nvPr/>
          </p:nvSpPr>
          <p:spPr bwMode="auto">
            <a:xfrm>
              <a:off x="5724" y="8514"/>
              <a:ext cx="4260" cy="3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Збільшення винагородження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-457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uk-UA" sz="12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26" name="Text Box 82"/>
          <p:cNvSpPr txBox="1">
            <a:spLocks noChangeArrowheads="1"/>
          </p:cNvSpPr>
          <p:nvPr/>
        </p:nvSpPr>
        <p:spPr bwMode="auto">
          <a:xfrm>
            <a:off x="125413" y="1703388"/>
            <a:ext cx="1058862" cy="547687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Підлеглий не впевнений у собі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5" name="Text Box 81"/>
          <p:cNvSpPr txBox="1">
            <a:spLocks noChangeArrowheads="1"/>
          </p:cNvSpPr>
          <p:nvPr/>
        </p:nvSpPr>
        <p:spPr bwMode="auto">
          <a:xfrm>
            <a:off x="136525" y="2541588"/>
            <a:ext cx="1058863" cy="539750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Нечітке визначення робочого завдання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12" name="Text Box 68"/>
          <p:cNvSpPr txBox="1">
            <a:spLocks noChangeArrowheads="1"/>
          </p:cNvSpPr>
          <p:nvPr/>
        </p:nvSpPr>
        <p:spPr bwMode="auto">
          <a:xfrm>
            <a:off x="117475" y="3405188"/>
            <a:ext cx="1058863" cy="547687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Незацікавленість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у праці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11" name="Text Box 67"/>
          <p:cNvSpPr txBox="1">
            <a:spLocks noChangeArrowheads="1"/>
          </p:cNvSpPr>
          <p:nvPr/>
        </p:nvSpPr>
        <p:spPr bwMode="auto">
          <a:xfrm>
            <a:off x="114300" y="4291013"/>
            <a:ext cx="1058863" cy="547687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Некоректне винагород­ження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4" name="Oval 80"/>
          <p:cNvSpPr>
            <a:spLocks noChangeArrowheads="1"/>
          </p:cNvSpPr>
          <p:nvPr/>
        </p:nvSpPr>
        <p:spPr bwMode="auto">
          <a:xfrm>
            <a:off x="1482725" y="2486025"/>
            <a:ext cx="1733550" cy="647700"/>
          </a:xfrm>
          <a:prstGeom prst="ellipse">
            <a:avLst/>
          </a:prstGeom>
          <a:solidFill>
            <a:srgbClr val="F8F8F8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Директивне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керівництво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3" name="Oval 79"/>
          <p:cNvSpPr>
            <a:spLocks noChangeArrowheads="1"/>
          </p:cNvSpPr>
          <p:nvPr/>
        </p:nvSpPr>
        <p:spPr bwMode="auto">
          <a:xfrm>
            <a:off x="1466850" y="1606550"/>
            <a:ext cx="1733550" cy="614363"/>
          </a:xfrm>
          <a:prstGeom prst="ellipse">
            <a:avLst/>
          </a:prstGeom>
          <a:solidFill>
            <a:srgbClr val="F8F8F8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Підтримувальне керівництво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10" name="Oval 66"/>
          <p:cNvSpPr>
            <a:spLocks noChangeArrowheads="1"/>
          </p:cNvSpPr>
          <p:nvPr/>
        </p:nvSpPr>
        <p:spPr bwMode="auto">
          <a:xfrm>
            <a:off x="1474788" y="3292475"/>
            <a:ext cx="1733550" cy="696913"/>
          </a:xfrm>
          <a:prstGeom prst="ellipse">
            <a:avLst/>
          </a:prstGeom>
          <a:solidFill>
            <a:srgbClr val="F8F8F8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Керівництво, орієнтоване на 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досягнення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09" name="Oval 65"/>
          <p:cNvSpPr>
            <a:spLocks noChangeArrowheads="1"/>
          </p:cNvSpPr>
          <p:nvPr/>
        </p:nvSpPr>
        <p:spPr bwMode="auto">
          <a:xfrm>
            <a:off x="1477963" y="4216400"/>
            <a:ext cx="1733550" cy="633413"/>
          </a:xfrm>
          <a:prstGeom prst="ellipse">
            <a:avLst/>
          </a:prstGeom>
          <a:solidFill>
            <a:srgbClr val="F8F8F8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Стиль участі в управлінні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2" name="Text Box 78"/>
          <p:cNvSpPr txBox="1">
            <a:spLocks noChangeArrowheads="1"/>
          </p:cNvSpPr>
          <p:nvPr/>
        </p:nvSpPr>
        <p:spPr bwMode="auto">
          <a:xfrm>
            <a:off x="3355975" y="2500313"/>
            <a:ext cx="1036638" cy="663575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Прояснення шляхів 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отримання заохочення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3375025" y="3327400"/>
            <a:ext cx="1036638" cy="550863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Постановка більш високих цілей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3387725" y="3997325"/>
            <a:ext cx="1036638" cy="1128713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Ідентифікація потреб підлеглих і зміна виду винагородження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1" name="Text Box 77"/>
          <p:cNvSpPr txBox="1">
            <a:spLocks noChangeArrowheads="1"/>
          </p:cNvSpPr>
          <p:nvPr/>
        </p:nvSpPr>
        <p:spPr bwMode="auto">
          <a:xfrm>
            <a:off x="4564063" y="1290638"/>
            <a:ext cx="1428750" cy="874712"/>
          </a:xfrm>
          <a:prstGeom prst="rect">
            <a:avLst/>
          </a:prstGeom>
          <a:solidFill>
            <a:srgbClr val="F8F8F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Підвищення інтенсивності зусиль: більш високе задоволення і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результати труда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0" name="Text Box 76"/>
          <p:cNvSpPr txBox="1">
            <a:spLocks noChangeArrowheads="1"/>
          </p:cNvSpPr>
          <p:nvPr/>
        </p:nvSpPr>
        <p:spPr bwMode="auto">
          <a:xfrm>
            <a:off x="4572000" y="2320925"/>
            <a:ext cx="1428750" cy="876300"/>
          </a:xfrm>
          <a:prstGeom prst="rect">
            <a:avLst/>
          </a:prstGeom>
          <a:solidFill>
            <a:srgbClr val="F8F8F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Підвищення інтенсивності зусиль: більш високе задоволення 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результати труда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4572000" y="3284984"/>
            <a:ext cx="1428750" cy="874712"/>
          </a:xfrm>
          <a:prstGeom prst="rect">
            <a:avLst/>
          </a:prstGeom>
          <a:solidFill>
            <a:srgbClr val="F8F8F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Підвищення інтенсивності зусиль: більш високе задоволення і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результати труда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05" name="Text Box 61"/>
          <p:cNvSpPr txBox="1">
            <a:spLocks noChangeArrowheads="1"/>
          </p:cNvSpPr>
          <p:nvPr/>
        </p:nvSpPr>
        <p:spPr bwMode="auto">
          <a:xfrm>
            <a:off x="4575175" y="4318000"/>
            <a:ext cx="1428750" cy="874713"/>
          </a:xfrm>
          <a:prstGeom prst="rect">
            <a:avLst/>
          </a:prstGeom>
          <a:solidFill>
            <a:srgbClr val="F8F8F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Підвищення інтенсивності зусиль: більш високе задоволення і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результати труда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8" name="Text Box 84"/>
          <p:cNvSpPr txBox="1">
            <a:spLocks noChangeArrowheads="1"/>
          </p:cNvSpPr>
          <p:nvPr/>
        </p:nvSpPr>
        <p:spPr bwMode="auto">
          <a:xfrm>
            <a:off x="212725" y="908050"/>
            <a:ext cx="884238" cy="290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Ситуація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1749425" y="787400"/>
            <a:ext cx="1082675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Поведінка керівника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27" name="Text Box 83"/>
          <p:cNvSpPr txBox="1">
            <a:spLocks noChangeArrowheads="1"/>
          </p:cNvSpPr>
          <p:nvPr/>
        </p:nvSpPr>
        <p:spPr bwMode="auto">
          <a:xfrm>
            <a:off x="3151188" y="787400"/>
            <a:ext cx="1374775" cy="420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Вплив на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підлеглого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4819650" y="825500"/>
            <a:ext cx="884238" cy="290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Результат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19" name="Line 75"/>
          <p:cNvSpPr>
            <a:spLocks noChangeShapeType="1"/>
          </p:cNvSpPr>
          <p:nvPr/>
        </p:nvSpPr>
        <p:spPr bwMode="auto">
          <a:xfrm>
            <a:off x="1177925" y="19637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18" name="Line 74"/>
          <p:cNvSpPr>
            <a:spLocks noChangeShapeType="1"/>
          </p:cNvSpPr>
          <p:nvPr/>
        </p:nvSpPr>
        <p:spPr bwMode="auto">
          <a:xfrm>
            <a:off x="3197225" y="1938338"/>
            <a:ext cx="171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17" name="Line 73"/>
          <p:cNvSpPr>
            <a:spLocks noChangeShapeType="1"/>
          </p:cNvSpPr>
          <p:nvPr/>
        </p:nvSpPr>
        <p:spPr bwMode="auto">
          <a:xfrm>
            <a:off x="4365625" y="1938338"/>
            <a:ext cx="190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3355975" y="1282700"/>
            <a:ext cx="1036638" cy="1128713"/>
          </a:xfrm>
          <a:prstGeom prst="rect">
            <a:avLst/>
          </a:prstGeom>
          <a:solidFill>
            <a:srgbClr val="F8F8F8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Стимулювання впевненості у собі для досягнення запланованих результатів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15" name="Line 71"/>
          <p:cNvSpPr>
            <a:spLocks noChangeShapeType="1"/>
          </p:cNvSpPr>
          <p:nvPr/>
        </p:nvSpPr>
        <p:spPr bwMode="auto">
          <a:xfrm>
            <a:off x="1184275" y="2820988"/>
            <a:ext cx="298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14" name="Line 70"/>
          <p:cNvSpPr>
            <a:spLocks noChangeShapeType="1"/>
          </p:cNvSpPr>
          <p:nvPr/>
        </p:nvSpPr>
        <p:spPr bwMode="auto">
          <a:xfrm>
            <a:off x="3216275" y="281305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13" name="Line 69"/>
          <p:cNvSpPr>
            <a:spLocks noChangeShapeType="1"/>
          </p:cNvSpPr>
          <p:nvPr/>
        </p:nvSpPr>
        <p:spPr bwMode="auto">
          <a:xfrm>
            <a:off x="4378325" y="2813050"/>
            <a:ext cx="190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1165225" y="3673475"/>
            <a:ext cx="317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03" name="Line 59"/>
          <p:cNvSpPr>
            <a:spLocks noChangeShapeType="1"/>
          </p:cNvSpPr>
          <p:nvPr/>
        </p:nvSpPr>
        <p:spPr bwMode="auto">
          <a:xfrm flipV="1">
            <a:off x="3197225" y="3629025"/>
            <a:ext cx="190500" cy="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02" name="Line 58"/>
          <p:cNvSpPr>
            <a:spLocks noChangeShapeType="1"/>
          </p:cNvSpPr>
          <p:nvPr/>
        </p:nvSpPr>
        <p:spPr bwMode="auto">
          <a:xfrm>
            <a:off x="4397375" y="3609975"/>
            <a:ext cx="17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01" name="Line 57"/>
          <p:cNvSpPr>
            <a:spLocks noChangeShapeType="1"/>
          </p:cNvSpPr>
          <p:nvPr/>
        </p:nvSpPr>
        <p:spPr bwMode="auto">
          <a:xfrm>
            <a:off x="1158875" y="4559300"/>
            <a:ext cx="323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00" name="Line 56"/>
          <p:cNvSpPr>
            <a:spLocks noChangeShapeType="1"/>
          </p:cNvSpPr>
          <p:nvPr/>
        </p:nvSpPr>
        <p:spPr bwMode="auto">
          <a:xfrm>
            <a:off x="3203575" y="4511675"/>
            <a:ext cx="203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99" name="Line 55"/>
          <p:cNvSpPr>
            <a:spLocks noChangeShapeType="1"/>
          </p:cNvSpPr>
          <p:nvPr/>
        </p:nvSpPr>
        <p:spPr bwMode="auto">
          <a:xfrm>
            <a:off x="4416425" y="4521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829" name="Rectangle 85"/>
          <p:cNvSpPr>
            <a:spLocks noChangeArrowheads="1"/>
          </p:cNvSpPr>
          <p:nvPr/>
        </p:nvSpPr>
        <p:spPr bwMode="auto">
          <a:xfrm>
            <a:off x="179512" y="5573852"/>
            <a:ext cx="842596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Поведінка керівника залежно від ситуації згідно з теорією "шлях-ціль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"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46" name="Rectangle 10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847" name="Rectangle 103"/>
          <p:cNvSpPr>
            <a:spLocks noChangeArrowheads="1"/>
          </p:cNvSpPr>
          <p:nvPr/>
        </p:nvSpPr>
        <p:spPr bwMode="auto">
          <a:xfrm>
            <a:off x="0" y="6265857"/>
            <a:ext cx="8517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Висновки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Лідер може змінювати свою поведінку в залежності від ситуації.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dirty="0" smtClean="0"/>
              <a:t>«Той,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людей, – </a:t>
            </a:r>
            <a:r>
              <a:rPr lang="ru-RU" dirty="0" err="1" smtClean="0"/>
              <a:t>розумний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    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себе, – </a:t>
            </a:r>
            <a:r>
              <a:rPr lang="ru-RU" dirty="0" err="1" smtClean="0"/>
              <a:t>просвітлений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    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перемагає</a:t>
            </a:r>
            <a:r>
              <a:rPr lang="ru-RU" dirty="0" smtClean="0"/>
              <a:t> людей, – </a:t>
            </a:r>
            <a:r>
              <a:rPr lang="ru-RU" dirty="0" err="1" smtClean="0"/>
              <a:t>сильний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   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перемагає</a:t>
            </a:r>
            <a:r>
              <a:rPr lang="ru-RU" dirty="0" smtClean="0"/>
              <a:t> себе – </a:t>
            </a:r>
            <a:r>
              <a:rPr lang="ru-RU" dirty="0" err="1" smtClean="0"/>
              <a:t>могутній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                                                        </a:t>
            </a:r>
            <a:r>
              <a:rPr lang="ru-RU" dirty="0" err="1" smtClean="0"/>
              <a:t>Лао</a:t>
            </a:r>
            <a:r>
              <a:rPr lang="ru-RU" dirty="0" smtClean="0"/>
              <a:t> </a:t>
            </a:r>
            <a:r>
              <a:rPr lang="ru-RU" dirty="0" err="1" smtClean="0"/>
              <a:t>Цзи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Субститути і нейтралізатори керівництва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uk-UA" b="1" dirty="0" smtClean="0"/>
              <a:t>Субститути (підміні) і нейтралізатори керівництва</a:t>
            </a:r>
            <a:r>
              <a:rPr lang="uk-UA" dirty="0" smtClean="0"/>
              <a:t> - це концепція ситуаційного лідерства, згідно якої окремі ситуації заміняють або нейтралізують необхідність керівництва.</a:t>
            </a:r>
            <a:endParaRPr lang="ru-RU" dirty="0" smtClean="0"/>
          </a:p>
          <a:p>
            <a:r>
              <a:rPr lang="uk-UA" b="1" dirty="0" smtClean="0"/>
              <a:t>Субститути </a:t>
            </a:r>
            <a:r>
              <a:rPr lang="uk-UA" dirty="0" smtClean="0"/>
              <a:t>- це ситуаційні змінні (високий рівень професіоналізму, високий рівень мотивування працівників), які роблять непотрібним або зайвим керівництво менеджера.</a:t>
            </a:r>
            <a:endParaRPr lang="ru-RU" dirty="0" smtClean="0"/>
          </a:p>
          <a:p>
            <a:r>
              <a:rPr lang="uk-UA" b="1" dirty="0" smtClean="0"/>
              <a:t>Нейтралізатори </a:t>
            </a:r>
            <a:r>
              <a:rPr lang="uk-UA" dirty="0" smtClean="0"/>
              <a:t>- це ситуаційні змінні (обмеженість влади, територіальна віддаленість) - перешкоджають і визволяють лідера від певної роботи.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Субститути і нейтралізатори керівництва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5" y="1052737"/>
          <a:ext cx="8424937" cy="5727382"/>
        </p:xfrm>
        <a:graphic>
          <a:graphicData uri="http://schemas.openxmlformats.org/drawingml/2006/table">
            <a:tbl>
              <a:tblPr/>
              <a:tblGrid>
                <a:gridCol w="2138344"/>
                <a:gridCol w="2138344"/>
                <a:gridCol w="2138344"/>
                <a:gridCol w="2009905"/>
              </a:tblGrid>
              <a:tr h="60925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Ситуаційні змінні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Керівництво, орієнтоване на завдання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Керівництво, орієнтоване на співробітників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5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Організаційні змінні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Згуртованість колективу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Формалізація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впливає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 b="1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Твердість</a:t>
                      </a:r>
                      <a:endParaRPr lang="ru-RU" sz="1400" b="1" i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впливає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Обмежене коло посадових повноважень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Фізична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далекість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Характеристики робочих завдань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Високоструктуро-ваний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впливає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Автоматичний зворотний зв'язок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впливає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Внутрішнє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задоволення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впливає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Характеристики колективу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Професіоналізм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Підготовка/досвід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Заміняє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впливає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Низький рівень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винагородження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Нейтралізує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961" marR="45961" marT="24257" marB="242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. Сучасні концепції лідерства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1. Харизматичне  лідерство</a:t>
            </a:r>
            <a:r>
              <a:rPr lang="uk-UA" dirty="0" smtClean="0"/>
              <a:t> - це спрямованість поведінки лідера на натхнення і мотивування працівників до діяльності, інтенсивність якої перевищує стандартні результати виконання посадових обов'язків, незважаючи на перешкоди й жертви. Джерела впливу: 1) чітке бачення, що поділяють усі працівники; 2) система цінностей; 3) взаємодовіра.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2. </a:t>
            </a:r>
            <a:r>
              <a:rPr lang="uk-UA" b="1" dirty="0" err="1" smtClean="0"/>
              <a:t>Візіонерське</a:t>
            </a:r>
            <a:r>
              <a:rPr lang="uk-UA" b="1" dirty="0" smtClean="0"/>
              <a:t> лідерство</a:t>
            </a:r>
            <a:r>
              <a:rPr lang="uk-UA" dirty="0" smtClean="0"/>
              <a:t> - це лідерство, що засноване на баченні, тобто здатності лідера сформулювати й донести до працівників привабливої картини майбутнього організації.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і характеристики</a:t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харізматичних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лідерів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dirty="0" smtClean="0"/>
              <a:t>1.Впевненість в собі.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2. Бачення.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3.Здатність чітко викласти своє бачення.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4.Чітка переконливість у правильності свого бачення.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5.Неординарність.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6.Прагнення до нововведень.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7.Висока чутливість до змін зовнішнього середовища. </a:t>
            </a:r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3.Трансформаційне лідерство - </a:t>
            </a:r>
            <a:r>
              <a:rPr lang="uk-UA" dirty="0" smtClean="0"/>
              <a:t>це лідерство, що характеризується здібністю до впровадження інновацій і проведення змін. Трансформаційний лідер:</a:t>
            </a:r>
            <a:endParaRPr lang="ru-RU" dirty="0" smtClean="0"/>
          </a:p>
          <a:p>
            <a:pPr lvl="0"/>
            <a:r>
              <a:rPr lang="uk-UA" dirty="0" smtClean="0"/>
              <a:t>Трансформує підлеглих у лідерів.</a:t>
            </a:r>
            <a:endParaRPr lang="ru-RU" dirty="0" smtClean="0"/>
          </a:p>
          <a:p>
            <a:pPr lvl="0"/>
            <a:r>
              <a:rPr lang="uk-UA" dirty="0" smtClean="0"/>
              <a:t>Переводить потреби працівників на більш високий психологічний рівень (самооцінка, реалізація своїх здібностей).</a:t>
            </a:r>
            <a:endParaRPr lang="ru-RU" dirty="0" smtClean="0"/>
          </a:p>
          <a:p>
            <a:pPr lvl="0"/>
            <a:r>
              <a:rPr lang="uk-UA" dirty="0" smtClean="0"/>
              <a:t>Надихає працівників на відмову від особових інтересів заради інтересів групи.</a:t>
            </a:r>
            <a:endParaRPr lang="ru-RU" dirty="0" smtClean="0"/>
          </a:p>
          <a:p>
            <a:r>
              <a:rPr lang="uk-UA" dirty="0" smtClean="0"/>
              <a:t>Створює бажану картину майбутнього, заради якої слід подолати усі труднощі, що пов'язані зі змінами.</a:t>
            </a:r>
            <a:r>
              <a:rPr lang="uk-UA" b="1" dirty="0" smtClean="0"/>
              <a:t> </a:t>
            </a:r>
          </a:p>
          <a:p>
            <a:pPr>
              <a:buNone/>
            </a:pPr>
            <a:r>
              <a:rPr lang="uk-UA" b="1" dirty="0" smtClean="0"/>
              <a:t>4. </a:t>
            </a:r>
            <a:r>
              <a:rPr lang="uk-UA" b="1" dirty="0" err="1" smtClean="0"/>
              <a:t>Трансакційне</a:t>
            </a:r>
            <a:r>
              <a:rPr lang="uk-UA" b="1" dirty="0" smtClean="0"/>
              <a:t> лідерство</a:t>
            </a:r>
            <a:r>
              <a:rPr lang="uk-UA" dirty="0" smtClean="0"/>
              <a:t> - це трансакція або процес </a:t>
            </a:r>
            <a:r>
              <a:rPr lang="uk-UA" dirty="0" err="1" smtClean="0"/>
              <a:t>взаємообміну</a:t>
            </a:r>
            <a:r>
              <a:rPr lang="uk-UA" dirty="0" smtClean="0"/>
              <a:t> між лідером і його послідовниками. </a:t>
            </a:r>
            <a:r>
              <a:rPr lang="uk-UA" dirty="0" err="1" smtClean="0"/>
              <a:t>Трансакційні</a:t>
            </a:r>
            <a:r>
              <a:rPr lang="uk-UA" dirty="0" smtClean="0"/>
              <a:t> лідери фокусують увагу на поточній діяльності організації, прагнуть до стабільності.</a:t>
            </a:r>
            <a:endParaRPr lang="ru-RU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Менеджер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 це особа, наділена владними повноваженнями, пов'язаними з посадою, яку вона обіймає.</a:t>
            </a: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Менеджер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1)призначається на посаду;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2) наділяється владними повноваженнями;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3) забезпечує досягнення цілей організації через вплив як на групи людей, так і на окремого індивіда.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ДЖОН МАКСВЕЛЛ</a:t>
            </a:r>
          </a:p>
          <a:p>
            <a:pPr algn="ctr">
              <a:buNone/>
            </a:pPr>
            <a:r>
              <a:rPr lang="ru-RU" sz="4000" dirty="0" smtClean="0"/>
              <a:t>21</a:t>
            </a:r>
            <a:endParaRPr lang="ru-RU" sz="4000" b="1" dirty="0" smtClean="0"/>
          </a:p>
          <a:p>
            <a:pPr algn="ctr">
              <a:buNone/>
            </a:pPr>
            <a:r>
              <a:rPr lang="ru-RU" sz="4000" dirty="0" smtClean="0"/>
              <a:t>неопровержимый</a:t>
            </a:r>
            <a:endParaRPr lang="ru-RU" sz="4000" b="1" dirty="0" smtClean="0"/>
          </a:p>
          <a:p>
            <a:pPr algn="ctr">
              <a:buNone/>
            </a:pPr>
            <a:r>
              <a:rPr lang="ru-RU" sz="4000" dirty="0" smtClean="0"/>
              <a:t>ЗАКОН</a:t>
            </a:r>
            <a:endParaRPr lang="ru-RU" sz="4000" b="1" dirty="0" smtClean="0"/>
          </a:p>
          <a:p>
            <a:pPr algn="ctr">
              <a:buNone/>
            </a:pPr>
            <a:r>
              <a:rPr lang="ru-RU" sz="4000" dirty="0" smtClean="0"/>
              <a:t>ЛИДЕРСТВА</a:t>
            </a:r>
            <a:endParaRPr lang="ru-RU" sz="4000" b="1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en-US" dirty="0" smtClean="0"/>
              <a:t>http://www.klex.ru/1gt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Лідер</a:t>
            </a:r>
            <a:r>
              <a:rPr lang="uk-UA" dirty="0" smtClean="0"/>
              <a:t> – це особа, яка має здатність впливати на людей для досягнення певних цілей.</a:t>
            </a:r>
          </a:p>
          <a:p>
            <a:pPr>
              <a:buNone/>
            </a:pPr>
            <a:r>
              <a:rPr lang="uk-UA" b="1" i="1" dirty="0" smtClean="0"/>
              <a:t>Лідер</a:t>
            </a:r>
            <a:r>
              <a:rPr lang="uk-UA" dirty="0" smtClean="0"/>
              <a:t> 1)може займати формальну посаду в організації  або сам бути неформальним лідером;</a:t>
            </a:r>
          </a:p>
          <a:p>
            <a:pPr>
              <a:buNone/>
            </a:pPr>
            <a:r>
              <a:rPr lang="uk-UA" dirty="0" smtClean="0"/>
              <a:t>2) може наділятися владними повноваженнями або не мати їх;</a:t>
            </a:r>
          </a:p>
          <a:p>
            <a:pPr>
              <a:buNone/>
            </a:pPr>
            <a:r>
              <a:rPr lang="uk-UA" dirty="0" smtClean="0"/>
              <a:t>3) має здатність впливати на поведінку і інших людей як в межах організації, так і поза її межами;</a:t>
            </a:r>
          </a:p>
          <a:p>
            <a:pPr>
              <a:buNone/>
            </a:pPr>
            <a:r>
              <a:rPr lang="uk-UA" dirty="0" smtClean="0"/>
              <a:t>4) Може мати різні цілі впливу: цілі організації  або інші.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Лідерство і менеджмент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132856"/>
          <a:ext cx="8640960" cy="4499749"/>
        </p:xfrm>
        <a:graphic>
          <a:graphicData uri="http://schemas.openxmlformats.org/drawingml/2006/table">
            <a:tbl>
              <a:tblPr/>
              <a:tblGrid>
                <a:gridCol w="4320480"/>
                <a:gridCol w="4320480"/>
              </a:tblGrid>
              <a:tr h="573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latin typeface="Times New Roman"/>
                          <a:ea typeface="Times New Roman"/>
                        </a:rPr>
                        <a:t>Менеджмент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dirty="0">
                          <a:latin typeface="Times New Roman"/>
                          <a:ea typeface="Times New Roman"/>
                        </a:rPr>
                        <a:t>Лідерство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latin typeface="Times New Roman"/>
                          <a:ea typeface="Times New Roman"/>
                        </a:rPr>
                        <a:t>Націленість на підтримання стабільності, порядку і вирішення проблем у межах існуючих організаційних структур й систем.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latin typeface="Times New Roman"/>
                          <a:ea typeface="Times New Roman"/>
                        </a:rPr>
                        <a:t>Стимулювання нового бачення, креативності і змін.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92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latin typeface="Times New Roman"/>
                          <a:ea typeface="Times New Roman"/>
                        </a:rPr>
                        <a:t>Лідерство не може замінити менеджмент. Воно повинно його доповнювати.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Основні якості лідера й менеджера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3648" y="980728"/>
          <a:ext cx="6096000" cy="6119237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6119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1400" b="1" cap="all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Менеджер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1600" dirty="0" smtClean="0">
                          <a:latin typeface="Times New Roman"/>
                          <a:ea typeface="Times New Roman"/>
                        </a:rPr>
                        <a:t>Раціональність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Схильність давати поради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Наполегливість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Уміння вирішувати проблеми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Розсудливість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Аналітичний склад розуму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Застосування структурного підходу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Обережність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Владність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Уміння стабілізувати ситуацію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Володіння службовими повноваженнями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endParaRPr lang="en-US" sz="1400" b="1" cap="all" dirty="0" smtClean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1400" b="1" cap="all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Лідер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</a:rPr>
                        <a:t>Мрійливість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Небайдужість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Творчість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Гнучкість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Уміння надихнути людей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Новаторство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Рішучість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Уявлення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Схильність до експериментів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Ініціатива щодо здійснення змін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Володіння особистою владою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812" marR="6681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9697" name="Рисунок 52" descr="000034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124744"/>
            <a:ext cx="2058988" cy="1773238"/>
          </a:xfrm>
          <a:prstGeom prst="rect">
            <a:avLst/>
          </a:prstGeom>
          <a:noFill/>
        </p:spPr>
      </p:pic>
      <p:pic>
        <p:nvPicPr>
          <p:cNvPr id="29698" name="Рисунок 53" descr="000036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124744"/>
            <a:ext cx="2054225" cy="176847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35696" y="1412776"/>
            <a:ext cx="825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 smtClean="0">
                <a:solidFill>
                  <a:srgbClr val="FFFFFF"/>
                </a:solidFill>
                <a:latin typeface="Times New Roman"/>
                <a:ea typeface="Times New Roman"/>
              </a:rPr>
              <a:t>Розум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564904"/>
            <a:ext cx="795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FFFF"/>
                </a:solidFill>
                <a:latin typeface="Times New Roman"/>
                <a:ea typeface="Times New Roman"/>
              </a:rPr>
              <a:t> Душа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07288" cy="85270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Влада і вплив як інструменти лідерства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це потенційна можливість впливати на поведінку інших людей.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це будь-яка поведінка одного індивіда, яка вносить зміни у поведінку іншого індивіда.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Джерела влади і впливу: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Закон;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Примушування;        Владні повноваження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Винагорода;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Компетентність;                Особистість індивіда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Референтне право.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491880" y="4005064"/>
            <a:ext cx="432048" cy="1224136"/>
          </a:xfrm>
          <a:prstGeom prst="rightBrace">
            <a:avLst>
              <a:gd name="adj1" fmla="val 8333"/>
              <a:gd name="adj2" fmla="val 573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283968" y="5301208"/>
            <a:ext cx="288032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Типи влади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7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0750" name="Group 30"/>
          <p:cNvGrpSpPr>
            <a:grpSpLocks noChangeAspect="1"/>
          </p:cNvGrpSpPr>
          <p:nvPr/>
        </p:nvGrpSpPr>
        <p:grpSpPr bwMode="auto">
          <a:xfrm>
            <a:off x="0" y="548680"/>
            <a:ext cx="9143596" cy="6309320"/>
            <a:chOff x="2308" y="1571"/>
            <a:chExt cx="7496" cy="6885"/>
          </a:xfrm>
        </p:grpSpPr>
        <p:sp>
          <p:nvSpPr>
            <p:cNvPr id="30766" name="AutoShape 46"/>
            <p:cNvSpPr>
              <a:spLocks noChangeAspect="1" noChangeArrowheads="1" noTextEdit="1"/>
            </p:cNvSpPr>
            <p:nvPr/>
          </p:nvSpPr>
          <p:spPr bwMode="auto">
            <a:xfrm>
              <a:off x="2308" y="1571"/>
              <a:ext cx="7202" cy="688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64" name="Text Box 44"/>
            <p:cNvSpPr txBox="1">
              <a:spLocks noChangeArrowheads="1"/>
            </p:cNvSpPr>
            <p:nvPr/>
          </p:nvSpPr>
          <p:spPr bwMode="auto">
            <a:xfrm>
              <a:off x="6115" y="2336"/>
              <a:ext cx="339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Група джерел влади, які виникають завдяки </a:t>
              </a: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особистим якостям лідера:</a:t>
              </a:r>
              <a:endPara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2691" y="4871"/>
              <a:ext cx="3124" cy="9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Влада винагородження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- виконавець визнає, що той, хто впливає, має можливість задовольнити його потреби.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62" name="Text Box 42"/>
            <p:cNvSpPr txBox="1">
              <a:spLocks noChangeArrowheads="1"/>
            </p:cNvSpPr>
            <p:nvPr/>
          </p:nvSpPr>
          <p:spPr bwMode="auto">
            <a:xfrm>
              <a:off x="2632" y="5971"/>
              <a:ext cx="3124" cy="11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Влада примушування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- виконавець визнає, що той, хто впливає, має можливість покарати так, що завадить задоволенню його потреб.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2691" y="7386"/>
              <a:ext cx="3247" cy="10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Влада над ресурсами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- право контролювати, регулювати і розподіляти обмежені організаційні ресурси.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6351" y="3378"/>
              <a:ext cx="3311" cy="1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Експертна влада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- виконавець визнає, що той, хто впливає, володіє недосяжними для нього спеціальними знаннями, навичками, вміннями, досвідом.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9" name="Text Box 39"/>
            <p:cNvSpPr txBox="1">
              <a:spLocks noChangeArrowheads="1"/>
            </p:cNvSpPr>
            <p:nvPr/>
          </p:nvSpPr>
          <p:spPr bwMode="auto">
            <a:xfrm>
              <a:off x="6383" y="4761"/>
              <a:ext cx="3274" cy="1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Еталонна (референтна) влада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(</a:t>
              </a:r>
              <a:r>
                <a:rPr kumimoji="0" lang="uk-UA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влада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прикладу, харизма) - характеристики або особисті якості того, хто впливає, є такими привабливими для виконавця, що він намагається бути схожим на лідера.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8" name="Text Box 38"/>
            <p:cNvSpPr txBox="1">
              <a:spLocks noChangeArrowheads="1"/>
            </p:cNvSpPr>
            <p:nvPr/>
          </p:nvSpPr>
          <p:spPr bwMode="auto">
            <a:xfrm>
              <a:off x="6384" y="6246"/>
              <a:ext cx="3420" cy="10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Влада інформації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- можливість доступу до потрібної, важливої інформації і вміння використовувати її для впливу на виконавців.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7" name="Text Box 37"/>
            <p:cNvSpPr txBox="1">
              <a:spLocks noChangeArrowheads="1"/>
            </p:cNvSpPr>
            <p:nvPr/>
          </p:nvSpPr>
          <p:spPr bwMode="auto">
            <a:xfrm>
              <a:off x="6384" y="7326"/>
              <a:ext cx="3420" cy="11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Влада зв'язків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- сприйняття підлеглими існування зв'язків керівника з впливовими особами як в організації, так і за її межами.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6" name="AutoShape 36"/>
            <p:cNvSpPr>
              <a:spLocks noChangeArrowheads="1"/>
            </p:cNvSpPr>
            <p:nvPr/>
          </p:nvSpPr>
          <p:spPr bwMode="auto">
            <a:xfrm>
              <a:off x="6075" y="3824"/>
              <a:ext cx="235" cy="27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5" name="AutoShape 35"/>
            <p:cNvSpPr>
              <a:spLocks noChangeArrowheads="1"/>
            </p:cNvSpPr>
            <p:nvPr/>
          </p:nvSpPr>
          <p:spPr bwMode="auto">
            <a:xfrm>
              <a:off x="6112" y="5301"/>
              <a:ext cx="235" cy="27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4" name="AutoShape 34"/>
            <p:cNvSpPr>
              <a:spLocks noChangeArrowheads="1"/>
            </p:cNvSpPr>
            <p:nvPr/>
          </p:nvSpPr>
          <p:spPr bwMode="auto">
            <a:xfrm>
              <a:off x="6112" y="6651"/>
              <a:ext cx="235" cy="27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3" name="AutoShape 33"/>
            <p:cNvSpPr>
              <a:spLocks noChangeArrowheads="1"/>
            </p:cNvSpPr>
            <p:nvPr/>
          </p:nvSpPr>
          <p:spPr bwMode="auto">
            <a:xfrm>
              <a:off x="6112" y="7731"/>
              <a:ext cx="235" cy="27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2" name="AutoShape 32"/>
            <p:cNvSpPr>
              <a:spLocks noChangeArrowheads="1"/>
            </p:cNvSpPr>
            <p:nvPr/>
          </p:nvSpPr>
          <p:spPr bwMode="auto">
            <a:xfrm>
              <a:off x="4108" y="3187"/>
              <a:ext cx="272" cy="27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51" name="AutoShape 31"/>
            <p:cNvSpPr>
              <a:spLocks noChangeArrowheads="1"/>
            </p:cNvSpPr>
            <p:nvPr/>
          </p:nvSpPr>
          <p:spPr bwMode="auto">
            <a:xfrm>
              <a:off x="7709" y="3102"/>
              <a:ext cx="272" cy="27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539552" y="1196752"/>
            <a:ext cx="3816424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Група джерел влади, які походять від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організаційної основи влади:</a:t>
            </a:r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395536" y="2420888"/>
            <a:ext cx="4032448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Законна влада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виконавець визнає, що той, хто впливає, має право віддавати накази і його обов'язок - підкорятися.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63668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Правила ефективного використання впливу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301208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Потреба, до якої апелюють, повинна бути активною й сильною.</a:t>
            </a:r>
            <a:endParaRPr lang="ru-RU" dirty="0" smtClean="0"/>
          </a:p>
          <a:p>
            <a:pPr lvl="0"/>
            <a:r>
              <a:rPr lang="uk-UA" dirty="0" smtClean="0"/>
              <a:t>Людина, на яку впливають, повинна розглядати вплив як джерело задоволення або незадоволення, будь-якої потреби.</a:t>
            </a:r>
            <a:endParaRPr lang="ru-RU" dirty="0" smtClean="0"/>
          </a:p>
          <a:p>
            <a:pPr lvl="0"/>
            <a:r>
              <a:rPr lang="uk-UA" dirty="0" smtClean="0"/>
              <a:t>Людина, на яку впливають, повинна вважати достатньо високою ймовірність того, що виконання приведе до задоволення  або незадоволення потреби.</a:t>
            </a:r>
            <a:endParaRPr lang="ru-RU" dirty="0" smtClean="0"/>
          </a:p>
          <a:p>
            <a:pPr lvl="0"/>
            <a:r>
              <a:rPr lang="uk-UA" dirty="0" smtClean="0"/>
              <a:t>Людина, на яку впливають, повинна вірити, що її зусилля мають добрий шанс виправдати очікування керівника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822</TotalTime>
  <Words>2233</Words>
  <Application>Microsoft Office PowerPoint</Application>
  <PresentationFormat>Экран (4:3)</PresentationFormat>
  <Paragraphs>455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Поток</vt:lpstr>
      <vt:lpstr>Тема 9. Лідерство (4год.)</vt:lpstr>
      <vt:lpstr>1. Природа лідерства    Лідерство - це здатність керівника значно впливати на окремих індивідуумів або на групи людей і направлена на ефективне досягнення цілей організації.</vt:lpstr>
      <vt:lpstr>Презентация PowerPoint</vt:lpstr>
      <vt:lpstr>Презентация PowerPoint</vt:lpstr>
      <vt:lpstr>Лідерство і менеджмент</vt:lpstr>
      <vt:lpstr>Основні якості лідера й менеджера</vt:lpstr>
      <vt:lpstr>Влада і вплив як інструменти лідерства</vt:lpstr>
      <vt:lpstr>Типи влади</vt:lpstr>
      <vt:lpstr>Правила ефективного використання впливу</vt:lpstr>
      <vt:lpstr>Тактика міжособистісного впливу</vt:lpstr>
      <vt:lpstr>Наукові концепції лідерства</vt:lpstr>
      <vt:lpstr>2. Теорія особистих якостей лідера. Поведінкові теорії лідерства</vt:lpstr>
      <vt:lpstr> Поведінкові теорії лідерства</vt:lpstr>
      <vt:lpstr>Результати досліджень стилів лідерства Левіна</vt:lpstr>
      <vt:lpstr>Дослідження Університету штату Огайо</vt:lpstr>
      <vt:lpstr>Презентация PowerPoint</vt:lpstr>
      <vt:lpstr>Решітка менеджменту Р Блейка і Дж. Моутон</vt:lpstr>
      <vt:lpstr>9.3. Ситуаційні теорії лідерства</vt:lpstr>
      <vt:lpstr>Ситуаційна модель Фідлера</vt:lpstr>
      <vt:lpstr>Ситуаційна модель Фідлера</vt:lpstr>
      <vt:lpstr>Модель "шлях - ціль" Мітчела й Хауса</vt:lpstr>
      <vt:lpstr>Презентация PowerPoint</vt:lpstr>
      <vt:lpstr>Презентация PowerPoint</vt:lpstr>
      <vt:lpstr>Презентация PowerPoint</vt:lpstr>
      <vt:lpstr>Субститути і нейтралізатори керівництва</vt:lpstr>
      <vt:lpstr>Субститути і нейтралізатори керівництва</vt:lpstr>
      <vt:lpstr>9.4. Сучасні концепції лідерства</vt:lpstr>
      <vt:lpstr>Основні характеристики  харізматичних лідерів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9. Лідерство</dc:title>
  <dc:creator>Natala</dc:creator>
  <cp:lastModifiedBy>uzver</cp:lastModifiedBy>
  <cp:revision>42</cp:revision>
  <dcterms:created xsi:type="dcterms:W3CDTF">2012-10-25T08:51:51Z</dcterms:created>
  <dcterms:modified xsi:type="dcterms:W3CDTF">2023-11-14T06:53:05Z</dcterms:modified>
</cp:coreProperties>
</file>