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E5AE-A961-4F3C-B058-02D3B56C1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A57CF-B40D-45F9-8566-E7ED7FA03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2BD8-7933-4B50-BD02-A5EAC389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таргетування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SMM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01EDF-8CC4-4440-8783-AB08A541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54513" cy="3931920"/>
          </a:xfrm>
        </p:spPr>
        <p:txBody>
          <a:bodyPr>
            <a:normAutofit/>
          </a:bodyPr>
          <a:lstStyle/>
          <a:p>
            <a:r>
              <a:rPr lang="ru-RU" sz="2400" dirty="0" err="1"/>
              <a:t>Фахівці</a:t>
            </a:r>
            <a:r>
              <a:rPr lang="ru-RU" sz="2400" dirty="0"/>
              <a:t> з </a:t>
            </a:r>
            <a:r>
              <a:rPr lang="en-US" sz="2400" dirty="0"/>
              <a:t>SEO </a:t>
            </a:r>
            <a:r>
              <a:rPr lang="ru-RU" sz="2400" dirty="0"/>
              <a:t>і </a:t>
            </a:r>
            <a:r>
              <a:rPr lang="ru-RU" sz="2400" dirty="0" err="1"/>
              <a:t>контекстної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з </a:t>
            </a:r>
            <a:r>
              <a:rPr lang="ru-RU" sz="2400" dirty="0" err="1"/>
              <a:t>гарячою</a:t>
            </a:r>
            <a:r>
              <a:rPr lang="ru-RU" sz="2400" dirty="0"/>
              <a:t> </a:t>
            </a:r>
            <a:r>
              <a:rPr lang="ru-RU" sz="2400" dirty="0" err="1"/>
              <a:t>аудиторією</a:t>
            </a:r>
            <a:r>
              <a:rPr lang="ru-RU" sz="2400" dirty="0"/>
              <a:t>, яка </a:t>
            </a:r>
            <a:r>
              <a:rPr lang="ru-RU" sz="2400" dirty="0" err="1"/>
              <a:t>знає</a:t>
            </a:r>
            <a:r>
              <a:rPr lang="ru-RU" sz="2400" dirty="0"/>
              <a:t>,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хоче</a:t>
            </a:r>
            <a:r>
              <a:rPr lang="ru-RU" sz="2400" dirty="0"/>
              <a:t>, і активно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шукає</a:t>
            </a:r>
            <a:r>
              <a:rPr lang="ru-RU" sz="2400" dirty="0"/>
              <a:t>. </a:t>
            </a:r>
            <a:endParaRPr lang="en-US" sz="2400" dirty="0"/>
          </a:p>
          <a:p>
            <a:r>
              <a:rPr lang="ru-RU" sz="2400" dirty="0"/>
              <a:t>А в </a:t>
            </a:r>
            <a:r>
              <a:rPr lang="ru-RU" sz="2400" dirty="0" err="1"/>
              <a:t>Таргеті</a:t>
            </a:r>
            <a:r>
              <a:rPr lang="ru-RU" sz="2400" dirty="0"/>
              <a:t> в </a:t>
            </a:r>
            <a:r>
              <a:rPr lang="ru-RU" sz="2400" dirty="0" err="1"/>
              <a:t>соцмережах</a:t>
            </a:r>
            <a:r>
              <a:rPr lang="ru-RU" sz="2400" dirty="0"/>
              <a:t> </a:t>
            </a:r>
            <a:r>
              <a:rPr lang="ru-RU" sz="2400" dirty="0" err="1"/>
              <a:t>аудиторія</a:t>
            </a:r>
            <a:r>
              <a:rPr lang="ru-RU" sz="2400" dirty="0"/>
              <a:t> холодна - люди «</a:t>
            </a:r>
            <a:r>
              <a:rPr lang="ru-RU" sz="2400" dirty="0" err="1"/>
              <a:t>гуляють</a:t>
            </a:r>
            <a:r>
              <a:rPr lang="ru-RU" sz="2400" dirty="0"/>
              <a:t>» по </a:t>
            </a:r>
            <a:r>
              <a:rPr lang="ru-RU" sz="2400" dirty="0" err="1"/>
              <a:t>соцмережах</a:t>
            </a:r>
            <a:r>
              <a:rPr lang="ru-RU" sz="2400" dirty="0"/>
              <a:t> і не </a:t>
            </a:r>
            <a:r>
              <a:rPr lang="ru-RU" sz="2400" dirty="0" err="1"/>
              <a:t>планують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</a:t>
            </a:r>
            <a:r>
              <a:rPr lang="ru-RU" sz="2400" dirty="0" err="1"/>
              <a:t>купувати</a:t>
            </a:r>
            <a:r>
              <a:rPr lang="ru-RU" sz="2400" dirty="0"/>
              <a:t>. Тут у вас </a:t>
            </a:r>
            <a:r>
              <a:rPr lang="ru-RU" sz="2400" dirty="0" err="1"/>
              <a:t>немає</a:t>
            </a:r>
            <a:r>
              <a:rPr lang="ru-RU" sz="2400" dirty="0"/>
              <a:t> часу на </a:t>
            </a:r>
            <a:r>
              <a:rPr lang="ru-RU" sz="2400" dirty="0" err="1"/>
              <a:t>підігрів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 - текст і картинка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бити</a:t>
            </a:r>
            <a:r>
              <a:rPr lang="ru-RU" sz="2400" dirty="0"/>
              <a:t> в </a:t>
            </a:r>
            <a:r>
              <a:rPr lang="ru-RU" sz="2400" dirty="0" err="1"/>
              <a:t>ціль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максимально </a:t>
            </a:r>
            <a:r>
              <a:rPr lang="ru-RU" sz="2400" dirty="0" err="1"/>
              <a:t>роздробити</a:t>
            </a:r>
            <a:r>
              <a:rPr lang="ru-RU" sz="2400" dirty="0"/>
              <a:t> ЦА і </a:t>
            </a:r>
            <a:r>
              <a:rPr lang="ru-RU" sz="2400" dirty="0" err="1"/>
              <a:t>потрапити</a:t>
            </a:r>
            <a:r>
              <a:rPr lang="ru-RU" sz="2400" dirty="0"/>
              <a:t> в запит кожного сегмента.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 кожного сегмента </a:t>
            </a:r>
            <a:r>
              <a:rPr lang="ru-RU" sz="2400" dirty="0" err="1"/>
              <a:t>своєї</a:t>
            </a:r>
            <a:r>
              <a:rPr lang="ru-RU" sz="2400" dirty="0"/>
              <a:t> ЦА і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, яка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хвилину</a:t>
            </a:r>
            <a:r>
              <a:rPr lang="ru-RU" sz="2400" dirty="0"/>
              <a:t> тому не знав про ваш продукт, </a:t>
            </a:r>
            <a:r>
              <a:rPr lang="ru-RU" sz="2400" dirty="0" err="1"/>
              <a:t>зацікавився</a:t>
            </a:r>
            <a:r>
              <a:rPr lang="ru-RU" sz="2400" dirty="0"/>
              <a:t> і </a:t>
            </a:r>
            <a:r>
              <a:rPr lang="ru-RU" sz="2400" dirty="0" err="1"/>
              <a:t>перейшов</a:t>
            </a:r>
            <a:r>
              <a:rPr lang="ru-RU" sz="2400" dirty="0"/>
              <a:t> по </a:t>
            </a:r>
            <a:r>
              <a:rPr lang="ru-RU" sz="2400" dirty="0" err="1"/>
              <a:t>посиланню</a:t>
            </a:r>
            <a:r>
              <a:rPr lang="ru-RU" sz="2400" dirty="0"/>
              <a:t>.</a:t>
            </a:r>
          </a:p>
        </p:txBody>
      </p:sp>
      <p:pic>
        <p:nvPicPr>
          <p:cNvPr id="10242" name="Picture 2" descr="SMM - ЦЕЛИ И НЕОБХОДИМОСТЬ. ЗАЧЕМ НУЖЕН SMM И С ЧЕГО НАЧИНАТЬ? - VenWeb -  Заказать сайт. создание и поддержка веб сайтов любой сложности.">
            <a:extLst>
              <a:ext uri="{FF2B5EF4-FFF2-40B4-BE49-F238E27FC236}">
                <a16:creationId xmlns:a16="http://schemas.microsoft.com/office/drawing/2014/main" id="{68C212C6-C20B-4ACE-A464-BA2A20BB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987" y="214994"/>
            <a:ext cx="3999654" cy="1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8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06EAE-B91A-41E8-9D67-52DDDFAD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4600" err="1"/>
              <a:t>Тренди</a:t>
            </a:r>
            <a:r>
              <a:rPr lang="ru-RU" sz="4600"/>
              <a:t> в </a:t>
            </a:r>
            <a:r>
              <a:rPr lang="ru-RU" sz="4600" err="1"/>
              <a:t>підборі</a:t>
            </a:r>
            <a:r>
              <a:rPr lang="ru-RU" sz="4600"/>
              <a:t> </a:t>
            </a:r>
            <a:r>
              <a:rPr lang="ru-RU" sz="4600" err="1"/>
              <a:t>аудиторій</a:t>
            </a:r>
            <a:r>
              <a:rPr lang="ru-RU" sz="4600"/>
              <a:t>:</a:t>
            </a:r>
            <a:br>
              <a:rPr lang="en-US" sz="4600"/>
            </a:br>
            <a:endParaRPr lang="ru-RU" sz="4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8CB3-CB58-4616-9A15-522627E5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Look-a-like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en-US" dirty="0"/>
              <a:t>CRM</a:t>
            </a:r>
          </a:p>
          <a:p>
            <a:r>
              <a:rPr lang="ru-RU" dirty="0" err="1"/>
              <a:t>Ретаргетінг</a:t>
            </a:r>
            <a:endParaRPr lang="en-US" dirty="0"/>
          </a:p>
          <a:p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endParaRPr lang="en-US" dirty="0"/>
          </a:p>
          <a:p>
            <a:r>
              <a:rPr lang="ru-RU" dirty="0" err="1"/>
              <a:t>Супергео</a:t>
            </a:r>
            <a:endParaRPr lang="en-US" dirty="0"/>
          </a:p>
          <a:p>
            <a:r>
              <a:rPr lang="ru-RU" dirty="0" err="1"/>
              <a:t>Парсинг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(</a:t>
            </a:r>
            <a:r>
              <a:rPr lang="ru-RU" dirty="0" err="1"/>
              <a:t>вузький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широкий)</a:t>
            </a:r>
          </a:p>
        </p:txBody>
      </p:sp>
    </p:spTree>
    <p:extLst>
      <p:ext uri="{BB962C8B-B14F-4D97-AF65-F5344CB8AC3E}">
        <p14:creationId xmlns:p14="http://schemas.microsoft.com/office/powerpoint/2010/main" val="174927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F194-CB01-43C5-A815-83834C84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4600">
                <a:solidFill>
                  <a:srgbClr val="FFFFFF"/>
                </a:solidFill>
              </a:rPr>
              <a:t>Кому підходить </a:t>
            </a:r>
            <a:r>
              <a:rPr lang="en-US" sz="4600">
                <a:solidFill>
                  <a:srgbClr val="FFFFFF"/>
                </a:solidFill>
              </a:rPr>
              <a:t>Look-alike? </a:t>
            </a:r>
            <a:br>
              <a:rPr lang="en-US" sz="4600">
                <a:solidFill>
                  <a:srgbClr val="FFFFFF"/>
                </a:solidFill>
              </a:rPr>
            </a:br>
            <a:endParaRPr lang="ru-RU" sz="46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1875F-78C3-4E94-B787-7A8F55ED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продаєте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пропонуєте</a:t>
            </a:r>
            <a:r>
              <a:rPr lang="ru-RU" dirty="0"/>
              <a:t> онлайн-</a:t>
            </a:r>
            <a:r>
              <a:rPr lang="ru-RU" dirty="0" err="1"/>
              <a:t>запис</a:t>
            </a:r>
            <a:r>
              <a:rPr lang="ru-RU" dirty="0"/>
              <a:t> на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цікавляться</a:t>
            </a:r>
            <a:r>
              <a:rPr lang="ru-RU" dirty="0"/>
              <a:t> вашими товарами і </a:t>
            </a:r>
            <a:r>
              <a:rPr lang="ru-RU" dirty="0" err="1"/>
              <a:t>послугами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-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них, </a:t>
            </a:r>
            <a:r>
              <a:rPr lang="ru-RU" dirty="0" err="1"/>
              <a:t>дивляться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-огляди,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-магазинах і </a:t>
            </a:r>
            <a:r>
              <a:rPr lang="ru-RU" dirty="0" err="1"/>
              <a:t>читають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2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F922-BD0D-47C0-8A96-E5948517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Парсер </a:t>
            </a:r>
            <a:r>
              <a:rPr lang="ru-RU" dirty="0" err="1">
                <a:solidFill>
                  <a:srgbClr val="FFFFFF"/>
                </a:solidFill>
              </a:rPr>
              <a:t>аудиторій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B826F-CAB9-4C76-BB7C-7FB73D66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0"/>
            <a:ext cx="7240952" cy="6736080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Парсер </a:t>
            </a:r>
            <a:r>
              <a:rPr lang="ru-RU" sz="2000" dirty="0" err="1"/>
              <a:t>аудиторій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програма</a:t>
            </a:r>
            <a:r>
              <a:rPr lang="ru-RU" sz="2000" dirty="0"/>
              <a:t>, яка </a:t>
            </a:r>
            <a:r>
              <a:rPr lang="ru-RU" sz="2000" dirty="0" err="1"/>
              <a:t>знаходить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за </a:t>
            </a:r>
            <a:r>
              <a:rPr lang="ru-RU" sz="2000" dirty="0" err="1"/>
              <a:t>заданим</a:t>
            </a:r>
            <a:r>
              <a:rPr lang="ru-RU" sz="2000" dirty="0"/>
              <a:t> алгоритмом і становить з них </a:t>
            </a:r>
            <a:r>
              <a:rPr lang="ru-RU" sz="2000" dirty="0" err="1"/>
              <a:t>готовий</a:t>
            </a:r>
            <a:r>
              <a:rPr lang="ru-RU" sz="2000" dirty="0"/>
              <a:t> список.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вивантажити</a:t>
            </a:r>
            <a:r>
              <a:rPr lang="ru-RU" sz="2000" dirty="0"/>
              <a:t> в </a:t>
            </a:r>
            <a:r>
              <a:rPr lang="ru-RU" sz="2000" dirty="0" err="1"/>
              <a:t>вигляді</a:t>
            </a:r>
            <a:r>
              <a:rPr lang="ru-RU" sz="2000" dirty="0"/>
              <a:t> файлу, </a:t>
            </a:r>
            <a:r>
              <a:rPr lang="ru-RU" sz="2000" dirty="0" err="1"/>
              <a:t>сумісного</a:t>
            </a:r>
            <a:r>
              <a:rPr lang="ru-RU" sz="2000" dirty="0"/>
              <a:t> з </a:t>
            </a:r>
            <a:r>
              <a:rPr lang="ru-RU" sz="2000" dirty="0" err="1"/>
              <a:t>вимогами</a:t>
            </a:r>
            <a:r>
              <a:rPr lang="ru-RU" sz="2000" dirty="0"/>
              <a:t> </a:t>
            </a:r>
            <a:r>
              <a:rPr lang="ru-RU" sz="2000" dirty="0" err="1"/>
              <a:t>рекламних</a:t>
            </a:r>
            <a:r>
              <a:rPr lang="ru-RU" sz="2000" dirty="0"/>
              <a:t> </a:t>
            </a:r>
            <a:r>
              <a:rPr lang="ru-RU" sz="2000" dirty="0" err="1"/>
              <a:t>платформ.Крім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акаунтів</a:t>
            </a:r>
            <a:r>
              <a:rPr lang="ru-RU" sz="2000" dirty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парсери</a:t>
            </a:r>
            <a:r>
              <a:rPr lang="ru-RU" sz="2000" dirty="0"/>
              <a:t> </a:t>
            </a:r>
            <a:r>
              <a:rPr lang="ru-RU" sz="2000" dirty="0" err="1"/>
              <a:t>вміють</a:t>
            </a:r>
            <a:r>
              <a:rPr lang="ru-RU" sz="2000" dirty="0"/>
              <a:t>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спільноти</a:t>
            </a:r>
            <a:r>
              <a:rPr lang="ru-RU" sz="2000" dirty="0"/>
              <a:t> з </a:t>
            </a:r>
            <a:r>
              <a:rPr lang="ru-RU" sz="2000" dirty="0" err="1"/>
              <a:t>цільовою</a:t>
            </a:r>
            <a:r>
              <a:rPr lang="ru-RU" sz="2000" dirty="0"/>
              <a:t> </a:t>
            </a:r>
            <a:r>
              <a:rPr lang="ru-RU" sz="2000" dirty="0" err="1"/>
              <a:t>аудиторією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Критеріями</a:t>
            </a:r>
            <a:r>
              <a:rPr lang="ru-RU" sz="2000" dirty="0"/>
              <a:t> </a:t>
            </a:r>
            <a:r>
              <a:rPr lang="ru-RU" sz="2000" dirty="0" err="1"/>
              <a:t>підбору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виступати</a:t>
            </a:r>
            <a:r>
              <a:rPr lang="ru-RU" sz="2000" dirty="0"/>
              <a:t>: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ключові</a:t>
            </a:r>
            <a:r>
              <a:rPr lang="ru-RU" sz="2000" dirty="0"/>
              <a:t> слова в постах </a:t>
            </a:r>
            <a:r>
              <a:rPr lang="ru-RU" sz="2000" dirty="0" err="1"/>
              <a:t>спільноти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передплатників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геоположеніе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наявність</a:t>
            </a:r>
            <a:r>
              <a:rPr lang="ru-RU" sz="2000" dirty="0"/>
              <a:t> «</a:t>
            </a:r>
            <a:r>
              <a:rPr lang="ru-RU" sz="2000" dirty="0" err="1"/>
              <a:t>вогню</a:t>
            </a:r>
            <a:r>
              <a:rPr lang="ru-RU" sz="2000" dirty="0"/>
              <a:t> Прометея» (</a:t>
            </a:r>
            <a:r>
              <a:rPr lang="ru-RU" sz="2000" dirty="0" err="1"/>
              <a:t>мітки</a:t>
            </a:r>
            <a:r>
              <a:rPr lang="ru-RU" sz="2000" dirty="0"/>
              <a:t>, яку </a:t>
            </a:r>
            <a:r>
              <a:rPr lang="ru-RU" sz="2000" dirty="0" err="1"/>
              <a:t>отримують</a:t>
            </a:r>
            <a:r>
              <a:rPr lang="ru-RU" sz="2000" dirty="0"/>
              <a:t> </a:t>
            </a:r>
            <a:r>
              <a:rPr lang="ru-RU" sz="2000" dirty="0" err="1"/>
              <a:t>активні</a:t>
            </a:r>
            <a:r>
              <a:rPr lang="ru-RU" sz="2000" dirty="0"/>
              <a:t> і </a:t>
            </a:r>
            <a:r>
              <a:rPr lang="ru-RU" sz="2000" dirty="0" err="1"/>
              <a:t>цікаві</a:t>
            </a:r>
            <a:r>
              <a:rPr lang="ru-RU" sz="2000" dirty="0"/>
              <a:t> </a:t>
            </a:r>
            <a:r>
              <a:rPr lang="ru-RU" sz="2000" dirty="0" err="1"/>
              <a:t>паблік</a:t>
            </a:r>
            <a:r>
              <a:rPr lang="ru-RU" sz="2000" dirty="0"/>
              <a:t>) і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000" dirty="0"/>
              <a:t>Для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куди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. </a:t>
            </a:r>
            <a:r>
              <a:rPr lang="uk-UA" sz="2000" dirty="0"/>
              <a:t>Н</a:t>
            </a:r>
            <a:r>
              <a:rPr lang="ru-RU" sz="2000" dirty="0" err="1"/>
              <a:t>априклад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ім’я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статус;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посада;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лайки і </a:t>
            </a:r>
            <a:r>
              <a:rPr lang="ru-RU" sz="2000" dirty="0" err="1"/>
              <a:t>коментарі</a:t>
            </a:r>
            <a:r>
              <a:rPr lang="ru-RU" sz="2000" dirty="0"/>
              <a:t> до </a:t>
            </a:r>
            <a:r>
              <a:rPr lang="ru-RU" sz="2000" dirty="0" err="1"/>
              <a:t>конкретних</a:t>
            </a:r>
            <a:r>
              <a:rPr lang="ru-RU" sz="2000" dirty="0"/>
              <a:t> постам;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родинні</a:t>
            </a:r>
            <a:r>
              <a:rPr lang="ru-RU" sz="2000" dirty="0"/>
              <a:t> </a:t>
            </a:r>
            <a:r>
              <a:rPr lang="ru-RU" sz="2000" dirty="0" err="1"/>
              <a:t>зв'язки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цільової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 в </a:t>
            </a:r>
            <a:r>
              <a:rPr lang="ru-RU" sz="2000" dirty="0" err="1"/>
              <a:t>друзях</a:t>
            </a:r>
            <a:r>
              <a:rPr lang="ru-RU" sz="2000" dirty="0"/>
              <a:t> і </a:t>
            </a:r>
            <a:r>
              <a:rPr lang="ru-RU" sz="2000" dirty="0" err="1"/>
              <a:t>передплатників</a:t>
            </a:r>
            <a:r>
              <a:rPr lang="ru-RU" sz="2000" dirty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3895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ргетинг объявлений в КМС Google Ads и его виды">
            <a:extLst>
              <a:ext uri="{FF2B5EF4-FFF2-40B4-BE49-F238E27FC236}">
                <a16:creationId xmlns:a16="http://schemas.microsoft.com/office/drawing/2014/main" id="{70474D2C-F480-46E9-AF81-1D7E452E3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" r="2386" b="93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6D2A3-D2C0-41F5-9164-0801CDA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0000"/>
                </a:solidFill>
              </a:rPr>
              <a:t>Як </a:t>
            </a:r>
            <a:r>
              <a:rPr lang="ru-RU" sz="3100" dirty="0" err="1">
                <a:solidFill>
                  <a:srgbClr val="000000"/>
                </a:solidFill>
              </a:rPr>
              <a:t>сегментувати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аудиторію</a:t>
            </a:r>
            <a:r>
              <a:rPr lang="ru-RU" sz="3100" dirty="0">
                <a:solidFill>
                  <a:srgbClr val="000000"/>
                </a:solidFill>
              </a:rPr>
              <a:t>, </a:t>
            </a:r>
            <a:r>
              <a:rPr lang="ru-RU" sz="3100" dirty="0" err="1">
                <a:solidFill>
                  <a:srgbClr val="000000"/>
                </a:solidFill>
              </a:rPr>
              <a:t>щоб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налаштувати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правильний</a:t>
            </a:r>
            <a:r>
              <a:rPr lang="ru-RU" sz="3100" dirty="0">
                <a:solidFill>
                  <a:srgbClr val="000000"/>
                </a:solidFill>
              </a:rPr>
              <a:t> таргетинг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86FC9-0DBD-4130-8D68-AAA85A13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solidFill>
                  <a:srgbClr val="000000"/>
                </a:solidFill>
              </a:rPr>
              <a:t>Для </a:t>
            </a:r>
            <a:r>
              <a:rPr lang="ru-RU" sz="1800" i="1" dirty="0" err="1">
                <a:solidFill>
                  <a:srgbClr val="000000"/>
                </a:solidFill>
              </a:rPr>
              <a:t>інтернет</a:t>
            </a:r>
            <a:r>
              <a:rPr lang="ru-RU" sz="1800" i="1" dirty="0">
                <a:solidFill>
                  <a:srgbClr val="000000"/>
                </a:solidFill>
              </a:rPr>
              <a:t>-маркетолога </a:t>
            </a:r>
            <a:r>
              <a:rPr lang="ru-RU" sz="1800" i="1" dirty="0" err="1">
                <a:solidFill>
                  <a:srgbClr val="000000"/>
                </a:solidFill>
              </a:rPr>
              <a:t>сегментація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аудиторії</a:t>
            </a:r>
            <a:r>
              <a:rPr lang="ru-RU" sz="1800" i="1" dirty="0">
                <a:solidFill>
                  <a:srgbClr val="000000"/>
                </a:solidFill>
              </a:rPr>
              <a:t> - </a:t>
            </a:r>
            <a:r>
              <a:rPr lang="ru-RU" sz="1800" i="1" dirty="0" err="1">
                <a:solidFill>
                  <a:srgbClr val="000000"/>
                </a:solidFill>
              </a:rPr>
              <a:t>це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ключове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завдання</a:t>
            </a:r>
            <a:r>
              <a:rPr lang="ru-RU" sz="1800" i="1" dirty="0">
                <a:solidFill>
                  <a:srgbClr val="000000"/>
                </a:solidFill>
              </a:rPr>
              <a:t> в </a:t>
            </a:r>
            <a:r>
              <a:rPr lang="ru-RU" sz="1800" i="1" dirty="0" err="1">
                <a:solidFill>
                  <a:srgbClr val="000000"/>
                </a:solidFill>
              </a:rPr>
              <a:t>побудові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маркетингових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стратегій</a:t>
            </a:r>
            <a:r>
              <a:rPr lang="ru-RU" sz="1800" i="1" dirty="0">
                <a:solidFill>
                  <a:srgbClr val="000000"/>
                </a:solidFill>
              </a:rPr>
              <a:t>. </a:t>
            </a:r>
            <a:r>
              <a:rPr lang="ru-RU" sz="1800" i="1" dirty="0" err="1">
                <a:solidFill>
                  <a:srgbClr val="000000"/>
                </a:solidFill>
              </a:rPr>
              <a:t>Сегментувати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цільову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аудиторію</a:t>
            </a:r>
            <a:r>
              <a:rPr lang="ru-RU" sz="1800" i="1" dirty="0">
                <a:solidFill>
                  <a:srgbClr val="000000"/>
                </a:solidFill>
              </a:rPr>
              <a:t>, </a:t>
            </a:r>
            <a:r>
              <a:rPr lang="ru-RU" sz="1800" i="1" dirty="0" err="1">
                <a:solidFill>
                  <a:srgbClr val="000000"/>
                </a:solidFill>
              </a:rPr>
              <a:t>потрібно</a:t>
            </a:r>
            <a:r>
              <a:rPr lang="ru-RU" sz="1800" i="1" dirty="0">
                <a:solidFill>
                  <a:srgbClr val="000000"/>
                </a:solidFill>
              </a:rPr>
              <a:t>, як </a:t>
            </a:r>
            <a:r>
              <a:rPr lang="ru-RU" sz="1800" i="1" dirty="0" err="1">
                <a:solidFill>
                  <a:srgbClr val="000000"/>
                </a:solidFill>
              </a:rPr>
              <a:t>мінімум</a:t>
            </a:r>
            <a:r>
              <a:rPr lang="ru-RU" sz="1800" i="1" dirty="0">
                <a:solidFill>
                  <a:srgbClr val="000000"/>
                </a:solidFill>
              </a:rPr>
              <a:t>, з </a:t>
            </a:r>
            <a:r>
              <a:rPr lang="ru-RU" sz="1800" i="1" dirty="0" err="1">
                <a:solidFill>
                  <a:srgbClr val="000000"/>
                </a:solidFill>
              </a:rPr>
              <a:t>двох</a:t>
            </a:r>
            <a:r>
              <a:rPr lang="ru-RU" sz="1800" i="1" dirty="0">
                <a:solidFill>
                  <a:srgbClr val="000000"/>
                </a:solidFill>
              </a:rPr>
              <a:t> причин: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</a:rPr>
              <a:t>Ваша ЦА, </a:t>
            </a:r>
            <a:r>
              <a:rPr lang="ru-RU" dirty="0" err="1">
                <a:solidFill>
                  <a:srgbClr val="000000"/>
                </a:solidFill>
              </a:rPr>
              <a:t>ймовірно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неоднорідна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Отже</a:t>
            </a:r>
            <a:r>
              <a:rPr lang="ru-RU" dirty="0">
                <a:solidFill>
                  <a:srgbClr val="000000"/>
                </a:solidFill>
              </a:rPr>
              <a:t>, у </a:t>
            </a:r>
            <a:r>
              <a:rPr lang="ru-RU" dirty="0" err="1">
                <a:solidFill>
                  <a:srgbClr val="000000"/>
                </a:solidFill>
              </a:rPr>
              <a:t>покупців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різна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мотивація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процес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вибору</a:t>
            </a:r>
            <a:r>
              <a:rPr lang="ru-RU" dirty="0">
                <a:solidFill>
                  <a:srgbClr val="000000"/>
                </a:solidFill>
              </a:rPr>
              <a:t> і потреби.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0000"/>
                </a:solidFill>
              </a:rPr>
              <a:t>Якщо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розіб'єте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аудиторію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сегменти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ви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зможете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робити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більш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персоналізовані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пропозиції</a:t>
            </a:r>
            <a:r>
              <a:rPr lang="ru-RU" dirty="0">
                <a:solidFill>
                  <a:srgbClr val="000000"/>
                </a:solidFill>
              </a:rPr>
              <a:t> та рекламу.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допоможе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підвищити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конверсію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середній</a:t>
            </a:r>
            <a:r>
              <a:rPr lang="ru-RU" dirty="0">
                <a:solidFill>
                  <a:srgbClr val="000000"/>
                </a:solidFill>
              </a:rPr>
              <a:t> чек.</a:t>
            </a:r>
          </a:p>
        </p:txBody>
      </p:sp>
    </p:spTree>
    <p:extLst>
      <p:ext uri="{BB962C8B-B14F-4D97-AF65-F5344CB8AC3E}">
        <p14:creationId xmlns:p14="http://schemas.microsoft.com/office/powerpoint/2010/main" val="97959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DE850-09F7-4998-AAFD-C8A46830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900" b="1">
                <a:solidFill>
                  <a:srgbClr val="FFFFFF"/>
                </a:solidFill>
              </a:rPr>
              <a:t>Крок 1. Визначте «ідеальну персону покупця»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3B594-7C90-40A7-BDB0-EF04318C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06400"/>
            <a:ext cx="4199862" cy="5985882"/>
          </a:xfrm>
        </p:spPr>
        <p:txBody>
          <a:bodyPr anchor="ctr">
            <a:normAutofit/>
          </a:bodyPr>
          <a:lstStyle/>
          <a:p>
            <a:pPr algn="just"/>
            <a:r>
              <a:rPr lang="ru-RU" sz="1600" b="1" i="1" dirty="0">
                <a:solidFill>
                  <a:srgbClr val="FFFFFF"/>
                </a:solidFill>
              </a:rPr>
              <a:t>Персона </a:t>
            </a:r>
            <a:r>
              <a:rPr lang="ru-RU" sz="1600" b="1" i="1" dirty="0" err="1">
                <a:solidFill>
                  <a:srgbClr val="FFFFFF"/>
                </a:solidFill>
              </a:rPr>
              <a:t>покупця</a:t>
            </a:r>
            <a:r>
              <a:rPr lang="ru-RU" sz="1600" b="1" i="1" dirty="0">
                <a:solidFill>
                  <a:srgbClr val="FFFFFF"/>
                </a:solidFill>
              </a:rPr>
              <a:t> (англ. </a:t>
            </a:r>
            <a:r>
              <a:rPr lang="en-US" sz="1600" b="1" i="1" dirty="0">
                <a:solidFill>
                  <a:srgbClr val="FFFFFF"/>
                </a:solidFill>
              </a:rPr>
              <a:t>Buyer persona)</a:t>
            </a:r>
            <a:r>
              <a:rPr lang="en-US" sz="1600" dirty="0">
                <a:solidFill>
                  <a:srgbClr val="FFFFFF"/>
                </a:solidFill>
              </a:rPr>
              <a:t> - </a:t>
            </a:r>
            <a:r>
              <a:rPr lang="ru-RU" sz="1600" dirty="0" err="1">
                <a:solidFill>
                  <a:srgbClr val="FFFFFF"/>
                </a:solidFill>
              </a:rPr>
              <a:t>це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детальний</a:t>
            </a:r>
            <a:r>
              <a:rPr lang="ru-RU" sz="1600" dirty="0">
                <a:solidFill>
                  <a:srgbClr val="FFFFFF"/>
                </a:solidFill>
              </a:rPr>
              <a:t> портрет </a:t>
            </a:r>
            <a:r>
              <a:rPr lang="ru-RU" sz="1600" dirty="0" err="1">
                <a:solidFill>
                  <a:srgbClr val="FFFFFF"/>
                </a:solidFill>
              </a:rPr>
              <a:t>вашого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ідеального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Створення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декількох</a:t>
            </a:r>
            <a:r>
              <a:rPr lang="ru-RU" sz="1600" dirty="0">
                <a:solidFill>
                  <a:srgbClr val="FFFFFF"/>
                </a:solidFill>
              </a:rPr>
              <a:t> персон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допоможе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сегментувати</a:t>
            </a:r>
            <a:r>
              <a:rPr lang="ru-RU" sz="1600" dirty="0">
                <a:solidFill>
                  <a:srgbClr val="FFFFFF"/>
                </a:solidFill>
              </a:rPr>
              <a:t> вашу </a:t>
            </a:r>
            <a:r>
              <a:rPr lang="ru-RU" sz="1600" dirty="0" err="1">
                <a:solidFill>
                  <a:srgbClr val="FFFFFF"/>
                </a:solidFill>
              </a:rPr>
              <a:t>аудиторію</a:t>
            </a:r>
            <a:r>
              <a:rPr lang="ru-RU" sz="1600" dirty="0">
                <a:solidFill>
                  <a:srgbClr val="FFFFFF"/>
                </a:solidFill>
              </a:rPr>
              <a:t> для </a:t>
            </a:r>
            <a:r>
              <a:rPr lang="ru-RU" sz="1600" dirty="0" err="1">
                <a:solidFill>
                  <a:srgbClr val="FFFFFF"/>
                </a:solidFill>
              </a:rPr>
              <a:t>побудови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успішних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стратегій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продажів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ru-RU" sz="1600" dirty="0" err="1">
                <a:solidFill>
                  <a:srgbClr val="FFFFFF"/>
                </a:solidFill>
              </a:rPr>
              <a:t>Щоб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скласти</a:t>
            </a:r>
            <a:r>
              <a:rPr lang="ru-RU" sz="1600" dirty="0">
                <a:solidFill>
                  <a:srgbClr val="FFFFFF"/>
                </a:solidFill>
              </a:rPr>
              <a:t> портрет </a:t>
            </a:r>
            <a:r>
              <a:rPr lang="ru-RU" sz="1600" dirty="0" err="1">
                <a:solidFill>
                  <a:srgbClr val="FFFFFF"/>
                </a:solidFill>
              </a:rPr>
              <a:t>ідеального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спробуйте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уявити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які</a:t>
            </a:r>
            <a:r>
              <a:rPr lang="ru-RU" sz="1600" dirty="0">
                <a:solidFill>
                  <a:srgbClr val="FFFFFF"/>
                </a:solidFill>
              </a:rPr>
              <a:t> люди </a:t>
            </a:r>
            <a:r>
              <a:rPr lang="ru-RU" sz="1600" dirty="0" err="1">
                <a:solidFill>
                  <a:srgbClr val="FFFFFF"/>
                </a:solidFill>
              </a:rPr>
              <a:t>найімовірніше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звернуться</a:t>
            </a:r>
            <a:r>
              <a:rPr lang="ru-RU" sz="1600" dirty="0">
                <a:solidFill>
                  <a:srgbClr val="FFFFFF"/>
                </a:solidFill>
              </a:rPr>
              <a:t> до ваших </a:t>
            </a:r>
            <a:r>
              <a:rPr lang="ru-RU" sz="1600" dirty="0" err="1">
                <a:solidFill>
                  <a:srgbClr val="FFFFFF"/>
                </a:solidFill>
              </a:rPr>
              <a:t>товарів</a:t>
            </a:r>
            <a:r>
              <a:rPr lang="ru-RU" sz="1600" dirty="0">
                <a:solidFill>
                  <a:srgbClr val="FFFFFF"/>
                </a:solidFill>
              </a:rPr>
              <a:t> і </a:t>
            </a:r>
            <a:r>
              <a:rPr lang="ru-RU" sz="1600" dirty="0" err="1">
                <a:solidFill>
                  <a:srgbClr val="FFFFFF"/>
                </a:solidFill>
              </a:rPr>
              <a:t>послуг</a:t>
            </a:r>
            <a:r>
              <a:rPr lang="ru-RU" sz="1600" dirty="0">
                <a:solidFill>
                  <a:srgbClr val="FFFFFF"/>
                </a:solidFill>
              </a:rPr>
              <a:t>. Вам </a:t>
            </a:r>
            <a:r>
              <a:rPr lang="ru-RU" sz="1600" dirty="0" err="1">
                <a:solidFill>
                  <a:srgbClr val="FFFFFF"/>
                </a:solidFill>
              </a:rPr>
              <a:t>допоможуть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навідні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запитання</a:t>
            </a:r>
            <a:r>
              <a:rPr lang="ru-RU" sz="1600" dirty="0">
                <a:solidFill>
                  <a:srgbClr val="FFFFFF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Що</a:t>
            </a:r>
            <a:r>
              <a:rPr lang="ru-RU" sz="1400" dirty="0">
                <a:solidFill>
                  <a:srgbClr val="FFFFFF"/>
                </a:solidFill>
              </a:rPr>
              <a:t> вони </a:t>
            </a:r>
            <a:r>
              <a:rPr lang="ru-RU" sz="1400" dirty="0" err="1">
                <a:solidFill>
                  <a:srgbClr val="FFFFFF"/>
                </a:solidFill>
              </a:rPr>
              <a:t>роблять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Скільки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їм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років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Які</a:t>
            </a:r>
            <a:r>
              <a:rPr lang="ru-RU" sz="1400" dirty="0">
                <a:solidFill>
                  <a:srgbClr val="FFFFFF"/>
                </a:solidFill>
              </a:rPr>
              <a:t> у них </a:t>
            </a:r>
            <a:r>
              <a:rPr lang="ru-RU" sz="1400" dirty="0" err="1">
                <a:solidFill>
                  <a:srgbClr val="FFFFFF"/>
                </a:solidFill>
              </a:rPr>
              <a:t>хобі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Яка у них зарплата?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Де вони </a:t>
            </a:r>
            <a:r>
              <a:rPr lang="ru-RU" sz="1400" dirty="0" err="1">
                <a:solidFill>
                  <a:srgbClr val="FFFFFF"/>
                </a:solidFill>
              </a:rPr>
              <a:t>живуть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Які</a:t>
            </a:r>
            <a:r>
              <a:rPr lang="ru-RU" sz="1400" dirty="0">
                <a:solidFill>
                  <a:srgbClr val="FFFFFF"/>
                </a:solidFill>
              </a:rPr>
              <a:t> у них </a:t>
            </a:r>
            <a:r>
              <a:rPr lang="ru-RU" sz="1400" dirty="0" err="1">
                <a:solidFill>
                  <a:srgbClr val="FFFFFF"/>
                </a:solidFill>
              </a:rPr>
              <a:t>цілі</a:t>
            </a:r>
            <a:r>
              <a:rPr lang="ru-RU" sz="1400" dirty="0">
                <a:solidFill>
                  <a:srgbClr val="FFFFFF"/>
                </a:solidFill>
              </a:rPr>
              <a:t> на </a:t>
            </a:r>
            <a:r>
              <a:rPr lang="ru-RU" sz="1400" dirty="0" err="1">
                <a:solidFill>
                  <a:srgbClr val="FFFFFF"/>
                </a:solidFill>
              </a:rPr>
              <a:t>сьогодення</a:t>
            </a:r>
            <a:r>
              <a:rPr lang="ru-RU" sz="1400" dirty="0">
                <a:solidFill>
                  <a:srgbClr val="FFFFFF"/>
                </a:solidFill>
              </a:rPr>
              <a:t> і </a:t>
            </a:r>
            <a:r>
              <a:rPr lang="ru-RU" sz="1400" dirty="0" err="1">
                <a:solidFill>
                  <a:srgbClr val="FFFFFF"/>
                </a:solidFill>
              </a:rPr>
              <a:t>майбутнє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8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O для местного бизнеса">
            <a:extLst>
              <a:ext uri="{FF2B5EF4-FFF2-40B4-BE49-F238E27FC236}">
                <a16:creationId xmlns:a16="http://schemas.microsoft.com/office/drawing/2014/main" id="{5E8B4E1C-4C3C-45C5-8B40-00D7654B1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17601" b="5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DA8CE-34BB-4B12-A347-66F8B21C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800"/>
            <a:ext cx="6790264" cy="600456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err="1">
                <a:solidFill>
                  <a:srgbClr val="000000"/>
                </a:solidFill>
              </a:rPr>
              <a:t>Іноді</a:t>
            </a:r>
            <a:r>
              <a:rPr lang="ru-RU" sz="2000" i="1" dirty="0">
                <a:solidFill>
                  <a:srgbClr val="000000"/>
                </a:solidFill>
              </a:rPr>
              <a:t> маркетологи </a:t>
            </a:r>
            <a:r>
              <a:rPr lang="ru-RU" sz="2000" i="1" dirty="0" err="1">
                <a:solidFill>
                  <a:srgbClr val="000000"/>
                </a:solidFill>
              </a:rPr>
              <a:t>використовують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сегментацію</a:t>
            </a:r>
            <a:r>
              <a:rPr lang="ru-RU" sz="2000" i="1" dirty="0">
                <a:solidFill>
                  <a:srgbClr val="000000"/>
                </a:solidFill>
              </a:rPr>
              <a:t> по рисам характеру, </a:t>
            </a:r>
            <a:r>
              <a:rPr lang="ru-RU" sz="2000" i="1" dirty="0" err="1">
                <a:solidFill>
                  <a:srgbClr val="000000"/>
                </a:solidFill>
              </a:rPr>
              <a:t>культурних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цінностей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або</a:t>
            </a:r>
            <a:r>
              <a:rPr lang="ru-RU" sz="2000" i="1" dirty="0">
                <a:solidFill>
                  <a:srgbClr val="000000"/>
                </a:solidFill>
              </a:rPr>
              <a:t> способу </a:t>
            </a:r>
            <a:r>
              <a:rPr lang="ru-RU" sz="2000" i="1" dirty="0" err="1">
                <a:solidFill>
                  <a:srgbClr val="000000"/>
                </a:solidFill>
              </a:rPr>
              <a:t>життя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Подібний</a:t>
            </a:r>
            <a:r>
              <a:rPr lang="ru-RU" sz="2000" i="1" dirty="0">
                <a:solidFill>
                  <a:srgbClr val="000000"/>
                </a:solidFill>
              </a:rPr>
              <a:t> тип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сегментації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складніше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позначити</a:t>
            </a:r>
            <a:r>
              <a:rPr lang="ru-RU" sz="2000" i="1" dirty="0">
                <a:solidFill>
                  <a:srgbClr val="000000"/>
                </a:solidFill>
              </a:rPr>
              <a:t> рамками, тому </a:t>
            </a:r>
            <a:r>
              <a:rPr lang="ru-RU" sz="2000" i="1" dirty="0" err="1">
                <a:solidFill>
                  <a:srgbClr val="000000"/>
                </a:solidFill>
              </a:rPr>
              <a:t>що</a:t>
            </a:r>
            <a:r>
              <a:rPr lang="ru-RU" sz="2000" i="1" dirty="0">
                <a:solidFill>
                  <a:srgbClr val="000000"/>
                </a:solidFill>
              </a:rPr>
              <a:t> вона не </a:t>
            </a:r>
            <a:r>
              <a:rPr lang="ru-RU" sz="2000" i="1" dirty="0" err="1">
                <a:solidFill>
                  <a:srgbClr val="000000"/>
                </a:solidFill>
              </a:rPr>
              <a:t>має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певної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форми</a:t>
            </a:r>
            <a:r>
              <a:rPr lang="ru-RU" sz="2000" i="1" dirty="0">
                <a:solidFill>
                  <a:srgbClr val="000000"/>
                </a:solidFill>
              </a:rPr>
              <a:t> як, </a:t>
            </a:r>
            <a:r>
              <a:rPr lang="ru-RU" sz="2000" i="1" dirty="0" err="1">
                <a:solidFill>
                  <a:srgbClr val="000000"/>
                </a:solidFill>
              </a:rPr>
              <a:t>наприклад</a:t>
            </a:r>
            <a:r>
              <a:rPr lang="ru-RU" sz="2000" i="1" dirty="0">
                <a:solidFill>
                  <a:srgbClr val="000000"/>
                </a:solidFill>
              </a:rPr>
              <a:t>, </a:t>
            </a:r>
            <a:r>
              <a:rPr lang="ru-RU" sz="2000" i="1" dirty="0" err="1">
                <a:solidFill>
                  <a:srgbClr val="000000"/>
                </a:solidFill>
              </a:rPr>
              <a:t>географічна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сегментація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Мова</a:t>
            </a:r>
            <a:r>
              <a:rPr lang="ru-RU" sz="2000" i="1" dirty="0">
                <a:solidFill>
                  <a:srgbClr val="000000"/>
                </a:solidFill>
              </a:rPr>
              <a:t> тут </a:t>
            </a:r>
            <a:r>
              <a:rPr lang="ru-RU" sz="2000" i="1" dirty="0" err="1">
                <a:solidFill>
                  <a:srgbClr val="000000"/>
                </a:solidFill>
              </a:rPr>
              <a:t>може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йти</a:t>
            </a:r>
            <a:r>
              <a:rPr lang="ru-RU" sz="2000" i="1" dirty="0">
                <a:solidFill>
                  <a:srgbClr val="000000"/>
                </a:solidFill>
              </a:rPr>
              <a:t> про </a:t>
            </a:r>
            <a:r>
              <a:rPr lang="ru-RU" sz="2000" i="1" dirty="0" err="1">
                <a:solidFill>
                  <a:srgbClr val="000000"/>
                </a:solidFill>
              </a:rPr>
              <a:t>якісь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користувальницьких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перевагах</a:t>
            </a:r>
            <a:r>
              <a:rPr lang="ru-RU" sz="2000" i="1" dirty="0">
                <a:solidFill>
                  <a:srgbClr val="000000"/>
                </a:solidFill>
              </a:rPr>
              <a:t>, </a:t>
            </a:r>
            <a:r>
              <a:rPr lang="ru-RU" sz="2000" i="1" dirty="0" err="1">
                <a:solidFill>
                  <a:srgbClr val="000000"/>
                </a:solidFill>
              </a:rPr>
              <a:t>цінностях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або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життєвих</a:t>
            </a:r>
            <a:r>
              <a:rPr lang="ru-RU" sz="2000" i="1" dirty="0">
                <a:solidFill>
                  <a:srgbClr val="000000"/>
                </a:solidFill>
              </a:rPr>
              <a:t> факторах.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Питання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відповіді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повинен знати маркетолог для будь-</a:t>
            </a:r>
            <a:r>
              <a:rPr lang="ru-RU" sz="2000" dirty="0" err="1">
                <a:solidFill>
                  <a:srgbClr val="000000"/>
                </a:solidFill>
              </a:rPr>
              <a:t>якої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, будь-</a:t>
            </a:r>
            <a:r>
              <a:rPr lang="ru-RU" sz="2000" dirty="0" err="1">
                <a:solidFill>
                  <a:srgbClr val="000000"/>
                </a:solidFill>
              </a:rPr>
              <a:t>якої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просування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переконання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впливу</a:t>
            </a:r>
            <a:r>
              <a:rPr lang="ru-RU" sz="2000" dirty="0">
                <a:solidFill>
                  <a:srgbClr val="00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вони бояться?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речі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найчастіше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дратують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кожен</a:t>
            </a:r>
            <a:r>
              <a:rPr lang="ru-RU" sz="2000" dirty="0">
                <a:solidFill>
                  <a:srgbClr val="000000"/>
                </a:solidFill>
              </a:rPr>
              <a:t> день?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таємно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гаряче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бажають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Хто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намагався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подібне</a:t>
            </a:r>
            <a:r>
              <a:rPr lang="ru-RU" sz="2000" dirty="0">
                <a:solidFill>
                  <a:srgbClr val="000000"/>
                </a:solidFill>
              </a:rPr>
              <a:t>, і </a:t>
            </a:r>
            <a:r>
              <a:rPr lang="ru-RU" sz="2000" dirty="0" err="1">
                <a:solidFill>
                  <a:srgbClr val="000000"/>
                </a:solidFill>
              </a:rPr>
              <a:t>чому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вдалося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Така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інформація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допоможе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визначити</a:t>
            </a:r>
            <a:r>
              <a:rPr lang="ru-RU" sz="2000" dirty="0">
                <a:solidFill>
                  <a:srgbClr val="000000"/>
                </a:solidFill>
              </a:rPr>
              <a:t> «болю» </a:t>
            </a:r>
            <a:r>
              <a:rPr lang="ru-RU" sz="2000" dirty="0" err="1">
                <a:solidFill>
                  <a:srgbClr val="000000"/>
                </a:solidFill>
              </a:rPr>
              <a:t>клієнтів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</a:rPr>
              <a:t>використовувати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рекламних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посилів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06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ому відсіваються клієнти? - Finway - Цікаве у світі бізнесу">
            <a:extLst>
              <a:ext uri="{FF2B5EF4-FFF2-40B4-BE49-F238E27FC236}">
                <a16:creationId xmlns:a16="http://schemas.microsoft.com/office/drawing/2014/main" id="{2C21DC40-32CC-41BD-A535-21E7CFFCF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r="9091" b="192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7195-DB94-4642-9893-300218DF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Крок 2.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Проаналізуйте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поточних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клієнтів</a:t>
            </a:r>
            <a:endParaRPr lang="ru-RU" sz="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1FD18-5B73-4642-8D20-A8BE1633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err="1">
                <a:solidFill>
                  <a:srgbClr val="000000"/>
                </a:solidFill>
              </a:rPr>
              <a:t>Зберіть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дані</a:t>
            </a:r>
            <a:r>
              <a:rPr lang="ru-RU" sz="2000" b="1" i="1" dirty="0">
                <a:solidFill>
                  <a:srgbClr val="000000"/>
                </a:solidFill>
              </a:rPr>
              <a:t> про </a:t>
            </a:r>
            <a:r>
              <a:rPr lang="ru-RU" sz="2000" b="1" i="1" dirty="0" err="1">
                <a:solidFill>
                  <a:srgbClr val="000000"/>
                </a:solidFill>
              </a:rPr>
              <a:t>клієнтів</a:t>
            </a:r>
            <a:r>
              <a:rPr lang="ru-RU" sz="2000" b="1" i="1" dirty="0">
                <a:solidFill>
                  <a:srgbClr val="000000"/>
                </a:solidFill>
              </a:rPr>
              <a:t> за </a:t>
            </a:r>
            <a:r>
              <a:rPr lang="ru-RU" sz="2000" b="1" i="1" dirty="0" err="1">
                <a:solidFill>
                  <a:srgbClr val="000000"/>
                </a:solidFill>
              </a:rPr>
              <a:t>допомогою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аналітичних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сервісів</a:t>
            </a:r>
            <a:endParaRPr lang="ru-RU" sz="2000" b="1" i="1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Проводьте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опитування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Фейсбуці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використовуйте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сайтів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збирають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географічні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соціально-демографічні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дані</a:t>
            </a:r>
            <a:r>
              <a:rPr lang="ru-RU" sz="2000" dirty="0">
                <a:solidFill>
                  <a:srgbClr val="000000"/>
                </a:solidFill>
              </a:rPr>
              <a:t> про вашу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Аналізуйте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 - і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зрозумієте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цікаво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вашій</a:t>
            </a:r>
            <a:r>
              <a:rPr lang="ru-RU" sz="2000" dirty="0">
                <a:solidFill>
                  <a:srgbClr val="000000"/>
                </a:solidFill>
              </a:rPr>
              <a:t> ЦА, і як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неї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впливати</a:t>
            </a:r>
            <a:r>
              <a:rPr lang="ru-RU" sz="2000" dirty="0">
                <a:solidFill>
                  <a:srgbClr val="000000"/>
                </a:solidFill>
              </a:rPr>
              <a:t>. Вам </a:t>
            </a:r>
            <a:r>
              <a:rPr lang="ru-RU" sz="2000" dirty="0" err="1">
                <a:solidFill>
                  <a:srgbClr val="000000"/>
                </a:solidFill>
              </a:rPr>
              <a:t>допоможуть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парсери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церебро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таргет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Таргетхантер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ін</a:t>
            </a:r>
            <a:r>
              <a:rPr lang="ru-RU" sz="2000" dirty="0">
                <a:solidFill>
                  <a:srgbClr val="000000"/>
                </a:solidFill>
              </a:rPr>
              <a:t>., </a:t>
            </a:r>
            <a:r>
              <a:rPr lang="en-US" sz="2000" dirty="0">
                <a:solidFill>
                  <a:srgbClr val="000000"/>
                </a:solidFill>
              </a:rPr>
              <a:t>Google Analytics, </a:t>
            </a:r>
            <a:r>
              <a:rPr lang="ru-RU" sz="2000" dirty="0" err="1">
                <a:solidFill>
                  <a:srgbClr val="000000"/>
                </a:solidFill>
              </a:rPr>
              <a:t>вбудовані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системи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аналітики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4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FDB68-FD19-444F-87E2-52E0DF33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20122" cy="14996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зібрати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аудиторію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Google Analytics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96F6A-5EA2-48C4-8C2D-BA97DEB0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Заходимо</a:t>
            </a:r>
            <a:r>
              <a:rPr lang="ru-RU" dirty="0"/>
              <a:t> в настройки </a:t>
            </a:r>
            <a:r>
              <a:rPr lang="ru-RU" dirty="0" err="1"/>
              <a:t>Уявлення</a:t>
            </a:r>
            <a:r>
              <a:rPr lang="ru-RU" dirty="0"/>
              <a:t> -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4A12F29-237E-4BD1-B8A0-A4E53BD6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865825"/>
            <a:ext cx="6981236" cy="36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DC4D0-C6D1-47E0-8FEA-21E1CE87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Крок 3.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Складіть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карти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аудиторій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27480-0766-4A84-9B12-8B27C207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algn="just"/>
            <a:r>
              <a:rPr lang="ru-RU" sz="1700" dirty="0" err="1"/>
              <a:t>Така</a:t>
            </a:r>
            <a:r>
              <a:rPr lang="ru-RU" sz="1700" dirty="0"/>
              <a:t> </a:t>
            </a:r>
            <a:r>
              <a:rPr lang="ru-RU" sz="1700" dirty="0" err="1"/>
              <a:t>сегментація</a:t>
            </a:r>
            <a:r>
              <a:rPr lang="ru-RU" sz="1700" dirty="0"/>
              <a:t> </a:t>
            </a:r>
            <a:r>
              <a:rPr lang="ru-RU" sz="1700" dirty="0" err="1"/>
              <a:t>підібрати</a:t>
            </a:r>
            <a:r>
              <a:rPr lang="ru-RU" sz="1700" dirty="0"/>
              <a:t> </a:t>
            </a:r>
            <a:r>
              <a:rPr lang="ru-RU" sz="1700" dirty="0" err="1"/>
              <a:t>найближчий</a:t>
            </a:r>
            <a:r>
              <a:rPr lang="ru-RU" sz="1700" dirty="0"/>
              <a:t> </a:t>
            </a:r>
            <a:r>
              <a:rPr lang="ru-RU" sz="1700" dirty="0" err="1"/>
              <a:t>рекламне</a:t>
            </a:r>
            <a:r>
              <a:rPr lang="ru-RU" sz="1700" dirty="0"/>
              <a:t> </a:t>
            </a:r>
            <a:r>
              <a:rPr lang="ru-RU" sz="1700" dirty="0" err="1"/>
              <a:t>посилання</a:t>
            </a:r>
            <a:r>
              <a:rPr lang="ru-RU" sz="1700" dirty="0"/>
              <a:t> для кожного сегмента </a:t>
            </a:r>
            <a:r>
              <a:rPr lang="ru-RU" sz="1700" dirty="0" err="1"/>
              <a:t>аудиторії</a:t>
            </a:r>
            <a:r>
              <a:rPr lang="ru-RU" sz="1700" dirty="0"/>
              <a:t> і </a:t>
            </a:r>
            <a:r>
              <a:rPr lang="ru-RU" sz="1700" dirty="0" err="1"/>
              <a:t>подальшого</a:t>
            </a:r>
            <a:r>
              <a:rPr lang="ru-RU" sz="1700" dirty="0"/>
              <a:t> </a:t>
            </a:r>
            <a:r>
              <a:rPr lang="ru-RU" sz="1700" dirty="0" err="1"/>
              <a:t>таргетування</a:t>
            </a:r>
            <a:r>
              <a:rPr lang="ru-RU" sz="1700" dirty="0"/>
              <a:t>. У </a:t>
            </a:r>
            <a:r>
              <a:rPr lang="ru-RU" sz="1700" dirty="0" err="1"/>
              <a:t>цьому</a:t>
            </a:r>
            <a:r>
              <a:rPr lang="ru-RU" sz="1700" dirty="0"/>
              <a:t> </a:t>
            </a:r>
            <a:r>
              <a:rPr lang="ru-RU" sz="1700" dirty="0" err="1"/>
              <a:t>допоможуть</a:t>
            </a:r>
            <a:r>
              <a:rPr lang="ru-RU" sz="1700" dirty="0"/>
              <a:t> </a:t>
            </a:r>
            <a:r>
              <a:rPr lang="ru-RU" sz="1700" dirty="0" err="1"/>
              <a:t>сервіси</a:t>
            </a:r>
            <a:r>
              <a:rPr lang="ru-RU" sz="1700" dirty="0"/>
              <a:t> для </a:t>
            </a:r>
            <a:r>
              <a:rPr lang="ru-RU" sz="1700" dirty="0" err="1"/>
              <a:t>створення</a:t>
            </a:r>
            <a:r>
              <a:rPr lang="ru-RU" sz="1700" dirty="0"/>
              <a:t> </a:t>
            </a:r>
            <a:r>
              <a:rPr lang="ru-RU" sz="1700" dirty="0" err="1"/>
              <a:t>ментальних</a:t>
            </a:r>
            <a:r>
              <a:rPr lang="ru-RU" sz="1700" dirty="0"/>
              <a:t> карт, </a:t>
            </a:r>
            <a:r>
              <a:rPr lang="ru-RU" sz="1700" dirty="0" err="1"/>
              <a:t>такі</a:t>
            </a:r>
            <a:r>
              <a:rPr lang="ru-RU" sz="1700" dirty="0"/>
              <a:t> як </a:t>
            </a:r>
            <a:r>
              <a:rPr lang="en-US" sz="1700" dirty="0" err="1"/>
              <a:t>Mindmeister</a:t>
            </a:r>
            <a:r>
              <a:rPr lang="en-US" sz="1700" dirty="0"/>
              <a:t>, </a:t>
            </a:r>
            <a:r>
              <a:rPr lang="en-US" sz="1700" dirty="0" err="1"/>
              <a:t>MindMup</a:t>
            </a:r>
            <a:r>
              <a:rPr lang="en-US" sz="1700" dirty="0"/>
              <a:t>, </a:t>
            </a:r>
            <a:r>
              <a:rPr lang="en-US" sz="1700" dirty="0" err="1"/>
              <a:t>XMind</a:t>
            </a:r>
            <a:r>
              <a:rPr lang="en-US" sz="1700" dirty="0"/>
              <a:t> </a:t>
            </a:r>
            <a:r>
              <a:rPr lang="ru-RU" sz="1700" dirty="0"/>
              <a:t>і </a:t>
            </a:r>
            <a:r>
              <a:rPr lang="ru-RU" sz="1700" dirty="0" err="1"/>
              <a:t>інші</a:t>
            </a:r>
            <a:r>
              <a:rPr lang="ru-RU" sz="1700" dirty="0"/>
              <a:t>.</a:t>
            </a:r>
          </a:p>
          <a:p>
            <a:pPr algn="just"/>
            <a:r>
              <a:rPr lang="ru-RU" sz="1700" dirty="0" err="1"/>
              <a:t>Виділіть</a:t>
            </a:r>
            <a:r>
              <a:rPr lang="ru-RU" sz="1700" dirty="0"/>
              <a:t> </a:t>
            </a:r>
            <a:r>
              <a:rPr lang="ru-RU" sz="1700" dirty="0" err="1"/>
              <a:t>декілька</a:t>
            </a:r>
            <a:r>
              <a:rPr lang="ru-RU" sz="1700" dirty="0"/>
              <a:t> </a:t>
            </a:r>
            <a:r>
              <a:rPr lang="ru-RU" sz="1700" dirty="0" err="1"/>
              <a:t>основних</a:t>
            </a:r>
            <a:r>
              <a:rPr lang="ru-RU" sz="1700" dirty="0"/>
              <a:t> </a:t>
            </a:r>
            <a:r>
              <a:rPr lang="ru-RU" sz="1700" dirty="0" err="1"/>
              <a:t>груп</a:t>
            </a:r>
            <a:r>
              <a:rPr lang="ru-RU" sz="1700" dirty="0"/>
              <a:t> і </a:t>
            </a:r>
            <a:r>
              <a:rPr lang="ru-RU" sz="1700" dirty="0" err="1"/>
              <a:t>пропишіть</a:t>
            </a:r>
            <a:r>
              <a:rPr lang="ru-RU" sz="1700" dirty="0"/>
              <a:t> </a:t>
            </a:r>
            <a:r>
              <a:rPr lang="ru-RU" sz="1700" dirty="0" err="1"/>
              <a:t>кожен</a:t>
            </a:r>
            <a:r>
              <a:rPr lang="ru-RU" sz="1700" dirty="0"/>
              <a:t> сегмент </a:t>
            </a:r>
            <a:r>
              <a:rPr lang="ru-RU" sz="1700" dirty="0" err="1"/>
              <a:t>всередині</a:t>
            </a:r>
            <a:r>
              <a:rPr lang="ru-RU" sz="1700" dirty="0"/>
              <a:t> </a:t>
            </a:r>
            <a:r>
              <a:rPr lang="ru-RU" sz="1700" dirty="0" err="1"/>
              <a:t>їх</a:t>
            </a:r>
            <a:r>
              <a:rPr lang="ru-RU" sz="1700" dirty="0"/>
              <a:t>. </a:t>
            </a:r>
            <a:r>
              <a:rPr lang="ru-RU" sz="1700" dirty="0" err="1"/>
              <a:t>Наприклад</a:t>
            </a:r>
            <a:r>
              <a:rPr lang="ru-RU" sz="1700" dirty="0"/>
              <a:t>, в </a:t>
            </a:r>
            <a:r>
              <a:rPr lang="ru-RU" sz="1700" dirty="0" err="1"/>
              <a:t>групах</a:t>
            </a:r>
            <a:r>
              <a:rPr lang="ru-RU" sz="1700" dirty="0"/>
              <a:t> «</a:t>
            </a:r>
            <a:r>
              <a:rPr lang="ru-RU" sz="1700" dirty="0" err="1"/>
              <a:t>жінки</a:t>
            </a:r>
            <a:r>
              <a:rPr lang="ru-RU" sz="1700" dirty="0"/>
              <a:t>» і «</a:t>
            </a:r>
            <a:r>
              <a:rPr lang="ru-RU" sz="1700" dirty="0" err="1"/>
              <a:t>чоловіки</a:t>
            </a:r>
            <a:r>
              <a:rPr lang="ru-RU" sz="1700" dirty="0"/>
              <a:t>» </a:t>
            </a:r>
            <a:r>
              <a:rPr lang="ru-RU" sz="1700" dirty="0" err="1"/>
              <a:t>може</a:t>
            </a:r>
            <a:r>
              <a:rPr lang="ru-RU" sz="1700" dirty="0"/>
              <a:t> бути по 4-6 сегмента. А </a:t>
            </a:r>
            <a:r>
              <a:rPr lang="ru-RU" sz="1700" dirty="0" err="1"/>
              <a:t>ще</a:t>
            </a:r>
            <a:r>
              <a:rPr lang="ru-RU" sz="1700" dirty="0"/>
              <a:t> ж є </a:t>
            </a:r>
            <a:r>
              <a:rPr lang="ru-RU" sz="1700" dirty="0" err="1"/>
              <a:t>різні</a:t>
            </a:r>
            <a:r>
              <a:rPr lang="ru-RU" sz="1700" dirty="0"/>
              <a:t> </a:t>
            </a:r>
            <a:r>
              <a:rPr lang="ru-RU" sz="1700" dirty="0" err="1"/>
              <a:t>товари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відвідують</a:t>
            </a:r>
            <a:r>
              <a:rPr lang="ru-RU" sz="1700" dirty="0"/>
              <a:t> </a:t>
            </a:r>
            <a:r>
              <a:rPr lang="ru-RU" sz="1700" dirty="0" err="1"/>
              <a:t>різні</a:t>
            </a:r>
            <a:r>
              <a:rPr lang="ru-RU" sz="1700" dirty="0"/>
              <a:t> люди з </a:t>
            </a:r>
            <a:r>
              <a:rPr lang="ru-RU" sz="1700" dirty="0" err="1"/>
              <a:t>різними</a:t>
            </a:r>
            <a:r>
              <a:rPr lang="ru-RU" sz="1700" dirty="0"/>
              <a:t> </a:t>
            </a:r>
            <a:r>
              <a:rPr lang="ru-RU" sz="1700" dirty="0" err="1"/>
              <a:t>цілями</a:t>
            </a:r>
            <a:r>
              <a:rPr lang="ru-RU" sz="1700" dirty="0"/>
              <a:t>. У </a:t>
            </a:r>
            <a:r>
              <a:rPr lang="ru-RU" sz="1700" dirty="0" err="1"/>
              <a:t>підсумку</a:t>
            </a:r>
            <a:r>
              <a:rPr lang="ru-RU" sz="1700" dirty="0"/>
              <a:t> </a:t>
            </a:r>
            <a:r>
              <a:rPr lang="ru-RU" sz="1700" dirty="0" err="1"/>
              <a:t>виходить</a:t>
            </a:r>
            <a:r>
              <a:rPr lang="ru-RU" sz="1700" dirty="0"/>
              <a:t> велика ментальна карта ЦА, </a:t>
            </a:r>
            <a:r>
              <a:rPr lang="ru-RU" sz="1700" dirty="0" err="1"/>
              <a:t>якій</a:t>
            </a:r>
            <a:r>
              <a:rPr lang="ru-RU" sz="1700" dirty="0"/>
              <a:t> </a:t>
            </a:r>
            <a:r>
              <a:rPr lang="ru-RU" sz="1700" dirty="0" err="1"/>
              <a:t>можна</a:t>
            </a:r>
            <a:r>
              <a:rPr lang="ru-RU" sz="1700" dirty="0"/>
              <a:t> </a:t>
            </a:r>
            <a:r>
              <a:rPr lang="ru-RU" sz="1700" dirty="0" err="1"/>
              <a:t>керуватися</a:t>
            </a:r>
            <a:r>
              <a:rPr lang="ru-RU" sz="1700" dirty="0"/>
              <a:t> при запуску </a:t>
            </a:r>
            <a:r>
              <a:rPr lang="ru-RU" sz="1700" dirty="0" err="1"/>
              <a:t>реклами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74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A69F-140C-4EDB-965E-50E0EB91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 dirty="0"/>
              <a:t>Крок 4. Продумайте </a:t>
            </a:r>
            <a:r>
              <a:rPr lang="ru-RU" sz="3500" b="1" dirty="0" err="1"/>
              <a:t>таргетування</a:t>
            </a:r>
            <a:r>
              <a:rPr lang="ru-RU" sz="3500" b="1" dirty="0"/>
              <a:t> для </a:t>
            </a:r>
            <a:r>
              <a:rPr lang="ru-RU" sz="3500" b="1" dirty="0" err="1"/>
              <a:t>різних</a:t>
            </a:r>
            <a:r>
              <a:rPr lang="ru-RU" sz="3500" b="1" dirty="0"/>
              <a:t> </a:t>
            </a:r>
            <a:r>
              <a:rPr lang="ru-RU" sz="3500" b="1" dirty="0" err="1"/>
              <a:t>каналів</a:t>
            </a:r>
            <a:r>
              <a:rPr lang="ru-RU" sz="3500" b="1" dirty="0"/>
              <a:t> </a:t>
            </a:r>
            <a:r>
              <a:rPr lang="ru-RU" sz="3500" b="1" dirty="0" err="1"/>
              <a:t>просування</a:t>
            </a:r>
            <a:endParaRPr lang="ru-RU" sz="35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272C5-07C7-4C8D-9917-2CA37264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 і для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і для </a:t>
            </a:r>
            <a:r>
              <a:rPr lang="en-US" dirty="0"/>
              <a:t>SMM, </a:t>
            </a:r>
            <a:r>
              <a:rPr lang="ru-RU" dirty="0"/>
              <a:t>і для </a:t>
            </a:r>
            <a:r>
              <a:rPr lang="en-US" dirty="0"/>
              <a:t>SEO. </a:t>
            </a:r>
            <a:r>
              <a:rPr lang="ru-RU" dirty="0"/>
              <a:t>Але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таргетування</a:t>
            </a:r>
            <a:r>
              <a:rPr lang="ru-RU" dirty="0"/>
              <a:t> на сегмент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. </a:t>
            </a:r>
            <a:r>
              <a:rPr lang="ru-RU" dirty="0" err="1"/>
              <a:t>Продумані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таргетування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 кожному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і </a:t>
            </a:r>
            <a:r>
              <a:rPr lang="ru-RU" dirty="0" err="1"/>
              <a:t>вибудувати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змусять</a:t>
            </a:r>
            <a:r>
              <a:rPr lang="ru-RU" dirty="0"/>
              <a:t> людей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вас.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776DFF4F-1BF6-4E94-A91F-6B071FC41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47306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O на этапе разработки нового сайта - заказать в SEOhub">
            <a:extLst>
              <a:ext uri="{FF2B5EF4-FFF2-40B4-BE49-F238E27FC236}">
                <a16:creationId xmlns:a16="http://schemas.microsoft.com/office/drawing/2014/main" id="{27274B3E-900A-40FE-8BBA-63235A75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9090" b="50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04D8-C598-4CA7-A160-F1306826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таргетування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SEO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52ACE-77E9-4667-B669-8E5131D8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Принцип </a:t>
            </a:r>
            <a:r>
              <a:rPr lang="ru-RU" sz="2000" dirty="0" err="1">
                <a:solidFill>
                  <a:srgbClr val="000000"/>
                </a:solidFill>
              </a:rPr>
              <a:t>таргетування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en-US" sz="2000" dirty="0">
                <a:solidFill>
                  <a:srgbClr val="000000"/>
                </a:solidFill>
              </a:rPr>
              <a:t>SEO (</a:t>
            </a:r>
            <a:r>
              <a:rPr lang="en-US" b="1" dirty="0"/>
              <a:t>Search Engine Optimization)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сегментація</a:t>
            </a:r>
            <a:r>
              <a:rPr lang="ru-RU" sz="2000" dirty="0">
                <a:solidFill>
                  <a:srgbClr val="000000"/>
                </a:solidFill>
              </a:rPr>
              <a:t> ЦА. </a:t>
            </a:r>
            <a:r>
              <a:rPr lang="ru-RU" sz="2000" dirty="0" err="1">
                <a:solidFill>
                  <a:srgbClr val="000000"/>
                </a:solidFill>
              </a:rPr>
              <a:t>Створюйте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окремий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Лендінгем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кожен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пошуковий</a:t>
            </a:r>
            <a:r>
              <a:rPr lang="ru-RU" sz="2000" dirty="0">
                <a:solidFill>
                  <a:srgbClr val="000000"/>
                </a:solidFill>
              </a:rPr>
              <a:t> запит - </a:t>
            </a:r>
            <a:r>
              <a:rPr lang="ru-RU" sz="2000" dirty="0" err="1">
                <a:solidFill>
                  <a:srgbClr val="000000"/>
                </a:solidFill>
              </a:rPr>
              <a:t>тоді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пошуковик</a:t>
            </a:r>
            <a:r>
              <a:rPr lang="ru-RU" sz="2000" dirty="0">
                <a:solidFill>
                  <a:srgbClr val="000000"/>
                </a:solidFill>
              </a:rPr>
              <a:t> добре проиндексирует </a:t>
            </a:r>
            <a:r>
              <a:rPr lang="ru-RU" sz="2000" dirty="0" err="1">
                <a:solidFill>
                  <a:srgbClr val="000000"/>
                </a:solidFill>
              </a:rPr>
              <a:t>сторінки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призведе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туди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куди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потрібно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en-US" sz="2000" dirty="0">
                <a:solidFill>
                  <a:srgbClr val="000000"/>
                </a:solidFill>
              </a:rPr>
              <a:t>SEO </a:t>
            </a:r>
            <a:r>
              <a:rPr lang="ru-RU" sz="2000" dirty="0" err="1">
                <a:solidFill>
                  <a:srgbClr val="000000"/>
                </a:solidFill>
              </a:rPr>
              <a:t>таргетування</a:t>
            </a:r>
            <a:r>
              <a:rPr lang="ru-RU" sz="2000" dirty="0">
                <a:solidFill>
                  <a:srgbClr val="000000"/>
                </a:solidFill>
              </a:rPr>
              <a:t> по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</a:rPr>
              <a:t> за </a:t>
            </a:r>
            <a:r>
              <a:rPr lang="ru-RU" sz="2000" dirty="0" err="1">
                <a:solidFill>
                  <a:srgbClr val="000000"/>
                </a:solidFill>
              </a:rPr>
              <a:t>рахунок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оптимізації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таргінг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Охоплення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щодо</a:t>
            </a:r>
            <a:r>
              <a:rPr lang="ru-RU" sz="2000" dirty="0">
                <a:solidFill>
                  <a:srgbClr val="000000"/>
                </a:solidFill>
              </a:rPr>
              <a:t> широкий і є </a:t>
            </a:r>
            <a:r>
              <a:rPr lang="ru-RU" sz="2000" dirty="0" err="1">
                <a:solidFill>
                  <a:srgbClr val="000000"/>
                </a:solidFill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отримання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трафіку</a:t>
            </a:r>
            <a:r>
              <a:rPr lang="ru-RU" sz="2000" dirty="0">
                <a:solidFill>
                  <a:srgbClr val="000000"/>
                </a:solidFill>
              </a:rPr>
              <a:t> по </a:t>
            </a:r>
            <a:r>
              <a:rPr lang="ru-RU" sz="2000" dirty="0" err="1">
                <a:solidFill>
                  <a:srgbClr val="000000"/>
                </a:solidFill>
              </a:rPr>
              <a:t>суміжних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запитам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Вивчіть</a:t>
            </a:r>
            <a:r>
              <a:rPr lang="ru-RU" sz="2000" dirty="0">
                <a:solidFill>
                  <a:srgbClr val="000000"/>
                </a:solidFill>
              </a:rPr>
              <a:t> статистику </a:t>
            </a:r>
            <a:r>
              <a:rPr lang="ru-RU" sz="2000" dirty="0" err="1">
                <a:solidFill>
                  <a:srgbClr val="000000"/>
                </a:solidFill>
              </a:rPr>
              <a:t>запитів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Збільште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посадочних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сторінок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Зберіть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кожну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посадкову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сторінку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1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936</Words>
  <Application>Microsoft Macintosh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Як сегментувати аудиторію, щоб налаштувати правильний таргетинг</vt:lpstr>
      <vt:lpstr>Крок 1. Визначте «ідеальну персону покупця»</vt:lpstr>
      <vt:lpstr>Презентация PowerPoint</vt:lpstr>
      <vt:lpstr>Крок 2. Проаналізуйте поточних клієнтів</vt:lpstr>
      <vt:lpstr>Як зібрати аудиторію через Google Analytics</vt:lpstr>
      <vt:lpstr>Крок 3. Складіть карти аудиторій</vt:lpstr>
      <vt:lpstr>Крок 4. Продумайте таргетування для різних каналів просування</vt:lpstr>
      <vt:lpstr>Методи таргетування для SEO</vt:lpstr>
      <vt:lpstr>Методи таргетування для SMM</vt:lpstr>
      <vt:lpstr>Тренди в підборі аудиторій: </vt:lpstr>
      <vt:lpstr>Кому підходить Look-alike?  </vt:lpstr>
      <vt:lpstr>Парсер аудиторій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 </dc:creator>
  <cp:lastModifiedBy>Microsoft Office User</cp:lastModifiedBy>
  <cp:revision>3</cp:revision>
  <dcterms:created xsi:type="dcterms:W3CDTF">2021-03-06T09:23:13Z</dcterms:created>
  <dcterms:modified xsi:type="dcterms:W3CDTF">2025-12-08T15:59:45Z</dcterms:modified>
</cp:coreProperties>
</file>