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7" r:id="rId4"/>
    <p:sldId id="258" r:id="rId5"/>
    <p:sldId id="259" r:id="rId7"/>
    <p:sldId id="260" r:id="rId8"/>
    <p:sldId id="263" r:id="rId9"/>
    <p:sldId id="261" r:id="rId10"/>
    <p:sldId id="262" r:id="rId11"/>
    <p:sldId id="264" r:id="rId12"/>
    <p:sldId id="265" r:id="rId13"/>
    <p:sldId id="266" r:id="rId14"/>
    <p:sldId id="267" r:id="rId15"/>
    <p:sldId id="278" r:id="rId16"/>
    <p:sldId id="268" r:id="rId17"/>
    <p:sldId id="269" r:id="rId18"/>
    <p:sldId id="271" r:id="rId19"/>
    <p:sldId id="270" r:id="rId20"/>
    <p:sldId id="272" r:id="rId21"/>
    <p:sldId id="273" r:id="rId22"/>
    <p:sldId id="274" r:id="rId23"/>
    <p:sldId id="275" r:id="rId24"/>
    <p:sldId id="276" r:id="rId25"/>
    <p:sldId id="279" r:id="rId26"/>
    <p:sldId id="292" r:id="rId27"/>
    <p:sldId id="293" r:id="rId28"/>
    <p:sldId id="295" r:id="rId29"/>
    <p:sldId id="294" r:id="rId30"/>
    <p:sldId id="296" r:id="rId31"/>
    <p:sldId id="297" r:id="rId32"/>
    <p:sldId id="298" r:id="rId33"/>
    <p:sldId id="299" r:id="rId34"/>
    <p:sldId id="301" r:id="rId35"/>
    <p:sldId id="302" r:id="rId36"/>
    <p:sldId id="303" r:id="rId37"/>
    <p:sldId id="304" r:id="rId38"/>
    <p:sldId id="300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CCCC"/>
    <a:srgbClr val="CCFF66"/>
    <a:srgbClr val="66FFCC"/>
    <a:srgbClr val="FF99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6" d="100"/>
          <a:sy n="76" d="100"/>
        </p:scale>
        <p:origin x="-1194" y="-90"/>
      </p:cViewPr>
      <p:guideLst>
        <p:guide orient="horz" pos="218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44875F-A72E-4A40-B2B4-8AC44DC65C83}" type="datetimeFigureOut">
              <a:rPr lang="uk-UA"/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  <a:endParaRPr lang="ru-RU" noProof="0" smtClean="0"/>
          </a:p>
          <a:p>
            <a:pPr lvl="1"/>
            <a:r>
              <a:rPr lang="ru-RU" noProof="0" smtClean="0"/>
              <a:t>Второй уровень</a:t>
            </a:r>
            <a:endParaRPr lang="ru-RU" noProof="0" smtClean="0"/>
          </a:p>
          <a:p>
            <a:pPr lvl="2"/>
            <a:r>
              <a:rPr lang="ru-RU" noProof="0" smtClean="0"/>
              <a:t>Третий уровень</a:t>
            </a:r>
            <a:endParaRPr lang="ru-RU" noProof="0" smtClean="0"/>
          </a:p>
          <a:p>
            <a:pPr lvl="3"/>
            <a:r>
              <a:rPr lang="ru-RU" noProof="0" smtClean="0"/>
              <a:t>Четвертый уровень</a:t>
            </a:r>
            <a:endParaRPr lang="ru-RU" noProof="0" smtClean="0"/>
          </a:p>
          <a:p>
            <a:pPr lvl="4"/>
            <a:r>
              <a:rPr lang="ru-RU" noProof="0" smtClean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2306E17-F8AB-42C7-8348-29F24D9C19E1}" type="slidenum">
              <a:rPr lang="uk-UA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algn="just" eaLnBrk="1" hangingPunct="1">
              <a:spcBef>
                <a:spcPct val="0"/>
              </a:spcBef>
            </a:pPr>
            <a:endParaRPr lang="uk-UA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5BF5F0-3D5B-468B-9ECF-172D88BB3C05}" type="slidenum">
              <a:rPr lang="uk-UA"/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8F008-8F60-4C9B-9F3F-D60BC420C3CD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19308-E4A3-4E24-A4DD-B32A2F195285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48983-F0A8-4AC7-9546-449C51513832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07083-AFDF-4DA1-8278-6EE94DC3D4FD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CFD1B-5FBF-4C73-9D03-DD4A5ABFEC38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7C8B6-47F4-4960-B2C4-E1E168A7B375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DBC170-A309-4655-9EA7-84A0196DA5C6}" type="datetimeFigureOut">
              <a:rPr lang="ru-RU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2038C8-50AC-4624-B077-A21B92B6B1F0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43A-7A4F-4B8A-B153-D44482A8AD7E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0B7DA-F981-4A94-A8C5-169C5A44961D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F93FB-1CB7-4D9A-AB99-3980519378CC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D2575-D4C4-4B5E-A4D4-B9F43CD91BCE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B858D-1590-4CBC-8323-BE098B9F9ED4}" type="datetimeFigureOut">
              <a:rPr lang="ru-RU"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BC3A0-4A96-4FE8-A05A-6D8D0AEBE1AD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0487A-BFBB-4721-88CD-6B0D6C42561D}" type="datetimeFigureOut">
              <a:rPr lang="ru-RU"/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B0612-5140-4DB9-8B44-FA179C407CD7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C552A-EB3E-4ACC-9CDD-BB42BC556630}" type="datetimeFigureOut">
              <a:rPr lang="ru-RU"/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1D9FC-84F7-4223-858C-C23BDC919E60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21687-9A63-47CC-8C71-38FBD11F643C}" type="datetimeFigureOut">
              <a:rPr lang="ru-RU"/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2A39A-B514-49AC-B7C6-D55951623670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76E58-D47A-489E-9AE6-2A44D2781624}" type="datetimeFigureOut">
              <a:rPr lang="ru-RU"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3030C-5E13-4FF9-9E1D-1F4982AC5A5F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417D2-0F96-4AAF-BDEE-95F5BA1898B2}" type="datetimeFigureOut">
              <a:rPr lang="ru-RU"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754F0-F91B-4839-8699-CABE3D6513C8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ru-RU" smtClean="0"/>
              <a:t>Образец заголовка</a:t>
            </a:r>
            <a:endParaRPr lang="ru-RU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DBC170-A309-4655-9EA7-84A0196DA5C6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32038C8-50AC-4624-B077-A21B92B6B1F0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://uk.wikipedia.org/w/index.php?title=%D0%95%D1%81%D0%B5%D0%BD%D1%86%D1%96%D1%8F_(%D1%84%D1%96%D0%BB%D0%BE%D1%81%D0%BE%D1%84%D1%96%D1%8F)&amp;action=edit&amp;redlink=1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3962"/>
          </a:xfrm>
          <a:blipFill dpi="0" rotWithShape="1">
            <a:blip r:embed="rId1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br>
              <a:rPr lang="uk-UA" sz="3600" smtClean="0"/>
            </a:br>
            <a:r>
              <a:rPr lang="uk-UA" sz="3600" b="1" smtClean="0"/>
              <a:t>Лекція </a:t>
            </a:r>
            <a:r>
              <a:rPr lang="en-US" sz="3600" b="1" smtClean="0"/>
              <a:t>3</a:t>
            </a:r>
            <a:br>
              <a:rPr lang="ru-RU" sz="3600" smtClean="0"/>
            </a:br>
            <a:r>
              <a:rPr lang="uk-UA" sz="3600" b="1" smtClean="0"/>
              <a:t>СУЧАСНА ЕСТЕТИКА (XX СТ. – ПОЧАТОК XXI СТ.)</a:t>
            </a:r>
            <a:br>
              <a:rPr lang="ru-RU" sz="3600" smtClean="0"/>
            </a:br>
            <a:endParaRPr lang="ru-RU" sz="3600" smtClean="0"/>
          </a:p>
        </p:txBody>
      </p:sp>
      <p:sp>
        <p:nvSpPr>
          <p:cNvPr id="14338" name="Объект 4"/>
          <p:cNvSpPr>
            <a:spLocks noGrp="1"/>
          </p:cNvSpPr>
          <p:nvPr>
            <p:ph idx="1"/>
          </p:nvPr>
        </p:nvSpPr>
        <p:spPr>
          <a:xfrm>
            <a:off x="457200" y="1600200"/>
            <a:ext cx="8567738" cy="5040313"/>
          </a:xfrm>
          <a:solidFill>
            <a:srgbClr val="66FFCC"/>
          </a:solidFill>
        </p:spPr>
        <p:txBody>
          <a:bodyPr/>
          <a:lstStyle/>
          <a:p>
            <a:pPr eaLnBrk="1" hangingPunct="1"/>
            <a:r>
              <a:rPr lang="uk-UA" b="1" i="1" smtClean="0"/>
              <a:t>План</a:t>
            </a:r>
            <a:endParaRPr lang="ru-RU" smtClean="0"/>
          </a:p>
          <a:p>
            <a:pPr eaLnBrk="1" hangingPunct="1"/>
            <a:r>
              <a:rPr lang="uk-UA" smtClean="0"/>
              <a:t>1. Інтуїтивістська естетика.</a:t>
            </a:r>
            <a:endParaRPr lang="ru-RU" smtClean="0"/>
          </a:p>
          <a:p>
            <a:pPr eaLnBrk="1" hangingPunct="1"/>
            <a:r>
              <a:rPr lang="uk-UA" smtClean="0"/>
              <a:t>2. Психоаналітична естетика.</a:t>
            </a:r>
            <a:endParaRPr lang="ru-RU" smtClean="0"/>
          </a:p>
          <a:p>
            <a:pPr eaLnBrk="1" hangingPunct="1"/>
            <a:r>
              <a:rPr lang="uk-UA" smtClean="0"/>
              <a:t>3. Екзистенціальна естетика.</a:t>
            </a:r>
            <a:endParaRPr lang="ru-RU" smtClean="0"/>
          </a:p>
          <a:p>
            <a:pPr eaLnBrk="1" hangingPunct="1"/>
            <a:r>
              <a:rPr lang="uk-UA" smtClean="0"/>
              <a:t>4. Феноменологічна естетика.</a:t>
            </a:r>
            <a:endParaRPr lang="ru-RU" smtClean="0"/>
          </a:p>
          <a:p>
            <a:pPr eaLnBrk="1" hangingPunct="1"/>
            <a:r>
              <a:rPr lang="uk-UA" smtClean="0"/>
              <a:t>5. Герменевтична  естетика</a:t>
            </a:r>
            <a:endParaRPr lang="uk-UA" smtClean="0"/>
          </a:p>
          <a:p>
            <a:pPr eaLnBrk="1" hangingPunct="1"/>
            <a:r>
              <a:rPr lang="uk-UA" smtClean="0"/>
              <a:t>6. Постмодерністська естетика. </a:t>
            </a:r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5650"/>
          </a:xfrm>
          <a:blipFill>
            <a:blip r:embed="rId1" cstate="print"/>
            <a:tile tx="0" ty="0" sx="100000" sy="100000" flip="none" algn="tl"/>
          </a:blip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b="1" dirty="0" smtClean="0"/>
            </a:br>
            <a:r>
              <a:rPr lang="ru-RU" b="1" dirty="0" err="1" smtClean="0"/>
              <a:t>Концепція</a:t>
            </a:r>
            <a:r>
              <a:rPr lang="ru-RU" b="1" dirty="0" smtClean="0"/>
              <a:t> </a:t>
            </a:r>
            <a:r>
              <a:rPr lang="ru-RU" b="1" dirty="0" err="1"/>
              <a:t>позасвідомого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052513"/>
            <a:ext cx="8639175" cy="5688012"/>
          </a:xfrm>
          <a:blipFill>
            <a:blip r:embed="rId2" cstate="print"/>
            <a:tile tx="0" ty="0" sx="100000" sy="100000" flip="none" algn="tl"/>
          </a:blipFill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uk-UA" dirty="0"/>
              <a:t>З</a:t>
            </a:r>
            <a:r>
              <a:rPr lang="ru-RU" dirty="0"/>
              <a:t>. Фрейдом, у</a:t>
            </a:r>
            <a:r>
              <a:rPr lang="ru-RU" b="1" dirty="0"/>
              <a:t> </a:t>
            </a:r>
            <a:r>
              <a:rPr lang="ru-RU" b="1" i="1" dirty="0" err="1"/>
              <a:t>структурі</a:t>
            </a:r>
            <a:r>
              <a:rPr lang="ru-RU" b="1" i="1" dirty="0"/>
              <a:t> </a:t>
            </a:r>
            <a:r>
              <a:rPr lang="ru-RU" b="1" i="1" dirty="0" err="1"/>
              <a:t>особистості</a:t>
            </a:r>
            <a:r>
              <a:rPr lang="ru-RU" b="1" dirty="0"/>
              <a:t> </a:t>
            </a:r>
            <a:r>
              <a:rPr lang="ru-RU" b="1" dirty="0" err="1"/>
              <a:t>виділяються</a:t>
            </a:r>
            <a:r>
              <a:rPr lang="ru-RU" b="1" dirty="0"/>
              <a:t> </a:t>
            </a:r>
            <a:r>
              <a:rPr lang="ru-RU" b="1" i="1" dirty="0"/>
              <a:t>три </a:t>
            </a:r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 smtClean="0"/>
              <a:t>компоненти</a:t>
            </a:r>
            <a:r>
              <a:rPr lang="ru-RU" b="1" dirty="0"/>
              <a:t>:</a:t>
            </a:r>
            <a:endParaRPr lang="ru-RU" b="1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1.«</a:t>
            </a:r>
            <a:r>
              <a:rPr lang="ru-RU" b="1" dirty="0" smtClean="0"/>
              <a:t>Воно</a:t>
            </a:r>
            <a:r>
              <a:rPr lang="ru-RU" b="1" dirty="0"/>
              <a:t>» (</a:t>
            </a:r>
            <a:r>
              <a:rPr lang="ru-RU" b="1" dirty="0" err="1"/>
              <a:t>Ід</a:t>
            </a:r>
            <a:r>
              <a:rPr lang="ru-RU" b="1" dirty="0"/>
              <a:t>) </a:t>
            </a:r>
            <a:r>
              <a:rPr lang="ru-RU" dirty="0"/>
              <a:t>– сфера </a:t>
            </a:r>
            <a:r>
              <a:rPr lang="ru-RU" dirty="0" err="1"/>
              <a:t>підсвідомого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en-US" dirty="0" err="1" smtClean="0"/>
              <a:t>інстинкти</a:t>
            </a:r>
            <a:r>
              <a:rPr lang="en-US" dirty="0" smtClean="0"/>
              <a:t>, </a:t>
            </a:r>
            <a:r>
              <a:rPr lang="en-US" dirty="0" err="1" smtClean="0"/>
              <a:t>основні</a:t>
            </a:r>
            <a:r>
              <a:rPr lang="en-US" dirty="0" smtClean="0"/>
              <a:t> </a:t>
            </a:r>
            <a:r>
              <a:rPr lang="en-US" dirty="0" err="1" smtClean="0"/>
              <a:t>серед</a:t>
            </a:r>
            <a:r>
              <a:rPr lang="en-US" dirty="0" smtClean="0"/>
              <a:t> </a:t>
            </a:r>
            <a:r>
              <a:rPr lang="en-US" dirty="0" err="1" smtClean="0"/>
              <a:t>них</a:t>
            </a:r>
            <a:r>
              <a:rPr lang="en-US" dirty="0" smtClean="0"/>
              <a:t> – </a:t>
            </a:r>
            <a:r>
              <a:rPr lang="en-US" dirty="0" err="1" smtClean="0"/>
              <a:t>лібідо</a:t>
            </a:r>
            <a:r>
              <a:rPr lang="en-US" dirty="0" smtClean="0"/>
              <a:t>, </a:t>
            </a:r>
            <a:r>
              <a:rPr lang="en-US" dirty="0" err="1" smtClean="0"/>
              <a:t>мортідо</a:t>
            </a:r>
            <a:r>
              <a:rPr lang="ru-RU" dirty="0" smtClean="0"/>
              <a:t>);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2. </a:t>
            </a:r>
            <a:r>
              <a:rPr lang="ru-RU" b="1" dirty="0" smtClean="0"/>
              <a:t>«Я</a:t>
            </a:r>
            <a:r>
              <a:rPr lang="ru-RU" b="1" dirty="0"/>
              <a:t>» (Его) </a:t>
            </a:r>
            <a:r>
              <a:rPr lang="ru-RU" dirty="0" smtClean="0"/>
              <a:t>– </a:t>
            </a:r>
            <a:r>
              <a:rPr lang="ru-RU" dirty="0" err="1" smtClean="0"/>
              <a:t>свідом</a:t>
            </a:r>
            <a:r>
              <a:rPr lang="en-US" dirty="0" smtClean="0"/>
              <a:t>і</a:t>
            </a:r>
            <a:r>
              <a:rPr lang="ru-RU" dirty="0" err="1" smtClean="0"/>
              <a:t>ст</a:t>
            </a:r>
            <a:r>
              <a:rPr lang="en-US" dirty="0" smtClean="0"/>
              <a:t>ь</a:t>
            </a:r>
            <a:r>
              <a:rPr lang="ru-RU" dirty="0" smtClean="0"/>
              <a:t>;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3</a:t>
            </a:r>
            <a:r>
              <a:rPr lang="ru-RU" b="1" dirty="0" smtClean="0"/>
              <a:t>.«Над-Я</a:t>
            </a:r>
            <a:r>
              <a:rPr lang="ru-RU" b="1" dirty="0"/>
              <a:t>» </a:t>
            </a:r>
            <a:r>
              <a:rPr lang="ru-RU" dirty="0"/>
              <a:t>(Супер-Его) </a:t>
            </a:r>
            <a:r>
              <a:rPr lang="ru-RU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настанови</a:t>
            </a:r>
            <a:r>
              <a:rPr lang="en-US" dirty="0" smtClean="0"/>
              <a:t> </a:t>
            </a:r>
            <a:r>
              <a:rPr lang="en-US" dirty="0" err="1" smtClean="0"/>
              <a:t>суспільства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ru-RU" dirty="0" err="1"/>
              <a:t>моральний</a:t>
            </a:r>
            <a:r>
              <a:rPr lang="ru-RU" dirty="0"/>
              <a:t> цензор.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dirty="0" err="1" smtClean="0"/>
              <a:t>Свідоме</a:t>
            </a:r>
            <a:r>
              <a:rPr lang="ru-RU" dirty="0" smtClean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маленьку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,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підсвідомим</a:t>
            </a:r>
            <a:r>
              <a:rPr lang="ru-RU" dirty="0"/>
              <a:t> </a:t>
            </a:r>
            <a:r>
              <a:rPr lang="ru-RU" dirty="0" err="1" smtClean="0"/>
              <a:t>житіям</a:t>
            </a:r>
            <a:r>
              <a:rPr lang="ru-RU" dirty="0" smtClean="0"/>
              <a:t>.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b="1" dirty="0" err="1"/>
              <a:t>позасвідомі</a:t>
            </a:r>
            <a:r>
              <a:rPr lang="ru-RU" b="1" dirty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 cstate="print"/>
            <a:tile tx="0" ty="0" sx="100000" sy="100000" flip="none" algn="tl"/>
          </a:blip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err="1"/>
              <a:t>Ідея</a:t>
            </a:r>
            <a:r>
              <a:rPr lang="ru-RU" b="1" dirty="0"/>
              <a:t> </a:t>
            </a:r>
            <a:r>
              <a:rPr lang="ru-RU" b="1" dirty="0" err="1"/>
              <a:t>дитячої</a:t>
            </a:r>
            <a:r>
              <a:rPr lang="ru-RU" b="1" dirty="0"/>
              <a:t> </a:t>
            </a:r>
            <a:r>
              <a:rPr lang="ru-RU" b="1" dirty="0" err="1"/>
              <a:t>сексуальності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	Формою </a:t>
            </a:r>
            <a:r>
              <a:rPr lang="ru-RU" dirty="0" err="1"/>
              <a:t>прояву</a:t>
            </a:r>
            <a:r>
              <a:rPr lang="ru-RU" dirty="0"/>
              <a:t> </a:t>
            </a:r>
            <a:r>
              <a:rPr lang="ru-RU" dirty="0" err="1"/>
              <a:t>дитячої</a:t>
            </a:r>
            <a:r>
              <a:rPr lang="ru-RU" dirty="0"/>
              <a:t> </a:t>
            </a:r>
            <a:r>
              <a:rPr lang="ru-RU" dirty="0" err="1"/>
              <a:t>сексуальності</a:t>
            </a:r>
            <a:r>
              <a:rPr lang="ru-RU" dirty="0"/>
              <a:t> є «</a:t>
            </a:r>
            <a:r>
              <a:rPr lang="ru-RU" dirty="0" err="1"/>
              <a:t>Едіпів</a:t>
            </a:r>
            <a:r>
              <a:rPr lang="ru-RU" dirty="0"/>
              <a:t> комплекс», суть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розкривається</a:t>
            </a:r>
            <a:r>
              <a:rPr lang="ru-RU" dirty="0"/>
              <a:t> в </a:t>
            </a:r>
            <a:r>
              <a:rPr lang="ru-RU" dirty="0" err="1"/>
              <a:t>міфологічній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про царя </a:t>
            </a:r>
            <a:r>
              <a:rPr lang="ru-RU" dirty="0" err="1"/>
              <a:t>Едіпа</a:t>
            </a:r>
            <a:r>
              <a:rPr lang="ru-RU" dirty="0"/>
              <a:t>.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dirty="0" err="1" smtClean="0"/>
              <a:t>Звернення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давньогрецької</a:t>
            </a:r>
            <a:r>
              <a:rPr lang="ru-RU" dirty="0"/>
              <a:t> </a:t>
            </a:r>
            <a:r>
              <a:rPr lang="ru-RU" dirty="0" err="1"/>
              <a:t>міфології</a:t>
            </a:r>
            <a:r>
              <a:rPr lang="ru-RU" dirty="0"/>
              <a:t> дало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З.Фрейду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прикладі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долі</a:t>
            </a:r>
            <a:r>
              <a:rPr lang="ru-RU" dirty="0"/>
              <a:t> </a:t>
            </a:r>
            <a:r>
              <a:rPr lang="ru-RU" dirty="0" err="1"/>
              <a:t>фіванського</a:t>
            </a:r>
            <a:r>
              <a:rPr lang="ru-RU" dirty="0"/>
              <a:t> царя </a:t>
            </a:r>
            <a:r>
              <a:rPr lang="ru-RU" dirty="0" err="1"/>
              <a:t>Едіпа</a:t>
            </a:r>
            <a:r>
              <a:rPr lang="ru-RU" dirty="0"/>
              <a:t> </a:t>
            </a:r>
            <a:r>
              <a:rPr lang="ru-RU" dirty="0" err="1"/>
              <a:t>продемонструвати</a:t>
            </a:r>
            <a:r>
              <a:rPr lang="ru-RU" dirty="0"/>
              <a:t> </a:t>
            </a:r>
            <a:r>
              <a:rPr lang="ru-RU" dirty="0" err="1"/>
              <a:t>трагедію</a:t>
            </a:r>
            <a:r>
              <a:rPr lang="ru-RU" dirty="0"/>
              <a:t> </a:t>
            </a:r>
            <a:r>
              <a:rPr lang="ru-RU" dirty="0" err="1"/>
              <a:t>придушених</a:t>
            </a:r>
            <a:r>
              <a:rPr lang="ru-RU" dirty="0"/>
              <a:t> </a:t>
            </a:r>
            <a:r>
              <a:rPr lang="ru-RU" dirty="0" err="1"/>
              <a:t>дитячих</a:t>
            </a:r>
            <a:r>
              <a:rPr lang="ru-RU" dirty="0"/>
              <a:t> </a:t>
            </a:r>
            <a:r>
              <a:rPr lang="ru-RU" dirty="0" err="1"/>
              <a:t>бажань</a:t>
            </a:r>
            <a:r>
              <a:rPr lang="ru-RU" dirty="0"/>
              <a:t>.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	Зигмунд </a:t>
            </a:r>
            <a:r>
              <a:rPr lang="ru-RU" dirty="0"/>
              <a:t>Фрейд </a:t>
            </a:r>
            <a:r>
              <a:rPr lang="ru-RU" dirty="0" err="1"/>
              <a:t>інтерпретує</a:t>
            </a:r>
            <a:r>
              <a:rPr lang="ru-RU" dirty="0"/>
              <a:t> </a:t>
            </a:r>
            <a:r>
              <a:rPr lang="ru-RU" dirty="0" err="1"/>
              <a:t>вчинки</a:t>
            </a:r>
            <a:r>
              <a:rPr lang="ru-RU" dirty="0"/>
              <a:t> </a:t>
            </a:r>
            <a:r>
              <a:rPr lang="ru-RU" dirty="0" err="1"/>
              <a:t>Едіпа</a:t>
            </a:r>
            <a:r>
              <a:rPr lang="ru-RU" dirty="0"/>
              <a:t> як «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бажань</a:t>
            </a:r>
            <a:r>
              <a:rPr lang="ru-RU" dirty="0"/>
              <a:t> </a:t>
            </a:r>
            <a:r>
              <a:rPr lang="ru-RU" dirty="0" err="1"/>
              <a:t>нашого</a:t>
            </a:r>
            <a:r>
              <a:rPr lang="ru-RU" dirty="0"/>
              <a:t> </a:t>
            </a:r>
            <a:r>
              <a:rPr lang="ru-RU" dirty="0" err="1"/>
              <a:t>дитинства</a:t>
            </a:r>
            <a:r>
              <a:rPr lang="ru-RU" dirty="0"/>
              <a:t>» (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дитина</a:t>
            </a:r>
            <a:r>
              <a:rPr lang="ru-RU" dirty="0"/>
              <a:t> (хлопчик), на думку 3. Фрейда, часто </a:t>
            </a:r>
            <a:r>
              <a:rPr lang="ru-RU" dirty="0" err="1"/>
              <a:t>сприймає</a:t>
            </a:r>
            <a:r>
              <a:rPr lang="ru-RU" dirty="0"/>
              <a:t> батька як силу,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сексуальності</a:t>
            </a:r>
            <a:r>
              <a:rPr lang="ru-RU" dirty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229600" cy="612775"/>
          </a:xfrm>
          <a:solidFill>
            <a:schemeClr val="tx2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sz="3600" b="1" dirty="0" smtClean="0"/>
            </a:br>
            <a:r>
              <a:rPr lang="ru-RU" sz="3600" b="1" dirty="0" err="1" smtClean="0"/>
              <a:t>Міф</a:t>
            </a:r>
            <a:r>
              <a:rPr lang="ru-RU" sz="3600" b="1" dirty="0" smtClean="0"/>
              <a:t> про царя </a:t>
            </a:r>
            <a:r>
              <a:rPr lang="ru-RU" sz="3600" b="1" dirty="0" err="1" smtClean="0"/>
              <a:t>Едіпа</a:t>
            </a:r>
            <a:r>
              <a:rPr lang="ru-RU" sz="3600" b="1" dirty="0" smtClean="0"/>
              <a:t> (</a:t>
            </a:r>
            <a:r>
              <a:rPr lang="ru-RU" sz="3600" b="1" dirty="0" err="1" smtClean="0"/>
              <a:t>трагедія</a:t>
            </a:r>
            <a:r>
              <a:rPr lang="ru-RU" sz="3600" b="1" dirty="0" smtClean="0"/>
              <a:t> Софокла)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620713"/>
            <a:ext cx="8640762" cy="6227762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 fontScale="925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i="1" dirty="0" smtClean="0"/>
              <a:t>	</a:t>
            </a:r>
            <a:r>
              <a:rPr lang="ru-RU" i="1" dirty="0" err="1" smtClean="0"/>
              <a:t>Едіп</a:t>
            </a:r>
            <a:r>
              <a:rPr lang="ru-RU" i="1" dirty="0" smtClean="0"/>
              <a:t> </a:t>
            </a:r>
            <a:r>
              <a:rPr lang="ru-RU" i="1" dirty="0"/>
              <a:t>– </a:t>
            </a:r>
            <a:r>
              <a:rPr lang="ru-RU" i="1" dirty="0" err="1"/>
              <a:t>син</a:t>
            </a:r>
            <a:r>
              <a:rPr lang="ru-RU" i="1" dirty="0"/>
              <a:t> </a:t>
            </a:r>
            <a:r>
              <a:rPr lang="ru-RU" i="1" dirty="0" err="1"/>
              <a:t>фіванського</a:t>
            </a:r>
            <a:r>
              <a:rPr lang="ru-RU" i="1" dirty="0"/>
              <a:t> царя </a:t>
            </a:r>
            <a:r>
              <a:rPr lang="ru-RU" i="1" dirty="0" err="1"/>
              <a:t>Лайя</a:t>
            </a:r>
            <a:r>
              <a:rPr lang="ru-RU" i="1" dirty="0"/>
              <a:t> та </a:t>
            </a:r>
            <a:r>
              <a:rPr lang="ru-RU" i="1" dirty="0" err="1"/>
              <a:t>Іокасти</a:t>
            </a:r>
            <a:r>
              <a:rPr lang="ru-RU" i="1" dirty="0"/>
              <a:t>.</a:t>
            </a:r>
            <a:endParaRPr lang="ru-RU" dirty="0"/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i="1" dirty="0" err="1"/>
              <a:t>Едіпа</a:t>
            </a:r>
            <a:r>
              <a:rPr lang="ru-RU" i="1" dirty="0"/>
              <a:t> </a:t>
            </a:r>
            <a:r>
              <a:rPr lang="ru-RU" i="1" dirty="0" err="1"/>
              <a:t>незабаром</a:t>
            </a:r>
            <a:r>
              <a:rPr lang="ru-RU" i="1" dirty="0"/>
              <a:t> </a:t>
            </a:r>
            <a:r>
              <a:rPr lang="ru-RU" i="1" dirty="0" err="1"/>
              <a:t>після</a:t>
            </a:r>
            <a:r>
              <a:rPr lang="ru-RU" i="1" dirty="0"/>
              <a:t> </a:t>
            </a:r>
            <a:r>
              <a:rPr lang="ru-RU" i="1" dirty="0" err="1"/>
              <a:t>народження</a:t>
            </a:r>
            <a:r>
              <a:rPr lang="ru-RU" i="1" dirty="0"/>
              <a:t> </a:t>
            </a:r>
            <a:r>
              <a:rPr lang="ru-RU" i="1" dirty="0" err="1"/>
              <a:t>підкинули</a:t>
            </a:r>
            <a:r>
              <a:rPr lang="ru-RU" i="1" dirty="0"/>
              <a:t> в </a:t>
            </a:r>
            <a:r>
              <a:rPr lang="ru-RU" i="1" dirty="0" err="1"/>
              <a:t>світ</a:t>
            </a:r>
            <a:r>
              <a:rPr lang="ru-RU" i="1" dirty="0"/>
              <a:t> </a:t>
            </a:r>
            <a:r>
              <a:rPr lang="ru-RU" i="1" dirty="0" err="1"/>
              <a:t>власні</a:t>
            </a:r>
            <a:r>
              <a:rPr lang="ru-RU" i="1" dirty="0"/>
              <a:t> батьки.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сталося</a:t>
            </a:r>
            <a:r>
              <a:rPr lang="ru-RU" i="1" dirty="0"/>
              <a:t> у </a:t>
            </a:r>
            <a:r>
              <a:rPr lang="ru-RU" i="1" dirty="0" err="1"/>
              <a:t>відповідь</a:t>
            </a:r>
            <a:r>
              <a:rPr lang="ru-RU" i="1" dirty="0"/>
              <a:t> на те, </a:t>
            </a:r>
            <a:r>
              <a:rPr lang="ru-RU" i="1" dirty="0" err="1"/>
              <a:t>що</a:t>
            </a:r>
            <a:r>
              <a:rPr lang="ru-RU" i="1" dirty="0"/>
              <a:t> оракул </a:t>
            </a:r>
            <a:r>
              <a:rPr lang="ru-RU" i="1" dirty="0" err="1"/>
              <a:t>сповістив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батькові</a:t>
            </a:r>
            <a:r>
              <a:rPr lang="ru-RU" i="1" dirty="0"/>
              <a:t> – </a:t>
            </a:r>
            <a:r>
              <a:rPr lang="ru-RU" i="1" dirty="0" err="1"/>
              <a:t>цареві</a:t>
            </a:r>
            <a:r>
              <a:rPr lang="ru-RU" i="1" dirty="0"/>
              <a:t> Лаю – про те,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син</a:t>
            </a:r>
            <a:r>
              <a:rPr lang="ru-RU" i="1" dirty="0"/>
              <a:t> стане </a:t>
            </a:r>
            <a:r>
              <a:rPr lang="ru-RU" i="1" dirty="0" err="1"/>
              <a:t>його</a:t>
            </a:r>
            <a:r>
              <a:rPr lang="ru-RU" i="1" dirty="0"/>
              <a:t> ж </a:t>
            </a:r>
            <a:r>
              <a:rPr lang="ru-RU" i="1" dirty="0" err="1"/>
              <a:t>убивцею</a:t>
            </a:r>
            <a:r>
              <a:rPr lang="ru-RU" i="1" dirty="0"/>
              <a:t>.</a:t>
            </a:r>
            <a:endParaRPr lang="ru-RU" dirty="0"/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i="1" dirty="0" err="1"/>
              <a:t>Едіпа</a:t>
            </a:r>
            <a:r>
              <a:rPr lang="ru-RU" i="1" dirty="0"/>
              <a:t> </a:t>
            </a:r>
            <a:r>
              <a:rPr lang="ru-RU" i="1" dirty="0" err="1"/>
              <a:t>рятують</a:t>
            </a:r>
            <a:r>
              <a:rPr lang="ru-RU" i="1" dirty="0"/>
              <a:t> і </a:t>
            </a:r>
            <a:r>
              <a:rPr lang="ru-RU" i="1" dirty="0" err="1"/>
              <a:t>він</a:t>
            </a:r>
            <a:r>
              <a:rPr lang="ru-RU" i="1" dirty="0"/>
              <a:t> </a:t>
            </a:r>
            <a:r>
              <a:rPr lang="ru-RU" i="1" dirty="0" err="1"/>
              <a:t>виховується</a:t>
            </a:r>
            <a:r>
              <a:rPr lang="ru-RU" i="1" dirty="0"/>
              <a:t> при </a:t>
            </a:r>
            <a:r>
              <a:rPr lang="ru-RU" i="1" dirty="0" err="1"/>
              <a:t>дворі</a:t>
            </a:r>
            <a:r>
              <a:rPr lang="ru-RU" i="1" dirty="0"/>
              <a:t> в </a:t>
            </a:r>
            <a:r>
              <a:rPr lang="ru-RU" i="1" dirty="0" err="1"/>
              <a:t>сусідньому</a:t>
            </a:r>
            <a:r>
              <a:rPr lang="ru-RU" i="1" dirty="0"/>
              <a:t> </a:t>
            </a:r>
            <a:r>
              <a:rPr lang="ru-RU" i="1" dirty="0" err="1"/>
              <a:t>царстві</a:t>
            </a:r>
            <a:r>
              <a:rPr lang="ru-RU" i="1" dirty="0"/>
              <a:t>, </a:t>
            </a:r>
            <a:r>
              <a:rPr lang="ru-RU" i="1" dirty="0" err="1"/>
              <a:t>поки</a:t>
            </a:r>
            <a:r>
              <a:rPr lang="ru-RU" i="1" dirty="0"/>
              <a:t> сам, </a:t>
            </a:r>
            <a:r>
              <a:rPr lang="ru-RU" i="1" dirty="0" err="1"/>
              <a:t>вагаючись</a:t>
            </a:r>
            <a:r>
              <a:rPr lang="ru-RU" i="1" dirty="0"/>
              <a:t> </a:t>
            </a:r>
            <a:r>
              <a:rPr lang="ru-RU" i="1" dirty="0" err="1"/>
              <a:t>щодо</a:t>
            </a:r>
            <a:r>
              <a:rPr lang="ru-RU" i="1" dirty="0"/>
              <a:t> </a:t>
            </a:r>
            <a:r>
              <a:rPr lang="ru-RU" i="1" dirty="0" err="1"/>
              <a:t>свого</a:t>
            </a:r>
            <a:r>
              <a:rPr lang="ru-RU" i="1" dirty="0"/>
              <a:t> </a:t>
            </a:r>
            <a:r>
              <a:rPr lang="ru-RU" i="1" dirty="0" err="1"/>
              <a:t>походження</a:t>
            </a:r>
            <a:r>
              <a:rPr lang="ru-RU" i="1" dirty="0"/>
              <a:t>, не </a:t>
            </a:r>
            <a:r>
              <a:rPr lang="ru-RU" i="1" dirty="0" err="1"/>
              <a:t>запитує</a:t>
            </a:r>
            <a:r>
              <a:rPr lang="ru-RU" i="1" dirty="0"/>
              <a:t> оракула про </a:t>
            </a:r>
            <a:r>
              <a:rPr lang="ru-RU" i="1" dirty="0" err="1"/>
              <a:t>це</a:t>
            </a:r>
            <a:r>
              <a:rPr lang="ru-RU" i="1" dirty="0"/>
              <a:t>. Оракул </a:t>
            </a:r>
            <a:r>
              <a:rPr lang="ru-RU" i="1" dirty="0" err="1"/>
              <a:t>радить</a:t>
            </a:r>
            <a:r>
              <a:rPr lang="ru-RU" i="1" dirty="0"/>
              <a:t> </a:t>
            </a:r>
            <a:r>
              <a:rPr lang="ru-RU" i="1" dirty="0" err="1"/>
              <a:t>Едіпові</a:t>
            </a:r>
            <a:r>
              <a:rPr lang="ru-RU" i="1" dirty="0"/>
              <a:t> </a:t>
            </a:r>
            <a:r>
              <a:rPr lang="ru-RU" i="1" dirty="0" err="1"/>
              <a:t>уникати</a:t>
            </a:r>
            <a:r>
              <a:rPr lang="ru-RU" i="1" dirty="0"/>
              <a:t> </a:t>
            </a:r>
            <a:r>
              <a:rPr lang="ru-RU" i="1" dirty="0" err="1"/>
              <a:t>Батьківщини</a:t>
            </a:r>
            <a:r>
              <a:rPr lang="ru-RU" i="1" dirty="0"/>
              <a:t>, </a:t>
            </a:r>
            <a:r>
              <a:rPr lang="ru-RU" i="1" dirty="0" err="1"/>
              <a:t>бо</a:t>
            </a:r>
            <a:r>
              <a:rPr lang="ru-RU" i="1" dirty="0"/>
              <a:t> </a:t>
            </a:r>
            <a:r>
              <a:rPr lang="ru-RU" i="1" dirty="0" err="1"/>
              <a:t>він</a:t>
            </a:r>
            <a:r>
              <a:rPr lang="ru-RU" i="1" dirty="0"/>
              <a:t> </a:t>
            </a:r>
            <a:r>
              <a:rPr lang="ru-RU" i="1" dirty="0" err="1"/>
              <a:t>має</a:t>
            </a:r>
            <a:r>
              <a:rPr lang="ru-RU" i="1" dirty="0"/>
              <a:t> стати </a:t>
            </a:r>
            <a:r>
              <a:rPr lang="ru-RU" i="1" dirty="0" err="1"/>
              <a:t>вбивцею</a:t>
            </a:r>
            <a:r>
              <a:rPr lang="ru-RU" i="1" dirty="0"/>
              <a:t> </a:t>
            </a:r>
            <a:r>
              <a:rPr lang="ru-RU" i="1" dirty="0" err="1"/>
              <a:t>власного</a:t>
            </a:r>
            <a:r>
              <a:rPr lang="ru-RU" i="1" dirty="0"/>
              <a:t> батька й </a:t>
            </a:r>
            <a:r>
              <a:rPr lang="ru-RU" i="1" dirty="0" err="1"/>
              <a:t>чоловіком</a:t>
            </a:r>
            <a:r>
              <a:rPr lang="ru-RU" i="1" dirty="0"/>
              <a:t> </a:t>
            </a:r>
            <a:r>
              <a:rPr lang="ru-RU" i="1" dirty="0" err="1"/>
              <a:t>своєї</a:t>
            </a:r>
            <a:r>
              <a:rPr lang="ru-RU" i="1" dirty="0"/>
              <a:t> </a:t>
            </a:r>
            <a:r>
              <a:rPr lang="ru-RU" i="1" dirty="0" err="1"/>
              <a:t>матері</a:t>
            </a:r>
            <a:r>
              <a:rPr lang="ru-RU" i="1" dirty="0"/>
              <a:t>.</a:t>
            </a:r>
            <a:endParaRPr lang="ru-RU" dirty="0"/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i="1" dirty="0"/>
              <a:t>Дорогою </a:t>
            </a:r>
            <a:r>
              <a:rPr lang="ru-RU" i="1" dirty="0" err="1"/>
              <a:t>Едіп</a:t>
            </a:r>
            <a:r>
              <a:rPr lang="ru-RU" i="1" dirty="0"/>
              <a:t> </a:t>
            </a:r>
            <a:r>
              <a:rPr lang="ru-RU" i="1" dirty="0" err="1"/>
              <a:t>зустрічає</a:t>
            </a:r>
            <a:r>
              <a:rPr lang="ru-RU" i="1" dirty="0"/>
              <a:t> царя </a:t>
            </a:r>
            <a:r>
              <a:rPr lang="ru-RU" i="1" dirty="0" err="1"/>
              <a:t>Лайя</a:t>
            </a:r>
            <a:r>
              <a:rPr lang="ru-RU" i="1" dirty="0"/>
              <a:t> та </a:t>
            </a:r>
            <a:r>
              <a:rPr lang="ru-RU" i="1" dirty="0" err="1"/>
              <a:t>вбиває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в </a:t>
            </a:r>
            <a:r>
              <a:rPr lang="ru-RU" i="1" dirty="0" err="1"/>
              <a:t>раптово</a:t>
            </a:r>
            <a:r>
              <a:rPr lang="ru-RU" i="1" dirty="0"/>
              <a:t> </a:t>
            </a:r>
            <a:r>
              <a:rPr lang="ru-RU" i="1" dirty="0" err="1"/>
              <a:t>розпочатій</a:t>
            </a:r>
            <a:r>
              <a:rPr lang="ru-RU" i="1" dirty="0"/>
              <a:t> </a:t>
            </a:r>
            <a:r>
              <a:rPr lang="ru-RU" i="1" dirty="0" err="1"/>
              <a:t>битві</a:t>
            </a:r>
            <a:r>
              <a:rPr lang="ru-RU" i="1" dirty="0"/>
              <a:t>. </a:t>
            </a:r>
            <a:r>
              <a:rPr lang="ru-RU" i="1" dirty="0" err="1"/>
              <a:t>Потім</a:t>
            </a:r>
            <a:r>
              <a:rPr lang="ru-RU" i="1" dirty="0"/>
              <a:t>, </a:t>
            </a:r>
            <a:r>
              <a:rPr lang="ru-RU" i="1" dirty="0" err="1"/>
              <a:t>підійшовши</a:t>
            </a:r>
            <a:r>
              <a:rPr lang="ru-RU" i="1" dirty="0"/>
              <a:t> до </a:t>
            </a:r>
            <a:r>
              <a:rPr lang="ru-RU" i="1" dirty="0" err="1"/>
              <a:t>Фів</a:t>
            </a:r>
            <a:r>
              <a:rPr lang="ru-RU" i="1" dirty="0"/>
              <a:t> і </a:t>
            </a:r>
            <a:r>
              <a:rPr lang="ru-RU" i="1" dirty="0" err="1"/>
              <a:t>розгадавши</a:t>
            </a:r>
            <a:r>
              <a:rPr lang="ru-RU" i="1" dirty="0"/>
              <a:t> загадку </a:t>
            </a:r>
            <a:r>
              <a:rPr lang="ru-RU" i="1" dirty="0" err="1"/>
              <a:t>Сфінкса</a:t>
            </a:r>
            <a:r>
              <a:rPr lang="ru-RU" i="1" dirty="0"/>
              <a:t>, </a:t>
            </a:r>
            <a:r>
              <a:rPr lang="ru-RU" i="1" dirty="0" err="1"/>
              <a:t>який</a:t>
            </a:r>
            <a:r>
              <a:rPr lang="ru-RU" i="1" dirty="0"/>
              <a:t> стояв на шляху, </a:t>
            </a:r>
            <a:r>
              <a:rPr lang="ru-RU" i="1" dirty="0" err="1"/>
              <a:t>Едіп</a:t>
            </a:r>
            <a:r>
              <a:rPr lang="ru-RU" i="1" dirty="0"/>
              <a:t> </a:t>
            </a:r>
            <a:r>
              <a:rPr lang="ru-RU" i="1" dirty="0" err="1"/>
              <a:t>був</a:t>
            </a:r>
            <a:r>
              <a:rPr lang="ru-RU" i="1" dirty="0"/>
              <a:t> </a:t>
            </a:r>
            <a:r>
              <a:rPr lang="ru-RU" i="1" dirty="0" err="1"/>
              <a:t>обраний</a:t>
            </a:r>
            <a:r>
              <a:rPr lang="ru-RU" i="1" dirty="0"/>
              <a:t> па </a:t>
            </a:r>
            <a:r>
              <a:rPr lang="ru-RU" i="1" dirty="0" err="1"/>
              <a:t>фіванський</a:t>
            </a:r>
            <a:r>
              <a:rPr lang="ru-RU" i="1" dirty="0"/>
              <a:t> престол і </a:t>
            </a:r>
            <a:r>
              <a:rPr lang="ru-RU" i="1" dirty="0" err="1"/>
              <a:t>нагороджений</a:t>
            </a:r>
            <a:r>
              <a:rPr lang="ru-RU" i="1" dirty="0"/>
              <a:t> рукою </a:t>
            </a:r>
            <a:r>
              <a:rPr lang="ru-RU" i="1" dirty="0" err="1"/>
              <a:t>Іокасти</a:t>
            </a:r>
            <a:r>
              <a:rPr lang="ru-RU" i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угольник 4"/>
          <p:cNvSpPr>
            <a:spLocks noChangeArrowheads="1"/>
          </p:cNvSpPr>
          <p:nvPr/>
        </p:nvSpPr>
        <p:spPr bwMode="auto">
          <a:xfrm>
            <a:off x="539750" y="333375"/>
            <a:ext cx="8496300" cy="6462713"/>
          </a:xfrm>
          <a:prstGeom prst="rect">
            <a:avLst/>
          </a:prstGeom>
          <a:blipFill dpi="0" rotWithShape="1">
            <a:blip r:embed="rId1"/>
            <a:srcRect/>
            <a:tile tx="0" ty="0" sx="100000" sy="100000" flip="none" algn="tl"/>
          </a:blipFill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/>
            <a:r>
              <a:rPr lang="uk-UA" sz="3600">
                <a:latin typeface="Calibri" panose="020F0502020204030204" pitchFamily="34" charset="0"/>
              </a:rPr>
              <a:t>Тривалий час Едіп правив державою. У нього з Іокастою народилося дві доньки та два сина. Раптом на царство найшла чума. Це змусило фіванців звернутися до оракула із запитанням про ті причини. Посланець приніс відповідь оракула: чума припиниться, коли з міста буде вигнаний убивця Лайя.</a:t>
            </a:r>
            <a:endParaRPr lang="uk-UA" sz="3600">
              <a:latin typeface="Calibri" panose="020F0502020204030204" pitchFamily="34" charset="0"/>
            </a:endParaRPr>
          </a:p>
          <a:p>
            <a:pPr algn="just"/>
            <a:r>
              <a:rPr lang="uk-UA" sz="3600">
                <a:latin typeface="Calibri" panose="020F0502020204030204" pitchFamily="34" charset="0"/>
              </a:rPr>
              <a:t>Відбувається розкриття. Ошелешений своїм жахливим злодіянням, Едіп осліплює себе та залишає Батьківщину.</a:t>
            </a:r>
            <a:endParaRPr lang="uk-UA" sz="3600">
              <a:latin typeface="Calibri" panose="020F0502020204030204" pitchFamily="34" charset="0"/>
            </a:endParaRPr>
          </a:p>
          <a:p>
            <a:endParaRPr lang="uk-UA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err="1"/>
              <a:t>Теорія</a:t>
            </a:r>
            <a:r>
              <a:rPr lang="ru-RU" b="1" dirty="0"/>
              <a:t> </a:t>
            </a:r>
            <a:r>
              <a:rPr lang="ru-RU" b="1" dirty="0" err="1"/>
              <a:t>сновидінь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1" cstate="print"/>
            <a:tile tx="0" ty="0" sx="100000" sy="100000" flip="none" algn="tl"/>
          </a:blipFill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 smtClean="0"/>
              <a:t>З.Фрейдом</a:t>
            </a:r>
            <a:r>
              <a:rPr lang="ru-RU" dirty="0" smtClean="0"/>
              <a:t>, </a:t>
            </a:r>
            <a:r>
              <a:rPr lang="ru-RU" b="1" dirty="0" err="1"/>
              <a:t>сновидіння</a:t>
            </a:r>
            <a:r>
              <a:rPr lang="ru-RU" dirty="0"/>
              <a:t>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значну</a:t>
            </a:r>
            <a:r>
              <a:rPr lang="ru-RU" dirty="0"/>
              <a:t> роль у </a:t>
            </a:r>
            <a:r>
              <a:rPr lang="ru-RU" dirty="0" err="1"/>
              <a:t>житті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: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вони «</a:t>
            </a:r>
            <a:r>
              <a:rPr lang="ru-RU" dirty="0" err="1"/>
              <a:t>розкріпачують</a:t>
            </a:r>
            <a:r>
              <a:rPr lang="ru-RU" dirty="0"/>
              <a:t>» </a:t>
            </a:r>
            <a:r>
              <a:rPr lang="ru-RU" dirty="0" err="1"/>
              <a:t>позасвідоме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психологічна</a:t>
            </a:r>
            <a:r>
              <a:rPr lang="ru-RU" dirty="0"/>
              <a:t> природа сну </a:t>
            </a:r>
            <a:r>
              <a:rPr lang="ru-RU" dirty="0" err="1"/>
              <a:t>пов’язана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зникненням</a:t>
            </a:r>
            <a:r>
              <a:rPr lang="ru-RU" dirty="0"/>
              <a:t> </a:t>
            </a:r>
            <a:r>
              <a:rPr lang="ru-RU" dirty="0" err="1"/>
              <a:t>інтересу</a:t>
            </a:r>
            <a:r>
              <a:rPr lang="ru-RU" dirty="0"/>
              <a:t> до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;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сон – </a:t>
            </a:r>
            <a:r>
              <a:rPr lang="ru-RU" dirty="0" err="1"/>
              <a:t>це</a:t>
            </a:r>
            <a:r>
              <a:rPr lang="ru-RU" dirty="0"/>
              <a:t> той стан,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нагадує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утробне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(тепло, темно,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жодних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подразників</a:t>
            </a:r>
            <a:r>
              <a:rPr lang="ru-RU" dirty="0"/>
              <a:t>);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err="1"/>
              <a:t>людина</a:t>
            </a:r>
            <a:r>
              <a:rPr lang="ru-RU" dirty="0"/>
              <a:t> без особливого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в реальному </a:t>
            </a:r>
            <a:r>
              <a:rPr lang="ru-RU" dirty="0" err="1"/>
              <a:t>світі</a:t>
            </a:r>
            <a:r>
              <a:rPr lang="ru-RU" dirty="0"/>
              <a:t> та </a:t>
            </a:r>
            <a:r>
              <a:rPr lang="ru-RU" dirty="0" err="1"/>
              <a:t>робить</a:t>
            </a:r>
            <a:r>
              <a:rPr lang="ru-RU" dirty="0"/>
              <a:t> все </a:t>
            </a:r>
            <a:r>
              <a:rPr lang="ru-RU" dirty="0" err="1"/>
              <a:t>можливе</a:t>
            </a:r>
            <a:r>
              <a:rPr lang="ru-RU" dirty="0"/>
              <a:t>, </a:t>
            </a:r>
            <a:r>
              <a:rPr lang="ru-RU" dirty="0" err="1"/>
              <a:t>аби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</a:t>
            </a:r>
            <a:r>
              <a:rPr lang="ru-RU" dirty="0" err="1"/>
              <a:t>тимчасово</a:t>
            </a:r>
            <a:r>
              <a:rPr lang="ru-RU" dirty="0"/>
              <a:t> «</a:t>
            </a:r>
            <a:r>
              <a:rPr lang="ru-RU" dirty="0" err="1"/>
              <a:t>повернутися</a:t>
            </a:r>
            <a:r>
              <a:rPr lang="ru-RU" dirty="0"/>
              <a:t>» в </a:t>
            </a:r>
            <a:r>
              <a:rPr lang="ru-RU" dirty="0" err="1"/>
              <a:t>материнське</a:t>
            </a:r>
            <a:r>
              <a:rPr lang="ru-RU" dirty="0"/>
              <a:t> лоно.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blipFill dpi="0" rotWithShape="1">
            <a:blip r:embed="rId1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uk-UA" smtClean="0"/>
              <a:t>З. Фрейд про сни </a:t>
            </a:r>
            <a:r>
              <a:rPr lang="ru-RU" i="1" smtClean="0"/>
              <a:t>Л. да Вінчі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rtlCol="0">
            <a:normAutofit fontScale="70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i="1" dirty="0" smtClean="0"/>
              <a:t>	Л</a:t>
            </a:r>
            <a:r>
              <a:rPr lang="ru-RU" i="1" dirty="0"/>
              <a:t>. да </a:t>
            </a:r>
            <a:r>
              <a:rPr lang="ru-RU" i="1" dirty="0" err="1" smtClean="0"/>
              <a:t>Вінчі</a:t>
            </a:r>
            <a:r>
              <a:rPr lang="ru-RU" i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залишив</a:t>
            </a:r>
            <a:r>
              <a:rPr lang="ru-RU" dirty="0" smtClean="0"/>
              <a:t> </a:t>
            </a:r>
            <a:r>
              <a:rPr lang="ru-RU" dirty="0" err="1"/>
              <a:t>свідчення</a:t>
            </a:r>
            <a:r>
              <a:rPr lang="ru-RU" dirty="0"/>
              <a:t> про </a:t>
            </a:r>
            <a:r>
              <a:rPr lang="ru-RU" dirty="0" err="1" smtClean="0"/>
              <a:t>шуляку</a:t>
            </a:r>
            <a:r>
              <a:rPr lang="ru-RU" dirty="0" smtClean="0"/>
              <a:t> (</a:t>
            </a:r>
            <a:r>
              <a:rPr lang="ru-RU" dirty="0" err="1" smtClean="0"/>
              <a:t>яструб</a:t>
            </a:r>
            <a:r>
              <a:rPr lang="ru-RU" dirty="0" smtClean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неодноразово</a:t>
            </a:r>
            <a:r>
              <a:rPr lang="ru-RU" dirty="0"/>
              <a:t>, в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«приходив»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уві</a:t>
            </a:r>
            <a:r>
              <a:rPr lang="ru-RU" dirty="0"/>
              <a:t> </a:t>
            </a:r>
            <a:r>
              <a:rPr lang="ru-RU" dirty="0" err="1"/>
              <a:t>сні</a:t>
            </a:r>
            <a:r>
              <a:rPr lang="ru-RU" dirty="0"/>
              <a:t>. Образ </a:t>
            </a:r>
            <a:r>
              <a:rPr lang="ru-RU" dirty="0" err="1" smtClean="0"/>
              <a:t>шуляки</a:t>
            </a:r>
            <a:r>
              <a:rPr lang="ru-RU" dirty="0" smtClean="0"/>
              <a:t> </a:t>
            </a:r>
            <a:r>
              <a:rPr lang="uk-UA" dirty="0"/>
              <a:t>З</a:t>
            </a:r>
            <a:r>
              <a:rPr lang="ru-RU" dirty="0"/>
              <a:t>. Фрейд </a:t>
            </a:r>
            <a:r>
              <a:rPr lang="ru-RU" dirty="0" err="1"/>
              <a:t>пов’язує</a:t>
            </a:r>
            <a:r>
              <a:rPr lang="ru-RU" dirty="0"/>
              <a:t> з </a:t>
            </a:r>
            <a:r>
              <a:rPr lang="ru-RU" dirty="0" err="1"/>
              <a:t>поняттям</a:t>
            </a:r>
            <a:r>
              <a:rPr lang="ru-RU" dirty="0"/>
              <a:t> «</a:t>
            </a:r>
            <a:r>
              <a:rPr lang="ru-RU" dirty="0" err="1"/>
              <a:t>мут</a:t>
            </a:r>
            <a:r>
              <a:rPr lang="ru-RU" dirty="0"/>
              <a:t>», яке в </a:t>
            </a:r>
            <a:r>
              <a:rPr lang="ru-RU" dirty="0" err="1"/>
              <a:t>давньоєгипетській</a:t>
            </a:r>
            <a:r>
              <a:rPr lang="ru-RU" dirty="0"/>
              <a:t> </a:t>
            </a:r>
            <a:r>
              <a:rPr lang="ru-RU" dirty="0" err="1"/>
              <a:t>міфології</a:t>
            </a:r>
            <a:r>
              <a:rPr lang="ru-RU" dirty="0"/>
              <a:t> </a:t>
            </a:r>
            <a:r>
              <a:rPr lang="ru-RU" dirty="0" err="1"/>
              <a:t>інтерпретувалось</a:t>
            </a:r>
            <a:r>
              <a:rPr lang="ru-RU" dirty="0"/>
              <a:t> як </a:t>
            </a:r>
            <a:r>
              <a:rPr lang="ru-RU" dirty="0" err="1"/>
              <a:t>мати</a:t>
            </a:r>
            <a:r>
              <a:rPr lang="ru-RU" dirty="0"/>
              <a:t>, богиня неба,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матерів</a:t>
            </a:r>
            <a:r>
              <a:rPr lang="ru-RU" dirty="0"/>
              <a:t>. </a:t>
            </a:r>
            <a:r>
              <a:rPr lang="ru-RU" dirty="0" err="1"/>
              <a:t>Поняття</a:t>
            </a:r>
            <a:r>
              <a:rPr lang="ru-RU" dirty="0"/>
              <a:t> «</a:t>
            </a:r>
            <a:r>
              <a:rPr lang="ru-RU" dirty="0" err="1"/>
              <a:t>мут</a:t>
            </a:r>
            <a:r>
              <a:rPr lang="ru-RU" dirty="0"/>
              <a:t>» </a:t>
            </a:r>
            <a:r>
              <a:rPr lang="ru-RU" dirty="0" err="1"/>
              <a:t>єгиптяни</a:t>
            </a:r>
            <a:r>
              <a:rPr lang="ru-RU" dirty="0"/>
              <a:t> писали </a:t>
            </a:r>
            <a:r>
              <a:rPr lang="ru-RU" dirty="0" err="1"/>
              <a:t>ієрогліфом</a:t>
            </a:r>
            <a:r>
              <a:rPr lang="ru-RU" dirty="0"/>
              <a:t> «</a:t>
            </a:r>
            <a:r>
              <a:rPr lang="ru-RU" dirty="0" err="1" smtClean="0"/>
              <a:t>шуляка</a:t>
            </a:r>
            <a:r>
              <a:rPr lang="ru-RU" dirty="0"/>
              <a:t>» й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зображень</a:t>
            </a:r>
            <a:r>
              <a:rPr lang="ru-RU" dirty="0"/>
              <a:t> «</a:t>
            </a:r>
            <a:r>
              <a:rPr lang="ru-RU" dirty="0" err="1"/>
              <a:t>мут</a:t>
            </a:r>
            <a:r>
              <a:rPr lang="ru-RU" dirty="0"/>
              <a:t>»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траплялося</a:t>
            </a:r>
            <a:r>
              <a:rPr lang="ru-RU" dirty="0"/>
              <a:t>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 smtClean="0"/>
              <a:t>напівжінки-напівшуляки</a:t>
            </a:r>
            <a:r>
              <a:rPr lang="ru-RU" dirty="0"/>
              <a:t>.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	Зигмунд </a:t>
            </a:r>
            <a:r>
              <a:rPr lang="ru-RU" dirty="0"/>
              <a:t>Фрейд </a:t>
            </a:r>
            <a:r>
              <a:rPr lang="ru-RU" dirty="0" err="1"/>
              <a:t>тлумачить</a:t>
            </a:r>
            <a:r>
              <a:rPr lang="ru-RU" dirty="0"/>
              <a:t> </a:t>
            </a:r>
            <a:r>
              <a:rPr lang="ru-RU" dirty="0" err="1"/>
              <a:t>сновидіння</a:t>
            </a:r>
            <a:r>
              <a:rPr lang="ru-RU" dirty="0"/>
              <a:t> </a:t>
            </a:r>
            <a:r>
              <a:rPr lang="ru-RU" dirty="0" err="1" smtClean="0"/>
              <a:t>шуляки</a:t>
            </a:r>
            <a:r>
              <a:rPr lang="ru-RU" dirty="0" smtClean="0"/>
              <a:t> </a:t>
            </a:r>
            <a:r>
              <a:rPr lang="ru-RU" dirty="0"/>
              <a:t>як образ </a:t>
            </a:r>
            <a:r>
              <a:rPr lang="ru-RU" dirty="0" err="1"/>
              <a:t>матері</a:t>
            </a:r>
            <a:r>
              <a:rPr lang="ru-RU" dirty="0"/>
              <a:t>, </a:t>
            </a:r>
            <a:r>
              <a:rPr lang="ru-RU" dirty="0" err="1"/>
              <a:t>котрої</a:t>
            </a:r>
            <a:r>
              <a:rPr lang="ru-RU" dirty="0"/>
              <a:t> не знав Л. да </a:t>
            </a:r>
            <a:r>
              <a:rPr lang="ru-RU" dirty="0" err="1"/>
              <a:t>Вінчі</a:t>
            </a:r>
            <a:r>
              <a:rPr lang="ru-RU" dirty="0"/>
              <a:t>.</a:t>
            </a:r>
            <a:endParaRPr lang="ru-RU" b="1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dirty="0" err="1" smtClean="0"/>
              <a:t>Психоаналітик</a:t>
            </a:r>
            <a:r>
              <a:rPr lang="ru-RU" dirty="0" smtClean="0"/>
              <a:t> </a:t>
            </a:r>
            <a:r>
              <a:rPr lang="ru-RU" dirty="0" err="1"/>
              <a:t>дійшов</a:t>
            </a:r>
            <a:r>
              <a:rPr lang="ru-RU" dirty="0"/>
              <a:t> </a:t>
            </a:r>
            <a:r>
              <a:rPr lang="ru-RU" dirty="0" err="1"/>
              <a:t>висновку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Л. да </a:t>
            </a:r>
            <a:r>
              <a:rPr lang="ru-RU" dirty="0" err="1"/>
              <a:t>Вінчі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нереалізований</a:t>
            </a:r>
            <a:r>
              <a:rPr lang="ru-RU" dirty="0"/>
              <a:t> «</a:t>
            </a:r>
            <a:r>
              <a:rPr lang="ru-RU" dirty="0" err="1"/>
              <a:t>Едіпів</a:t>
            </a:r>
            <a:r>
              <a:rPr lang="ru-RU" dirty="0"/>
              <a:t> комплекс» (</a:t>
            </a:r>
            <a:r>
              <a:rPr lang="ru-RU" dirty="0" err="1"/>
              <a:t>сексуальний</a:t>
            </a:r>
            <a:r>
              <a:rPr lang="ru-RU" dirty="0"/>
              <a:t> потяг до </a:t>
            </a:r>
            <a:r>
              <a:rPr lang="ru-RU" dirty="0" err="1"/>
              <a:t>матері</a:t>
            </a:r>
            <a:r>
              <a:rPr lang="ru-RU" dirty="0"/>
              <a:t>). </a:t>
            </a:r>
            <a:r>
              <a:rPr lang="ru-RU" dirty="0" err="1"/>
              <a:t>Цей</a:t>
            </a:r>
            <a:r>
              <a:rPr lang="ru-RU" dirty="0"/>
              <a:t> комплекс </a:t>
            </a:r>
            <a:r>
              <a:rPr lang="ru-RU" dirty="0" err="1"/>
              <a:t>прочитується</a:t>
            </a:r>
            <a:r>
              <a:rPr lang="ru-RU" dirty="0"/>
              <a:t> </a:t>
            </a:r>
            <a:r>
              <a:rPr lang="ru-RU" dirty="0" smtClean="0"/>
              <a:t>в снах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«</a:t>
            </a:r>
            <a:r>
              <a:rPr lang="ru-RU" dirty="0" err="1"/>
              <a:t>сублімувався</a:t>
            </a:r>
            <a:r>
              <a:rPr lang="ru-RU" dirty="0"/>
              <a:t>» (</a:t>
            </a:r>
            <a:r>
              <a:rPr lang="ru-RU" dirty="0" err="1"/>
              <a:t>перетворився</a:t>
            </a:r>
            <a:r>
              <a:rPr lang="ru-RU" dirty="0"/>
              <a:t>) в Л. да </a:t>
            </a:r>
            <a:r>
              <a:rPr lang="ru-RU" dirty="0" err="1"/>
              <a:t>Вінчі</a:t>
            </a:r>
            <a:r>
              <a:rPr lang="ru-RU" dirty="0"/>
              <a:t>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(</a:t>
            </a:r>
            <a:r>
              <a:rPr lang="ru-RU" dirty="0" err="1"/>
              <a:t>творчість</a:t>
            </a:r>
            <a:r>
              <a:rPr lang="ru-RU" dirty="0"/>
              <a:t>). </a:t>
            </a:r>
            <a:r>
              <a:rPr lang="ru-RU" dirty="0" err="1"/>
              <a:t>Отож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художніх</a:t>
            </a:r>
            <a:r>
              <a:rPr lang="ru-RU" dirty="0"/>
              <a:t> роботах так часто </a:t>
            </a:r>
            <a:r>
              <a:rPr lang="ru-RU" dirty="0" err="1"/>
              <a:t>присутній</a:t>
            </a:r>
            <a:r>
              <a:rPr lang="ru-RU" dirty="0"/>
              <a:t> образ </a:t>
            </a:r>
            <a:r>
              <a:rPr lang="ru-RU" dirty="0" err="1"/>
              <a:t>жінки</a:t>
            </a:r>
            <a:r>
              <a:rPr lang="ru-RU" dirty="0"/>
              <a:t>. </a:t>
            </a:r>
            <a:r>
              <a:rPr lang="ru-RU" dirty="0" err="1" smtClean="0"/>
              <a:t>Саме</a:t>
            </a:r>
            <a:r>
              <a:rPr lang="ru-RU" dirty="0" smtClean="0"/>
              <a:t> тут</a:t>
            </a:r>
            <a:r>
              <a:rPr lang="ru-RU" dirty="0"/>
              <a:t>, за </a:t>
            </a:r>
            <a:r>
              <a:rPr lang="uk-UA" dirty="0"/>
              <a:t>З</a:t>
            </a:r>
            <a:r>
              <a:rPr lang="ru-RU" dirty="0"/>
              <a:t>. Фрейдом,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шукати</a:t>
            </a:r>
            <a:r>
              <a:rPr lang="ru-RU" dirty="0"/>
              <a:t> </a:t>
            </a:r>
            <a:r>
              <a:rPr lang="ru-RU" dirty="0" err="1"/>
              <a:t>пояснення</a:t>
            </a:r>
            <a:r>
              <a:rPr lang="ru-RU" dirty="0"/>
              <a:t> </a:t>
            </a:r>
            <a:r>
              <a:rPr lang="ru-RU" dirty="0" err="1"/>
              <a:t>геніальності</a:t>
            </a:r>
            <a:r>
              <a:rPr lang="ru-RU" dirty="0"/>
              <a:t> </a:t>
            </a:r>
            <a:r>
              <a:rPr lang="ru-RU" dirty="0" err="1"/>
              <a:t>митця</a:t>
            </a:r>
            <a:r>
              <a:rPr lang="ru-RU" dirty="0"/>
              <a:t>.</a:t>
            </a:r>
            <a:endParaRPr lang="ru-RU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18487" cy="1417638"/>
          </a:xfrm>
          <a:solidFill>
            <a:srgbClr val="FF99CC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err="1" smtClean="0"/>
              <a:t>Екзистенціалістська</a:t>
            </a:r>
            <a:r>
              <a:rPr lang="ru-RU" b="1" dirty="0" smtClean="0"/>
              <a:t> </a:t>
            </a:r>
            <a:r>
              <a:rPr lang="uk-UA" b="1" dirty="0" smtClean="0"/>
              <a:t>естетика: </a:t>
            </a:r>
            <a:br>
              <a:rPr lang="uk-UA" b="1" dirty="0" smtClean="0"/>
            </a:br>
            <a:r>
              <a:rPr lang="uk-UA" b="1" dirty="0" smtClean="0"/>
              <a:t>основні ідеї:</a:t>
            </a:r>
            <a:endParaRPr lang="uk-UA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8916988" cy="5688013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</a:t>
            </a:r>
            <a:r>
              <a:rPr lang="ru-RU" b="1" u="sng" dirty="0" err="1" smtClean="0"/>
              <a:t>екзистенція</a:t>
            </a:r>
            <a:r>
              <a:rPr lang="ru-RU" dirty="0" smtClean="0"/>
              <a:t> (</a:t>
            </a:r>
            <a:r>
              <a:rPr lang="ru-RU" dirty="0" err="1" smtClean="0"/>
              <a:t>існування</a:t>
            </a:r>
            <a:r>
              <a:rPr lang="ru-RU" dirty="0" smtClean="0"/>
              <a:t>)</a:t>
            </a:r>
            <a:r>
              <a:rPr lang="ru-RU" dirty="0" err="1" smtClean="0"/>
              <a:t>передує</a:t>
            </a:r>
            <a:r>
              <a:rPr lang="ru-RU" dirty="0" smtClean="0"/>
              <a:t> </a:t>
            </a:r>
            <a:r>
              <a:rPr lang="ru-RU" b="1" u="sng" dirty="0" err="1" smtClean="0">
                <a:hlinkClick r:id="rId1" tooltip="Есенція (філософія) (ще не написана)"/>
              </a:rPr>
              <a:t>есенції</a:t>
            </a:r>
            <a:r>
              <a:rPr lang="ru-RU" b="1" u="sng" dirty="0" smtClean="0"/>
              <a:t> </a:t>
            </a:r>
            <a:r>
              <a:rPr lang="ru-RU" dirty="0" smtClean="0"/>
              <a:t>(</a:t>
            </a:r>
            <a:r>
              <a:rPr lang="ru-RU" dirty="0" err="1" smtClean="0"/>
              <a:t>сутності</a:t>
            </a:r>
            <a:r>
              <a:rPr lang="ru-RU" dirty="0" smtClean="0"/>
              <a:t>); 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-</a:t>
            </a:r>
            <a:r>
              <a:rPr lang="ru-RU" dirty="0" smtClean="0"/>
              <a:t>на </a:t>
            </a:r>
            <a:r>
              <a:rPr lang="ru-RU" dirty="0"/>
              <a:t>перше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висуваються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err="1"/>
              <a:t>абсурдності</a:t>
            </a:r>
            <a:r>
              <a:rPr lang="ru-RU" dirty="0"/>
              <a:t> </a:t>
            </a:r>
            <a:r>
              <a:rPr lang="ru-RU" dirty="0" err="1" smtClean="0"/>
              <a:t>буття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/>
              <a:t>страху, </a:t>
            </a:r>
            <a:r>
              <a:rPr lang="ru-RU" dirty="0" err="1"/>
              <a:t>відчаю</a:t>
            </a:r>
            <a:r>
              <a:rPr lang="ru-RU" dirty="0"/>
              <a:t>, </a:t>
            </a:r>
            <a:r>
              <a:rPr lang="ru-RU" dirty="0" err="1"/>
              <a:t>самотності</a:t>
            </a:r>
            <a:r>
              <a:rPr lang="ru-RU" dirty="0"/>
              <a:t>, </a:t>
            </a:r>
            <a:r>
              <a:rPr lang="ru-RU" dirty="0" err="1"/>
              <a:t>страждання</a:t>
            </a:r>
            <a:r>
              <a:rPr lang="ru-RU" dirty="0"/>
              <a:t>, </a:t>
            </a:r>
            <a:r>
              <a:rPr lang="ru-RU" dirty="0" err="1"/>
              <a:t>смерті</a:t>
            </a:r>
            <a:r>
              <a:rPr lang="ru-RU" dirty="0"/>
              <a:t>;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 </a:t>
            </a:r>
            <a:r>
              <a:rPr lang="ru-RU" dirty="0" err="1" smtClean="0"/>
              <a:t>особистість</a:t>
            </a:r>
            <a:r>
              <a:rPr lang="ru-RU" dirty="0"/>
              <a:t> 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протидіяти</a:t>
            </a:r>
            <a:r>
              <a:rPr lang="ru-RU" dirty="0"/>
              <a:t> </a:t>
            </a:r>
            <a:r>
              <a:rPr lang="ru-RU" sz="3100" dirty="0" err="1" smtClean="0"/>
              <a:t>суспільству</a:t>
            </a:r>
            <a:r>
              <a:rPr lang="ru-RU" sz="3100" dirty="0" smtClean="0"/>
              <a:t>, </a:t>
            </a:r>
            <a:r>
              <a:rPr lang="ru-RU" sz="3100" dirty="0" err="1" smtClean="0"/>
              <a:t>державі</a:t>
            </a:r>
            <a:r>
              <a:rPr lang="ru-RU" sz="3100" dirty="0" smtClean="0"/>
              <a:t>, </a:t>
            </a:r>
            <a:r>
              <a:rPr lang="ru-RU" sz="3100" dirty="0" err="1" smtClean="0"/>
              <a:t>середовищу</a:t>
            </a:r>
            <a:r>
              <a:rPr lang="ru-RU" dirty="0"/>
              <a:t>, </a:t>
            </a:r>
            <a:r>
              <a:rPr lang="ru-RU" dirty="0" err="1"/>
              <a:t>ворожому</a:t>
            </a:r>
            <a:r>
              <a:rPr lang="ru-RU" dirty="0"/>
              <a:t> «</a:t>
            </a:r>
            <a:r>
              <a:rPr lang="ru-RU" i="1" dirty="0" err="1"/>
              <a:t>іншому</a:t>
            </a:r>
            <a:r>
              <a:rPr lang="ru-RU" dirty="0"/>
              <a:t>»,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вони </a:t>
            </a:r>
            <a:r>
              <a:rPr lang="ru-RU" dirty="0" err="1"/>
              <a:t>нав'язують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свою волю, </a:t>
            </a:r>
            <a:r>
              <a:rPr lang="ru-RU" dirty="0" smtClean="0"/>
              <a:t>мораль,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й </a:t>
            </a:r>
            <a:r>
              <a:rPr lang="ru-RU" dirty="0" err="1"/>
              <a:t>ідеали</a:t>
            </a:r>
            <a:r>
              <a:rPr lang="ru-RU" dirty="0"/>
              <a:t>;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-- </a:t>
            </a:r>
            <a:r>
              <a:rPr lang="ru-RU" dirty="0" err="1" smtClean="0"/>
              <a:t>вищу</a:t>
            </a:r>
            <a:r>
              <a:rPr lang="ru-RU" dirty="0" smtClean="0"/>
              <a:t> </a:t>
            </a:r>
            <a:r>
              <a:rPr lang="ru-RU" dirty="0" err="1"/>
              <a:t>життєву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 </a:t>
            </a:r>
            <a:r>
              <a:rPr lang="ru-RU" dirty="0" err="1"/>
              <a:t>екзистенціалісти</a:t>
            </a:r>
            <a:r>
              <a:rPr lang="ru-RU" dirty="0"/>
              <a:t> </a:t>
            </a:r>
            <a:r>
              <a:rPr lang="ru-RU" dirty="0" err="1"/>
              <a:t>вбачають</a:t>
            </a:r>
            <a:r>
              <a:rPr lang="ru-RU" dirty="0"/>
              <a:t> у </a:t>
            </a:r>
            <a:r>
              <a:rPr lang="ru-RU" dirty="0" err="1" smtClean="0"/>
              <a:t>свободі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; формами </a:t>
            </a:r>
            <a:r>
              <a:rPr lang="ru-RU" dirty="0" err="1" smtClean="0"/>
              <a:t>прояву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 є </a:t>
            </a:r>
            <a:r>
              <a:rPr lang="ru-RU" dirty="0" err="1" smtClean="0"/>
              <a:t>творчість</a:t>
            </a:r>
            <a:r>
              <a:rPr lang="ru-RU" dirty="0" smtClean="0"/>
              <a:t>, </a:t>
            </a:r>
            <a:r>
              <a:rPr lang="ru-RU" dirty="0" err="1" smtClean="0"/>
              <a:t>ризик</a:t>
            </a:r>
            <a:r>
              <a:rPr lang="ru-RU" dirty="0" smtClean="0"/>
              <a:t>, </a:t>
            </a:r>
            <a:r>
              <a:rPr lang="ru-RU" dirty="0" err="1" smtClean="0"/>
              <a:t>пошук</a:t>
            </a:r>
            <a:r>
              <a:rPr lang="ru-RU" dirty="0" smtClean="0"/>
              <a:t> </a:t>
            </a:r>
            <a:r>
              <a:rPr lang="ru-RU" dirty="0" err="1" smtClean="0"/>
              <a:t>сенсу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гра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uk-UA" altLang="ru-RU" dirty="0"/>
              <a:t>;</a:t>
            </a:r>
            <a:endParaRPr lang="uk-UA" alt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 </a:t>
            </a:r>
            <a:r>
              <a:rPr lang="ru-RU" dirty="0" err="1" smtClean="0"/>
              <a:t>існування</a:t>
            </a:r>
            <a:r>
              <a:rPr lang="ru-RU" dirty="0"/>
              <a:t> </a:t>
            </a:r>
            <a:r>
              <a:rPr lang="ru-RU" dirty="0" err="1" smtClean="0"/>
              <a:t>людини</a:t>
            </a:r>
            <a:r>
              <a:rPr lang="ru-RU" dirty="0"/>
              <a:t> </a:t>
            </a:r>
            <a:r>
              <a:rPr lang="ru-RU" dirty="0" err="1"/>
              <a:t>тлумачиться</a:t>
            </a:r>
            <a:r>
              <a:rPr lang="ru-RU" dirty="0"/>
              <a:t> як драма </a:t>
            </a:r>
            <a:r>
              <a:rPr lang="ru-RU" dirty="0" err="1"/>
              <a:t>свободи</a:t>
            </a:r>
            <a:r>
              <a:rPr lang="ru-RU" dirty="0"/>
              <a:t>;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художніх</a:t>
            </a:r>
            <a:r>
              <a:rPr lang="ru-RU" dirty="0"/>
              <a:t> </a:t>
            </a:r>
            <a:r>
              <a:rPr lang="ru-RU" dirty="0" err="1"/>
              <a:t>творах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розповіді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особи.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</a:t>
            </a:r>
            <a:r>
              <a:rPr lang="ru-RU" dirty="0"/>
              <a:t> </a:t>
            </a:r>
            <a:r>
              <a:rPr lang="ru-RU" dirty="0" err="1" smtClean="0"/>
              <a:t>екзистенціалізм</a:t>
            </a:r>
            <a:r>
              <a:rPr lang="ru-RU" dirty="0" smtClean="0"/>
              <a:t> </a:t>
            </a:r>
            <a:r>
              <a:rPr lang="ru-RU" dirty="0" err="1"/>
              <a:t>підкреслює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діє</a:t>
            </a:r>
            <a:r>
              <a:rPr lang="ru-RU" dirty="0"/>
              <a:t> </a:t>
            </a:r>
            <a:r>
              <a:rPr lang="ru-RU" dirty="0" err="1"/>
              <a:t>вільно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свободу </a:t>
            </a:r>
            <a:r>
              <a:rPr lang="ru-RU" dirty="0" err="1"/>
              <a:t>волі</a:t>
            </a:r>
            <a:r>
              <a:rPr lang="ru-RU" dirty="0"/>
              <a:t>, </a:t>
            </a:r>
            <a:r>
              <a:rPr lang="ru-RU" dirty="0" err="1"/>
              <a:t>вибору</a:t>
            </a:r>
            <a:r>
              <a:rPr lang="ru-RU" dirty="0"/>
              <a:t> і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 smtClean="0"/>
              <a:t>.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solidFill>
            <a:srgbClr val="66FFCC"/>
          </a:solidFill>
        </p:spPr>
        <p:txBody>
          <a:bodyPr/>
          <a:lstStyle/>
          <a:p>
            <a:pPr eaLnBrk="1" hangingPunct="1"/>
            <a:r>
              <a:rPr lang="ru-RU" b="1" smtClean="0"/>
              <a:t>Екзистенціалістська </a:t>
            </a:r>
            <a:r>
              <a:rPr lang="uk-UA" b="1" smtClean="0"/>
              <a:t>естетика</a:t>
            </a:r>
            <a:endParaRPr lang="ru-RU" b="1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675688" cy="4525963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err="1" smtClean="0"/>
              <a:t>Представники</a:t>
            </a:r>
            <a:r>
              <a:rPr lang="ru-RU" dirty="0" smtClean="0"/>
              <a:t> – 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/>
              <a:t>французькі філософи та письменники :</a:t>
            </a:r>
            <a:r>
              <a:rPr lang="ru-RU" dirty="0" smtClean="0"/>
              <a:t> 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</a:t>
            </a:r>
            <a:r>
              <a:rPr lang="ru-RU" b="1" dirty="0" smtClean="0"/>
              <a:t>Жан-Поль Сартр</a:t>
            </a:r>
            <a:r>
              <a:rPr lang="ru-RU" b="1" dirty="0"/>
              <a:t> (</a:t>
            </a:r>
            <a:r>
              <a:rPr lang="ru-RU" b="1" dirty="0" smtClean="0"/>
              <a:t>1905-1980) -</a:t>
            </a:r>
            <a:r>
              <a:rPr lang="ru-RU" b="1" dirty="0" err="1" smtClean="0"/>
              <a:t>повісті</a:t>
            </a:r>
            <a:r>
              <a:rPr lang="ru-RU" b="1" dirty="0" smtClean="0"/>
              <a:t> </a:t>
            </a:r>
            <a:r>
              <a:rPr lang="ru-RU" b="1" dirty="0"/>
              <a:t>«</a:t>
            </a:r>
            <a:r>
              <a:rPr lang="ru-RU" b="1" dirty="0" err="1"/>
              <a:t>Нудота</a:t>
            </a:r>
            <a:r>
              <a:rPr lang="ru-RU" b="1" dirty="0"/>
              <a:t>», «</a:t>
            </a:r>
            <a:r>
              <a:rPr lang="ru-RU" b="1" dirty="0" err="1"/>
              <a:t>Сторонній</a:t>
            </a:r>
            <a:r>
              <a:rPr lang="ru-RU" b="1" dirty="0"/>
              <a:t>», «Мухи», роман «Чума</a:t>
            </a:r>
            <a:r>
              <a:rPr lang="ru-RU" b="1" dirty="0" smtClean="0"/>
              <a:t>»; </a:t>
            </a:r>
            <a:endParaRPr lang="ru-RU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</a:t>
            </a:r>
            <a:r>
              <a:rPr lang="ru-RU" b="1" dirty="0" smtClean="0"/>
              <a:t>Альбер Камю</a:t>
            </a:r>
            <a:r>
              <a:rPr lang="ru-RU" b="1" dirty="0"/>
              <a:t> (1913-1960</a:t>
            </a:r>
            <a:r>
              <a:rPr lang="ru-RU" b="1" dirty="0" smtClean="0"/>
              <a:t>) – «</a:t>
            </a:r>
            <a:r>
              <a:rPr lang="ru-RU" b="1" dirty="0" err="1" smtClean="0"/>
              <a:t>Міф</a:t>
            </a:r>
            <a:r>
              <a:rPr lang="ru-RU" b="1" dirty="0" smtClean="0"/>
              <a:t> про Сизифа», </a:t>
            </a:r>
            <a:r>
              <a:rPr lang="ru-RU" b="1" dirty="0" err="1" smtClean="0"/>
              <a:t>повість</a:t>
            </a:r>
            <a:r>
              <a:rPr lang="ru-RU" b="1" dirty="0" smtClean="0"/>
              <a:t> «</a:t>
            </a:r>
            <a:r>
              <a:rPr lang="ru-RU" b="1" dirty="0" err="1" smtClean="0"/>
              <a:t>Сторонній</a:t>
            </a:r>
            <a:r>
              <a:rPr lang="ru-RU" b="1" dirty="0" smtClean="0"/>
              <a:t>», роман </a:t>
            </a:r>
            <a:r>
              <a:rPr lang="ru-RU" b="1" dirty="0"/>
              <a:t>«</a:t>
            </a:r>
            <a:r>
              <a:rPr lang="ru-RU" b="1" dirty="0" err="1"/>
              <a:t>Бунтівна</a:t>
            </a:r>
            <a:r>
              <a:rPr lang="ru-RU" b="1" dirty="0"/>
              <a:t> </a:t>
            </a:r>
            <a:r>
              <a:rPr lang="ru-RU" b="1" dirty="0" err="1"/>
              <a:t>людина</a:t>
            </a:r>
            <a:r>
              <a:rPr lang="ru-RU" b="1" dirty="0"/>
              <a:t>»</a:t>
            </a:r>
            <a:r>
              <a:rPr lang="ru-RU" b="1" dirty="0" smtClean="0"/>
              <a:t>. </a:t>
            </a:r>
            <a:endParaRPr lang="ru-RU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</a:t>
            </a:r>
            <a:r>
              <a:rPr lang="ru-RU" b="1" dirty="0" err="1" smtClean="0"/>
              <a:t>Сімона</a:t>
            </a:r>
            <a:r>
              <a:rPr lang="ru-RU" b="1" dirty="0" smtClean="0"/>
              <a:t> </a:t>
            </a:r>
            <a:r>
              <a:rPr lang="ru-RU" b="1" dirty="0"/>
              <a:t>де </a:t>
            </a:r>
            <a:r>
              <a:rPr lang="ru-RU" b="1" dirty="0" smtClean="0"/>
              <a:t>Бовуар (1908-1986) </a:t>
            </a:r>
            <a:r>
              <a:rPr lang="ru-RU" dirty="0" smtClean="0"/>
              <a:t>–  </a:t>
            </a:r>
            <a:r>
              <a:rPr lang="ru-RU" dirty="0" err="1" smtClean="0"/>
              <a:t>романи</a:t>
            </a:r>
            <a:r>
              <a:rPr lang="ru-RU" dirty="0" smtClean="0"/>
              <a:t> «Друга стать», </a:t>
            </a:r>
            <a:r>
              <a:rPr lang="ru-RU" dirty="0"/>
              <a:t>«Гостя</a:t>
            </a:r>
            <a:r>
              <a:rPr lang="ru-RU" dirty="0" smtClean="0"/>
              <a:t>». </a:t>
            </a:r>
            <a:r>
              <a:rPr lang="ru-RU" dirty="0" err="1" smtClean="0"/>
              <a:t>Ідеолог</a:t>
            </a:r>
            <a:r>
              <a:rPr lang="ru-RU" dirty="0" smtClean="0"/>
              <a:t> </a:t>
            </a:r>
            <a:r>
              <a:rPr lang="ru-RU" dirty="0" err="1" smtClean="0"/>
              <a:t>феменізму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/>
              <a:t>Феноменологічна естетика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i="1" u="sng" dirty="0" smtClean="0"/>
              <a:t>Представники</a:t>
            </a:r>
            <a:r>
              <a:rPr lang="uk-UA" dirty="0" smtClean="0"/>
              <a:t> :</a:t>
            </a:r>
            <a:endParaRPr lang="uk-UA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err="1" smtClean="0"/>
              <a:t>німецькі</a:t>
            </a:r>
            <a:r>
              <a:rPr lang="ru-RU" dirty="0" smtClean="0"/>
              <a:t> </a:t>
            </a:r>
            <a:r>
              <a:rPr lang="ru-RU" dirty="0" err="1" smtClean="0"/>
              <a:t>філософи</a:t>
            </a:r>
            <a:r>
              <a:rPr lang="ru-RU" dirty="0" smtClean="0"/>
              <a:t> -</a:t>
            </a:r>
            <a:r>
              <a:rPr lang="ru-RU" b="1" dirty="0" smtClean="0"/>
              <a:t> </a:t>
            </a:r>
            <a:r>
              <a:rPr lang="ru-RU" b="1" dirty="0" err="1" smtClean="0"/>
              <a:t>Едмунд</a:t>
            </a:r>
            <a:r>
              <a:rPr lang="ru-RU" b="1" dirty="0" smtClean="0"/>
              <a:t> </a:t>
            </a:r>
            <a:r>
              <a:rPr lang="ru-RU" b="1" dirty="0" err="1" smtClean="0"/>
              <a:t>Гуссерль</a:t>
            </a:r>
            <a:r>
              <a:rPr lang="ru-RU" dirty="0" smtClean="0"/>
              <a:t> </a:t>
            </a:r>
            <a:r>
              <a:rPr lang="ru-RU" dirty="0"/>
              <a:t>(1859-1938) та</a:t>
            </a:r>
            <a:r>
              <a:rPr lang="ru-RU" b="1" dirty="0"/>
              <a:t> </a:t>
            </a:r>
            <a:r>
              <a:rPr lang="ru-RU" b="1" dirty="0" smtClean="0"/>
              <a:t>Макс Шелер</a:t>
            </a:r>
            <a:r>
              <a:rPr lang="ru-RU" dirty="0" smtClean="0"/>
              <a:t> </a:t>
            </a:r>
            <a:r>
              <a:rPr lang="ru-RU" dirty="0"/>
              <a:t>(1874-1928</a:t>
            </a:r>
            <a:r>
              <a:rPr lang="ru-RU" dirty="0" smtClean="0"/>
              <a:t>); 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err="1" smtClean="0"/>
              <a:t>польський</a:t>
            </a:r>
            <a:r>
              <a:rPr lang="ru-RU" dirty="0" smtClean="0"/>
              <a:t> </a:t>
            </a:r>
            <a:r>
              <a:rPr lang="ru-RU" dirty="0" err="1"/>
              <a:t>естетик</a:t>
            </a:r>
            <a:r>
              <a:rPr lang="ru-RU" b="1" dirty="0"/>
              <a:t> Роман </a:t>
            </a:r>
            <a:r>
              <a:rPr lang="ru-RU" b="1" dirty="0" err="1"/>
              <a:t>Інгарден</a:t>
            </a:r>
            <a:r>
              <a:rPr lang="ru-RU" dirty="0"/>
              <a:t> (</a:t>
            </a:r>
            <a:r>
              <a:rPr lang="ru-RU" dirty="0" smtClean="0"/>
              <a:t>1893-1970); 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err="1" smtClean="0"/>
              <a:t>французький</a:t>
            </a:r>
            <a:r>
              <a:rPr lang="ru-RU" dirty="0" smtClean="0"/>
              <a:t> </a:t>
            </a:r>
            <a:r>
              <a:rPr lang="ru-RU" dirty="0" err="1" smtClean="0"/>
              <a:t>мислитель</a:t>
            </a:r>
            <a:r>
              <a:rPr lang="ru-RU" dirty="0" smtClean="0"/>
              <a:t> </a:t>
            </a:r>
            <a:r>
              <a:rPr lang="ru-RU" b="1" dirty="0" err="1" smtClean="0"/>
              <a:t>Моріс</a:t>
            </a:r>
            <a:r>
              <a:rPr lang="ru-RU" b="1" dirty="0" smtClean="0"/>
              <a:t> </a:t>
            </a:r>
            <a:r>
              <a:rPr lang="ru-RU" b="1" dirty="0"/>
              <a:t>Мерло </a:t>
            </a:r>
            <a:r>
              <a:rPr lang="ru-RU" b="1" dirty="0" err="1"/>
              <a:t>Понті</a:t>
            </a:r>
            <a:r>
              <a:rPr lang="ru-RU" dirty="0"/>
              <a:t> (1908-1961</a:t>
            </a:r>
            <a:r>
              <a:rPr lang="ru-RU" dirty="0" smtClean="0"/>
              <a:t>).  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CCFF66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/>
              <a:t>Феноменологічна естетика:</a:t>
            </a:r>
            <a:br>
              <a:rPr lang="uk-UA" b="1" dirty="0" smtClean="0"/>
            </a:br>
            <a:r>
              <a:rPr lang="uk-UA" b="1" dirty="0" smtClean="0"/>
              <a:t>основні ідеї 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rtlCol="0">
            <a:normAutofit fontScale="85000" lnSpcReduction="10000"/>
          </a:bodyPr>
          <a:lstStyle/>
          <a:p>
            <a:pPr marL="514350" indent="-514350" algn="just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uk-UA" dirty="0" smtClean="0"/>
              <a:t>Вводиться категорія </a:t>
            </a:r>
            <a:r>
              <a:rPr lang="ru-RU" dirty="0"/>
              <a:t>«</a:t>
            </a:r>
            <a:r>
              <a:rPr lang="ru-RU" b="1" dirty="0" err="1"/>
              <a:t>інтенціональність</a:t>
            </a:r>
            <a:r>
              <a:rPr lang="ru-RU" b="1" dirty="0"/>
              <a:t>»</a:t>
            </a:r>
            <a:r>
              <a:rPr lang="ru-RU" dirty="0"/>
              <a:t> (</a:t>
            </a:r>
            <a:r>
              <a:rPr lang="ru-RU" dirty="0" err="1"/>
              <a:t>від</a:t>
            </a:r>
            <a:r>
              <a:rPr lang="ru-RU" dirty="0"/>
              <a:t> лат.</a:t>
            </a:r>
            <a:r>
              <a:rPr lang="ru-RU" b="1" dirty="0"/>
              <a:t> </a:t>
            </a:r>
            <a:r>
              <a:rPr lang="en-US" i="1" dirty="0" err="1"/>
              <a:t>intentio</a:t>
            </a:r>
            <a:r>
              <a:rPr lang="ru-RU" i="1" dirty="0"/>
              <a:t> – </a:t>
            </a:r>
            <a:r>
              <a:rPr lang="ru-RU" dirty="0" err="1" smtClean="0"/>
              <a:t>прагнення</a:t>
            </a:r>
            <a:r>
              <a:rPr lang="ru-RU" dirty="0" smtClean="0"/>
              <a:t>) - </a:t>
            </a:r>
            <a:r>
              <a:rPr lang="ru-RU" dirty="0" err="1" smtClean="0"/>
              <a:t>властивість</a:t>
            </a:r>
            <a:r>
              <a:rPr lang="ru-RU" dirty="0" smtClean="0"/>
              <a:t> </a:t>
            </a:r>
            <a:r>
              <a:rPr lang="ru-RU" dirty="0" err="1"/>
              <a:t>свідомості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спрямованість</a:t>
            </a:r>
            <a:r>
              <a:rPr lang="ru-RU" dirty="0"/>
              <a:t> на </a:t>
            </a:r>
            <a:r>
              <a:rPr lang="ru-RU" dirty="0" err="1" smtClean="0"/>
              <a:t>об’єкт</a:t>
            </a:r>
            <a:r>
              <a:rPr lang="ru-RU" dirty="0" smtClean="0"/>
              <a:t>;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експресії</a:t>
            </a:r>
            <a:r>
              <a:rPr lang="ru-RU" dirty="0"/>
              <a:t>, </a:t>
            </a:r>
            <a:r>
              <a:rPr lang="ru-RU" dirty="0" err="1"/>
              <a:t>прозріння</a:t>
            </a:r>
            <a:r>
              <a:rPr lang="ru-RU" dirty="0"/>
              <a:t> та «</a:t>
            </a:r>
            <a:r>
              <a:rPr lang="ru-RU" dirty="0" err="1"/>
              <a:t>бачення</a:t>
            </a:r>
            <a:r>
              <a:rPr lang="ru-RU" dirty="0"/>
              <a:t> </a:t>
            </a:r>
            <a:r>
              <a:rPr lang="ru-RU" dirty="0" err="1"/>
              <a:t>таємниць</a:t>
            </a:r>
            <a:r>
              <a:rPr lang="ru-RU" dirty="0"/>
              <a:t> </a:t>
            </a:r>
            <a:r>
              <a:rPr lang="ru-RU" dirty="0" err="1"/>
              <a:t>буття</a:t>
            </a:r>
            <a:r>
              <a:rPr lang="ru-RU" dirty="0" smtClean="0"/>
              <a:t>».</a:t>
            </a:r>
            <a:endParaRPr lang="ru-RU" dirty="0" smtClean="0"/>
          </a:p>
          <a:p>
            <a:pPr marL="514350" indent="-514350" algn="just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ru-RU" dirty="0" err="1" smtClean="0"/>
              <a:t>Пропонується</a:t>
            </a:r>
            <a:r>
              <a:rPr lang="ru-RU" dirty="0" smtClean="0"/>
              <a:t> «</a:t>
            </a:r>
            <a:r>
              <a:rPr lang="ru-RU" dirty="0" err="1" smtClean="0"/>
              <a:t>схематичність</a:t>
            </a:r>
            <a:r>
              <a:rPr lang="ru-RU" dirty="0"/>
              <a:t>» («</a:t>
            </a:r>
            <a:r>
              <a:rPr lang="ru-RU" dirty="0" err="1"/>
              <a:t>незавершеність</a:t>
            </a:r>
            <a:r>
              <a:rPr lang="ru-RU" dirty="0"/>
              <a:t>») </a:t>
            </a:r>
            <a:r>
              <a:rPr lang="ru-RU" dirty="0" err="1"/>
              <a:t>художнього</a:t>
            </a:r>
            <a:r>
              <a:rPr lang="ru-RU" dirty="0"/>
              <a:t> </a:t>
            </a:r>
            <a:r>
              <a:rPr lang="ru-RU" dirty="0" err="1" smtClean="0"/>
              <a:t>твору</a:t>
            </a:r>
            <a:r>
              <a:rPr lang="ru-RU" dirty="0" smtClean="0"/>
              <a:t> і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інтерпретації</a:t>
            </a:r>
            <a:r>
              <a:rPr lang="ru-RU" dirty="0" smtClean="0"/>
              <a:t>.</a:t>
            </a:r>
            <a:endParaRPr lang="ru-RU" dirty="0" smtClean="0"/>
          </a:p>
          <a:p>
            <a:pPr marL="514350" indent="-514350" algn="just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ru-RU" dirty="0" err="1" smtClean="0"/>
              <a:t>Естетичними</a:t>
            </a:r>
            <a:r>
              <a:rPr lang="ru-RU" dirty="0" smtClean="0"/>
              <a:t> </a:t>
            </a:r>
            <a:r>
              <a:rPr lang="ru-RU" dirty="0" err="1" smtClean="0"/>
              <a:t>цінностями</a:t>
            </a:r>
            <a:r>
              <a:rPr lang="ru-RU" dirty="0" smtClean="0"/>
              <a:t> предмета </a:t>
            </a:r>
            <a:r>
              <a:rPr lang="ru-RU" dirty="0" err="1" smtClean="0"/>
              <a:t>мистецтва</a:t>
            </a:r>
            <a:r>
              <a:rPr lang="ru-RU" dirty="0" smtClean="0"/>
              <a:t> є:  </a:t>
            </a:r>
            <a:r>
              <a:rPr lang="ru-RU" dirty="0" err="1"/>
              <a:t>динамічність</a:t>
            </a:r>
            <a:r>
              <a:rPr lang="ru-RU" dirty="0"/>
              <a:t>, </a:t>
            </a:r>
            <a:r>
              <a:rPr lang="ru-RU" dirty="0" err="1"/>
              <a:t>експресивність</a:t>
            </a:r>
            <a:r>
              <a:rPr lang="ru-RU" dirty="0"/>
              <a:t>, </a:t>
            </a:r>
            <a:r>
              <a:rPr lang="ru-RU" dirty="0" err="1"/>
              <a:t>драматичність</a:t>
            </a:r>
            <a:r>
              <a:rPr lang="ru-RU" dirty="0"/>
              <a:t>, </a:t>
            </a:r>
            <a:r>
              <a:rPr lang="ru-RU" dirty="0" err="1"/>
              <a:t>ясність</a:t>
            </a:r>
            <a:r>
              <a:rPr lang="ru-RU" dirty="0"/>
              <a:t>, </a:t>
            </a:r>
            <a:r>
              <a:rPr lang="ru-RU" dirty="0" err="1"/>
              <a:t>витонченість</a:t>
            </a:r>
            <a:r>
              <a:rPr lang="ru-RU" dirty="0"/>
              <a:t>, </a:t>
            </a:r>
            <a:r>
              <a:rPr lang="ru-RU" dirty="0" err="1" smtClean="0"/>
              <a:t>оригінальність</a:t>
            </a:r>
            <a:r>
              <a:rPr lang="ru-RU" dirty="0" smtClean="0"/>
              <a:t>.</a:t>
            </a:r>
            <a:endParaRPr lang="ru-RU" dirty="0" smtClean="0"/>
          </a:p>
          <a:p>
            <a:pPr marL="514350" indent="-514350" algn="just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ru-RU" b="1" dirty="0"/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113" y="333375"/>
            <a:ext cx="8229601" cy="1143000"/>
          </a:xfrm>
          <a:solidFill>
            <a:srgbClr val="CCFF66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i="1" dirty="0"/>
              <a:t>Література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/>
              <a:t>1. Дубчак Л.М. , </a:t>
            </a:r>
            <a:r>
              <a:rPr lang="uk-UA" dirty="0" err="1">
                <a:sym typeface="+mn-ea"/>
              </a:rPr>
              <a:t>Прибутько П. С. </a:t>
            </a:r>
            <a:r>
              <a:rPr lang="uk-UA" dirty="0"/>
              <a:t>Естетика: посібник для підготовки до іспитів. 2-ге вид. стереотип. Київ: Вид. Паливода А.В., 2008.  124 с.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/>
              <a:t>2. Адорно Т. Теорія естетики / Теодор Адорно; пер. з нім. П. </a:t>
            </a:r>
            <a:r>
              <a:rPr lang="uk-UA" dirty="0" err="1"/>
              <a:t>Таращук</a:t>
            </a:r>
            <a:r>
              <a:rPr lang="uk-UA" dirty="0"/>
              <a:t>.  Київ: Основи, 2002. 518 с. (Бібліотека ЗНУ).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>
          <a:solidFill>
            <a:srgbClr val="FFCCCC"/>
          </a:solidFill>
        </p:spPr>
        <p:txBody>
          <a:bodyPr/>
          <a:lstStyle/>
          <a:p>
            <a:pPr eaLnBrk="1" hangingPunct="1"/>
            <a:r>
              <a:rPr lang="uk-UA" b="1" smtClean="0"/>
              <a:t>Герменевтична естетика</a:t>
            </a:r>
            <a:endParaRPr lang="ru-RU" b="1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557338"/>
            <a:ext cx="8916988" cy="4568825"/>
          </a:xfrm>
          <a:solidFill>
            <a:srgbClr val="CCFF66"/>
          </a:solidFill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err="1" smtClean="0"/>
              <a:t>Представники</a:t>
            </a:r>
            <a:r>
              <a:rPr lang="ru-RU" dirty="0" smtClean="0"/>
              <a:t> :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1" dirty="0" smtClean="0"/>
              <a:t>Фрідріх </a:t>
            </a:r>
            <a:r>
              <a:rPr lang="uk-UA" b="1" dirty="0" err="1"/>
              <a:t>Шлейєрмахер</a:t>
            </a:r>
            <a:r>
              <a:rPr lang="uk-UA" dirty="0"/>
              <a:t> </a:t>
            </a:r>
            <a:r>
              <a:rPr lang="ru-RU" dirty="0"/>
              <a:t>(</a:t>
            </a:r>
            <a:r>
              <a:rPr lang="ru-RU" dirty="0" smtClean="0"/>
              <a:t>1868-1934)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dirty="0" smtClean="0"/>
              <a:t>Ганс </a:t>
            </a:r>
            <a:r>
              <a:rPr lang="ru-RU" b="1" dirty="0"/>
              <a:t>Георг </a:t>
            </a:r>
            <a:r>
              <a:rPr lang="ru-RU" b="1" dirty="0" err="1"/>
              <a:t>Гадамер</a:t>
            </a:r>
            <a:r>
              <a:rPr lang="ru-RU" dirty="0"/>
              <a:t> </a:t>
            </a:r>
            <a:r>
              <a:rPr lang="ru-RU" dirty="0" smtClean="0"/>
              <a:t>(1900-2002)</a:t>
            </a:r>
            <a:endParaRPr lang="ru-RU" dirty="0" smtClean="0"/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b="1" u="sng" dirty="0" smtClean="0"/>
              <a:t>Ідеї:</a:t>
            </a:r>
            <a:endParaRPr lang="uk-UA" b="1" u="sng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/>
              <a:t>1</a:t>
            </a:r>
            <a:r>
              <a:rPr lang="uk-UA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Пояснення</a:t>
            </a:r>
            <a:r>
              <a:rPr lang="ru-RU" b="1" i="1" dirty="0" smtClean="0"/>
              <a:t> </a:t>
            </a:r>
            <a:r>
              <a:rPr lang="ru-RU" i="1" dirty="0" err="1"/>
              <a:t>специфіки</a:t>
            </a:r>
            <a:r>
              <a:rPr lang="ru-RU" i="1" dirty="0"/>
              <a:t> </a:t>
            </a:r>
            <a:r>
              <a:rPr lang="ru-RU" i="1" dirty="0" err="1"/>
              <a:t>творчості</a:t>
            </a:r>
            <a:r>
              <a:rPr lang="ru-RU" i="1" dirty="0"/>
              <a:t> </a:t>
            </a:r>
            <a:r>
              <a:rPr lang="ru-RU" i="1" dirty="0" err="1"/>
              <a:t>митця</a:t>
            </a:r>
            <a:r>
              <a:rPr lang="ru-RU" i="1" dirty="0"/>
              <a:t> й </a:t>
            </a:r>
            <a:r>
              <a:rPr lang="ru-RU" i="1" dirty="0" err="1"/>
              <a:t>інтерпретатора</a:t>
            </a:r>
            <a:r>
              <a:rPr lang="ru-RU" i="1" dirty="0"/>
              <a:t>.</a:t>
            </a:r>
            <a:r>
              <a:rPr lang="ru-RU" dirty="0"/>
              <a:t> </a:t>
            </a:r>
            <a:r>
              <a:rPr lang="ru-RU" dirty="0" err="1"/>
              <a:t>Творчість</a:t>
            </a:r>
            <a:r>
              <a:rPr lang="ru-RU" dirty="0"/>
              <a:t> </a:t>
            </a:r>
            <a:r>
              <a:rPr lang="ru-RU" dirty="0" err="1"/>
              <a:t>митця</a:t>
            </a:r>
            <a:r>
              <a:rPr lang="ru-RU" dirty="0"/>
              <a:t> – продукт </a:t>
            </a:r>
            <a:r>
              <a:rPr lang="ru-RU" dirty="0" err="1" smtClean="0"/>
              <a:t>позасвідомості</a:t>
            </a:r>
            <a:r>
              <a:rPr lang="ru-RU" dirty="0"/>
              <a:t>. </a:t>
            </a:r>
            <a:r>
              <a:rPr lang="ru-RU" dirty="0" err="1"/>
              <a:t>Інтерпретатор</a:t>
            </a:r>
            <a:r>
              <a:rPr lang="ru-RU" dirty="0"/>
              <a:t> же </a:t>
            </a:r>
            <a:r>
              <a:rPr lang="ru-RU" dirty="0" err="1"/>
              <a:t>керуєтеся</a:t>
            </a:r>
            <a:r>
              <a:rPr lang="ru-RU" dirty="0"/>
              <a:t> </a:t>
            </a:r>
            <a:r>
              <a:rPr lang="ru-RU" dirty="0" err="1"/>
              <a:t>свідомістю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пізнати</a:t>
            </a:r>
            <a:r>
              <a:rPr lang="ru-RU" dirty="0"/>
              <a:t> </a:t>
            </a:r>
            <a:r>
              <a:rPr lang="ru-RU" dirty="0" err="1"/>
              <a:t>твір</a:t>
            </a:r>
            <a:r>
              <a:rPr lang="ru-RU" dirty="0"/>
              <a:t> через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 smtClean="0"/>
              <a:t>. </a:t>
            </a:r>
            <a:r>
              <a:rPr lang="ru-RU" dirty="0" err="1" smtClean="0"/>
              <a:t>Можлива</a:t>
            </a:r>
            <a:r>
              <a:rPr lang="ru-RU" dirty="0" smtClean="0"/>
              <a:t> </a:t>
            </a:r>
            <a:r>
              <a:rPr lang="ru-RU" dirty="0" err="1" smtClean="0"/>
              <a:t>множина</a:t>
            </a:r>
            <a:r>
              <a:rPr lang="ru-RU" dirty="0" smtClean="0"/>
              <a:t> </a:t>
            </a:r>
            <a:r>
              <a:rPr lang="ru-RU" dirty="0" err="1" smtClean="0"/>
              <a:t>інтерпретацій</a:t>
            </a:r>
            <a:r>
              <a:rPr lang="ru-RU" dirty="0" smtClean="0"/>
              <a:t> </a:t>
            </a:r>
            <a:r>
              <a:rPr lang="ru-RU" dirty="0" err="1" smtClean="0"/>
              <a:t>творів</a:t>
            </a:r>
            <a:r>
              <a:rPr lang="ru-RU" dirty="0" smtClean="0"/>
              <a:t> </a:t>
            </a:r>
            <a:r>
              <a:rPr lang="ru-RU" dirty="0" err="1" smtClean="0"/>
              <a:t>мистецтва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/>
              <a:t>2.</a:t>
            </a:r>
            <a:r>
              <a:rPr lang="ru-RU" dirty="0"/>
              <a:t> </a:t>
            </a:r>
            <a:r>
              <a:rPr lang="ru-RU" i="1" dirty="0" err="1"/>
              <a:t>С</a:t>
            </a:r>
            <a:r>
              <a:rPr lang="ru-RU" i="1" dirty="0" err="1" smtClean="0"/>
              <a:t>имволічна</a:t>
            </a:r>
            <a:r>
              <a:rPr lang="ru-RU" i="1" dirty="0" smtClean="0"/>
              <a:t> </a:t>
            </a:r>
            <a:r>
              <a:rPr lang="ru-RU" i="1" dirty="0" err="1" smtClean="0"/>
              <a:t>діяльність</a:t>
            </a:r>
            <a:r>
              <a:rPr lang="ru-RU" i="1" dirty="0" smtClean="0"/>
              <a:t> </a:t>
            </a:r>
            <a:r>
              <a:rPr lang="ru-RU" dirty="0" err="1" smtClean="0"/>
              <a:t>відрізняє</a:t>
            </a:r>
            <a:r>
              <a:rPr lang="ru-RU" dirty="0" smtClean="0"/>
              <a:t> </a:t>
            </a:r>
            <a:r>
              <a:rPr lang="ru-RU" dirty="0" err="1"/>
              <a:t>мистецтво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звичайного</a:t>
            </a:r>
            <a:r>
              <a:rPr lang="ru-RU" dirty="0"/>
              <a:t> </a:t>
            </a:r>
            <a:r>
              <a:rPr lang="ru-RU" dirty="0" err="1" smtClean="0"/>
              <a:t>копіювання</a:t>
            </a:r>
            <a:r>
              <a:rPr lang="ru-RU" dirty="0" smtClean="0"/>
              <a:t>. Художник </a:t>
            </a:r>
            <a:r>
              <a:rPr lang="ru-RU" dirty="0" err="1"/>
              <a:t>наповнює</a:t>
            </a:r>
            <a:r>
              <a:rPr lang="ru-RU" dirty="0"/>
              <a:t> </a:t>
            </a:r>
            <a:r>
              <a:rPr lang="ru-RU" dirty="0" err="1" smtClean="0"/>
              <a:t>реальність</a:t>
            </a:r>
            <a:r>
              <a:rPr lang="ru-RU" dirty="0" smtClean="0"/>
              <a:t> </a:t>
            </a:r>
            <a:r>
              <a:rPr lang="ru-RU" dirty="0" err="1"/>
              <a:t>вільним</a:t>
            </a:r>
            <a:r>
              <a:rPr lang="ru-RU" dirty="0"/>
              <a:t> </a:t>
            </a:r>
            <a:r>
              <a:rPr lang="ru-RU" dirty="0" err="1"/>
              <a:t>смислом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грає</a:t>
            </a:r>
            <a:r>
              <a:rPr lang="ru-RU" dirty="0"/>
              <a:t> з нею.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uk-UA" b="1" u="sng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229600" cy="1143000"/>
          </a:xfrm>
          <a:blipFill dpi="0" rotWithShape="1">
            <a:blip r:embed="rId1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uk-UA" b="1" u="sng" smtClean="0"/>
              <a:t>Постмодерністська естетика</a:t>
            </a:r>
            <a:endParaRPr lang="ru-RU" u="sng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1" cstate="print"/>
            <a:tile tx="0" ty="0" sx="100000" sy="100000" flip="none" algn="tl"/>
          </a:blip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err="1" smtClean="0"/>
              <a:t>Представники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К</a:t>
            </a:r>
            <a:r>
              <a:rPr lang="ru-RU" dirty="0"/>
              <a:t>. </a:t>
            </a:r>
            <a:r>
              <a:rPr lang="ru-RU" dirty="0" err="1" smtClean="0"/>
              <a:t>Леві-Стросс</a:t>
            </a:r>
            <a:r>
              <a:rPr lang="ru-RU" dirty="0" smtClean="0"/>
              <a:t> (28.11.1908-30.10.2009),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 </a:t>
            </a:r>
            <a:r>
              <a:rPr lang="ru-RU" dirty="0"/>
              <a:t>М. </a:t>
            </a:r>
            <a:r>
              <a:rPr lang="ru-RU" dirty="0" smtClean="0"/>
              <a:t>Фуко (1926-1984), 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Ж</a:t>
            </a:r>
            <a:r>
              <a:rPr lang="ru-RU" dirty="0"/>
              <a:t>. </a:t>
            </a:r>
            <a:r>
              <a:rPr lang="ru-RU" dirty="0" err="1" smtClean="0"/>
              <a:t>Лакан</a:t>
            </a:r>
            <a:r>
              <a:rPr lang="ru-RU" dirty="0" smtClean="0"/>
              <a:t> (1901-1981), 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Р</a:t>
            </a:r>
            <a:r>
              <a:rPr lang="ru-RU" dirty="0"/>
              <a:t>. </a:t>
            </a:r>
            <a:r>
              <a:rPr lang="ru-RU" dirty="0" smtClean="0"/>
              <a:t>Барт  (1915-1980)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та </a:t>
            </a:r>
            <a:r>
              <a:rPr lang="ru-RU" dirty="0" err="1"/>
              <a:t>ін</a:t>
            </a:r>
            <a:r>
              <a:rPr lang="ru-RU" dirty="0"/>
              <a:t>.</a:t>
            </a:r>
            <a:endParaRPr lang="ru-RU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395288" y="-100013"/>
            <a:ext cx="8229600" cy="1143001"/>
          </a:xfrm>
          <a:solidFill>
            <a:srgbClr val="CC99FF"/>
          </a:solidFill>
        </p:spPr>
        <p:txBody>
          <a:bodyPr/>
          <a:lstStyle/>
          <a:p>
            <a:pPr eaLnBrk="1" hangingPunct="1"/>
            <a:r>
              <a:rPr lang="uk-UA" u="sng" smtClean="0"/>
              <a:t>Основні ідеї</a:t>
            </a:r>
            <a:endParaRPr lang="ru-RU" u="sng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513"/>
            <a:ext cx="9286875" cy="5616575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/>
              <a:t>1. </a:t>
            </a:r>
            <a:r>
              <a:rPr lang="ru-RU" dirty="0" smtClean="0"/>
              <a:t>Проблематика </a:t>
            </a:r>
            <a:r>
              <a:rPr lang="ru-RU" dirty="0"/>
              <a:t>«культурного </a:t>
            </a:r>
            <a:r>
              <a:rPr lang="ru-RU" dirty="0" smtClean="0"/>
              <a:t>коду» є головною в </a:t>
            </a:r>
            <a:r>
              <a:rPr lang="ru-RU" dirty="0" err="1" smtClean="0"/>
              <a:t>мистецтві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/>
              <a:t>2.</a:t>
            </a:r>
            <a:r>
              <a:rPr lang="ru-RU" dirty="0"/>
              <a:t> Для </a:t>
            </a:r>
            <a:r>
              <a:rPr lang="ru-RU" dirty="0" err="1"/>
              <a:t>постмодерністської</a:t>
            </a:r>
            <a:r>
              <a:rPr lang="ru-RU" dirty="0"/>
              <a:t> </a:t>
            </a:r>
            <a:r>
              <a:rPr lang="ru-RU" dirty="0" err="1"/>
              <a:t>естетики</a:t>
            </a:r>
            <a:r>
              <a:rPr lang="ru-RU" dirty="0"/>
              <a:t>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перевантаженість</a:t>
            </a:r>
            <a:r>
              <a:rPr lang="ru-RU" dirty="0"/>
              <a:t> форм , </a:t>
            </a:r>
            <a:r>
              <a:rPr lang="ru-RU" dirty="0" err="1"/>
              <a:t>підкреслена</a:t>
            </a:r>
            <a:r>
              <a:rPr lang="ru-RU" dirty="0"/>
              <a:t> </a:t>
            </a:r>
            <a:r>
              <a:rPr lang="ru-RU" dirty="0" err="1" smtClean="0"/>
              <a:t>театральність</a:t>
            </a:r>
            <a:r>
              <a:rPr lang="ru-RU" dirty="0" smtClean="0"/>
              <a:t>, </a:t>
            </a:r>
            <a:r>
              <a:rPr lang="ru-RU" dirty="0" err="1"/>
              <a:t>захоплення</a:t>
            </a:r>
            <a:r>
              <a:rPr lang="ru-RU" dirty="0"/>
              <a:t> </a:t>
            </a:r>
            <a:r>
              <a:rPr lang="ru-RU" dirty="0" err="1"/>
              <a:t>стилістичними</a:t>
            </a:r>
            <a:r>
              <a:rPr lang="ru-RU" dirty="0"/>
              <a:t> </a:t>
            </a:r>
            <a:r>
              <a:rPr lang="ru-RU" dirty="0" err="1"/>
              <a:t>варіаціями</a:t>
            </a:r>
            <a:r>
              <a:rPr lang="ru-RU" dirty="0"/>
              <a:t> , </a:t>
            </a:r>
            <a:r>
              <a:rPr lang="ru-RU" dirty="0" err="1"/>
              <a:t>прагнення</a:t>
            </a:r>
            <a:r>
              <a:rPr lang="ru-RU" dirty="0"/>
              <a:t> до </a:t>
            </a:r>
            <a:r>
              <a:rPr lang="ru-RU" dirty="0" err="1"/>
              <a:t>яскравої</a:t>
            </a:r>
            <a:r>
              <a:rPr lang="ru-RU" dirty="0"/>
              <a:t> </a:t>
            </a:r>
            <a:r>
              <a:rPr lang="ru-RU" dirty="0" err="1"/>
              <a:t>образності</a:t>
            </a:r>
            <a:r>
              <a:rPr lang="ru-RU" dirty="0"/>
              <a:t> предметного </a:t>
            </a:r>
            <a:r>
              <a:rPr lang="ru-RU" dirty="0" err="1"/>
              <a:t>середовища</a:t>
            </a:r>
            <a:r>
              <a:rPr lang="ru-RU" dirty="0"/>
              <a:t> .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/>
              <a:t>3.  </a:t>
            </a:r>
            <a:r>
              <a:rPr lang="ru-RU" dirty="0" err="1" smtClean="0"/>
              <a:t>Якісно</a:t>
            </a:r>
            <a:r>
              <a:rPr lang="ru-RU" dirty="0" smtClean="0"/>
              <a:t> </a:t>
            </a:r>
            <a:r>
              <a:rPr lang="ru-RU" dirty="0"/>
              <a:t>нова </a:t>
            </a:r>
            <a:r>
              <a:rPr lang="ru-RU" dirty="0" err="1"/>
              <a:t>ситуація</a:t>
            </a:r>
            <a:r>
              <a:rPr lang="ru-RU" dirty="0"/>
              <a:t> в </a:t>
            </a:r>
            <a:r>
              <a:rPr lang="ru-RU" dirty="0" err="1"/>
              <a:t>мистецтві</a:t>
            </a:r>
            <a:r>
              <a:rPr lang="ru-RU" dirty="0"/>
              <a:t> </a:t>
            </a:r>
            <a:r>
              <a:rPr lang="ru-RU" dirty="0" err="1" smtClean="0"/>
              <a:t>останн</a:t>
            </a:r>
            <a:r>
              <a:rPr lang="en-US" dirty="0" smtClean="0"/>
              <a:t>i</a:t>
            </a:r>
            <a:r>
              <a:rPr lang="ru-RU" dirty="0" smtClean="0"/>
              <a:t>х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/>
              <a:t>отримала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smtClean="0"/>
              <a:t>«</a:t>
            </a:r>
            <a:r>
              <a:rPr lang="ru-RU" b="1" u="sng" dirty="0" err="1" smtClean="0"/>
              <a:t>необароко</a:t>
            </a:r>
            <a:r>
              <a:rPr lang="ru-RU" dirty="0" smtClean="0"/>
              <a:t>» - </a:t>
            </a:r>
            <a:r>
              <a:rPr lang="ru-RU" dirty="0" err="1" smtClean="0"/>
              <a:t>притаманні</a:t>
            </a:r>
            <a:r>
              <a:rPr lang="ru-RU" dirty="0" smtClean="0"/>
              <a:t> </a:t>
            </a:r>
            <a:r>
              <a:rPr lang="ru-RU" dirty="0" err="1"/>
              <a:t>складність</a:t>
            </a:r>
            <a:r>
              <a:rPr lang="ru-RU" dirty="0"/>
              <a:t> і </a:t>
            </a:r>
            <a:r>
              <a:rPr lang="ru-RU" dirty="0" err="1"/>
              <a:t>примхливість</a:t>
            </a:r>
            <a:r>
              <a:rPr lang="ru-RU" dirty="0"/>
              <a:t> </a:t>
            </a:r>
            <a:r>
              <a:rPr lang="ru-RU" dirty="0" smtClean="0"/>
              <a:t>смаку, </a:t>
            </a:r>
            <a:r>
              <a:rPr lang="ru-RU" dirty="0" err="1"/>
              <a:t>заперечення</a:t>
            </a:r>
            <a:r>
              <a:rPr lang="ru-RU" dirty="0"/>
              <a:t> стандарту 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Прямоугольник 3"/>
          <p:cNvSpPr>
            <a:spLocks noChangeArrowheads="1"/>
          </p:cNvSpPr>
          <p:nvPr/>
        </p:nvSpPr>
        <p:spPr bwMode="auto">
          <a:xfrm>
            <a:off x="179388" y="115888"/>
            <a:ext cx="8748712" cy="56435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/>
            <a:r>
              <a:rPr lang="uk-UA" sz="2800" b="1">
                <a:latin typeface="Calibri" panose="020F0502020204030204" pitchFamily="34" charset="0"/>
              </a:rPr>
              <a:t>3</a:t>
            </a:r>
            <a:r>
              <a:rPr lang="uk-UA" sz="2800">
                <a:cs typeface="Arial" panose="020B0604020202020204" pitchFamily="34" charset="0"/>
              </a:rPr>
              <a:t>. У мистецькому житті постмодерну панує «еклектична асиміляція», колаж став однією з форм нової художньої свідомості. </a:t>
            </a:r>
            <a:endParaRPr lang="uk-UA" sz="2800">
              <a:cs typeface="Arial" panose="020B0604020202020204" pitchFamily="34" charset="0"/>
            </a:endParaRPr>
          </a:p>
          <a:p>
            <a:pPr algn="just"/>
            <a:r>
              <a:rPr lang="uk-UA" sz="2800">
                <a:cs typeface="Arial" panose="020B0604020202020204" pitchFamily="34" charset="0"/>
              </a:rPr>
              <a:t>У постмодерністському колажі змішуються елементи стилів минулого, «високе » і «низьке», масовий і елітарний смак. Стилістичні варіації, розвиток можливостей комбінування також є найважливішими принципами естетики необароко.</a:t>
            </a:r>
            <a:endParaRPr lang="uk-UA" sz="2800">
              <a:cs typeface="Arial" panose="020B0604020202020204" pitchFamily="34" charset="0"/>
            </a:endParaRPr>
          </a:p>
          <a:p>
            <a:pPr algn="just"/>
            <a:endParaRPr lang="uk-UA" sz="2800">
              <a:cs typeface="Arial" panose="020B0604020202020204" pitchFamily="34" charset="0"/>
            </a:endParaRPr>
          </a:p>
          <a:p>
            <a:pPr algn="just"/>
            <a:r>
              <a:rPr lang="uk-UA" sz="2800" b="1">
                <a:cs typeface="Arial" panose="020B0604020202020204" pitchFamily="34" charset="0"/>
              </a:rPr>
              <a:t>4</a:t>
            </a:r>
            <a:r>
              <a:rPr lang="uk-UA" sz="2800">
                <a:cs typeface="Arial" panose="020B0604020202020204" pitchFamily="34" charset="0"/>
              </a:rPr>
              <a:t>. Мистецтво - це виклик і подолання самотності. Адже в творчості людина виходить за власні межі та ділиться з іншими своїми переживаннями, думками, інтимними почуттями</a:t>
            </a:r>
            <a:r>
              <a:rPr lang="uk-UA" sz="2800">
                <a:latin typeface="Calibri" panose="020F0502020204030204" pitchFamily="34" charset="0"/>
              </a:rPr>
              <a:t>.</a:t>
            </a:r>
            <a:endParaRPr lang="uk-UA" sz="28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p>
            <a:r>
              <a:rPr lang="en-US">
                <a:sym typeface="+mn-ea"/>
              </a:rPr>
              <a:t>Му́зика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p>
            <a:r>
              <a:rPr lang="en-US"/>
              <a:t>  — </a:t>
            </a:r>
            <a:r>
              <a:rPr lang="en-US" b="1" u="sng"/>
              <a:t>мистецтво організації музичних звуків</a:t>
            </a:r>
            <a:r>
              <a:rPr lang="uk-UA" altLang="en-US" b="1" u="sng"/>
              <a:t>.</a:t>
            </a:r>
            <a:r>
              <a:rPr lang="uk-UA" altLang="en-US"/>
              <a:t> Джерелами такого звуку можуть бути: людський голос, музичні інструменти, електричні генератори тощо. Чотири основні властивості музичного звуку — </a:t>
            </a:r>
            <a:r>
              <a:rPr lang="uk-UA" altLang="en-US" b="1" u="sng"/>
              <a:t>звуковисотність, тембр, гучність та тривалість. </a:t>
            </a:r>
            <a:r>
              <a:rPr lang="uk-UA" altLang="en-US" sz="2000" b="1" u="sng"/>
              <a:t>Будь-який музичний твір,  може бути зафіксований у вигляді нотного запису та у вигляді звукозапису. Найдавніші форми нотного запису були відомі ряду стародавніх цивілізацій II–I тисячоліть до н. е., тоді як звукозапис був винайдений лише під кінець XIX століття нашої ери. </a:t>
            </a:r>
            <a:endParaRPr lang="uk-UA" altLang="en-US" sz="2000" b="1" u="sng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p>
            <a:r>
              <a:rPr lang="en-US">
                <a:sym typeface="+mn-ea"/>
              </a:rPr>
              <a:t>Відносно походження музичного мистецтва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210" y="1417955"/>
            <a:ext cx="8403590" cy="470852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p>
            <a:pPr marL="0" indent="0" algn="dist">
              <a:buNone/>
            </a:pPr>
            <a:r>
              <a:rPr lang="en-US" sz="2400"/>
              <a:t>в ХІХ–ХХ століттях були висунені різні гіпотези, згідно з якими витоками мистецтва були </a:t>
            </a:r>
            <a:r>
              <a:rPr lang="en-US" sz="2400" i="1"/>
              <a:t>інтонації збудженого мовлення (</a:t>
            </a:r>
            <a:r>
              <a:rPr lang="en-US" sz="2400"/>
              <a:t>Г. Спенсер), </a:t>
            </a:r>
            <a:r>
              <a:rPr lang="en-US" sz="2400" i="1"/>
              <a:t>спів птахів та тварин </a:t>
            </a:r>
            <a:r>
              <a:rPr lang="en-US" sz="2400"/>
              <a:t>(Ч. Дарвін), </a:t>
            </a:r>
            <a:r>
              <a:rPr lang="en-US" sz="2400" i="1"/>
              <a:t>ритми роботи первісних людей </a:t>
            </a:r>
            <a:r>
              <a:rPr lang="en-US" sz="2400"/>
              <a:t>(К. Бюхер),</a:t>
            </a:r>
            <a:r>
              <a:rPr lang="en-US" sz="2400" i="1"/>
              <a:t> їх звукові сигнали </a:t>
            </a:r>
            <a:r>
              <a:rPr lang="en-US" sz="2400"/>
              <a:t>(К. Штумпф), </a:t>
            </a:r>
            <a:r>
              <a:rPr lang="en-US" sz="2400" i="1"/>
              <a:t>магічні заклинання </a:t>
            </a:r>
            <a:r>
              <a:rPr lang="en-US" sz="2400"/>
              <a:t>(Ж. Комбар'є). У сучасній науці, що спирається на археологічні та етнографічні дані вважається, що музика розвивалася і поступово виділилася із </a:t>
            </a:r>
            <a:r>
              <a:rPr lang="en-US" sz="2400" i="1"/>
              <a:t>первісного синкретичного прамистецтва, що містило в собі зародки танцю, поезії та інших видів мистецтва</a:t>
            </a:r>
            <a:r>
              <a:rPr lang="en-US" sz="2800" i="1"/>
              <a:t>.</a:t>
            </a:r>
            <a:endParaRPr lang="en-US" sz="2800" i="1"/>
          </a:p>
          <a:p>
            <a:pPr marL="0" indent="0" algn="dist">
              <a:buNone/>
            </a:pPr>
            <a:r>
              <a:rPr lang="en-US" sz="2800" i="1"/>
              <a:t>Виділення музики в самостійний вид мистецтва відбувалося в період розкладу первісного строю. </a:t>
            </a:r>
            <a:endParaRPr lang="en-US" sz="2800" i="1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p>
            <a:r>
              <a:rPr lang="uk-UA" altLang="en-US"/>
              <a:t>Жанри музики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0310"/>
            <a:ext cx="8229600" cy="491617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p>
            <a:pPr marL="0" indent="0" algn="just">
              <a:lnSpc>
                <a:spcPct val="100000"/>
              </a:lnSpc>
              <a:buNone/>
            </a:pPr>
            <a:r>
              <a:rPr lang="en-US" sz="1800" b="1"/>
              <a:t>«Українська онлайн-крамниця «umka.com.ua»</a:t>
            </a:r>
            <a:r>
              <a:rPr lang="en-US" sz="1800"/>
              <a:t>, що спеціалізується на продажах українських аудіозаписів, виділяє такі </a:t>
            </a:r>
            <a:r>
              <a:rPr lang="uk-UA" altLang="en-US" sz="1800"/>
              <a:t>жанри:</a:t>
            </a:r>
            <a:r>
              <a:rPr lang="en-US" sz="1800"/>
              <a:t> «Народна музика», «Церковна музика», «Рок та альтернатива», «Хіп-хоп», «Поп (Легка) музика», «Естрада», «Забава», «Джаз та навколо», «Електроакустичні досліди», «Класична музика», «музика для дітей».</a:t>
            </a:r>
            <a:endParaRPr lang="en-US" sz="1800"/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800" b="1"/>
              <a:t>Французька система класифікації музичних документів </a:t>
            </a:r>
            <a:r>
              <a:rPr lang="en-US" sz="1800"/>
              <a:t>, поділяє музичні видання на такі «класи» (classes):</a:t>
            </a:r>
            <a:endParaRPr lang="en-US" sz="1800"/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800"/>
              <a:t>classe 1. Музика афро-американського походження: Блюз, спірічуелс, R&amp;B, хіп-хоп, реггі</a:t>
            </a:r>
            <a:endParaRPr lang="en-US" sz="1800"/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800"/>
              <a:t>classe 2. Рок-музика та різновиди: рок-н-рол, рок, поп, фольк-рок, метал, панк та ін.</a:t>
            </a:r>
            <a:endParaRPr lang="en-US" sz="1800"/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800"/>
              <a:t>classe 3. Класична музика (західної традиції): камерна, оркестрова, вокальна, духовна</a:t>
            </a:r>
            <a:r>
              <a:rPr lang="uk-UA" altLang="en-US" sz="1800"/>
              <a:t>.</a:t>
            </a:r>
            <a:endParaRPr lang="en-US" sz="1800"/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800"/>
              <a:t>classe 4. Електронна музика: рання, ембієнт, хауз, техно, електроніка, D&amp;B,</a:t>
            </a:r>
            <a:endParaRPr lang="en-US" sz="1800"/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800"/>
              <a:t>classe 5. Прикладна музика: для радіо і телебачення, для обрядів, для спорту тощо</a:t>
            </a:r>
            <a:r>
              <a:rPr lang="uk-UA" altLang="en-US" sz="1800"/>
              <a:t>. </a:t>
            </a:r>
            <a:endParaRPr lang="uk-UA" altLang="en-US" sz="1800"/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800"/>
              <a:t>classe 6. Кіномузика</a:t>
            </a:r>
            <a:endParaRPr lang="en-US" sz="1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p>
            <a:r>
              <a:rPr lang="uk-UA" altLang="en-US"/>
              <a:t>МУЗИЧНА ДІЯЛЬНІСТЬ ЛЮДИНИ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p>
            <a:pPr marL="0" indent="0">
              <a:buNone/>
            </a:pPr>
            <a:r>
              <a:rPr lang="en-US"/>
              <a:t>На сучасному етапі розрізняють три види музичної діяльності людини: </a:t>
            </a:r>
            <a:r>
              <a:rPr lang="en-US" b="1"/>
              <a:t>композиція, виконавство і сприйняття музики</a:t>
            </a:r>
            <a:r>
              <a:rPr lang="en-US"/>
              <a:t>. Їм відповідають три етапи існування музичного твору —</a:t>
            </a:r>
            <a:r>
              <a:rPr lang="en-US" b="1"/>
              <a:t> його створення, відтворення і слухання.</a:t>
            </a:r>
            <a:endParaRPr lang="en-US" b="1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p>
            <a:r>
              <a:rPr lang="uk-UA" altLang="en-US" b="1"/>
              <a:t>Тенденції розвитку музики</a:t>
            </a:r>
            <a:endParaRPr lang="uk-UA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7925"/>
            <a:ext cx="8229600" cy="494855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p>
            <a:pPr marL="0" indent="0" algn="just">
              <a:buNone/>
            </a:pPr>
            <a:r>
              <a:rPr lang="uk-UA" altLang="en-US"/>
              <a:t>1. Процес </a:t>
            </a:r>
            <a:r>
              <a:rPr lang="uk-UA" altLang="en-US" b="1"/>
              <a:t>комерціоналізації і технологізації музики. </a:t>
            </a:r>
            <a:r>
              <a:rPr lang="uk-UA" altLang="en-US"/>
              <a:t>Захист авторських прав.</a:t>
            </a:r>
            <a:endParaRPr lang="uk-UA" altLang="en-US"/>
          </a:p>
          <a:p>
            <a:pPr marL="0" indent="0" algn="just">
              <a:buNone/>
            </a:pPr>
            <a:r>
              <a:rPr lang="uk-UA" altLang="en-US"/>
              <a:t>2. </a:t>
            </a:r>
            <a:r>
              <a:rPr lang="uk-UA" altLang="en-US" b="1"/>
              <a:t>Взаємодія</a:t>
            </a:r>
            <a:r>
              <a:rPr lang="uk-UA" altLang="en-US"/>
              <a:t> європейських та неєвропейських </a:t>
            </a:r>
            <a:r>
              <a:rPr lang="uk-UA" altLang="en-US" b="1"/>
              <a:t>музичних культур.</a:t>
            </a:r>
            <a:r>
              <a:rPr lang="uk-UA" altLang="en-US"/>
              <a:t> Глобалізація культурного простору завдяки новітнім засобам комунікації.</a:t>
            </a:r>
            <a:endParaRPr lang="uk-UA" altLang="en-US"/>
          </a:p>
          <a:p>
            <a:pPr marL="0" indent="0" algn="just">
              <a:buNone/>
            </a:pPr>
            <a:r>
              <a:rPr lang="uk-UA" altLang="en-US"/>
              <a:t>3.</a:t>
            </a:r>
            <a:r>
              <a:rPr lang="uk-UA" altLang="en-US" b="1"/>
              <a:t>Музика</a:t>
            </a:r>
            <a:r>
              <a:rPr lang="uk-UA" altLang="en-US"/>
              <a:t> стає видовищем, </a:t>
            </a:r>
            <a:r>
              <a:rPr lang="uk-UA" altLang="en-US" b="1"/>
              <a:t>продуктом масового споживання та індикатором групової ідентифікації</a:t>
            </a:r>
            <a:r>
              <a:rPr lang="uk-UA" altLang="en-US"/>
              <a:t>, знаком, що допомагає визначити свою приналежність до тієї чи іншої субкультури, до певного </a:t>
            </a:r>
            <a:r>
              <a:rPr lang="uk-UA" altLang="en-US" b="1"/>
              <a:t>етносу.</a:t>
            </a:r>
            <a:endParaRPr lang="uk-UA" altLang="en-US" b="1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p>
            <a:r>
              <a:rPr lang="ru-RU" altLang="en-US"/>
              <a:t>В</a:t>
            </a:r>
            <a:r>
              <a:rPr lang="uk-UA" altLang="ru-RU"/>
              <a:t>і</a:t>
            </a:r>
            <a:r>
              <a:rPr lang="ru-RU" altLang="en-US"/>
              <a:t>дом</a:t>
            </a:r>
            <a:r>
              <a:rPr lang="uk-UA" altLang="ru-RU"/>
              <a:t>і вокалісти</a:t>
            </a:r>
            <a:endParaRPr lang="uk-UA" alt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p>
            <a:r>
              <a:rPr lang="uk-UA" altLang="en-US"/>
              <a:t>Лучано Паворотті</a:t>
            </a:r>
            <a:r>
              <a:rPr lang="ru-RU" altLang="uk-UA"/>
              <a:t>, квартет </a:t>
            </a:r>
            <a:r>
              <a:rPr lang="uk-UA" altLang="uk-UA"/>
              <a:t>ІльДиво, </a:t>
            </a:r>
            <a:endParaRPr lang="uk-UA" altLang="en-US"/>
          </a:p>
          <a:p>
            <a:r>
              <a:rPr lang="uk-UA" altLang="en-US"/>
              <a:t>Дімаш</a:t>
            </a:r>
            <a:r>
              <a:rPr lang="ru-RU" altLang="uk-UA"/>
              <a:t>,</a:t>
            </a:r>
            <a:r>
              <a:rPr lang="uk-UA" altLang="ru-RU"/>
              <a:t>Марселіто Помой, </a:t>
            </a:r>
            <a:endParaRPr lang="uk-UA" altLang="en-US"/>
          </a:p>
          <a:p>
            <a:r>
              <a:rPr lang="uk-UA" altLang="en-US"/>
              <a:t>Адель</a:t>
            </a:r>
            <a:r>
              <a:rPr lang="ru-RU" altLang="uk-UA"/>
              <a:t>, </a:t>
            </a:r>
            <a:r>
              <a:rPr lang="uk-UA" altLang="en-US">
                <a:sym typeface="+mn-ea"/>
              </a:rPr>
              <a:t>Еми Вайнхаус, </a:t>
            </a:r>
            <a:r>
              <a:rPr lang="uk-UA" altLang="uk-UA">
                <a:sym typeface="+mn-ea"/>
              </a:rPr>
              <a:t>Елтон Джон, </a:t>
            </a:r>
            <a:r>
              <a:rPr lang="ru-RU" altLang="uk-UA">
                <a:sym typeface="+mn-ea"/>
              </a:rPr>
              <a:t>Фреди Меркури</a:t>
            </a:r>
            <a:endParaRPr lang="ru-RU" altLang="uk-UA">
              <a:sym typeface="+mn-ea"/>
            </a:endParaRPr>
          </a:p>
          <a:p>
            <a:r>
              <a:rPr lang="uk-UA" altLang="en-US"/>
              <a:t>Адам Ламберт</a:t>
            </a:r>
            <a:r>
              <a:rPr lang="ru-RU" altLang="uk-UA"/>
              <a:t>,</a:t>
            </a:r>
            <a:r>
              <a:rPr lang="uk-UA" altLang="ru-RU"/>
              <a:t>леди Гага, </a:t>
            </a:r>
            <a:r>
              <a:rPr lang="ru-RU" altLang="uk-UA"/>
              <a:t>Бейонсе, </a:t>
            </a:r>
            <a:r>
              <a:rPr lang="uk-UA" altLang="en-US">
                <a:sym typeface="+mn-ea"/>
              </a:rPr>
              <a:t>Майкл Джексон</a:t>
            </a:r>
            <a:r>
              <a:rPr lang="ru-RU" altLang="uk-UA">
                <a:sym typeface="+mn-ea"/>
              </a:rPr>
              <a:t>, У</a:t>
            </a:r>
            <a:r>
              <a:rPr lang="uk-UA" altLang="uk-UA">
                <a:sym typeface="+mn-ea"/>
              </a:rPr>
              <a:t>ітні Хьюстон, Елвис Пресли, Селін Діон, Гаро, Тіна Тернер, Мерайя Кери, Кристина Агилера,Патрісіа Каас, Мирей Матье</a:t>
            </a:r>
            <a:endParaRPr lang="uk-UA" altLang="en-US"/>
          </a:p>
          <a:p>
            <a:r>
              <a:rPr lang="en-US" altLang="en-US"/>
              <a:t>U2, ABBA, Muse, Deep Purple, Scorpions</a:t>
            </a:r>
            <a:r>
              <a:rPr lang="ru-RU" altLang="en-US"/>
              <a:t>,</a:t>
            </a:r>
            <a:endParaRPr lang="en-US" altLang="en-US"/>
          </a:p>
          <a:p>
            <a:r>
              <a:rPr lang="en-US" altLang="en-US"/>
              <a:t>Queen</a:t>
            </a:r>
            <a:r>
              <a:rPr lang="uk-UA" altLang="en-US"/>
              <a:t> та інші</a:t>
            </a:r>
            <a:endParaRPr lang="uk-UA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67738" cy="1044575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u="sng" dirty="0" smtClean="0"/>
              <a:t>СУЧАСНА ЕСТЕТИКА</a:t>
            </a:r>
            <a:br>
              <a:rPr lang="uk-UA" u="sng" dirty="0" smtClean="0"/>
            </a:br>
            <a:r>
              <a:rPr lang="uk-UA" dirty="0" smtClean="0"/>
              <a:t>(20</a:t>
            </a:r>
            <a:r>
              <a:rPr lang="en-US" dirty="0" smtClean="0"/>
              <a:t> </a:t>
            </a:r>
            <a:r>
              <a:rPr lang="en-US" dirty="0" err="1" smtClean="0"/>
              <a:t>ст</a:t>
            </a:r>
            <a:r>
              <a:rPr lang="en-US" dirty="0" smtClean="0"/>
              <a:t>.</a:t>
            </a:r>
            <a:r>
              <a:rPr lang="uk-UA" dirty="0" smtClean="0"/>
              <a:t> – початок 21 </a:t>
            </a:r>
            <a:r>
              <a:rPr lang="uk-UA" dirty="0" err="1" smtClean="0"/>
              <a:t>ст</a:t>
            </a:r>
            <a:r>
              <a:rPr lang="en-US" dirty="0" smtClean="0"/>
              <a:t>.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4313"/>
            <a:ext cx="9396413" cy="5508625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 err="1" smtClean="0"/>
              <a:t>Характеризується</a:t>
            </a:r>
            <a:r>
              <a:rPr lang="ru-RU" b="1" dirty="0" smtClean="0"/>
              <a:t>:</a:t>
            </a:r>
            <a:endParaRPr lang="ru-RU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- 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поширенням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методу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вільного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напівхудожнього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філософствування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відмовою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усіляких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догм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закликом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переоцінки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всіх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цінностей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естетична</a:t>
            </a:r>
            <a:r>
              <a:rPr lang="ru-R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проблематика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найбільш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родуктивно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розвивається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теорії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мистецтва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художній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критиці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психології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соціології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семіотиці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лінгвістиці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/>
              <a:t>Українські відомі вокалісти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215" y="1196975"/>
            <a:ext cx="8229600" cy="4525963"/>
          </a:xfrm>
        </p:spPr>
        <p:txBody>
          <a:bodyPr/>
          <a:p>
            <a:pPr marL="0" indent="0"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Артем Пивоваров</a:t>
            </a:r>
            <a:r>
              <a:rPr lang="en-US" altLang="en-US" sz="2400">
                <a:solidFill>
                  <a:srgbClr val="FF0000"/>
                </a:solidFill>
              </a:rPr>
              <a:t>: майстер музичних експериментів</a:t>
            </a:r>
            <a:endParaRPr lang="en-US" altLang="en-US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Alyona Alyona</a:t>
            </a:r>
            <a:r>
              <a:rPr lang="en-US" altLang="en-US" sz="2400">
                <a:solidFill>
                  <a:srgbClr val="FF0000"/>
                </a:solidFill>
              </a:rPr>
              <a:t>: голос українського репу</a:t>
            </a:r>
            <a:endParaRPr lang="en-US" altLang="en-US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MONATIK</a:t>
            </a:r>
            <a:r>
              <a:rPr lang="en-US" altLang="en-US" sz="2400">
                <a:solidFill>
                  <a:srgbClr val="FF0000"/>
                </a:solidFill>
              </a:rPr>
              <a:t>: король танцювальної поп-музики</a:t>
            </a:r>
            <a:endParaRPr lang="en-US" altLang="en-US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Тіна Кароль</a:t>
            </a:r>
            <a:r>
              <a:rPr lang="en-US" altLang="en-US" sz="2400">
                <a:solidFill>
                  <a:srgbClr val="FF0000"/>
                </a:solidFill>
              </a:rPr>
              <a:t>: неперевершена вокалістка</a:t>
            </a:r>
            <a:endParaRPr lang="en-US" altLang="en-US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Jamala:</a:t>
            </a:r>
            <a:r>
              <a:rPr lang="en-US" altLang="en-US" sz="2400">
                <a:solidFill>
                  <a:srgbClr val="FF0000"/>
                </a:solidFill>
              </a:rPr>
              <a:t> голос, що підкорив Європу</a:t>
            </a:r>
            <a:endParaRPr lang="en-US" altLang="en-US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Макс Барських:</a:t>
            </a:r>
            <a:r>
              <a:rPr lang="en-US" altLang="en-US" sz="2400">
                <a:solidFill>
                  <a:srgbClr val="FF0000"/>
                </a:solidFill>
              </a:rPr>
              <a:t> поп-ікона нового покоління</a:t>
            </a:r>
            <a:endParaRPr lang="en-US" altLang="en-US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The Hardkiss:</a:t>
            </a:r>
            <a:r>
              <a:rPr lang="en-US" altLang="en-US" sz="2400">
                <a:solidFill>
                  <a:srgbClr val="FF0000"/>
                </a:solidFill>
              </a:rPr>
              <a:t> рок-енергія нової України</a:t>
            </a:r>
            <a:endParaRPr lang="en-US" altLang="en-US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Jerry Heil</a:t>
            </a:r>
            <a:r>
              <a:rPr lang="uk-UA" altLang="en-US" sz="2400">
                <a:solidFill>
                  <a:srgbClr val="FF0000"/>
                </a:solidFill>
              </a:rPr>
              <a:t> ( </a:t>
            </a:r>
            <a:r>
              <a:rPr lang="en-US" altLang="en-US" sz="2400">
                <a:solidFill>
                  <a:srgbClr val="FF0000"/>
                </a:solidFill>
              </a:rPr>
              <a:t>Яна Шемаєва</a:t>
            </a:r>
            <a:r>
              <a:rPr lang="uk-UA" altLang="en-US" sz="2400">
                <a:solidFill>
                  <a:srgbClr val="FF0000"/>
                </a:solidFill>
              </a:rPr>
              <a:t>),</a:t>
            </a:r>
            <a:endParaRPr lang="uk-UA" altLang="en-US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Океан Ельзи</a:t>
            </a:r>
            <a:r>
              <a:rPr lang="en-US" altLang="en-US" sz="2400">
                <a:solidFill>
                  <a:srgbClr val="FF0000"/>
                </a:solidFill>
              </a:rPr>
              <a:t> ,</a:t>
            </a:r>
            <a:r>
              <a:rPr lang="uk-UA" altLang="en-US" sz="2400">
                <a:solidFill>
                  <a:srgbClr val="FF0000"/>
                </a:solidFill>
              </a:rPr>
              <a:t> Святослав Вакурчук</a:t>
            </a:r>
            <a:endParaRPr lang="uk-UA" altLang="en-US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Сергій Бабкін</a:t>
            </a:r>
            <a:r>
              <a:rPr lang="uk-UA" altLang="en-US" sz="2400">
                <a:solidFill>
                  <a:srgbClr val="FF0000"/>
                </a:solidFill>
              </a:rPr>
              <a:t>, ,</a:t>
            </a:r>
            <a:r>
              <a:rPr lang="en-US" altLang="en-US" sz="2400" b="1">
                <a:solidFill>
                  <a:srgbClr val="FF0000"/>
                </a:solidFill>
              </a:rPr>
              <a:t>ONUKA</a:t>
            </a:r>
            <a:r>
              <a:rPr lang="en-US" altLang="en-US" sz="2400">
                <a:solidFill>
                  <a:srgbClr val="FF0000"/>
                </a:solidFill>
              </a:rPr>
              <a:t> </a:t>
            </a:r>
            <a:r>
              <a:rPr lang="uk-UA" altLang="en-US" sz="2400">
                <a:solidFill>
                  <a:srgbClr val="FF0000"/>
                </a:solidFill>
              </a:rPr>
              <a:t>(</a:t>
            </a:r>
            <a:r>
              <a:rPr lang="en-US" altLang="en-US" sz="2400">
                <a:solidFill>
                  <a:srgbClr val="FF0000"/>
                </a:solidFill>
              </a:rPr>
              <a:t> Нат</a:t>
            </a:r>
            <a:r>
              <a:rPr lang="uk-UA" altLang="en-US" sz="2400">
                <a:solidFill>
                  <a:srgbClr val="FF0000"/>
                </a:solidFill>
              </a:rPr>
              <a:t>а</a:t>
            </a:r>
            <a:r>
              <a:rPr lang="en-US" altLang="en-US" sz="2400">
                <a:solidFill>
                  <a:srgbClr val="FF0000"/>
                </a:solidFill>
              </a:rPr>
              <a:t> Жижченко</a:t>
            </a:r>
            <a:r>
              <a:rPr lang="uk-UA" altLang="en-US" sz="2400">
                <a:solidFill>
                  <a:srgbClr val="FF0000"/>
                </a:solidFill>
              </a:rPr>
              <a:t>), </a:t>
            </a:r>
            <a:r>
              <a:rPr lang="uk-UA" altLang="en-US" sz="2400" b="1">
                <a:solidFill>
                  <a:srgbClr val="FF0000"/>
                </a:solidFill>
              </a:rPr>
              <a:t>Кола </a:t>
            </a:r>
            <a:r>
              <a:rPr lang="uk-UA" altLang="en-US" sz="2400">
                <a:solidFill>
                  <a:srgbClr val="FF0000"/>
                </a:solidFill>
              </a:rPr>
              <a:t>(Анастасія Прудіус), Мама-Ріка ( Аю Кочетова), </a:t>
            </a:r>
            <a:r>
              <a:rPr lang="en-US" altLang="en-US" sz="2400">
                <a:solidFill>
                  <a:srgbClr val="FF0000"/>
                </a:solidFill>
              </a:rPr>
              <a:t>Shumei</a:t>
            </a:r>
            <a:r>
              <a:rPr lang="uk-UA" altLang="en-US" sz="2400">
                <a:solidFill>
                  <a:srgbClr val="FF0000"/>
                </a:solidFill>
              </a:rPr>
              <a:t> (Олег Шумей), </a:t>
            </a:r>
            <a:r>
              <a:rPr lang="en-US" altLang="en-US" sz="2400">
                <a:solidFill>
                  <a:srgbClr val="FF0000"/>
                </a:solidFill>
              </a:rPr>
              <a:t>Klavdia Petrivna</a:t>
            </a:r>
            <a:r>
              <a:rPr lang="uk-UA" altLang="en-US" sz="2400">
                <a:solidFill>
                  <a:srgbClr val="FF0000"/>
                </a:solidFill>
              </a:rPr>
              <a:t> (Соломія Опришко)</a:t>
            </a:r>
            <a:endParaRPr lang="uk-UA" alt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/>
              <a:t>Україну представляли на Євробаченні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Україна бере участь у Євробаченні з 2003 року, і за цей час встигла не лише здобути три перемоги, а й стати однією з найуспішніших країн конкурсу. Ось ключові моменти:</a:t>
            </a:r>
            <a:endParaRPr lang="en-US" altLang="en-US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</a:rPr>
              <a:t>🏆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 b="1">
                <a:latin typeface="Times New Roman" panose="02020603050405020304" charset="0"/>
                <a:cs typeface="Times New Roman" panose="02020603050405020304" charset="0"/>
              </a:rPr>
              <a:t>Перемоги України</a:t>
            </a:r>
            <a:endParaRPr lang="en-US" altLang="en-US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2004 — Руслана з піснею "Wild Dances" (1 місце)</a:t>
            </a:r>
            <a:endParaRPr lang="en-US" altLang="en-US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2016 — Джамала з піснею "1944" (1 місце)</a:t>
            </a:r>
            <a:endParaRPr lang="en-US" altLang="en-US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2022 — Kalush Orchestra з піснею "Стефанія" (1 місце)</a:t>
            </a:r>
            <a:endParaRPr lang="en-US" altLang="en-US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en-US" sz="20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en-US" sz="2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Представники України </a:t>
            </a:r>
            <a:r>
              <a:rPr lang="uk-UA" altLang="en-US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на Євробаченні </a:t>
            </a:r>
            <a:br>
              <a:rPr lang="uk-UA" altLang="en-US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</a:b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 роках</a:t>
            </a:r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uk-UA" altLang="en-US" sz="1800"/>
              <a:t>2003 -</a:t>
            </a:r>
            <a:r>
              <a:rPr lang="en-US" altLang="en-US" sz="1800"/>
              <a:t>Олександр Пономарьов</a:t>
            </a:r>
            <a:r>
              <a:rPr lang="uk-UA" altLang="en-US" sz="1800"/>
              <a:t>- 14 місце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2007 - </a:t>
            </a:r>
            <a:r>
              <a:rPr lang="en-US" altLang="en-US" sz="1800"/>
              <a:t>Вєрка Сердючка</a:t>
            </a:r>
            <a:r>
              <a:rPr lang="uk-UA" altLang="en-US" sz="1800"/>
              <a:t>              -  2 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2008- Ані Лорак                            - 2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2010 -</a:t>
            </a:r>
            <a:r>
              <a:rPr lang="en-US" altLang="en-US" sz="1800"/>
              <a:t>Alyosha                                 -10</a:t>
            </a:r>
            <a:endParaRPr lang="en-US" altLang="en-US" sz="1800"/>
          </a:p>
          <a:p>
            <a:pPr marL="0" indent="0">
              <a:buNone/>
            </a:pPr>
            <a:r>
              <a:rPr lang="en-US" altLang="en-US" sz="1800"/>
              <a:t>2011- </a:t>
            </a:r>
            <a:r>
              <a:rPr lang="uk-UA" altLang="en-US" sz="1800"/>
              <a:t>Міка Ньютон                       - 4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2013-Злата Огнєвіч                     -  3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2012 -Світлана Лобода              -- 12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2014 Марія Яремчук                    - 6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2017 </a:t>
            </a:r>
            <a:r>
              <a:rPr lang="en-US" altLang="en-US" sz="1800"/>
              <a:t>O.Torvald</a:t>
            </a:r>
            <a:r>
              <a:rPr lang="uk-UA" altLang="en-US" sz="1800"/>
              <a:t>                             - 24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2018 Меловін                              - 17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2021 </a:t>
            </a:r>
            <a:r>
              <a:rPr lang="en-US" altLang="en-US" sz="1800"/>
              <a:t>Go_A</a:t>
            </a:r>
            <a:r>
              <a:rPr lang="uk-UA" altLang="en-US" sz="1800"/>
              <a:t>                                    -  5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2023</a:t>
            </a:r>
            <a:r>
              <a:rPr lang="en-US" altLang="en-US" sz="1800"/>
              <a:t>TVORCHI</a:t>
            </a:r>
            <a:r>
              <a:rPr lang="uk-UA" altLang="en-US" sz="1800"/>
              <a:t>                               - 6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2024 </a:t>
            </a:r>
            <a:r>
              <a:rPr lang="en-US" altLang="en-US" sz="1800"/>
              <a:t>Alyona alyona &amp; Jerry Heil</a:t>
            </a:r>
            <a:r>
              <a:rPr lang="uk-UA" altLang="en-US" sz="1800"/>
              <a:t> - 3</a:t>
            </a:r>
            <a:endParaRPr lang="uk-UA" altLang="en-US" sz="1800"/>
          </a:p>
          <a:p>
            <a:pPr marL="0" indent="0">
              <a:buNone/>
            </a:pPr>
            <a:r>
              <a:rPr lang="uk-UA" altLang="en-US" sz="1800"/>
              <a:t> 2025 </a:t>
            </a:r>
            <a:r>
              <a:rPr lang="en-US" altLang="en-US" sz="1800"/>
              <a:t>Ziferblat</a:t>
            </a:r>
            <a:r>
              <a:rPr lang="uk-UA" altLang="en-US" sz="1800"/>
              <a:t>                               -  9</a:t>
            </a:r>
            <a:endParaRPr lang="en-US" altLang="en-US" sz="1800"/>
          </a:p>
          <a:p>
            <a:endParaRPr lang="uk-UA" altLang="en-US" sz="18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/>
              <a:t>Гурт</a:t>
            </a:r>
            <a:r>
              <a:rPr lang="uk-UA" altLang="en-US">
                <a:sym typeface="+mn-ea"/>
              </a:rPr>
              <a:t> </a:t>
            </a:r>
            <a:r>
              <a:rPr lang="en-US" altLang="en-US">
                <a:sym typeface="+mn-ea"/>
              </a:rPr>
              <a:t>Ziferblat</a:t>
            </a:r>
            <a:r>
              <a:rPr lang="uk-UA" altLang="en-US">
                <a:sym typeface="+mn-ea"/>
              </a:rPr>
              <a:t> </a:t>
            </a:r>
            <a:br>
              <a:rPr lang="uk-UA" altLang="en-US">
                <a:sym typeface="+mn-ea"/>
              </a:rPr>
            </a:br>
            <a:r>
              <a:rPr lang="uk-UA" altLang="en-US">
                <a:sym typeface="+mn-ea"/>
              </a:rPr>
              <a:t>від журі -102, від глядачів 116</a:t>
            </a:r>
            <a:endParaRPr lang="uk-UA" altLang="en-US">
              <a:sym typeface="+mn-ea"/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sz="half" idx="1"/>
          </p:nvPr>
        </p:nvPicPr>
        <p:blipFill>
          <a:blip r:embed="rId1"/>
          <a:srcRect l="20199" r="20199"/>
          <a:stretch>
            <a:fillRect/>
          </a:stretch>
        </p:blipFill>
        <p:spPr>
          <a:xfrm>
            <a:off x="457200" y="1600200"/>
            <a:ext cx="4038600" cy="4526280"/>
          </a:xfrm>
        </p:spPr>
      </p:pic>
      <p:pic>
        <p:nvPicPr>
          <p:cNvPr id="5" name="Content Placeholder 4"/>
          <p:cNvPicPr>
            <a:picLocks noChangeAspect="1"/>
          </p:cNvPicPr>
          <p:nvPr>
            <p:ph sz="half" idx="2"/>
          </p:nvPr>
        </p:nvPicPr>
        <p:blipFill>
          <a:blip r:embed="rId2"/>
          <a:srcRect l="20288" r="20288"/>
          <a:stretch>
            <a:fillRect/>
          </a:stretch>
        </p:blipFill>
        <p:spPr>
          <a:xfrm>
            <a:off x="4648200" y="1600200"/>
            <a:ext cx="4038600" cy="4526280"/>
          </a:xfr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sz="2800">
                <a:sym typeface="+mn-ea"/>
              </a:rPr>
              <a:t>Переможцем Євробачення 2025 року стала Австрія!</a:t>
            </a:r>
            <a:endParaRPr 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1800"/>
              <a:t>Представник країни — співак JJ — вразив Європу емоційною композицією "Wasted Love", яка поєднує поп, оперний вокал і електроніку.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/>
              <a:t>• 	</a:t>
            </a:r>
            <a:r>
              <a:rPr lang="zh-CN" altLang="en-US"/>
              <a:t>🧮</a:t>
            </a:r>
            <a:r>
              <a:rPr lang="en-US" altLang="en-US"/>
              <a:t> Бали:</a:t>
            </a:r>
            <a:endParaRPr lang="en-US" altLang="en-US"/>
          </a:p>
          <a:p>
            <a:r>
              <a:rPr lang="en-US" altLang="en-US"/>
              <a:t>• 	Від журі: 2</a:t>
            </a:r>
            <a:r>
              <a:rPr lang="uk-UA" altLang="en-US"/>
              <a:t>12</a:t>
            </a:r>
            <a:endParaRPr lang="en-US" altLang="en-US"/>
          </a:p>
          <a:p>
            <a:r>
              <a:rPr lang="en-US" altLang="en-US"/>
              <a:t>• 	Від глядачів: </a:t>
            </a:r>
            <a:r>
              <a:rPr lang="uk-UA" altLang="en-US"/>
              <a:t>248</a:t>
            </a:r>
            <a:endParaRPr lang="en-US" altLang="en-US"/>
          </a:p>
          <a:p>
            <a:r>
              <a:rPr lang="en-US" altLang="en-US"/>
              <a:t>• 	Загалом: 4</a:t>
            </a:r>
            <a:r>
              <a:rPr lang="uk-UA" altLang="en-US"/>
              <a:t>60</a:t>
            </a:r>
            <a:r>
              <a:rPr lang="en-US" altLang="en-US"/>
              <a:t> балів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en-US" altLang="en-US" sz="2000"/>
              <a:t> </a:t>
            </a:r>
            <a:r>
              <a:rPr lang="en-US" altLang="en-US" sz="2000" b="1"/>
              <a:t>Система голосування</a:t>
            </a:r>
            <a:endParaRPr lang="en-US" altLang="en-US" sz="2000" b="1"/>
          </a:p>
          <a:p>
            <a:r>
              <a:rPr lang="en-US" altLang="en-US" sz="2000" b="1"/>
              <a:t>Євробачення традиційно використовує подвійну систему</a:t>
            </a:r>
            <a:r>
              <a:rPr lang="en-US" altLang="en-US" sz="2000"/>
              <a:t>:</a:t>
            </a:r>
            <a:endParaRPr lang="en-US" altLang="en-US" sz="2000"/>
          </a:p>
          <a:p>
            <a:r>
              <a:rPr lang="en-US" altLang="en-US" sz="2000"/>
              <a:t>• 	50% балів — від національних журі (музичні експерти з кожної країни)</a:t>
            </a:r>
            <a:endParaRPr lang="en-US" altLang="en-US" sz="2000"/>
          </a:p>
          <a:p>
            <a:r>
              <a:rPr lang="en-US" altLang="en-US" sz="2000"/>
              <a:t>• 	50% балів — від глядачів, які голосують онлайн або через SMS</a:t>
            </a:r>
            <a:endParaRPr lang="en-US" altLang="en-US" sz="2000"/>
          </a:p>
          <a:p>
            <a:r>
              <a:rPr lang="en-US" altLang="en-US" sz="2000"/>
              <a:t>Кожна країна не може голосувати за свого представника. Максимальна оцінка — 12 балів.</a:t>
            </a:r>
            <a:endParaRPr lang="en-US" altLang="en-US" sz="20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/>
              <a:t>євробачення 2025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pPr marL="0" indent="0">
              <a:buNone/>
            </a:pPr>
            <a:r>
              <a:rPr lang="uk-UA" altLang="en-US" sz="2000"/>
              <a:t>2 місце </a:t>
            </a:r>
            <a:r>
              <a:rPr lang="en-US" altLang="en-US" sz="2000"/>
              <a:t>Ізраїль —</a:t>
            </a:r>
            <a:r>
              <a:rPr lang="en-US" altLang="en-US" sz="2000" b="1"/>
              <a:t> Юваль Рафаель </a:t>
            </a:r>
            <a:r>
              <a:rPr lang="en-US" altLang="en-US" sz="2000"/>
              <a:t>з “New Day Will Rise”Стиль: потужна етно-поп пісня з мотивами надії та відродження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Виступ: хореографія з елементами сучасного танцю, символічні візуальні ефекти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Контекст: попри політичні протести щодо участі Ізраїлю, виступ був емоційно сильним і отримав високу оцінк</a:t>
            </a:r>
            <a:r>
              <a:rPr lang="uk-UA" altLang="en-US" sz="2000"/>
              <a:t>у</a:t>
            </a:r>
            <a:endParaRPr lang="uk-UA" altLang="en-US" sz="2000"/>
          </a:p>
          <a:p>
            <a:pPr marL="0" indent="0">
              <a:buNone/>
            </a:pPr>
            <a:r>
              <a:rPr lang="uk-UA" altLang="en-US" sz="2000"/>
              <a:t>від журі - 198</a:t>
            </a:r>
            <a:endParaRPr lang="uk-UA" altLang="en-US" sz="2000"/>
          </a:p>
          <a:p>
            <a:pPr marL="0" indent="0">
              <a:buNone/>
            </a:pPr>
            <a:r>
              <a:rPr lang="uk-UA" altLang="en-US" sz="2000"/>
              <a:t>від глядачів -231</a:t>
            </a:r>
            <a:endParaRPr lang="uk-UA" altLang="en-US" sz="2000"/>
          </a:p>
          <a:p>
            <a:pPr marL="0" indent="0">
              <a:buNone/>
            </a:pPr>
            <a:r>
              <a:rPr lang="uk-UA" altLang="en-US" sz="2000"/>
              <a:t>всього - 429</a:t>
            </a:r>
            <a:endParaRPr lang="uk-UA" altLang="en-US" sz="200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p>
            <a:pPr marL="0" indent="0">
              <a:buNone/>
            </a:pPr>
            <a:r>
              <a:rPr lang="uk-UA" altLang="en-US" sz="2000"/>
              <a:t>3 місце -</a:t>
            </a:r>
            <a:r>
              <a:rPr lang="en-US" altLang="en-US" sz="2000"/>
              <a:t>Естонія — Tommy Cash з “Espresso Macchiato”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• 	Стиль: авангардний хіп-хоп з сатиричними нотками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• 	Виступ: ексцентричний номер із гротескними костюмами, неоновими декораціями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• 	Реакція: неоднозначна — журі оцінило креативність, глядачі були розділені</a:t>
            </a:r>
            <a:endParaRPr lang="en-US" altLang="en-US" sz="2000"/>
          </a:p>
          <a:p>
            <a:pPr marL="0" indent="0">
              <a:buNone/>
            </a:pPr>
            <a:r>
              <a:rPr lang="uk-UA" altLang="en-US" sz="2000"/>
              <a:t>від журі - 176</a:t>
            </a:r>
            <a:endParaRPr lang="uk-UA" altLang="en-US" sz="2000"/>
          </a:p>
          <a:p>
            <a:pPr marL="0" indent="0">
              <a:buNone/>
            </a:pPr>
            <a:r>
              <a:rPr lang="uk-UA" altLang="en-US" sz="2000"/>
              <a:t>від глядачів - 210</a:t>
            </a:r>
            <a:endParaRPr lang="uk-UA" altLang="en-US" sz="2000"/>
          </a:p>
          <a:p>
            <a:pPr marL="0" indent="0">
              <a:buNone/>
            </a:pPr>
            <a:r>
              <a:rPr lang="uk-UA" altLang="en-US" sz="2000"/>
              <a:t>всього - 386</a:t>
            </a:r>
            <a:endParaRPr lang="uk-UA" altLang="en-US" sz="20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Представники України </a:t>
            </a:r>
            <a:r>
              <a:rPr lang="uk-UA" altLang="en-US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на Євробаченні </a:t>
            </a:r>
            <a:br>
              <a:rPr lang="uk-UA" altLang="en-US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</a:br>
            <a:r>
              <a:rPr lang="en-US" altLang="en-US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 роках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/>
          </a:p>
          <a:p>
            <a:r>
              <a:rPr lang="en-US" altLang="en-US"/>
              <a:t>❌ Пропущені роки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2015 — Україна не брала участі через політичну ситуацію.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2019 — Відмова після конфлікту з переможницею нацвідбору Maruv.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2020 — Конкурс скасовано через пандемію COVID-19.</a:t>
            </a: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u="sng" dirty="0" smtClean="0"/>
              <a:t>Напрями  сучасної естетики </a:t>
            </a:r>
            <a:endParaRPr lang="ru-RU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i="1" dirty="0" err="1" smtClean="0"/>
              <a:t>інтуїтивістська</a:t>
            </a:r>
            <a:r>
              <a:rPr lang="ru-RU" b="1" dirty="0" smtClean="0"/>
              <a:t> </a:t>
            </a:r>
            <a:r>
              <a:rPr lang="ru-RU" b="1" dirty="0" err="1" smtClean="0"/>
              <a:t>естетика</a:t>
            </a:r>
            <a:endParaRPr lang="ru-RU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i="1" dirty="0" err="1" smtClean="0"/>
              <a:t>психоаналітична</a:t>
            </a:r>
            <a:r>
              <a:rPr lang="ru-RU" b="1" i="1" dirty="0" smtClean="0"/>
              <a:t> </a:t>
            </a:r>
            <a:r>
              <a:rPr lang="ru-RU" b="1" dirty="0" err="1" smtClean="0"/>
              <a:t>естетика</a:t>
            </a:r>
            <a:endParaRPr lang="ru-RU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i="1" dirty="0" err="1" smtClean="0"/>
              <a:t>феноменологічна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естетика</a:t>
            </a:r>
            <a:r>
              <a:rPr lang="ru-RU" b="1" dirty="0" smtClean="0"/>
              <a:t>;</a:t>
            </a:r>
            <a:endParaRPr lang="ru-RU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dirty="0" err="1" smtClean="0"/>
              <a:t>е</a:t>
            </a:r>
            <a:r>
              <a:rPr lang="ru-RU" b="1" i="1" dirty="0" err="1" smtClean="0"/>
              <a:t>кзистенціалістська</a:t>
            </a:r>
            <a:r>
              <a:rPr lang="ru-RU" b="1" dirty="0" smtClean="0"/>
              <a:t> </a:t>
            </a:r>
            <a:r>
              <a:rPr lang="ru-RU" b="1" dirty="0" err="1" smtClean="0"/>
              <a:t>естетика</a:t>
            </a:r>
            <a:endParaRPr lang="ru-RU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i="1" dirty="0" err="1"/>
              <a:t>г</a:t>
            </a:r>
            <a:r>
              <a:rPr lang="ru-RU" b="1" i="1" dirty="0" err="1" smtClean="0"/>
              <a:t>ерменевтична</a:t>
            </a:r>
            <a:r>
              <a:rPr lang="ru-RU" b="1" dirty="0" smtClean="0"/>
              <a:t> </a:t>
            </a:r>
            <a:r>
              <a:rPr lang="ru-RU" b="1" dirty="0" err="1" smtClean="0"/>
              <a:t>естетика</a:t>
            </a:r>
            <a:r>
              <a:rPr lang="ru-RU" b="1" dirty="0" smtClean="0"/>
              <a:t> </a:t>
            </a:r>
            <a:endParaRPr lang="ru-RU" b="1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1" i="1" dirty="0" smtClean="0"/>
              <a:t>постмодерністська</a:t>
            </a:r>
            <a:r>
              <a:rPr lang="ru-RU" b="1" dirty="0" smtClean="0"/>
              <a:t> </a:t>
            </a:r>
            <a:r>
              <a:rPr lang="ru-RU" b="1" dirty="0" err="1" smtClean="0"/>
              <a:t>естетика</a:t>
            </a:r>
            <a:endParaRPr lang="ru-RU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701"/>
            <a:ext cx="8229600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err="1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Інтуїтивістська</a:t>
            </a:r>
            <a:r>
              <a:rPr lang="uk-UA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естетика</a:t>
            </a:r>
            <a:endParaRPr lang="ru-RU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513"/>
            <a:ext cx="9072563" cy="5508625"/>
          </a:xfrm>
          <a:solidFill>
            <a:schemeClr val="accent2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dirty="0" err="1" smtClean="0"/>
              <a:t>Засновником</a:t>
            </a:r>
            <a:r>
              <a:rPr lang="ru-RU" dirty="0" smtClean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французький</a:t>
            </a:r>
            <a:r>
              <a:rPr lang="ru-RU" dirty="0"/>
              <a:t> </a:t>
            </a:r>
            <a:r>
              <a:rPr lang="ru-RU" dirty="0" err="1"/>
              <a:t>філософ</a:t>
            </a:r>
            <a:r>
              <a:rPr lang="ru-RU" dirty="0"/>
              <a:t>, лауреат </a:t>
            </a:r>
            <a:r>
              <a:rPr lang="ru-RU" dirty="0" err="1"/>
              <a:t>Нобелівської</a:t>
            </a:r>
            <a:r>
              <a:rPr lang="ru-RU" dirty="0"/>
              <a:t> </a:t>
            </a:r>
            <a:r>
              <a:rPr lang="ru-RU" dirty="0" err="1"/>
              <a:t>премії</a:t>
            </a:r>
            <a:r>
              <a:rPr lang="ru-RU" dirty="0"/>
              <a:t> </a:t>
            </a:r>
            <a:r>
              <a:rPr lang="uk-UA" b="1" dirty="0" err="1"/>
              <a:t>Анрі</a:t>
            </a:r>
            <a:r>
              <a:rPr lang="uk-UA" b="1" dirty="0"/>
              <a:t> Бергсон </a:t>
            </a:r>
            <a:r>
              <a:rPr lang="ru-RU" dirty="0"/>
              <a:t>(1859-1941).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напрям</a:t>
            </a:r>
            <a:r>
              <a:rPr lang="ru-RU" dirty="0"/>
              <a:t> в </a:t>
            </a:r>
            <a:r>
              <a:rPr lang="ru-RU" dirty="0" err="1"/>
              <a:t>естетиці</a:t>
            </a:r>
            <a:r>
              <a:rPr lang="ru-RU" dirty="0"/>
              <a:t> </a:t>
            </a:r>
            <a:r>
              <a:rPr lang="ru-RU" dirty="0" err="1"/>
              <a:t>отримав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«</a:t>
            </a:r>
            <a:r>
              <a:rPr lang="ru-RU" dirty="0" err="1"/>
              <a:t>естетика</a:t>
            </a:r>
            <a:r>
              <a:rPr lang="ru-RU" dirty="0"/>
              <a:t> </a:t>
            </a:r>
            <a:r>
              <a:rPr lang="ru-RU" dirty="0" err="1"/>
              <a:t>філософської</a:t>
            </a:r>
            <a:r>
              <a:rPr lang="ru-RU" dirty="0"/>
              <a:t> </a:t>
            </a:r>
            <a:r>
              <a:rPr lang="ru-RU" dirty="0" err="1"/>
              <a:t>орієнтації</a:t>
            </a:r>
            <a:r>
              <a:rPr lang="ru-RU" dirty="0"/>
              <a:t>».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повно</a:t>
            </a:r>
            <a:r>
              <a:rPr lang="ru-RU" dirty="0"/>
              <a:t> </a:t>
            </a:r>
            <a:r>
              <a:rPr lang="ru-RU" dirty="0" err="1"/>
              <a:t>відобразила</a:t>
            </a:r>
            <a:r>
              <a:rPr lang="ru-RU" dirty="0"/>
              <a:t> суть основного </a:t>
            </a:r>
            <a:r>
              <a:rPr lang="ru-RU" dirty="0" err="1"/>
              <a:t>завдання</a:t>
            </a:r>
            <a:r>
              <a:rPr lang="ru-RU" dirty="0"/>
              <a:t> – </a:t>
            </a:r>
            <a:r>
              <a:rPr lang="ru-RU" dirty="0" err="1"/>
              <a:t>боротьби</a:t>
            </a:r>
            <a:r>
              <a:rPr lang="ru-RU" dirty="0"/>
              <a:t> з </a:t>
            </a:r>
            <a:r>
              <a:rPr lang="ru-RU" dirty="0" err="1"/>
              <a:t>позитивізмом</a:t>
            </a:r>
            <a:r>
              <a:rPr lang="ru-RU" dirty="0"/>
              <a:t> і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філософського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err="1"/>
              <a:t>Послідовниками</a:t>
            </a:r>
            <a:r>
              <a:rPr lang="ru-RU" dirty="0"/>
              <a:t> </a:t>
            </a:r>
            <a:r>
              <a:rPr lang="ru-RU" dirty="0" err="1" smtClean="0"/>
              <a:t>інтуїтивістської</a:t>
            </a:r>
            <a:r>
              <a:rPr lang="ru-RU" dirty="0" smtClean="0"/>
              <a:t> </a:t>
            </a:r>
            <a:r>
              <a:rPr lang="ru-RU" dirty="0" err="1" smtClean="0"/>
              <a:t>естетики</a:t>
            </a:r>
            <a:r>
              <a:rPr lang="ru-RU" dirty="0" smtClean="0"/>
              <a:t> </a:t>
            </a:r>
            <a:r>
              <a:rPr lang="ru-RU" dirty="0"/>
              <a:t>А. Бергсона стали </a:t>
            </a:r>
            <a:r>
              <a:rPr lang="ru-RU" dirty="0" err="1"/>
              <a:t>італійський</a:t>
            </a:r>
            <a:r>
              <a:rPr lang="ru-RU" dirty="0"/>
              <a:t> </a:t>
            </a:r>
            <a:r>
              <a:rPr lang="ru-RU" dirty="0" err="1"/>
              <a:t>філософ</a:t>
            </a:r>
            <a:r>
              <a:rPr lang="ru-RU" b="1" dirty="0"/>
              <a:t> </a:t>
            </a:r>
            <a:r>
              <a:rPr lang="ru-RU" b="1" dirty="0" err="1"/>
              <a:t>Бенедетто</a:t>
            </a:r>
            <a:r>
              <a:rPr lang="ru-RU" b="1" dirty="0"/>
              <a:t> </a:t>
            </a:r>
            <a:r>
              <a:rPr lang="ru-RU" b="1" dirty="0" err="1"/>
              <a:t>Кроче</a:t>
            </a:r>
            <a:r>
              <a:rPr lang="ru-RU" dirty="0"/>
              <a:t> (1866-1952) й </a:t>
            </a:r>
            <a:r>
              <a:rPr lang="ru-RU" dirty="0" err="1"/>
              <a:t>англійський</a:t>
            </a:r>
            <a:r>
              <a:rPr lang="ru-RU" dirty="0"/>
              <a:t> </a:t>
            </a:r>
            <a:r>
              <a:rPr lang="ru-RU" dirty="0" err="1"/>
              <a:t>естетик</a:t>
            </a:r>
            <a:r>
              <a:rPr lang="ru-RU" b="1" dirty="0"/>
              <a:t> Герберт </a:t>
            </a:r>
            <a:r>
              <a:rPr lang="ru-RU" b="1" dirty="0" err="1"/>
              <a:t>Рід</a:t>
            </a:r>
            <a:r>
              <a:rPr lang="ru-RU" dirty="0"/>
              <a:t> (1893-1968).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err="1" smtClean="0"/>
              <a:t>Ідеї</a:t>
            </a:r>
            <a:r>
              <a:rPr lang="ru-RU" b="1" dirty="0" smtClean="0"/>
              <a:t> </a:t>
            </a:r>
            <a:r>
              <a:rPr lang="ru-RU" b="1" dirty="0" err="1" smtClean="0"/>
              <a:t>естетики</a:t>
            </a:r>
            <a:r>
              <a:rPr lang="ru-RU" b="1" dirty="0" smtClean="0"/>
              <a:t> </a:t>
            </a:r>
            <a:r>
              <a:rPr lang="ru-RU" b="1" dirty="0" err="1" smtClean="0"/>
              <a:t>А.Бергсона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1" cstate="print"/>
            <a:tile tx="0" ty="0" sx="100000" sy="100000" flip="none" algn="tl"/>
          </a:blipFill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1. </a:t>
            </a:r>
            <a:r>
              <a:rPr lang="ru-RU" dirty="0" err="1" smtClean="0"/>
              <a:t>Вважав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b="1" dirty="0" err="1" smtClean="0"/>
              <a:t>інтуїція</a:t>
            </a:r>
            <a:r>
              <a:rPr lang="ru-RU" dirty="0" smtClean="0"/>
              <a:t> – </a:t>
            </a:r>
            <a:r>
              <a:rPr lang="ru-RU" dirty="0" err="1" smtClean="0"/>
              <a:t>джерело</a:t>
            </a:r>
            <a:r>
              <a:rPr lang="ru-RU" dirty="0" smtClean="0"/>
              <a:t> </a:t>
            </a:r>
            <a:r>
              <a:rPr lang="ru-RU" dirty="0" err="1" smtClean="0"/>
              <a:t>художньої</a:t>
            </a:r>
            <a:r>
              <a:rPr lang="ru-RU" dirty="0" smtClean="0"/>
              <a:t>  </a:t>
            </a:r>
            <a:r>
              <a:rPr lang="ru-RU" dirty="0" err="1" smtClean="0"/>
              <a:t>творчості</a:t>
            </a:r>
            <a:r>
              <a:rPr lang="ru-RU" dirty="0" smtClean="0"/>
              <a:t> і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</a:t>
            </a:r>
            <a:r>
              <a:rPr lang="ru-RU" dirty="0" err="1" smtClean="0"/>
              <a:t>естетичного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2.Пояснив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наукового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 smtClean="0"/>
              <a:t>художнього</a:t>
            </a:r>
            <a:r>
              <a:rPr lang="ru-RU" dirty="0" smtClean="0"/>
              <a:t> </a:t>
            </a:r>
            <a:r>
              <a:rPr lang="ru-RU" dirty="0" err="1" smtClean="0"/>
              <a:t>пізнання</a:t>
            </a:r>
            <a:r>
              <a:rPr lang="ru-RU" dirty="0"/>
              <a:t>. 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 err="1" smtClean="0"/>
              <a:t>Наукове</a:t>
            </a:r>
            <a:r>
              <a:rPr lang="ru-RU" b="1" dirty="0" smtClean="0"/>
              <a:t> </a:t>
            </a:r>
            <a:r>
              <a:rPr lang="ru-RU" dirty="0" err="1"/>
              <a:t>пізнання</a:t>
            </a:r>
            <a:r>
              <a:rPr lang="ru-RU" dirty="0"/>
              <a:t>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/>
              <a:t>чіткого</a:t>
            </a:r>
            <a:r>
              <a:rPr lang="ru-RU" dirty="0"/>
              <a:t> </a:t>
            </a:r>
            <a:r>
              <a:rPr lang="ru-RU" dirty="0" err="1"/>
              <a:t>формулювання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і </a:t>
            </a:r>
            <a:r>
              <a:rPr lang="ru-RU" dirty="0" err="1"/>
              <a:t>висновків</a:t>
            </a:r>
            <a:r>
              <a:rPr lang="ru-RU" dirty="0"/>
              <a:t>, </a:t>
            </a:r>
            <a:r>
              <a:rPr lang="ru-RU" dirty="0" err="1"/>
              <a:t>розкриття</a:t>
            </a:r>
            <a:r>
              <a:rPr lang="ru-RU" dirty="0"/>
              <a:t> </a:t>
            </a:r>
            <a:r>
              <a:rPr lang="ru-RU" dirty="0" err="1"/>
              <a:t>об’єктивних</a:t>
            </a:r>
            <a:r>
              <a:rPr lang="ru-RU" dirty="0"/>
              <a:t> </a:t>
            </a:r>
            <a:r>
              <a:rPr lang="ru-RU" dirty="0" err="1"/>
              <a:t>закономірностей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 </a:t>
            </a:r>
            <a:r>
              <a:rPr lang="ru-RU" b="1" dirty="0" err="1"/>
              <a:t>Художнє</a:t>
            </a:r>
            <a:r>
              <a:rPr lang="ru-RU" dirty="0"/>
              <a:t> ж </a:t>
            </a:r>
            <a:r>
              <a:rPr lang="ru-RU" dirty="0" err="1"/>
              <a:t>пізнання</a:t>
            </a:r>
            <a:r>
              <a:rPr lang="ru-RU" dirty="0"/>
              <a:t> </a:t>
            </a:r>
            <a:r>
              <a:rPr lang="ru-RU" dirty="0" err="1"/>
              <a:t>припускає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вигадку</a:t>
            </a:r>
            <a:r>
              <a:rPr lang="ru-RU" dirty="0"/>
              <a:t>, </a:t>
            </a:r>
            <a:r>
              <a:rPr lang="ru-RU" dirty="0" err="1"/>
              <a:t>умовність</a:t>
            </a:r>
            <a:r>
              <a:rPr lang="ru-RU" dirty="0"/>
              <a:t>, </a:t>
            </a:r>
            <a:r>
              <a:rPr lang="ru-RU" dirty="0" err="1"/>
              <a:t>фантазію</a:t>
            </a:r>
            <a:r>
              <a:rPr lang="ru-RU" dirty="0"/>
              <a:t>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idx="4294967295"/>
          </p:nvPr>
        </p:nvSpPr>
        <p:spPr>
          <a:xfrm>
            <a:off x="395288" y="260350"/>
            <a:ext cx="8229600" cy="6516688"/>
          </a:xfrm>
          <a:blipFill dpi="0" rotWithShape="1">
            <a:blip r:embed="rId1"/>
            <a:srcRect/>
            <a:tile tx="0" ty="0" sx="100000" sy="100000" flip="none" algn="tl"/>
          </a:blipFill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ru-RU" b="1" smtClean="0"/>
              <a:t>	</a:t>
            </a:r>
            <a:r>
              <a:rPr lang="ru-RU" b="1" smtClean="0">
                <a:latin typeface="Arial" panose="020B0604020202020204" pitchFamily="34" charset="0"/>
              </a:rPr>
              <a:t>І</a:t>
            </a:r>
            <a:r>
              <a:rPr lang="ru-RU" b="1" smtClean="0"/>
              <a:t>нтуїці</a:t>
            </a:r>
            <a:r>
              <a:rPr lang="uk-UA" b="1" smtClean="0">
                <a:latin typeface="Arial" panose="020B0604020202020204" pitchFamily="34" charset="0"/>
              </a:rPr>
              <a:t>я</a:t>
            </a:r>
            <a:r>
              <a:rPr lang="ru-RU" b="1" smtClean="0"/>
              <a:t>. , за А. Бергсоном, є основою третьої форми пізнання. Інтуїція більше пов’язана з інстинктом і тяжіє до позасвідомого. Вона – «абсолютне пізнання» без втручання логічного мислення</a:t>
            </a:r>
            <a:r>
              <a:rPr lang="ru-RU" smtClean="0"/>
              <a:t>. Однак цим А. Бергсон не позбавив інтуїцію зв’язку з інтелектом. Не даремно він періодично називає її «інтелектуальною симпатією».</a:t>
            </a:r>
            <a:endParaRPr lang="ru-RU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ru-RU" smtClean="0"/>
              <a:t>За А. Бергсоном, в інтелектуальному пізнанні немає творчого начала. Його джерелом є інтуїція, хоча поштовх до нього дає інтелект.</a:t>
            </a:r>
            <a:endParaRPr lang="ru-RU" smtClean="0"/>
          </a:p>
          <a:p>
            <a:pPr marL="0" indent="0" eaLnBrk="1" hangingPunct="1"/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err="1" smtClean="0"/>
              <a:t>Ідеї</a:t>
            </a:r>
            <a:r>
              <a:rPr lang="ru-RU" sz="3200" b="1" dirty="0" smtClean="0"/>
              <a:t> А. Бергсона справили </a:t>
            </a:r>
            <a:r>
              <a:rPr lang="ru-RU" sz="3200" b="1" dirty="0" err="1" smtClean="0"/>
              <a:t>значний</a:t>
            </a:r>
            <a:r>
              <a:rPr lang="ru-RU" sz="3200" b="1" dirty="0" smtClean="0"/>
              <a:t> </a:t>
            </a:r>
            <a:r>
              <a:rPr lang="ru-RU" sz="3200" b="1" dirty="0" err="1"/>
              <a:t>в</a:t>
            </a:r>
            <a:r>
              <a:rPr lang="ru-RU" sz="3200" b="1" dirty="0" err="1" smtClean="0"/>
              <a:t>плив</a:t>
            </a:r>
            <a:r>
              <a:rPr lang="ru-RU" sz="3200" b="1" dirty="0" smtClean="0"/>
              <a:t> на </a:t>
            </a:r>
            <a:r>
              <a:rPr lang="ru-RU" sz="3200" b="1" dirty="0" err="1" smtClean="0"/>
              <a:t>мистецтво</a:t>
            </a:r>
            <a:r>
              <a:rPr lang="ru-RU" sz="3200" b="1" dirty="0" smtClean="0"/>
              <a:t> XX ст., </a:t>
            </a:r>
            <a:r>
              <a:rPr lang="ru-RU" sz="3200" b="1" dirty="0" err="1" smtClean="0"/>
              <a:t>зокрема</a:t>
            </a:r>
            <a:r>
              <a:rPr lang="ru-RU" sz="3200" b="1" dirty="0" smtClean="0"/>
              <a:t> на </a:t>
            </a:r>
            <a:r>
              <a:rPr lang="ru-RU" sz="3200" b="1" dirty="0" err="1" smtClean="0"/>
              <a:t>літературу</a:t>
            </a:r>
            <a:r>
              <a:rPr lang="ru-RU" sz="3200" b="1" dirty="0" smtClean="0"/>
              <a:t>.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/>
              <a:t>стало </a:t>
            </a:r>
            <a:r>
              <a:rPr lang="ru-RU" dirty="0" err="1"/>
              <a:t>відчутно</a:t>
            </a:r>
            <a:r>
              <a:rPr lang="ru-RU" dirty="0"/>
              <a:t> у </a:t>
            </a:r>
            <a:r>
              <a:rPr lang="ru-RU" dirty="0" err="1"/>
              <a:t>феномені</a:t>
            </a:r>
            <a:r>
              <a:rPr lang="ru-RU" dirty="0"/>
              <a:t> «нового роману» (Н. </a:t>
            </a:r>
            <a:r>
              <a:rPr lang="ru-RU" dirty="0" err="1"/>
              <a:t>Саррот</a:t>
            </a:r>
            <a:r>
              <a:rPr lang="ru-RU" dirty="0"/>
              <a:t> «Портрет </a:t>
            </a:r>
            <a:r>
              <a:rPr lang="ru-RU" dirty="0" err="1"/>
              <a:t>невідомого</a:t>
            </a:r>
            <a:r>
              <a:rPr lang="ru-RU" dirty="0"/>
              <a:t>», «</a:t>
            </a:r>
            <a:r>
              <a:rPr lang="ru-RU" dirty="0" err="1"/>
              <a:t>Планетарій</a:t>
            </a:r>
            <a:r>
              <a:rPr lang="ru-RU" dirty="0"/>
              <a:t>», «</a:t>
            </a:r>
            <a:r>
              <a:rPr lang="ru-RU" dirty="0" err="1"/>
              <a:t>Золоті</a:t>
            </a:r>
            <a:r>
              <a:rPr lang="ru-RU" dirty="0"/>
              <a:t> плоди»; М. </a:t>
            </a:r>
            <a:r>
              <a:rPr lang="ru-RU" dirty="0" err="1"/>
              <a:t>Бютор</a:t>
            </a:r>
            <a:r>
              <a:rPr lang="ru-RU" dirty="0"/>
              <a:t> «</a:t>
            </a:r>
            <a:r>
              <a:rPr lang="ru-RU" dirty="0" err="1"/>
              <a:t>Міланський</a:t>
            </a:r>
            <a:r>
              <a:rPr lang="ru-RU" dirty="0"/>
              <a:t> </a:t>
            </a:r>
            <a:r>
              <a:rPr lang="ru-RU" dirty="0" err="1"/>
              <a:t>пасаж</a:t>
            </a:r>
            <a:r>
              <a:rPr lang="ru-RU" dirty="0"/>
              <a:t>», «</a:t>
            </a:r>
            <a:r>
              <a:rPr lang="ru-RU" dirty="0" err="1"/>
              <a:t>Зміна</a:t>
            </a:r>
            <a:r>
              <a:rPr lang="ru-RU" dirty="0"/>
              <a:t>», «</a:t>
            </a:r>
            <a:r>
              <a:rPr lang="ru-RU" dirty="0" err="1"/>
              <a:t>Сходини</a:t>
            </a:r>
            <a:r>
              <a:rPr lang="ru-RU" dirty="0"/>
              <a:t>»; А. Роб-</a:t>
            </a:r>
            <a:r>
              <a:rPr lang="ru-RU" dirty="0" err="1"/>
              <a:t>Грій</a:t>
            </a:r>
            <a:r>
              <a:rPr lang="ru-RU" dirty="0"/>
              <a:t> «</a:t>
            </a:r>
            <a:r>
              <a:rPr lang="ru-RU" dirty="0" err="1"/>
              <a:t>Гумки</a:t>
            </a:r>
            <a:r>
              <a:rPr lang="ru-RU" dirty="0"/>
              <a:t>», «Шпигун», «У </a:t>
            </a:r>
            <a:r>
              <a:rPr lang="ru-RU" dirty="0" err="1"/>
              <a:t>лабіринті</a:t>
            </a:r>
            <a:r>
              <a:rPr lang="ru-RU" dirty="0"/>
              <a:t>» та </a:t>
            </a:r>
            <a:r>
              <a:rPr lang="ru-RU" dirty="0" err="1"/>
              <a:t>ін</a:t>
            </a:r>
            <a:r>
              <a:rPr lang="ru-RU" dirty="0" smtClean="0"/>
              <a:t>.).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 </a:t>
            </a:r>
            <a:r>
              <a:rPr lang="ru-RU" dirty="0"/>
              <a:t>Як </a:t>
            </a:r>
            <a:r>
              <a:rPr lang="ru-RU" dirty="0" err="1"/>
              <a:t>ніхто</a:t>
            </a:r>
            <a:r>
              <a:rPr lang="ru-RU" dirty="0"/>
              <a:t> до того, художники «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хвилі</a:t>
            </a:r>
            <a:r>
              <a:rPr lang="ru-RU" dirty="0"/>
              <a:t>» </a:t>
            </a:r>
            <a:r>
              <a:rPr lang="ru-RU" dirty="0" err="1"/>
              <a:t>обстоювали</a:t>
            </a:r>
            <a:r>
              <a:rPr lang="ru-RU" dirty="0"/>
              <a:t> «</a:t>
            </a:r>
            <a:r>
              <a:rPr lang="ru-RU" dirty="0" err="1"/>
              <a:t>відчуженість</a:t>
            </a:r>
            <a:r>
              <a:rPr lang="ru-RU" dirty="0"/>
              <a:t> </a:t>
            </a:r>
            <a:r>
              <a:rPr lang="ru-RU" dirty="0" err="1"/>
              <a:t>душі</a:t>
            </a:r>
            <a:r>
              <a:rPr lang="ru-RU" dirty="0"/>
              <a:t> </a:t>
            </a:r>
            <a:r>
              <a:rPr lang="ru-RU" dirty="0" err="1"/>
              <a:t>художників</a:t>
            </a:r>
            <a:r>
              <a:rPr lang="ru-RU" dirty="0"/>
              <a:t>», </a:t>
            </a:r>
            <a:r>
              <a:rPr lang="ru-RU" dirty="0" err="1"/>
              <a:t>наполягали</a:t>
            </a:r>
            <a:r>
              <a:rPr lang="ru-RU" dirty="0"/>
              <a:t> на особливому «</a:t>
            </a:r>
            <a:r>
              <a:rPr lang="ru-RU" dirty="0" err="1"/>
              <a:t>баченні</a:t>
            </a:r>
            <a:r>
              <a:rPr lang="ru-RU" dirty="0"/>
              <a:t> ними </a:t>
            </a:r>
            <a:r>
              <a:rPr lang="ru-RU" dirty="0" err="1"/>
              <a:t>світу</a:t>
            </a:r>
            <a:r>
              <a:rPr lang="ru-RU" dirty="0"/>
              <a:t>», </a:t>
            </a:r>
            <a:r>
              <a:rPr lang="ru-RU" dirty="0" err="1"/>
              <a:t>інтуїтивній</a:t>
            </a:r>
            <a:r>
              <a:rPr lang="ru-RU" dirty="0"/>
              <a:t> </a:t>
            </a:r>
            <a:r>
              <a:rPr lang="ru-RU" dirty="0" err="1"/>
              <a:t>силі</a:t>
            </a:r>
            <a:r>
              <a:rPr lang="ru-RU" dirty="0"/>
              <a:t>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uk-UA" sz="2800" b="1" dirty="0" smtClean="0"/>
            </a:br>
            <a:r>
              <a:rPr lang="uk-UA" sz="3600" b="1" dirty="0" smtClean="0"/>
              <a:t>Психоаналітична естетика</a:t>
            </a:r>
            <a:br>
              <a:rPr lang="ru-RU" sz="3600" dirty="0" smtClean="0"/>
            </a:br>
            <a:r>
              <a:rPr lang="ru-RU" sz="2800" dirty="0" smtClean="0"/>
              <a:t>(</a:t>
            </a:r>
            <a:r>
              <a:rPr lang="ru-RU" sz="2800" dirty="0" err="1" smtClean="0"/>
              <a:t>виникла</a:t>
            </a:r>
            <a:r>
              <a:rPr lang="ru-RU" sz="2800" dirty="0" smtClean="0"/>
              <a:t> </a:t>
            </a:r>
            <a:r>
              <a:rPr lang="ru-RU" sz="2800" dirty="0"/>
              <a:t>на </a:t>
            </a:r>
            <a:r>
              <a:rPr lang="ru-RU" sz="2800" dirty="0" err="1"/>
              <a:t>основі</a:t>
            </a:r>
            <a:r>
              <a:rPr lang="ru-RU" sz="2800" dirty="0"/>
              <a:t> </a:t>
            </a:r>
            <a:r>
              <a:rPr lang="ru-RU" sz="2800" dirty="0" err="1" smtClean="0"/>
              <a:t>вчення</a:t>
            </a:r>
            <a:r>
              <a:rPr lang="ru-RU" sz="2800" b="1" dirty="0" smtClean="0"/>
              <a:t> </a:t>
            </a:r>
            <a:r>
              <a:rPr lang="ru-RU" sz="2800" b="1" dirty="0"/>
              <a:t>Зигмунда Фрейда</a:t>
            </a:r>
            <a:r>
              <a:rPr lang="ru-RU" sz="2800" dirty="0"/>
              <a:t> </a:t>
            </a:r>
            <a:br>
              <a:rPr lang="ru-RU" sz="2800" dirty="0" smtClean="0"/>
            </a:br>
            <a:r>
              <a:rPr lang="ru-RU" sz="2800" dirty="0" smtClean="0"/>
              <a:t>(</a:t>
            </a:r>
            <a:r>
              <a:rPr lang="ru-RU" sz="2800" dirty="0"/>
              <a:t>1856-1939).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341438"/>
            <a:ext cx="8710612" cy="5435600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 err="1"/>
              <a:t>Психоаналіз</a:t>
            </a:r>
            <a:r>
              <a:rPr lang="ru-RU" b="1" dirty="0"/>
              <a:t> </a:t>
            </a:r>
            <a:r>
              <a:rPr lang="ru-RU" b="1" dirty="0" err="1"/>
              <a:t>грунтується</a:t>
            </a:r>
            <a:r>
              <a:rPr lang="ru-RU" b="1" dirty="0"/>
              <a:t> на </a:t>
            </a:r>
            <a:r>
              <a:rPr lang="ru-RU" b="1" dirty="0" err="1"/>
              <a:t>трьох</a:t>
            </a:r>
            <a:r>
              <a:rPr lang="uk-UA" b="1" dirty="0"/>
              <a:t> </a:t>
            </a:r>
            <a:r>
              <a:rPr lang="uk-UA" b="1" dirty="0" smtClean="0"/>
              <a:t>складових</a:t>
            </a:r>
            <a:r>
              <a:rPr lang="en-US" b="1" dirty="0" smtClean="0"/>
              <a:t>. </a:t>
            </a:r>
            <a:endParaRPr lang="en-US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 err="1" smtClean="0"/>
              <a:t>Це</a:t>
            </a:r>
            <a:r>
              <a:rPr lang="en-US" b="1" dirty="0" smtClean="0"/>
              <a:t> </a:t>
            </a:r>
            <a:r>
              <a:rPr lang="ru-RU" b="1" dirty="0" smtClean="0"/>
              <a:t>:</a:t>
            </a:r>
            <a:endParaRPr lang="ru-RU" b="1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b="1" dirty="0"/>
              <a:t>1) </a:t>
            </a:r>
            <a:r>
              <a:rPr lang="ru-RU" b="1" dirty="0" err="1"/>
              <a:t>концепція</a:t>
            </a:r>
            <a:r>
              <a:rPr lang="ru-RU" b="1" dirty="0"/>
              <a:t> </a:t>
            </a:r>
            <a:r>
              <a:rPr lang="ru-RU" b="1" dirty="0" err="1"/>
              <a:t>позасвідомого</a:t>
            </a:r>
            <a:r>
              <a:rPr lang="ru-RU" b="1" dirty="0"/>
              <a:t> як регулятора </a:t>
            </a:r>
            <a:r>
              <a:rPr lang="ru-RU" b="1" dirty="0" err="1"/>
              <a:t>людської</a:t>
            </a:r>
            <a:r>
              <a:rPr lang="ru-RU" b="1" dirty="0"/>
              <a:t> </a:t>
            </a:r>
            <a:r>
              <a:rPr lang="ru-RU" b="1" dirty="0" err="1"/>
              <a:t>поведінки</a:t>
            </a:r>
            <a:r>
              <a:rPr lang="ru-RU" b="1" dirty="0"/>
              <a:t>;</a:t>
            </a:r>
            <a:endParaRPr lang="ru-RU" b="1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b="1" dirty="0"/>
              <a:t>2) в</a:t>
            </a:r>
            <a:r>
              <a:rPr lang="ru-RU" b="1" dirty="0" err="1"/>
              <a:t>чення</a:t>
            </a:r>
            <a:r>
              <a:rPr lang="ru-RU" b="1" dirty="0"/>
              <a:t> про </a:t>
            </a:r>
            <a:r>
              <a:rPr lang="ru-RU" b="1" dirty="0" err="1"/>
              <a:t>дитячу</a:t>
            </a:r>
            <a:r>
              <a:rPr lang="ru-RU" b="1" dirty="0"/>
              <a:t> </a:t>
            </a:r>
            <a:r>
              <a:rPr lang="ru-RU" b="1" dirty="0" err="1"/>
              <a:t>сексуальність</a:t>
            </a:r>
            <a:r>
              <a:rPr lang="ru-RU" b="1" dirty="0"/>
              <a:t>;</a:t>
            </a:r>
            <a:endParaRPr lang="ru-RU" b="1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b="1" dirty="0"/>
              <a:t>3) </a:t>
            </a:r>
            <a:r>
              <a:rPr lang="ru-RU" b="1" dirty="0" err="1"/>
              <a:t>теорія</a:t>
            </a:r>
            <a:r>
              <a:rPr lang="uk-UA" b="1" dirty="0"/>
              <a:t> </a:t>
            </a:r>
            <a:r>
              <a:rPr lang="ru-RU" b="1" dirty="0" err="1"/>
              <a:t>сновидінь</a:t>
            </a:r>
            <a:r>
              <a:rPr lang="ru-RU" b="1" dirty="0"/>
              <a:t>.</a:t>
            </a:r>
            <a:endParaRPr lang="ru-RU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15690</Words>
  <Application>WPS Presentation</Application>
  <PresentationFormat>Экран (4:3)</PresentationFormat>
  <Paragraphs>309</Paragraphs>
  <Slides>36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36</vt:i4>
      </vt:variant>
    </vt:vector>
  </HeadingPairs>
  <TitlesOfParts>
    <vt:vector size="44" baseType="lpstr">
      <vt:lpstr>Arial</vt:lpstr>
      <vt:lpstr>SimSun</vt:lpstr>
      <vt:lpstr>Wingdings</vt:lpstr>
      <vt:lpstr>Calibri</vt:lpstr>
      <vt:lpstr>Microsoft YaHei</vt:lpstr>
      <vt:lpstr>Arial Unicode MS</vt:lpstr>
      <vt:lpstr>Times New Roman</vt:lpstr>
      <vt:lpstr>Тема Office</vt:lpstr>
      <vt:lpstr> Лекція 3 СУЧАСНА ЕСТЕТИКА (XX СТ. – ПОЧАТОК XXI СТ.) </vt:lpstr>
      <vt:lpstr>Література </vt:lpstr>
      <vt:lpstr>СУЧАСНА ЕСТЕТИКА (20 ст. – початок 21 ст.)</vt:lpstr>
      <vt:lpstr>Напрями  сучасної естетики </vt:lpstr>
      <vt:lpstr>Інтуїтивістська естетика</vt:lpstr>
      <vt:lpstr>Ідеї естетики А.Бергсона</vt:lpstr>
      <vt:lpstr>PowerPoint 演示文稿</vt:lpstr>
      <vt:lpstr>Ідеї А. Бергсона справили значний вплив на мистецтво XX ст., зокрема на літературу.</vt:lpstr>
      <vt:lpstr> Психоаналітична естетика (виникла на основі вчення Зигмунда Фрейда  (1856-1939). </vt:lpstr>
      <vt:lpstr> Концепція позасвідомого </vt:lpstr>
      <vt:lpstr>Ідея дитячої сексуальності </vt:lpstr>
      <vt:lpstr> Міф про царя Едіпа (трагедія Софокла) </vt:lpstr>
      <vt:lpstr>PowerPoint 演示文稿</vt:lpstr>
      <vt:lpstr>Теорія сновидінь</vt:lpstr>
      <vt:lpstr>З. Фрейд про сни Л. да Вінчі</vt:lpstr>
      <vt:lpstr>Екзистенціалістська естетика:  основні ідеї:</vt:lpstr>
      <vt:lpstr>Екзистенціалістська естетика</vt:lpstr>
      <vt:lpstr>Феноменологічна естетика </vt:lpstr>
      <vt:lpstr>Феноменологічна естетика: основні ідеї  </vt:lpstr>
      <vt:lpstr>Герменевтична естетика</vt:lpstr>
      <vt:lpstr>Постмодерністська естетика</vt:lpstr>
      <vt:lpstr>Основні ідеї</vt:lpstr>
      <vt:lpstr>PowerPoint 演示文稿</vt:lpstr>
      <vt:lpstr>Му́зика</vt:lpstr>
      <vt:lpstr>Відносно походження музичного мистецтва </vt:lpstr>
      <vt:lpstr>Жанри музики</vt:lpstr>
      <vt:lpstr>МУЗИЧНА ДІЯЛЬНІСТЬ ЛЮДИНИ</vt:lpstr>
      <vt:lpstr>Тенденції розвитку музики</vt:lpstr>
      <vt:lpstr>Відомі вокалісти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11 СУЧАСНА ЕСТЕТИКА (XX СТ. – ПОЧАТОК XXI СТ.)</dc:title>
  <dc:creator>DNA7 X86</dc:creator>
  <cp:lastModifiedBy>Mila</cp:lastModifiedBy>
  <cp:revision>82</cp:revision>
  <dcterms:created xsi:type="dcterms:W3CDTF">2012-11-11T16:14:00Z</dcterms:created>
  <dcterms:modified xsi:type="dcterms:W3CDTF">2025-09-17T22:43:13Z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E1391830D5DC40F783BC620A10A62C11_13</vt:lpwstr>
  </property>
  <property fmtid="{D5CDD505-2E9C-101B-9397-08002B2CF9AE}" pid="3" name="KSOProductBuildVer">
    <vt:lpwstr>1033-12.2.0.21931</vt:lpwstr>
  </property>
</Properties>
</file>