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7" r:id="rId5"/>
    <p:sldId id="258" r:id="rId6"/>
    <p:sldId id="267" r:id="rId7"/>
    <p:sldId id="268" r:id="rId8"/>
    <p:sldId id="261" r:id="rId9"/>
    <p:sldId id="262" r:id="rId10"/>
    <p:sldId id="263" r:id="rId11"/>
    <p:sldId id="271" r:id="rId12"/>
    <p:sldId id="264" r:id="rId13"/>
    <p:sldId id="265" r:id="rId14"/>
    <p:sldId id="269" r:id="rId15"/>
    <p:sldId id="266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60"/>
  </p:normalViewPr>
  <p:slideViewPr>
    <p:cSldViewPr snapToGrid="0">
      <p:cViewPr varScale="1">
        <p:scale>
          <a:sx n="89" d="100"/>
          <a:sy n="89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A91-8435-49DB-BAB7-1B245A11B3C5}" type="datetimeFigureOut">
              <a:rPr lang="uk-UA" smtClean="0"/>
              <a:t>03.10.2024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2844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A91-8435-49DB-BAB7-1B245A11B3C5}" type="datetimeFigureOut">
              <a:rPr lang="uk-UA" smtClean="0"/>
              <a:t>03.10.2024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1740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A91-8435-49DB-BAB7-1B245A11B3C5}" type="datetimeFigureOut">
              <a:rPr lang="uk-UA" smtClean="0"/>
              <a:t>03.10.2024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041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A91-8435-49DB-BAB7-1B245A11B3C5}" type="datetimeFigureOut">
              <a:rPr lang="uk-UA" smtClean="0"/>
              <a:t>03.10.2024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79619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A91-8435-49DB-BAB7-1B245A11B3C5}" type="datetimeFigureOut">
              <a:rPr lang="uk-UA" smtClean="0"/>
              <a:t>03.10.2024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410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A91-8435-49DB-BAB7-1B245A11B3C5}" type="datetimeFigureOut">
              <a:rPr lang="uk-UA" smtClean="0"/>
              <a:t>03.10.2024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5930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A91-8435-49DB-BAB7-1B245A11B3C5}" type="datetimeFigureOut">
              <a:rPr lang="uk-UA" smtClean="0"/>
              <a:t>03.10.2024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0614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A91-8435-49DB-BAB7-1B245A11B3C5}" type="datetimeFigureOut">
              <a:rPr lang="uk-UA" smtClean="0"/>
              <a:t>03.10.2024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285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A91-8435-49DB-BAB7-1B245A11B3C5}" type="datetimeFigureOut">
              <a:rPr lang="uk-UA" smtClean="0"/>
              <a:t>03.10.2024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298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D22BA91-8435-49DB-BAB7-1B245A11B3C5}" type="datetimeFigureOut">
              <a:rPr lang="uk-UA" smtClean="0"/>
              <a:t>03.10.2024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2886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A91-8435-49DB-BAB7-1B245A11B3C5}" type="datetimeFigureOut">
              <a:rPr lang="uk-UA" smtClean="0"/>
              <a:t>03.10.2024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0896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D22BA91-8435-49DB-BAB7-1B245A11B3C5}" type="datetimeFigureOut">
              <a:rPr lang="uk-UA" smtClean="0"/>
              <a:t>03.10.2024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2048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F1E698-7F30-42E0-A7E7-4DFED929E0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Stories</a:t>
            </a:r>
            <a:endParaRPr lang="uk-UA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B597F9DC-4692-4BDB-B909-9DEDD48724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err="1"/>
              <a:t>Сторі</a:t>
            </a:r>
            <a:r>
              <a:rPr lang="uk-UA" dirty="0"/>
              <a:t>, </a:t>
            </a:r>
            <a:r>
              <a:rPr lang="uk-UA" dirty="0" err="1"/>
              <a:t>сторіз</a:t>
            </a:r>
            <a:r>
              <a:rPr lang="uk-UA" dirty="0"/>
              <a:t>, </a:t>
            </a:r>
            <a:r>
              <a:rPr lang="uk-UA" dirty="0" err="1"/>
              <a:t>сторіс</a:t>
            </a:r>
            <a:r>
              <a:rPr lang="uk-UA" dirty="0"/>
              <a:t>, </a:t>
            </a:r>
            <a:r>
              <a:rPr lang="uk-UA" dirty="0" err="1"/>
              <a:t>сторіес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43013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E15D102-AB9B-473F-9A4B-4470A3EB2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Виділитися можна за допомогою власних гіфок. Усі гіфки, які пропонує </a:t>
            </a:r>
            <a:r>
              <a:rPr lang="uk-UA" sz="2800" b="0" i="0" dirty="0" err="1">
                <a:solidFill>
                  <a:srgbClr val="0E1318"/>
                </a:solidFill>
                <a:effectLst/>
                <a:latin typeface="Canva Sans"/>
              </a:rPr>
              <a:t>Інстаграм</a:t>
            </a:r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, належать до сервісу </a:t>
            </a:r>
            <a:r>
              <a:rPr lang="en-US" sz="2800" b="0" i="0" dirty="0" err="1">
                <a:solidFill>
                  <a:srgbClr val="0E1318"/>
                </a:solidFill>
                <a:effectLst/>
                <a:latin typeface="Canva Sans"/>
              </a:rPr>
              <a:t>Giphy</a:t>
            </a:r>
            <a:r>
              <a:rPr lang="en-US" sz="2800" b="0" i="0" dirty="0">
                <a:solidFill>
                  <a:srgbClr val="0E1318"/>
                </a:solidFill>
                <a:effectLst/>
                <a:latin typeface="Canva Sans"/>
              </a:rPr>
              <a:t>. </a:t>
            </a:r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Туди можна завантажити свій набір стікерів, </a:t>
            </a:r>
            <a:r>
              <a:rPr lang="uk-UA" sz="2800" b="0" i="0" dirty="0" err="1">
                <a:solidFill>
                  <a:srgbClr val="0E1318"/>
                </a:solidFill>
                <a:effectLst/>
                <a:latin typeface="Canva Sans"/>
              </a:rPr>
              <a:t>емоджі</a:t>
            </a:r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, </a:t>
            </a:r>
            <a:r>
              <a:rPr lang="uk-UA" sz="2800" b="0" i="0" dirty="0" err="1">
                <a:solidFill>
                  <a:srgbClr val="0E1318"/>
                </a:solidFill>
                <a:effectLst/>
                <a:latin typeface="Canva Sans"/>
              </a:rPr>
              <a:t>леттерингів</a:t>
            </a:r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 - і будь-який користувач зможе додавати їх у свої </a:t>
            </a:r>
            <a:r>
              <a:rPr lang="uk-UA" sz="2800" b="0" i="0" dirty="0" err="1">
                <a:solidFill>
                  <a:srgbClr val="0E1318"/>
                </a:solidFill>
                <a:effectLst/>
                <a:latin typeface="Canva Sans"/>
              </a:rPr>
              <a:t>Сторіс</a:t>
            </a:r>
            <a:r>
              <a:rPr lang="uk-UA" sz="2800" dirty="0">
                <a:solidFill>
                  <a:srgbClr val="0E1318"/>
                </a:solidFill>
                <a:latin typeface="Canva Sans"/>
              </a:rPr>
              <a:t>.</a:t>
            </a:r>
            <a:endParaRPr lang="uk-UA" sz="2800" b="0" i="0" dirty="0">
              <a:solidFill>
                <a:srgbClr val="0E1318"/>
              </a:solidFill>
              <a:effectLst/>
              <a:latin typeface="Canva Sans"/>
            </a:endParaRPr>
          </a:p>
        </p:txBody>
      </p:sp>
    </p:spTree>
    <p:extLst>
      <p:ext uri="{BB962C8B-B14F-4D97-AF65-F5344CB8AC3E}">
        <p14:creationId xmlns:p14="http://schemas.microsoft.com/office/powerpoint/2010/main" val="4221876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889656-58D5-4077-971B-CBE23ED5C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Групова робота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0027976-162C-405E-ABCA-24663634F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1. Стікери, гіфки, що ілюструють явища</a:t>
            </a:r>
          </a:p>
          <a:p>
            <a:r>
              <a:rPr lang="uk-UA" dirty="0"/>
              <a:t>2. Стікери, гіфки, що ілюструють предмети (об</a:t>
            </a:r>
            <a:r>
              <a:rPr lang="en-US" dirty="0"/>
              <a:t>’</a:t>
            </a:r>
            <a:r>
              <a:rPr lang="uk-UA" dirty="0" err="1"/>
              <a:t>єкти</a:t>
            </a:r>
            <a:r>
              <a:rPr lang="uk-UA" dirty="0"/>
              <a:t>)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90915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DE7F6F9-767F-4B24-80C0-5B625BD11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2653"/>
            <a:ext cx="10515600" cy="3844310"/>
          </a:xfrm>
        </p:spPr>
        <p:txBody>
          <a:bodyPr>
            <a:normAutofit/>
          </a:bodyPr>
          <a:lstStyle/>
          <a:p>
            <a:pPr algn="just"/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З недавнього часу </a:t>
            </a:r>
            <a:r>
              <a:rPr lang="uk-UA" sz="2800" b="0" i="0" dirty="0" err="1">
                <a:solidFill>
                  <a:srgbClr val="0E1318"/>
                </a:solidFill>
                <a:effectLst/>
                <a:latin typeface="Canva Sans"/>
              </a:rPr>
              <a:t>сторіс</a:t>
            </a:r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 історії в </a:t>
            </a:r>
            <a:r>
              <a:rPr lang="uk-UA" sz="2800" b="0" i="0" dirty="0" err="1">
                <a:solidFill>
                  <a:srgbClr val="0E1318"/>
                </a:solidFill>
                <a:effectLst/>
                <a:latin typeface="Canva Sans"/>
              </a:rPr>
              <a:t>Інстаграмі</a:t>
            </a:r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 дозволяють використовувати не лише готові стікери, а й робити їх самостійно. Для цього потрібно перейти в розділ зі стікерами та вибрати "Селфі". Ви можете зробити фотографію, використовуючи різні фони: градієнт, язики полум'я, конфетті та інші. У результаті у вас вийде унікальний стікер з вашим селфі.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666406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80549E1-D133-4C87-80E4-D5CC3EF23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7380"/>
            <a:ext cx="10515600" cy="4049583"/>
          </a:xfrm>
        </p:spPr>
        <p:txBody>
          <a:bodyPr>
            <a:normAutofit/>
          </a:bodyPr>
          <a:lstStyle/>
          <a:p>
            <a:pPr algn="just"/>
            <a:r>
              <a:rPr lang="uk-UA" sz="2800" dirty="0"/>
              <a:t>Друкарня  - ш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рифти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, як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кольори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 та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фільтри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,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краще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вибрати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 раз і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назавжди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. </a:t>
            </a:r>
          </a:p>
          <a:p>
            <a:pPr algn="just"/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Формула проста – два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шрифти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: один,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складний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 та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декоративний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 – для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заголовків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 +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другий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,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простий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 та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читабельний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 – для тексту. Перший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відбиває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 стиль, а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другий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 ясно доносить думки.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4341011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CEF0A5-A464-4744-BA3B-D0978C7E0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Сторіз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F629008-4750-4696-A1E4-C771B1D0A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1. З появою у кадрі</a:t>
            </a:r>
          </a:p>
          <a:p>
            <a:r>
              <a:rPr lang="uk-UA" dirty="0"/>
              <a:t>2. «Пряма зйомка» – те, що бачить ваша камера</a:t>
            </a:r>
          </a:p>
          <a:p>
            <a:r>
              <a:rPr lang="uk-UA" dirty="0"/>
              <a:t>3. Комбінована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74357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F8CBACB-E739-446D-9281-D702F410B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Зберігайте у тематичні альбоми</a:t>
            </a:r>
          </a:p>
          <a:p>
            <a:r>
              <a:rPr lang="uk-UA" dirty="0">
                <a:solidFill>
                  <a:schemeClr val="tx1"/>
                </a:solidFill>
              </a:rPr>
              <a:t>Намагайтесь «не забивати» стрічку </a:t>
            </a:r>
            <a:r>
              <a:rPr lang="uk-UA" dirty="0" err="1">
                <a:solidFill>
                  <a:schemeClr val="tx1"/>
                </a:solidFill>
              </a:rPr>
              <a:t>сторіз</a:t>
            </a:r>
            <a:r>
              <a:rPr lang="uk-UA" dirty="0">
                <a:solidFill>
                  <a:schemeClr val="tx1"/>
                </a:solidFill>
              </a:rPr>
              <a:t> більше 3-4 почергових епізодів</a:t>
            </a:r>
          </a:p>
          <a:p>
            <a:endParaRPr lang="uk-UA" dirty="0">
              <a:solidFill>
                <a:schemeClr val="tx1"/>
              </a:solidFill>
            </a:endParaRPr>
          </a:p>
          <a:p>
            <a:endParaRPr lang="uk-UA" dirty="0">
              <a:solidFill>
                <a:schemeClr val="tx1"/>
              </a:solidFill>
            </a:endParaRPr>
          </a:p>
          <a:p>
            <a:r>
              <a:rPr lang="uk-UA" dirty="0" err="1">
                <a:solidFill>
                  <a:schemeClr val="tx1"/>
                </a:solidFill>
              </a:rPr>
              <a:t>Сторіз</a:t>
            </a:r>
            <a:r>
              <a:rPr lang="uk-UA" dirty="0">
                <a:solidFill>
                  <a:schemeClr val="tx1"/>
                </a:solidFill>
              </a:rPr>
              <a:t> про емоції, про «тут і зараз», коли </a:t>
            </a:r>
            <a:r>
              <a:rPr lang="uk-UA" dirty="0" err="1">
                <a:solidFill>
                  <a:schemeClr val="tx1"/>
                </a:solidFill>
              </a:rPr>
              <a:t>рілз</a:t>
            </a:r>
            <a:r>
              <a:rPr lang="uk-UA" dirty="0">
                <a:solidFill>
                  <a:schemeClr val="tx1"/>
                </a:solidFill>
              </a:rPr>
              <a:t> про естетику, </a:t>
            </a:r>
            <a:r>
              <a:rPr lang="uk-UA" dirty="0" err="1">
                <a:solidFill>
                  <a:schemeClr val="tx1"/>
                </a:solidFill>
              </a:rPr>
              <a:t>підготовленність</a:t>
            </a:r>
            <a:r>
              <a:rPr lang="uk-UA" dirty="0">
                <a:solidFill>
                  <a:schemeClr val="tx1"/>
                </a:solidFill>
              </a:rPr>
              <a:t>.</a:t>
            </a:r>
          </a:p>
          <a:p>
            <a:endParaRPr lang="uk-UA" dirty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/>
                </a:solidFill>
              </a:rPr>
              <a:t>Часто має місце «пряма зйомка» - без додаткових елементів оформлення, бо треба </a:t>
            </a:r>
            <a:r>
              <a:rPr lang="uk-UA" dirty="0" err="1">
                <a:solidFill>
                  <a:schemeClr val="tx1"/>
                </a:solidFill>
              </a:rPr>
              <a:t>прям</a:t>
            </a:r>
            <a:r>
              <a:rPr lang="uk-UA" dirty="0">
                <a:solidFill>
                  <a:schemeClr val="tx1"/>
                </a:solidFill>
              </a:rPr>
              <a:t> ЗАРАЗ показати ситуацію, озвучити емоції, продемонструвати об</a:t>
            </a:r>
            <a:r>
              <a:rPr lang="en-US" dirty="0">
                <a:solidFill>
                  <a:schemeClr val="tx1"/>
                </a:solidFill>
              </a:rPr>
              <a:t>’</a:t>
            </a:r>
            <a:r>
              <a:rPr lang="uk-UA" dirty="0" err="1">
                <a:solidFill>
                  <a:schemeClr val="tx1"/>
                </a:solidFill>
              </a:rPr>
              <a:t>єкт</a:t>
            </a:r>
            <a:r>
              <a:rPr lang="uk-UA" dirty="0">
                <a:solidFill>
                  <a:schemeClr val="tx1"/>
                </a:solidFill>
              </a:rPr>
              <a:t> із можливим перемиканням камери на себе</a:t>
            </a:r>
          </a:p>
        </p:txBody>
      </p:sp>
    </p:spTree>
    <p:extLst>
      <p:ext uri="{BB962C8B-B14F-4D97-AF65-F5344CB8AC3E}">
        <p14:creationId xmlns:p14="http://schemas.microsoft.com/office/powerpoint/2010/main" val="41126489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44D6A6-4D93-4778-ADB4-B1A9FF030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Поради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384B1DD-9A09-4AB6-84D9-8498A26D3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1. Продумайте, але не вчіть текст </a:t>
            </a:r>
            <a:r>
              <a:rPr lang="uk-UA" dirty="0" err="1"/>
              <a:t>напам</a:t>
            </a:r>
            <a:r>
              <a:rPr lang="en-US" dirty="0"/>
              <a:t>’</a:t>
            </a:r>
            <a:r>
              <a:rPr lang="uk-UA" dirty="0"/>
              <a:t>ять</a:t>
            </a:r>
          </a:p>
          <a:p>
            <a:r>
              <a:rPr lang="uk-UA" dirty="0"/>
              <a:t>2. За можливістю здійсніть репетицію</a:t>
            </a:r>
          </a:p>
          <a:p>
            <a:r>
              <a:rPr lang="uk-UA" dirty="0"/>
              <a:t>3. Будьте живими, такими, як ви є, і якими хоче вас бачити аудиторія</a:t>
            </a:r>
          </a:p>
          <a:p>
            <a:r>
              <a:rPr lang="uk-UA" dirty="0"/>
              <a:t>4. Відмовтесь від «кілометрових» текстів</a:t>
            </a:r>
          </a:p>
          <a:p>
            <a:r>
              <a:rPr lang="uk-UA" dirty="0"/>
              <a:t>5. Оцініть локацію зйомки, обравши вдалий ракурс, питання зі світлом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46703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EA2DC6-94DD-49E4-808A-FB7262CCE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C00000"/>
                </a:solidFill>
              </a:rPr>
              <a:t>Дефініції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A7DC45D-8553-49FE-A412-4497E50FF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Ефективний маркетинговий інструмент</a:t>
            </a:r>
          </a:p>
          <a:p>
            <a:r>
              <a:rPr lang="uk-UA" b="0" i="0" dirty="0">
                <a:solidFill>
                  <a:srgbClr val="0E1318"/>
                </a:solidFill>
                <a:effectLst/>
                <a:latin typeface="Canva Sans"/>
              </a:rPr>
              <a:t>Окрема стрічка з фотографіями та / чи відео</a:t>
            </a:r>
          </a:p>
          <a:p>
            <a:r>
              <a:rPr lang="uk-UA" b="0" i="0" dirty="0">
                <a:solidFill>
                  <a:srgbClr val="0E1318"/>
                </a:solidFill>
                <a:effectLst/>
                <a:latin typeface="Canva Sans"/>
              </a:rPr>
              <a:t>Контент, що зникає через 24 години з моменту публікації</a:t>
            </a:r>
          </a:p>
          <a:p>
            <a:r>
              <a:rPr lang="uk-UA" dirty="0">
                <a:solidFill>
                  <a:srgbClr val="0E1318"/>
                </a:solidFill>
                <a:latin typeface="Canva Sans"/>
              </a:rPr>
              <a:t>Одна / серія дописів (</a:t>
            </a:r>
            <a:r>
              <a:rPr lang="en-US" dirty="0">
                <a:solidFill>
                  <a:srgbClr val="0E1318"/>
                </a:solidFill>
                <a:latin typeface="Canva Sans"/>
              </a:rPr>
              <a:t>Instagram </a:t>
            </a:r>
            <a:r>
              <a:rPr lang="uk-UA" dirty="0">
                <a:solidFill>
                  <a:srgbClr val="0E1318"/>
                </a:solidFill>
                <a:latin typeface="Canva Sans"/>
              </a:rPr>
              <a:t>сам ділить за часом загальний епізод)</a:t>
            </a:r>
            <a:endParaRPr lang="uk-UA" b="0" i="0" dirty="0">
              <a:solidFill>
                <a:srgbClr val="0E1318"/>
              </a:solidFill>
              <a:effectLst/>
              <a:latin typeface="Canva Sans"/>
            </a:endParaRPr>
          </a:p>
          <a:p>
            <a:r>
              <a:rPr lang="uk-UA" dirty="0">
                <a:solidFill>
                  <a:srgbClr val="0E1318"/>
                </a:solidFill>
                <a:latin typeface="Canva Sans"/>
              </a:rPr>
              <a:t>Спосіб комунікації (</a:t>
            </a:r>
            <a:r>
              <a:rPr lang="uk-UA" dirty="0" err="1">
                <a:solidFill>
                  <a:srgbClr val="0E1318"/>
                </a:solidFill>
                <a:latin typeface="Canva Sans"/>
              </a:rPr>
              <a:t>інтерактиву</a:t>
            </a:r>
            <a:r>
              <a:rPr lang="uk-UA" dirty="0">
                <a:solidFill>
                  <a:srgbClr val="0E1318"/>
                </a:solidFill>
                <a:latin typeface="Canva Sans"/>
              </a:rPr>
              <a:t>) </a:t>
            </a:r>
            <a:r>
              <a:rPr lang="uk-UA" b="0" i="0" dirty="0">
                <a:solidFill>
                  <a:srgbClr val="0E1318"/>
                </a:solidFill>
                <a:effectLst/>
                <a:latin typeface="Canva Sans"/>
              </a:rPr>
              <a:t>з користувачами без перевантаження основної стрічки</a:t>
            </a:r>
          </a:p>
          <a:p>
            <a:r>
              <a:rPr lang="uk-UA" dirty="0">
                <a:solidFill>
                  <a:srgbClr val="0E1318"/>
                </a:solidFill>
                <a:latin typeface="Canva Sans"/>
              </a:rPr>
              <a:t>Засіб повідомлення своїй аудиторії про ЩОСЬ НОВЕ на сторінці (</a:t>
            </a:r>
            <a:r>
              <a:rPr lang="uk-UA" dirty="0" err="1">
                <a:solidFill>
                  <a:srgbClr val="0E1318"/>
                </a:solidFill>
                <a:latin typeface="Canva Sans"/>
              </a:rPr>
              <a:t>перелінковка</a:t>
            </a:r>
            <a:r>
              <a:rPr lang="uk-UA" dirty="0">
                <a:solidFill>
                  <a:srgbClr val="0E1318"/>
                </a:solidFill>
                <a:latin typeface="Canva Sans"/>
              </a:rPr>
              <a:t>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4671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F584BA-A3FB-496C-B39A-060978970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9086"/>
            <a:ext cx="10515600" cy="5327877"/>
          </a:xfrm>
        </p:spPr>
        <p:txBody>
          <a:bodyPr/>
          <a:lstStyle/>
          <a:p>
            <a:pPr algn="just"/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За три хвилини користувач </a:t>
            </a:r>
            <a:r>
              <a:rPr lang="uk-UA" sz="2800" b="0" i="0" dirty="0" err="1">
                <a:solidFill>
                  <a:srgbClr val="0E1318"/>
                </a:solidFill>
                <a:effectLst/>
                <a:latin typeface="Canva Sans"/>
              </a:rPr>
              <a:t>Інстаграма</a:t>
            </a:r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 бачить потік із</a:t>
            </a:r>
            <a:r>
              <a:rPr lang="uk-UA" sz="2800" b="0" i="0" dirty="0">
                <a:solidFill>
                  <a:srgbClr val="C00000"/>
                </a:solidFill>
                <a:effectLst/>
                <a:latin typeface="Canva Sans"/>
              </a:rPr>
              <a:t> 12–22 </a:t>
            </a:r>
            <a:r>
              <a:rPr lang="uk-UA" sz="2800" b="0" i="0" dirty="0" err="1">
                <a:solidFill>
                  <a:srgbClr val="0E1318"/>
                </a:solidFill>
                <a:effectLst/>
                <a:latin typeface="Canva Sans"/>
              </a:rPr>
              <a:t>Сторіс</a:t>
            </a:r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. </a:t>
            </a:r>
          </a:p>
          <a:p>
            <a:pPr algn="just"/>
            <a:endParaRPr lang="uk-UA" sz="2800" dirty="0">
              <a:solidFill>
                <a:srgbClr val="0E1318"/>
              </a:solidFill>
              <a:latin typeface="Canva Sans"/>
            </a:endParaRPr>
          </a:p>
          <a:p>
            <a:pPr algn="just"/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Наша пам'ять працює як фільтр. Вона стирає все, що її не зачепило, і старанно зберігає те, що викликало емоції. Тому аудиторія швидше запам'ятає історію, яка здивувала, розсмішила, заінтригувала чи принесла задоволення. Наступного разу, побачивши щось схоже, пам'ять змусить людину затриматись і знову пошукати цікаве там, де вона була раніше. Отже, потрібно зробити так, щоб ваш контент впізнавали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2480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43D288A-092B-4451-9656-43DD955D6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b="0" i="0" dirty="0">
                <a:solidFill>
                  <a:schemeClr val="tx1"/>
                </a:solidFill>
                <a:effectLst/>
                <a:latin typeface="Canva Sans"/>
              </a:rPr>
              <a:t>Сьогодні понад 500 млн користувачів </a:t>
            </a:r>
            <a:r>
              <a:rPr lang="uk-UA" sz="2800" b="0" i="0" dirty="0" err="1">
                <a:solidFill>
                  <a:srgbClr val="C00000"/>
                </a:solidFill>
                <a:effectLst/>
                <a:latin typeface="Canva Sans"/>
              </a:rPr>
              <a:t>Інстаграм</a:t>
            </a:r>
            <a:r>
              <a:rPr lang="uk-UA" sz="2800" b="0" i="0" dirty="0">
                <a:solidFill>
                  <a:srgbClr val="C00000"/>
                </a:solidFill>
                <a:effectLst/>
                <a:latin typeface="Canva Sans"/>
              </a:rPr>
              <a:t> </a:t>
            </a:r>
            <a:r>
              <a:rPr lang="uk-UA" sz="2800" b="0" i="0" dirty="0">
                <a:solidFill>
                  <a:schemeClr val="tx1"/>
                </a:solidFill>
                <a:effectLst/>
                <a:latin typeface="Canva Sans"/>
              </a:rPr>
              <a:t>щодня використовують історії і при цьому 58% опитаних повідомляють, що стали більше цікавитись брендом чи товаром після того, як побачили його рекламу в історіях.</a:t>
            </a:r>
            <a:endParaRPr lang="uk-UA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321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F864E0E-9A92-45EF-AD34-5C92F5540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Бренди активно користуються трендом – </a:t>
            </a:r>
            <a:r>
              <a:rPr lang="uk-UA" sz="2800" b="0" i="0" dirty="0">
                <a:solidFill>
                  <a:srgbClr val="C00000"/>
                </a:solidFill>
                <a:effectLst/>
                <a:latin typeface="Canva Sans"/>
              </a:rPr>
              <a:t>4 мільйони </a:t>
            </a:r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компаній показують рекламу в історіях щомісяця. Вони розповідають про свої цінності, спілкуються з передплатниками і збільшують лояльність до бренду.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175152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11DBCD-23BD-44C1-A390-63F8B9907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Сторіз</a:t>
            </a:r>
            <a:r>
              <a:rPr lang="uk-UA" dirty="0"/>
              <a:t> як засіб познайомитися із блогером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6050C4D-DCB3-4B2E-A660-9A409B4DD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0" i="0" dirty="0">
                <a:effectLst/>
                <a:latin typeface="Arial" panose="020B0604020202020204" pitchFamily="34" charset="0"/>
              </a:rPr>
              <a:t>Комунікативний образ людини-комунікатора визначений як «синтетична структура, що містить інформаційну (на рівні корисних відомостей), семантичну, асоціативну, емоційну складові та стимулює адресата до соціального обміну» (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Удріс</a:t>
            </a:r>
            <a:r>
              <a:rPr lang="uk-UA" b="0" i="0" dirty="0">
                <a:effectLst/>
                <a:latin typeface="Arial" panose="020B0604020202020204" pitchFamily="34" charset="0"/>
              </a:rPr>
              <a:t>, 2012, с. 74). </a:t>
            </a:r>
          </a:p>
          <a:p>
            <a:r>
              <a:rPr lang="uk-UA" b="0" i="0" dirty="0">
                <a:effectLst/>
                <a:latin typeface="Arial" panose="020B0604020202020204" pitchFamily="34" charset="0"/>
              </a:rPr>
              <a:t>Комунікативні образи поділено на </a:t>
            </a:r>
            <a:r>
              <a:rPr lang="uk-UA" b="1" i="0" dirty="0" err="1">
                <a:effectLst/>
                <a:latin typeface="Arial" panose="020B0604020202020204" pitchFamily="34" charset="0"/>
              </a:rPr>
              <a:t>презентативні</a:t>
            </a:r>
            <a:r>
              <a:rPr lang="uk-UA" b="1" i="0" dirty="0">
                <a:effectLst/>
                <a:latin typeface="Arial" panose="020B0604020202020204" pitchFamily="34" charset="0"/>
              </a:rPr>
              <a:t> </a:t>
            </a:r>
            <a:r>
              <a:rPr lang="uk-UA" b="0" i="0" dirty="0">
                <a:effectLst/>
                <a:latin typeface="Arial" panose="020B0604020202020204" pitchFamily="34" charset="0"/>
              </a:rPr>
              <a:t>(коли людина-комунікатор сама виступає носієм свого образу) та </a:t>
            </a:r>
            <a:r>
              <a:rPr lang="uk-UA" b="1" i="0" dirty="0">
                <a:effectLst/>
                <a:latin typeface="Arial" panose="020B0604020202020204" pitchFamily="34" charset="0"/>
              </a:rPr>
              <a:t>репрезентативні </a:t>
            </a:r>
            <a:r>
              <a:rPr lang="uk-UA" b="0" i="0" dirty="0">
                <a:effectLst/>
                <a:latin typeface="Arial" panose="020B0604020202020204" pitchFamily="34" charset="0"/>
              </a:rPr>
              <a:t>(коли образ є самостійною цілісною структурою, що реалізується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безособистісною</a:t>
            </a:r>
            <a:r>
              <a:rPr lang="uk-UA" b="0" i="0" dirty="0">
                <a:effectLst/>
                <a:latin typeface="Arial" panose="020B0604020202020204" pitchFamily="34" charset="0"/>
              </a:rPr>
              <a:t> комунікацією, розширеною у часі і просторі) (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Удріс</a:t>
            </a:r>
            <a:r>
              <a:rPr lang="uk-UA" b="0" i="0" dirty="0">
                <a:effectLst/>
                <a:latin typeface="Arial" panose="020B0604020202020204" pitchFamily="34" charset="0"/>
              </a:rPr>
              <a:t>, 2012, с. 74-75). </a:t>
            </a:r>
          </a:p>
          <a:p>
            <a:r>
              <a:rPr lang="uk-UA" b="0" i="0" dirty="0">
                <a:effectLst/>
                <a:latin typeface="Arial" panose="020B0604020202020204" pitchFamily="34" charset="0"/>
              </a:rPr>
              <a:t>В контексті аналізу блогів Н.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Удріс</a:t>
            </a:r>
            <a:r>
              <a:rPr lang="uk-UA" b="0" i="0" dirty="0">
                <a:effectLst/>
                <a:latin typeface="Arial" panose="020B0604020202020204" pitchFamily="34" charset="0"/>
              </a:rPr>
              <a:t> дійшла висновку, що комунікативний образ, представлений у соціальних мережах має </a:t>
            </a:r>
            <a:r>
              <a:rPr lang="uk-UA" b="1" i="0" dirty="0">
                <a:effectLst/>
                <a:latin typeface="Arial" panose="020B0604020202020204" pitchFamily="34" charset="0"/>
              </a:rPr>
              <a:t>інтегральний</a:t>
            </a:r>
            <a:r>
              <a:rPr lang="uk-UA" b="0" i="0" dirty="0">
                <a:effectLst/>
                <a:latin typeface="Arial" panose="020B0604020202020204" pitchFamily="34" charset="0"/>
              </a:rPr>
              <a:t> характер та утворюється поєднанням презентаційного та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репрезентаційного</a:t>
            </a:r>
            <a:r>
              <a:rPr lang="uk-UA" b="0" i="0" dirty="0">
                <a:effectLst/>
                <a:latin typeface="Arial" panose="020B0604020202020204" pitchFamily="34" charset="0"/>
              </a:rPr>
              <a:t> засобів.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88086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1B3888BF-3B6B-4CFD-BF47-3B13F69C8D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55771" y="1315617"/>
            <a:ext cx="6680719" cy="4516050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CFF7A56-4AC5-4128-8889-24F6654D72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578" y="1315617"/>
            <a:ext cx="4909975" cy="422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977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130FDC-C1E6-4106-94A4-5B0FEA7E4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C00000"/>
                </a:solidFill>
              </a:rPr>
              <a:t>Ефективні </a:t>
            </a:r>
            <a:r>
              <a:rPr lang="uk-UA" dirty="0" err="1">
                <a:solidFill>
                  <a:srgbClr val="C00000"/>
                </a:solidFill>
              </a:rPr>
              <a:t>сторіз</a:t>
            </a:r>
            <a:r>
              <a:rPr lang="uk-UA" dirty="0">
                <a:solidFill>
                  <a:srgbClr val="C00000"/>
                </a:solidFill>
              </a:rPr>
              <a:t>: елементи </a:t>
            </a:r>
            <a:r>
              <a:rPr lang="uk-UA" dirty="0" err="1">
                <a:solidFill>
                  <a:srgbClr val="C00000"/>
                </a:solidFill>
              </a:rPr>
              <a:t>сторітелінгу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F49D199-0FBA-4D5C-A606-074C68FF9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uk-UA" dirty="0">
                <a:solidFill>
                  <a:schemeClr val="tx1"/>
                </a:solidFill>
              </a:rPr>
              <a:t>Фірмові шаблони як самої соцмережі, так і додаткових сервісів (колір, шрифт, розміщення тексту)</a:t>
            </a:r>
          </a:p>
          <a:p>
            <a:pPr marL="514350" indent="-514350">
              <a:buAutoNum type="arabicPeriod"/>
            </a:pPr>
            <a:r>
              <a:rPr lang="uk-UA" dirty="0" err="1">
                <a:solidFill>
                  <a:schemeClr val="tx1"/>
                </a:solidFill>
              </a:rPr>
              <a:t>Чередування</a:t>
            </a:r>
            <a:r>
              <a:rPr lang="uk-UA" dirty="0">
                <a:solidFill>
                  <a:schemeClr val="tx1"/>
                </a:solidFill>
              </a:rPr>
              <a:t> форматів (фото, колажі, відео, опитування, гіперпосилання, діалогічні віконця)</a:t>
            </a:r>
          </a:p>
          <a:p>
            <a:pPr marL="514350" indent="-514350">
              <a:buAutoNum type="arabicPeriod"/>
            </a:pPr>
            <a:r>
              <a:rPr lang="uk-UA" dirty="0">
                <a:solidFill>
                  <a:schemeClr val="tx1"/>
                </a:solidFill>
              </a:rPr>
              <a:t>Фільтри (о</a:t>
            </a:r>
            <a:r>
              <a:rPr lang="uk-UA" b="0" i="0" dirty="0">
                <a:solidFill>
                  <a:schemeClr val="tx1"/>
                </a:solidFill>
                <a:effectLst/>
                <a:latin typeface="Canva Sans"/>
              </a:rPr>
              <a:t>днакове тонування, яскравість, контрастність, глибина створюють відчуття цілісності та єдності - обирайте один-два фільтри та використовувати їх постійно).</a:t>
            </a:r>
          </a:p>
          <a:p>
            <a:pPr marL="514350" indent="-514350">
              <a:buAutoNum type="arabicPeriod"/>
            </a:pPr>
            <a:r>
              <a:rPr lang="uk-UA" dirty="0">
                <a:solidFill>
                  <a:schemeClr val="tx1"/>
                </a:solidFill>
                <a:latin typeface="Canva Sans"/>
              </a:rPr>
              <a:t>Акцент через гіперпосилання на новий матеріал на сайті, ваш власний текстовий допис, новий товар, сторінку тощо.</a:t>
            </a:r>
          </a:p>
          <a:p>
            <a:pPr marL="514350" indent="-514350">
              <a:buAutoNum type="arabicPeriod"/>
            </a:pPr>
            <a:r>
              <a:rPr lang="uk-UA" b="0" i="0" dirty="0">
                <a:solidFill>
                  <a:schemeClr val="tx1"/>
                </a:solidFill>
                <a:effectLst/>
                <a:latin typeface="Canva Sans"/>
              </a:rPr>
              <a:t>Збереження </a:t>
            </a:r>
            <a:r>
              <a:rPr lang="uk-UA" dirty="0">
                <a:solidFill>
                  <a:schemeClr val="tx1"/>
                </a:solidFill>
                <a:latin typeface="Canva Sans"/>
              </a:rPr>
              <a:t>у «вічні </a:t>
            </a:r>
            <a:r>
              <a:rPr lang="uk-UA" dirty="0" err="1">
                <a:solidFill>
                  <a:schemeClr val="tx1"/>
                </a:solidFill>
                <a:latin typeface="Canva Sans"/>
              </a:rPr>
              <a:t>сторіз</a:t>
            </a:r>
            <a:r>
              <a:rPr lang="uk-UA" dirty="0">
                <a:solidFill>
                  <a:schemeClr val="tx1"/>
                </a:solidFill>
                <a:latin typeface="Canva Sans"/>
              </a:rPr>
              <a:t>» у тематичні альбоми</a:t>
            </a:r>
            <a:endParaRPr lang="uk-UA" b="0" i="0" dirty="0">
              <a:solidFill>
                <a:schemeClr val="tx1"/>
              </a:solidFill>
              <a:effectLst/>
              <a:latin typeface="Canva Sans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1176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28E516BA-58C8-4FED-94EB-3EAF8F512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7297"/>
            <a:ext cx="10515600" cy="3769665"/>
          </a:xfrm>
        </p:spPr>
        <p:txBody>
          <a:bodyPr/>
          <a:lstStyle/>
          <a:p>
            <a:pPr algn="just"/>
            <a:r>
              <a:rPr lang="uk-UA" b="0" i="0" dirty="0">
                <a:solidFill>
                  <a:schemeClr val="tx1"/>
                </a:solidFill>
                <a:effectLst/>
                <a:latin typeface="Canva Sans"/>
              </a:rPr>
              <a:t>Стікери та гіфки з'явилися в </a:t>
            </a:r>
            <a:r>
              <a:rPr lang="uk-UA" b="0" i="0" dirty="0" err="1">
                <a:solidFill>
                  <a:schemeClr val="tx1"/>
                </a:solidFill>
                <a:effectLst/>
                <a:latin typeface="Canva Sans"/>
              </a:rPr>
              <a:t>Інстаграм</a:t>
            </a:r>
            <a:r>
              <a:rPr lang="uk-UA" b="0" i="0" dirty="0">
                <a:solidFill>
                  <a:schemeClr val="tx1"/>
                </a:solidFill>
                <a:effectLst/>
                <a:latin typeface="Canva Sans"/>
              </a:rPr>
              <a:t> </a:t>
            </a:r>
            <a:r>
              <a:rPr lang="uk-UA" b="0" i="0" dirty="0" err="1">
                <a:solidFill>
                  <a:schemeClr val="tx1"/>
                </a:solidFill>
                <a:effectLst/>
                <a:latin typeface="Canva Sans"/>
              </a:rPr>
              <a:t>сторіс</a:t>
            </a:r>
            <a:r>
              <a:rPr lang="uk-UA" b="0" i="0" dirty="0">
                <a:solidFill>
                  <a:schemeClr val="tx1"/>
                </a:solidFill>
                <a:effectLst/>
                <a:latin typeface="Canva Sans"/>
              </a:rPr>
              <a:t> тільки з 2018 року, але маркетологи називали їх головним трендом </a:t>
            </a:r>
            <a:r>
              <a:rPr lang="uk-UA" b="0" i="0" dirty="0" err="1">
                <a:solidFill>
                  <a:schemeClr val="tx1"/>
                </a:solidFill>
                <a:effectLst/>
                <a:latin typeface="Canva Sans"/>
              </a:rPr>
              <a:t>Інстаграм</a:t>
            </a:r>
            <a:r>
              <a:rPr lang="uk-UA" b="0" i="0" dirty="0">
                <a:solidFill>
                  <a:schemeClr val="tx1"/>
                </a:solidFill>
                <a:effectLst/>
                <a:latin typeface="Canva Sans"/>
              </a:rPr>
              <a:t>-маркетингу у 2019 році . Вони чудово працюють як підказки або мотивація дії, що перекладає користувачів на сторінки, що продають.</a:t>
            </a:r>
          </a:p>
          <a:p>
            <a:pPr algn="just"/>
            <a:r>
              <a:rPr lang="uk-UA" b="0" i="0" dirty="0">
                <a:solidFill>
                  <a:schemeClr val="tx1"/>
                </a:solidFill>
                <a:effectLst/>
                <a:latin typeface="Canva Sans"/>
              </a:rPr>
              <a:t>Часто стікерами нагадують </a:t>
            </a:r>
            <a:r>
              <a:rPr lang="uk-UA" b="0" i="0" dirty="0" err="1">
                <a:solidFill>
                  <a:schemeClr val="tx1"/>
                </a:solidFill>
                <a:effectLst/>
                <a:latin typeface="Canva Sans"/>
              </a:rPr>
              <a:t>свайпнути</a:t>
            </a:r>
            <a:r>
              <a:rPr lang="uk-UA" b="0" i="0" dirty="0">
                <a:solidFill>
                  <a:schemeClr val="tx1"/>
                </a:solidFill>
                <a:effectLst/>
                <a:latin typeface="Canva Sans"/>
              </a:rPr>
              <a:t> або клацнути посилання, яке ви прикріпили до історії. Але пам'ятайте, якщо використовувати занадто багато елементів, що «кричать», на одному екрані, вони швидше збивають з пантелику, ніж привертають і розважають.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08032048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спектива">
  <a:themeElements>
    <a:clrScheme name="Ретроспектива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спектив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спектива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180</TotalTime>
  <Words>827</Words>
  <Application>Microsoft Office PowerPoint</Application>
  <PresentationFormat>Широкий екран</PresentationFormat>
  <Paragraphs>50</Paragraphs>
  <Slides>16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Canva Sans</vt:lpstr>
      <vt:lpstr>Ретроспектива</vt:lpstr>
      <vt:lpstr>Stories</vt:lpstr>
      <vt:lpstr>Дефініції</vt:lpstr>
      <vt:lpstr>Презентація PowerPoint</vt:lpstr>
      <vt:lpstr>Презентація PowerPoint</vt:lpstr>
      <vt:lpstr>Презентація PowerPoint</vt:lpstr>
      <vt:lpstr>Сторіз як засіб познайомитися із блогером</vt:lpstr>
      <vt:lpstr>Презентація PowerPoint</vt:lpstr>
      <vt:lpstr>Ефективні сторіз: елементи сторітелінгу</vt:lpstr>
      <vt:lpstr>Презентація PowerPoint</vt:lpstr>
      <vt:lpstr>Презентація PowerPoint</vt:lpstr>
      <vt:lpstr>Групова робота</vt:lpstr>
      <vt:lpstr>Презентація PowerPoint</vt:lpstr>
      <vt:lpstr>Презентація PowerPoint</vt:lpstr>
      <vt:lpstr>Сторіз</vt:lpstr>
      <vt:lpstr>Презентація PowerPoint</vt:lpstr>
      <vt:lpstr>Поради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Stories</dc:title>
  <dc:creator>Слава</dc:creator>
  <cp:lastModifiedBy>Роговая Татьяна</cp:lastModifiedBy>
  <cp:revision>17</cp:revision>
  <dcterms:created xsi:type="dcterms:W3CDTF">2022-09-22T11:03:36Z</dcterms:created>
  <dcterms:modified xsi:type="dcterms:W3CDTF">2024-10-03T11:49:36Z</dcterms:modified>
</cp:coreProperties>
</file>