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57" r:id="rId4"/>
    <p:sldId id="264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FFC000"/>
                </a:solidFill>
              </a:rPr>
              <a:t>Ділова українська мова на щодень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36423"/>
            <a:ext cx="9448800" cy="1881050"/>
          </a:xfrm>
        </p:spPr>
        <p:txBody>
          <a:bodyPr>
            <a:normAutofit/>
          </a:bodyPr>
          <a:lstStyle/>
          <a:p>
            <a:r>
              <a:rPr lang="uk-UA" b="1" dirty="0" err="1">
                <a:solidFill>
                  <a:schemeClr val="accent6">
                    <a:lumMod val="75000"/>
                  </a:schemeClr>
                </a:solidFill>
              </a:rPr>
              <a:t>Сабліна</a:t>
            </a:r>
            <a:r>
              <a:rPr lang="uk-UA" b="1" dirty="0">
                <a:solidFill>
                  <a:schemeClr val="accent6">
                    <a:lumMod val="75000"/>
                  </a:schemeClr>
                </a:solidFill>
              </a:rPr>
              <a:t> Світлана Володимирівна, </a:t>
            </a:r>
          </a:p>
          <a:p>
            <a:r>
              <a:rPr lang="uk-UA" b="1" dirty="0">
                <a:solidFill>
                  <a:schemeClr val="accent6">
                    <a:lumMod val="75000"/>
                  </a:schemeClr>
                </a:solidFill>
              </a:rPr>
              <a:t>к. </a:t>
            </a:r>
            <a:r>
              <a:rPr lang="uk-UA" b="1" dirty="0" err="1">
                <a:solidFill>
                  <a:schemeClr val="accent6">
                    <a:lumMod val="75000"/>
                  </a:schemeClr>
                </a:solidFill>
              </a:rPr>
              <a:t>філол.н</a:t>
            </a:r>
            <a:r>
              <a:rPr lang="uk-UA" b="1" dirty="0">
                <a:solidFill>
                  <a:schemeClr val="accent6">
                    <a:lumMod val="75000"/>
                  </a:schemeClr>
                </a:solidFill>
              </a:rPr>
              <a:t>, доцент кафедри української мови ЗНУ</a:t>
            </a:r>
          </a:p>
          <a:p>
            <a:r>
              <a:rPr lang="uk-UA" b="1" dirty="0">
                <a:solidFill>
                  <a:schemeClr val="accent6">
                    <a:lumMod val="75000"/>
                  </a:schemeClr>
                </a:solidFill>
              </a:rPr>
              <a:t>Т. 0959081471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901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2559" y="0"/>
            <a:ext cx="10585269" cy="1293028"/>
          </a:xfrm>
        </p:spPr>
        <p:txBody>
          <a:bodyPr/>
          <a:lstStyle/>
          <a:p>
            <a:pPr algn="ctr"/>
            <a:r>
              <a:rPr lang="uk-UA" b="1" dirty="0" smtClean="0"/>
              <a:t>Як сказати: стилістичний порадник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732" y="1763486"/>
            <a:ext cx="10820400" cy="4911634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/>
              <a:t>в </a:t>
            </a:r>
            <a:r>
              <a:rPr lang="ru-RU" b="1" i="1" dirty="0"/>
              <a:t>знак благодарности — на знак </a:t>
            </a:r>
            <a:r>
              <a:rPr lang="ru-RU" b="1" i="1" dirty="0" err="1"/>
              <a:t>подяки</a:t>
            </a:r>
            <a:r>
              <a:rPr lang="ru-RU" b="1" i="1" dirty="0"/>
              <a:t>;</a:t>
            </a:r>
            <a:endParaRPr lang="ru-RU" b="1" dirty="0"/>
          </a:p>
          <a:p>
            <a:r>
              <a:rPr lang="ru-RU" b="1" i="1" dirty="0"/>
              <a:t>в порядке исключения — як </a:t>
            </a:r>
            <a:r>
              <a:rPr lang="ru-RU" b="1" i="1" dirty="0" err="1"/>
              <a:t>виняток</a:t>
            </a:r>
            <a:r>
              <a:rPr lang="ru-RU" b="1" i="1" dirty="0"/>
              <a:t>;</a:t>
            </a:r>
            <a:endParaRPr lang="ru-RU" b="1" dirty="0"/>
          </a:p>
          <a:p>
            <a:r>
              <a:rPr lang="ru-RU" b="1" i="1" dirty="0"/>
              <a:t>в течение недели — </a:t>
            </a:r>
            <a:r>
              <a:rPr lang="ru-RU" b="1" i="1" dirty="0" err="1" smtClean="0"/>
              <a:t>упродовж</a:t>
            </a:r>
            <a:r>
              <a:rPr lang="ru-RU" b="1" i="1" dirty="0" smtClean="0"/>
              <a:t>(</a:t>
            </a:r>
            <a:r>
              <a:rPr lang="ru-RU" b="1" i="1" dirty="0" err="1" smtClean="0"/>
              <a:t>протягом</a:t>
            </a:r>
            <a:r>
              <a:rPr lang="ru-RU" b="1" i="1" dirty="0" smtClean="0"/>
              <a:t>) </a:t>
            </a:r>
            <a:r>
              <a:rPr lang="ru-RU" b="1" i="1" dirty="0" err="1"/>
              <a:t>тижня</a:t>
            </a:r>
            <a:r>
              <a:rPr lang="ru-RU" b="1" i="1" dirty="0"/>
              <a:t>;</a:t>
            </a:r>
            <a:endParaRPr lang="ru-RU" b="1" dirty="0"/>
          </a:p>
          <a:p>
            <a:r>
              <a:rPr lang="ru-RU" b="1" i="1" dirty="0"/>
              <a:t>к тому идет — до того </a:t>
            </a:r>
            <a:r>
              <a:rPr lang="ru-RU" b="1" i="1" dirty="0" err="1" smtClean="0"/>
              <a:t>йде</a:t>
            </a:r>
            <a:r>
              <a:rPr lang="ru-RU" b="1" i="1" dirty="0" smtClean="0">
                <a:solidFill>
                  <a:srgbClr val="FF0000"/>
                </a:solidFill>
              </a:rPr>
              <a:t>; </a:t>
            </a:r>
            <a:r>
              <a:rPr lang="ru-RU" b="1" i="1" dirty="0" err="1" smtClean="0">
                <a:solidFill>
                  <a:srgbClr val="FF0000"/>
                </a:solidFill>
              </a:rPr>
              <a:t>ідеться</a:t>
            </a:r>
            <a:r>
              <a:rPr lang="ru-RU" b="1" i="1" dirty="0" smtClean="0">
                <a:solidFill>
                  <a:srgbClr val="FF0000"/>
                </a:solidFill>
              </a:rPr>
              <a:t>/</a:t>
            </a:r>
            <a:r>
              <a:rPr lang="ru-RU" b="1" i="1" dirty="0" err="1" smtClean="0">
                <a:solidFill>
                  <a:srgbClr val="FF0000"/>
                </a:solidFill>
              </a:rPr>
              <a:t>йдеться</a:t>
            </a:r>
            <a:r>
              <a:rPr lang="ru-RU" b="1" i="1" dirty="0" smtClean="0">
                <a:solidFill>
                  <a:srgbClr val="FF0000"/>
                </a:solidFill>
              </a:rPr>
              <a:t> про </a:t>
            </a:r>
            <a:r>
              <a:rPr lang="ru-RU" b="1" i="1" dirty="0" err="1" smtClean="0">
                <a:solidFill>
                  <a:srgbClr val="FF0000"/>
                </a:solidFill>
              </a:rPr>
              <a:t>щось</a:t>
            </a:r>
            <a:r>
              <a:rPr lang="ru-RU" b="1" i="1" dirty="0" smtClean="0">
                <a:solidFill>
                  <a:srgbClr val="FF0000"/>
                </a:solidFill>
              </a:rPr>
              <a:t>(тема)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b="1" i="1" dirty="0"/>
              <a:t>для своего удовольствия — </a:t>
            </a:r>
            <a:r>
              <a:rPr lang="ru-RU" b="1" i="1" dirty="0" err="1"/>
              <a:t>собі</a:t>
            </a:r>
            <a:r>
              <a:rPr lang="ru-RU" b="1" i="1" dirty="0"/>
              <a:t> на </a:t>
            </a:r>
            <a:r>
              <a:rPr lang="ru-RU" b="1" i="1" dirty="0" err="1"/>
              <a:t>втіху</a:t>
            </a:r>
            <a:r>
              <a:rPr lang="ru-RU" b="1" i="1" dirty="0" smtClean="0"/>
              <a:t>; </a:t>
            </a:r>
            <a:r>
              <a:rPr lang="ru-RU" b="1" i="1" dirty="0" err="1" smtClean="0"/>
              <a:t>втішатися</a:t>
            </a:r>
            <a:endParaRPr lang="ru-RU" b="1" dirty="0"/>
          </a:p>
          <a:p>
            <a:r>
              <a:rPr lang="ru-RU" b="1" i="1" dirty="0"/>
              <a:t>обратить в шутку — </a:t>
            </a:r>
            <a:r>
              <a:rPr lang="ru-RU" b="1" i="1" dirty="0" err="1"/>
              <a:t>обернути</a:t>
            </a:r>
            <a:r>
              <a:rPr lang="ru-RU" b="1" i="1" dirty="0"/>
              <a:t> </a:t>
            </a:r>
            <a:r>
              <a:rPr lang="ru-RU" b="1" i="1" dirty="0" smtClean="0"/>
              <a:t>на </a:t>
            </a:r>
            <a:r>
              <a:rPr lang="ru-RU" b="1" i="1" dirty="0"/>
              <a:t>жарт;</a:t>
            </a:r>
            <a:endParaRPr lang="ru-RU" b="1" dirty="0"/>
          </a:p>
          <a:p>
            <a:r>
              <a:rPr lang="ru-RU" b="1" i="1" dirty="0"/>
              <a:t>отчисление в пользу — </a:t>
            </a:r>
            <a:r>
              <a:rPr lang="ru-RU" b="1" i="1" dirty="0" err="1"/>
              <a:t>відрахування</a:t>
            </a:r>
            <a:r>
              <a:rPr lang="ru-RU" b="1" i="1" dirty="0"/>
              <a:t> на </a:t>
            </a:r>
            <a:r>
              <a:rPr lang="ru-RU" b="1" i="1" dirty="0" err="1" smtClean="0"/>
              <a:t>користь</a:t>
            </a:r>
            <a:r>
              <a:rPr lang="ru-RU" b="1" i="1" dirty="0" smtClean="0"/>
              <a:t>;</a:t>
            </a:r>
          </a:p>
          <a:p>
            <a:r>
              <a:rPr lang="uk-UA" b="1" i="1" dirty="0" err="1" smtClean="0"/>
              <a:t>речь</a:t>
            </a:r>
            <a:r>
              <a:rPr lang="uk-UA" b="1" i="1" dirty="0" smtClean="0"/>
              <a:t> </a:t>
            </a:r>
            <a:r>
              <a:rPr lang="uk-UA" b="1" i="1" dirty="0" err="1" smtClean="0"/>
              <a:t>идет</a:t>
            </a:r>
            <a:r>
              <a:rPr lang="uk-UA" b="1" i="1" dirty="0" smtClean="0"/>
              <a:t> о – </a:t>
            </a:r>
            <a:r>
              <a:rPr lang="uk-UA" b="1" i="1" strike="sngStrike" dirty="0" smtClean="0"/>
              <a:t>мова йде про</a:t>
            </a:r>
            <a:r>
              <a:rPr lang="uk-UA" b="1" i="1" dirty="0" smtClean="0"/>
              <a:t>; йдеться </a:t>
            </a:r>
            <a:r>
              <a:rPr lang="uk-UA" b="1" i="1" dirty="0" smtClean="0"/>
              <a:t>про;</a:t>
            </a:r>
          </a:p>
          <a:p>
            <a:r>
              <a:rPr lang="ru-RU" b="1" dirty="0"/>
              <a:t>на следующей неделе — </a:t>
            </a:r>
            <a:r>
              <a:rPr lang="ru-RU" b="1" dirty="0" err="1" smtClean="0"/>
              <a:t>наступного</a:t>
            </a:r>
            <a:r>
              <a:rPr lang="ru-RU" b="1" dirty="0" smtClean="0"/>
              <a:t>/того\ </a:t>
            </a:r>
            <a:r>
              <a:rPr lang="ru-RU" b="1" dirty="0" err="1" smtClean="0"/>
              <a:t>минулого</a:t>
            </a:r>
            <a:r>
              <a:rPr lang="ru-RU" b="1" dirty="0" smtClean="0"/>
              <a:t> </a:t>
            </a:r>
            <a:r>
              <a:rPr lang="ru-RU" b="1" dirty="0" err="1"/>
              <a:t>тижня</a:t>
            </a:r>
            <a:r>
              <a:rPr lang="ru-RU" b="1" dirty="0"/>
              <a:t>;</a:t>
            </a:r>
          </a:p>
          <a:p>
            <a:r>
              <a:rPr lang="ru-RU" b="1" dirty="0"/>
              <a:t>при таких условиях — за таких умов;</a:t>
            </a:r>
          </a:p>
          <a:p>
            <a:r>
              <a:rPr lang="ru-RU" b="1" dirty="0"/>
              <a:t>согласно статье — </a:t>
            </a:r>
            <a:r>
              <a:rPr lang="ru-RU" b="1" dirty="0" err="1"/>
              <a:t>згідно</a:t>
            </a:r>
            <a:r>
              <a:rPr lang="ru-RU" b="1" dirty="0"/>
              <a:t> </a:t>
            </a:r>
            <a:r>
              <a:rPr lang="ru-RU" b="1" dirty="0" err="1"/>
              <a:t>зі</a:t>
            </a:r>
            <a:r>
              <a:rPr lang="ru-RU" b="1" dirty="0"/>
              <a:t> </a:t>
            </a:r>
            <a:r>
              <a:rPr lang="ru-RU" b="1" dirty="0" err="1"/>
              <a:t>статтею</a:t>
            </a:r>
            <a:r>
              <a:rPr lang="ru-RU" b="1" dirty="0"/>
              <a:t>;</a:t>
            </a:r>
          </a:p>
          <a:p>
            <a:r>
              <a:rPr lang="ru-RU" b="1" dirty="0"/>
              <a:t>войти в состав — </a:t>
            </a:r>
            <a:r>
              <a:rPr lang="ru-RU" b="1" dirty="0" err="1"/>
              <a:t>увійти</a:t>
            </a:r>
            <a:r>
              <a:rPr lang="ru-RU" b="1" dirty="0"/>
              <a:t> до складу.</a:t>
            </a:r>
          </a:p>
        </p:txBody>
      </p:sp>
    </p:spTree>
    <p:extLst>
      <p:ext uri="{BB962C8B-B14F-4D97-AF65-F5344CB8AC3E}">
        <p14:creationId xmlns:p14="http://schemas.microsoft.com/office/powerpoint/2010/main" val="1925559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0309" y="0"/>
            <a:ext cx="8610600" cy="836023"/>
          </a:xfrm>
        </p:spPr>
        <p:txBody>
          <a:bodyPr/>
          <a:lstStyle/>
          <a:p>
            <a:r>
              <a:rPr lang="uk-UA" b="1" dirty="0" smtClean="0"/>
              <a:t>Рекомендації на щодень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8052" y="1018708"/>
            <a:ext cx="10820400" cy="544740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1)                        П</a:t>
            </a:r>
            <a:r>
              <a:rPr lang="uk-UA" b="1" i="1" dirty="0" smtClean="0"/>
              <a:t>ІДПИС  </a:t>
            </a:r>
            <a:r>
              <a:rPr lang="uk-UA" b="1" dirty="0" smtClean="0"/>
              <a:t>          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Ініціали</a:t>
            </a:r>
            <a:r>
              <a:rPr lang="uk-UA" b="1" dirty="0" smtClean="0"/>
              <a:t> нерозривний пробіл </a:t>
            </a:r>
            <a:r>
              <a:rPr lang="uk-UA" b="1" dirty="0" smtClean="0">
                <a:solidFill>
                  <a:srgbClr val="C00000"/>
                </a:solidFill>
              </a:rPr>
              <a:t>Прізвище</a:t>
            </a:r>
          </a:p>
          <a:p>
            <a:pPr marL="0" indent="0">
              <a:buNone/>
            </a:pPr>
            <a:r>
              <a:rPr lang="ru-RU" b="1" i="1" dirty="0"/>
              <a:t> </a:t>
            </a:r>
            <a:r>
              <a:rPr lang="uk-UA" b="1" dirty="0" smtClean="0"/>
              <a:t>2)                                   </a:t>
            </a:r>
            <a:r>
              <a:rPr lang="uk-UA" b="1" dirty="0" smtClean="0">
                <a:solidFill>
                  <a:srgbClr val="FF0000"/>
                </a:solidFill>
              </a:rPr>
              <a:t>З </a:t>
            </a:r>
            <a:r>
              <a:rPr lang="uk-UA" b="1" dirty="0" smtClean="0">
                <a:solidFill>
                  <a:srgbClr val="FF0000"/>
                </a:solidFill>
              </a:rPr>
              <a:t>ПОВАГОЮ</a:t>
            </a:r>
            <a:r>
              <a:rPr lang="uk-UA" b="1" i="1" dirty="0"/>
              <a:t> − </a:t>
            </a:r>
            <a:r>
              <a:rPr lang="uk-UA" b="1" dirty="0" smtClean="0">
                <a:solidFill>
                  <a:srgbClr val="FF0000"/>
                </a:solidFill>
              </a:rPr>
              <a:t>посада/прізвище </a:t>
            </a:r>
            <a:endParaRPr lang="uk-U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dirty="0" smtClean="0"/>
              <a:t>Якщо </a:t>
            </a:r>
            <a:r>
              <a:rPr lang="uk-UA" dirty="0"/>
              <a:t>обидва складники такої конструкції написані в одному рядку </a:t>
            </a:r>
            <a:r>
              <a:rPr lang="uk-UA" dirty="0" smtClean="0"/>
              <a:t>поряд, тоді </a:t>
            </a:r>
            <a:r>
              <a:rPr lang="uk-UA" b="1" dirty="0" smtClean="0">
                <a:solidFill>
                  <a:srgbClr val="FF0000"/>
                </a:solidFill>
              </a:rPr>
              <a:t>ставимо тире:</a:t>
            </a:r>
            <a:r>
              <a:rPr lang="uk-UA" b="1" dirty="0">
                <a:solidFill>
                  <a:srgbClr val="FF0000"/>
                </a:solidFill>
              </a:rPr>
              <a:t> </a:t>
            </a:r>
          </a:p>
          <a:p>
            <a:pPr marL="0" indent="0" algn="ctr">
              <a:buNone/>
            </a:pPr>
            <a:r>
              <a:rPr lang="uk-UA" dirty="0"/>
              <a:t>        </a:t>
            </a:r>
            <a:r>
              <a:rPr lang="uk-UA" b="1" i="1" dirty="0"/>
              <a:t>З повагою − директор Інституту </a:t>
            </a:r>
            <a:endParaRPr lang="uk-UA" dirty="0"/>
          </a:p>
          <a:p>
            <a:pPr marL="0" indent="0" algn="ctr">
              <a:buNone/>
            </a:pPr>
            <a:r>
              <a:rPr lang="uk-UA" b="1" i="1" dirty="0"/>
              <a:t>З глибокою повагою − Микола Іваненко 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2.    </a:t>
            </a:r>
            <a:r>
              <a:rPr lang="uk-UA" b="1" dirty="0" smtClean="0">
                <a:solidFill>
                  <a:srgbClr val="FF0000"/>
                </a:solidFill>
              </a:rPr>
              <a:t>Тире ставимо,</a:t>
            </a:r>
            <a:r>
              <a:rPr lang="uk-UA" b="1" dirty="0"/>
              <a:t> </a:t>
            </a:r>
            <a:r>
              <a:rPr lang="uk-UA" dirty="0" smtClean="0"/>
              <a:t>коли </a:t>
            </a:r>
            <a:r>
              <a:rPr lang="uk-UA" dirty="0"/>
              <a:t>в першому рядку етикетної конструкції написано </a:t>
            </a:r>
            <a:r>
              <a:rPr lang="uk-UA" b="1" i="1" dirty="0"/>
              <a:t>З повагою </a:t>
            </a:r>
            <a:r>
              <a:rPr lang="uk-UA" dirty="0"/>
              <a:t>або</a:t>
            </a:r>
            <a:r>
              <a:rPr lang="uk-UA" b="1" i="1" dirty="0"/>
              <a:t> 3 глибокою повагою</a:t>
            </a:r>
            <a:r>
              <a:rPr lang="uk-UA" dirty="0"/>
              <a:t>, а в другому, ліворуч, за­значено назву посади з малої літери, а праворуч − ініціали й прізвище: </a:t>
            </a:r>
          </a:p>
          <a:p>
            <a:pPr marL="0" indent="0">
              <a:buNone/>
            </a:pPr>
            <a:r>
              <a:rPr lang="uk-UA" b="1" i="1" dirty="0"/>
              <a:t>З повагою − </a:t>
            </a:r>
            <a:br>
              <a:rPr lang="uk-UA" b="1" i="1" dirty="0"/>
            </a:br>
            <a:r>
              <a:rPr lang="uk-UA" b="1" i="1" dirty="0"/>
              <a:t>ректор університету                               В.І. Андрієнко </a:t>
            </a:r>
            <a:endParaRPr lang="uk-UA" dirty="0"/>
          </a:p>
          <a:p>
            <a:pPr marL="0" indent="0">
              <a:buNone/>
            </a:pPr>
            <a:r>
              <a:rPr lang="uk-UA" b="1" i="1" dirty="0"/>
              <a:t>З глибокою повагою − </a:t>
            </a:r>
            <a:br>
              <a:rPr lang="uk-UA" b="1" i="1" dirty="0"/>
            </a:br>
            <a:r>
              <a:rPr lang="uk-UA" b="1" i="1" dirty="0"/>
              <a:t>директор Інституту                              В.В. </a:t>
            </a:r>
            <a:r>
              <a:rPr lang="uk-UA" b="1" i="1" dirty="0" err="1"/>
              <a:t>Німенко</a:t>
            </a:r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rgbClr val="FF0000"/>
                </a:solidFill>
              </a:rPr>
              <a:t>Тире не ставимо </a:t>
            </a:r>
            <a:r>
              <a:rPr lang="uk-UA" dirty="0"/>
              <a:t>після етикетних форм </a:t>
            </a:r>
            <a:r>
              <a:rPr lang="uk-UA" b="1" i="1" dirty="0"/>
              <a:t>3 повагою</a:t>
            </a:r>
            <a:r>
              <a:rPr lang="uk-UA" dirty="0"/>
              <a:t> або </a:t>
            </a:r>
            <a:r>
              <a:rPr lang="uk-UA" b="1" i="1" dirty="0"/>
              <a:t>З глибокою повагою</a:t>
            </a:r>
            <a:r>
              <a:rPr lang="uk-UA" dirty="0"/>
              <a:t>, якщо на віддалі від них у тому самому рядку подано назву посади чи ініціали з прізвищем або ім’я та прізвище, пор.: </a:t>
            </a:r>
          </a:p>
          <a:p>
            <a:pPr marL="0" indent="0">
              <a:buNone/>
            </a:pPr>
            <a:r>
              <a:rPr lang="uk-UA" b="1" i="1" dirty="0"/>
              <a:t>З повагою                     </a:t>
            </a:r>
            <a:r>
              <a:rPr lang="uk-UA" b="1" i="1" dirty="0" smtClean="0"/>
              <a:t>                                     </a:t>
            </a:r>
            <a:r>
              <a:rPr lang="uk-UA" b="1" i="1" dirty="0"/>
              <a:t>             </a:t>
            </a:r>
            <a:r>
              <a:rPr lang="uk-UA" b="1" i="1" dirty="0" smtClean="0"/>
              <a:t> </a:t>
            </a:r>
            <a:r>
              <a:rPr lang="uk-UA" b="1" i="1" dirty="0"/>
              <a:t>директор Інституту </a:t>
            </a:r>
            <a:endParaRPr lang="uk-UA" dirty="0"/>
          </a:p>
          <a:p>
            <a:pPr marL="0" indent="0">
              <a:buNone/>
            </a:pPr>
            <a:r>
              <a:rPr lang="uk-UA" b="1" i="1" dirty="0"/>
              <a:t>З повагою                             </a:t>
            </a:r>
            <a:r>
              <a:rPr lang="uk-UA" b="1" i="1" dirty="0" smtClean="0"/>
              <a:t>                                    </a:t>
            </a:r>
            <a:r>
              <a:rPr lang="uk-UA" b="1" i="1" dirty="0"/>
              <a:t>       директор Інституту В.І. Козаченко </a:t>
            </a:r>
            <a:endParaRPr lang="uk-UA" dirty="0"/>
          </a:p>
          <a:p>
            <a:pPr marL="0" indent="0">
              <a:buNone/>
            </a:pPr>
            <a:r>
              <a:rPr lang="uk-UA" b="1" i="1" dirty="0"/>
              <a:t>З глибокою повагою             </a:t>
            </a:r>
            <a:r>
              <a:rPr lang="uk-UA" b="1" i="1" dirty="0" smtClean="0"/>
              <a:t>                                  </a:t>
            </a:r>
            <a:r>
              <a:rPr lang="uk-UA" b="1" i="1" dirty="0"/>
              <a:t>      Микола Іваненко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387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7143" y="98167"/>
            <a:ext cx="8610600" cy="1293028"/>
          </a:xfrm>
        </p:spPr>
        <p:txBody>
          <a:bodyPr/>
          <a:lstStyle/>
          <a:p>
            <a:pPr algn="ctr"/>
            <a:r>
              <a:rPr lang="uk-UA" b="1" dirty="0" smtClean="0"/>
              <a:t>насамкінець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662" y="1175657"/>
            <a:ext cx="11789229" cy="5447212"/>
          </a:xfrm>
        </p:spPr>
        <p:txBody>
          <a:bodyPr>
            <a:normAutofit/>
          </a:bodyPr>
          <a:lstStyle/>
          <a:p>
            <a:r>
              <a:rPr lang="ru-RU" b="1" dirty="0" err="1"/>
              <a:t>Українську</a:t>
            </a:r>
            <a:r>
              <a:rPr lang="ru-RU" b="1" dirty="0"/>
              <a:t> </a:t>
            </a:r>
            <a:r>
              <a:rPr lang="ru-RU" b="1" dirty="0" err="1"/>
              <a:t>мову</a:t>
            </a:r>
            <a:r>
              <a:rPr lang="ru-RU" b="1" dirty="0"/>
              <a:t> в </a:t>
            </a:r>
            <a:r>
              <a:rPr lang="ru-RU" b="1" dirty="0" err="1"/>
              <a:t>різні</a:t>
            </a:r>
            <a:r>
              <a:rPr lang="ru-RU" b="1" dirty="0"/>
              <a:t> </a:t>
            </a:r>
            <a:r>
              <a:rPr lang="ru-RU" b="1" dirty="0" err="1"/>
              <a:t>історичні</a:t>
            </a:r>
            <a:r>
              <a:rPr lang="ru-RU" b="1" dirty="0"/>
              <a:t> </a:t>
            </a:r>
            <a:r>
              <a:rPr lang="ru-RU" b="1" dirty="0" err="1"/>
              <a:t>періоди</a:t>
            </a:r>
            <a:r>
              <a:rPr lang="ru-RU" b="1" dirty="0"/>
              <a:t> </a:t>
            </a:r>
            <a:r>
              <a:rPr lang="ru-RU" b="1" dirty="0" err="1"/>
              <a:t>називали</a:t>
            </a:r>
            <a:r>
              <a:rPr lang="ru-RU" b="1" dirty="0"/>
              <a:t> </a:t>
            </a:r>
            <a:r>
              <a:rPr lang="ru-RU" b="1" dirty="0" err="1"/>
              <a:t>по-різному</a:t>
            </a:r>
            <a:r>
              <a:rPr lang="ru-RU" b="1" dirty="0"/>
              <a:t>: </a:t>
            </a:r>
            <a:r>
              <a:rPr lang="ru-RU" b="1" i="1" dirty="0" err="1"/>
              <a:t>прОста</a:t>
            </a:r>
            <a:r>
              <a:rPr lang="ru-RU" b="1" i="1" dirty="0"/>
              <a:t>, </a:t>
            </a:r>
            <a:r>
              <a:rPr lang="ru-RU" b="1" i="1" dirty="0" err="1"/>
              <a:t>руська</a:t>
            </a:r>
            <a:r>
              <a:rPr lang="ru-RU" b="1" i="1" dirty="0"/>
              <a:t>, </a:t>
            </a:r>
            <a:r>
              <a:rPr lang="ru-RU" b="1" i="1" dirty="0" err="1"/>
              <a:t>русинська</a:t>
            </a:r>
            <a:r>
              <a:rPr lang="ru-RU" b="1" i="1" dirty="0"/>
              <a:t>, </a:t>
            </a:r>
            <a:r>
              <a:rPr lang="ru-RU" b="1" i="1" dirty="0" err="1"/>
              <a:t>козацька</a:t>
            </a:r>
            <a:r>
              <a:rPr lang="ru-RU" b="1" dirty="0"/>
              <a:t> </a:t>
            </a:r>
            <a:r>
              <a:rPr lang="ru-RU" b="1" dirty="0" err="1"/>
              <a:t>тощо</a:t>
            </a:r>
            <a:r>
              <a:rPr lang="ru-RU" b="1" dirty="0"/>
              <a:t>. </a:t>
            </a:r>
            <a:r>
              <a:rPr lang="ru-RU" b="1" dirty="0" err="1"/>
              <a:t>Історично</a:t>
            </a:r>
            <a:r>
              <a:rPr lang="ru-RU" b="1" dirty="0"/>
              <a:t> </a:t>
            </a:r>
            <a:r>
              <a:rPr lang="ru-RU" b="1" dirty="0" err="1"/>
              <a:t>найуживанішою</a:t>
            </a:r>
            <a:r>
              <a:rPr lang="ru-RU" b="1" dirty="0"/>
              <a:t> </a:t>
            </a:r>
            <a:r>
              <a:rPr lang="ru-RU" b="1" dirty="0" err="1"/>
              <a:t>назвою</a:t>
            </a:r>
            <a:r>
              <a:rPr lang="ru-RU" b="1" dirty="0"/>
              <a:t> </a:t>
            </a:r>
            <a:r>
              <a:rPr lang="ru-RU" b="1" dirty="0" err="1"/>
              <a:t>української</a:t>
            </a:r>
            <a:r>
              <a:rPr lang="ru-RU" b="1" dirty="0"/>
              <a:t> до </a:t>
            </a:r>
            <a:r>
              <a:rPr lang="ru-RU" b="1" dirty="0" err="1"/>
              <a:t>середини</a:t>
            </a:r>
            <a:r>
              <a:rPr lang="ru-RU" b="1" dirty="0"/>
              <a:t> XIX </a:t>
            </a:r>
            <a:r>
              <a:rPr lang="ru-RU" b="1" dirty="0" err="1"/>
              <a:t>століття</a:t>
            </a:r>
            <a:r>
              <a:rPr lang="ru-RU" b="1" dirty="0"/>
              <a:t> </a:t>
            </a:r>
            <a:r>
              <a:rPr lang="ru-RU" b="1" dirty="0" err="1"/>
              <a:t>була</a:t>
            </a:r>
            <a:r>
              <a:rPr lang="ru-RU" b="1" dirty="0"/>
              <a:t> </a:t>
            </a:r>
            <a:r>
              <a:rPr lang="ru-RU" b="1" dirty="0" err="1"/>
              <a:t>назва</a:t>
            </a:r>
            <a:r>
              <a:rPr lang="ru-RU" b="1" dirty="0"/>
              <a:t> “</a:t>
            </a:r>
            <a:r>
              <a:rPr lang="ru-RU" b="1" i="1" dirty="0" err="1"/>
              <a:t>руська</a:t>
            </a:r>
            <a:r>
              <a:rPr lang="ru-RU" b="1" i="1" dirty="0"/>
              <a:t> </a:t>
            </a:r>
            <a:r>
              <a:rPr lang="ru-RU" b="1" i="1" dirty="0" err="1"/>
              <a:t>мова</a:t>
            </a:r>
            <a:r>
              <a:rPr lang="ru-RU" b="1" i="1" dirty="0" smtClean="0"/>
              <a:t>”.</a:t>
            </a:r>
          </a:p>
          <a:p>
            <a:r>
              <a:rPr lang="ru-RU" b="1" dirty="0"/>
              <a:t> 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кінця</a:t>
            </a:r>
            <a:r>
              <a:rPr lang="ru-RU" b="1" dirty="0"/>
              <a:t> </a:t>
            </a:r>
            <a:r>
              <a:rPr lang="ru-RU" b="1" dirty="0" err="1"/>
              <a:t>шістнадцятого</a:t>
            </a:r>
            <a:r>
              <a:rPr lang="ru-RU" b="1" dirty="0"/>
              <a:t> до початку </a:t>
            </a:r>
            <a:r>
              <a:rPr lang="ru-RU" b="1" dirty="0" err="1"/>
              <a:t>дев’ятнадцятого</a:t>
            </a:r>
            <a:r>
              <a:rPr lang="ru-RU" b="1" dirty="0"/>
              <a:t> </a:t>
            </a:r>
            <a:r>
              <a:rPr lang="ru-RU" b="1" dirty="0" err="1"/>
              <a:t>століття</a:t>
            </a:r>
            <a:r>
              <a:rPr lang="ru-RU" b="1" dirty="0"/>
              <a:t> в </a:t>
            </a:r>
            <a:r>
              <a:rPr lang="ru-RU" b="1" dirty="0" err="1"/>
              <a:t>Україні</a:t>
            </a:r>
            <a:r>
              <a:rPr lang="ru-RU" b="1" dirty="0"/>
              <a:t> </a:t>
            </a:r>
            <a:r>
              <a:rPr lang="ru-RU" b="1" dirty="0" err="1"/>
              <a:t>використовувалася</a:t>
            </a:r>
            <a:r>
              <a:rPr lang="ru-RU" b="1" dirty="0"/>
              <a:t> </a:t>
            </a:r>
            <a:r>
              <a:rPr lang="ru-RU" b="1" dirty="0" err="1"/>
              <a:t>особлива</a:t>
            </a:r>
            <a:r>
              <a:rPr lang="ru-RU" b="1" dirty="0"/>
              <a:t> система письма – </a:t>
            </a:r>
            <a:r>
              <a:rPr lang="ru-RU" b="1" i="1" dirty="0"/>
              <a:t>“</a:t>
            </a:r>
            <a:r>
              <a:rPr lang="ru-RU" b="1" i="1" dirty="0" err="1"/>
              <a:t>козацький</a:t>
            </a:r>
            <a:r>
              <a:rPr lang="ru-RU" b="1" i="1" dirty="0"/>
              <a:t> </a:t>
            </a:r>
            <a:r>
              <a:rPr lang="ru-RU" b="1" i="1" dirty="0" err="1"/>
              <a:t>скоропис</a:t>
            </a:r>
            <a:r>
              <a:rPr lang="ru-RU" b="1" i="1" dirty="0"/>
              <a:t>” </a:t>
            </a:r>
            <a:endParaRPr lang="ru-RU" b="1" i="1" dirty="0" smtClean="0"/>
          </a:p>
          <a:p>
            <a:r>
              <a:rPr lang="ru-RU" b="1" dirty="0" err="1"/>
              <a:t>сучасна</a:t>
            </a:r>
            <a:r>
              <a:rPr lang="ru-RU" b="1" dirty="0"/>
              <a:t> </a:t>
            </a:r>
            <a:r>
              <a:rPr lang="ru-RU" b="1" dirty="0" err="1"/>
              <a:t>українська</a:t>
            </a:r>
            <a:r>
              <a:rPr lang="ru-RU" b="1" dirty="0"/>
              <a:t> </a:t>
            </a:r>
            <a:r>
              <a:rPr lang="ru-RU" b="1" dirty="0" err="1"/>
              <a:t>мова</a:t>
            </a:r>
            <a:r>
              <a:rPr lang="ru-RU" b="1" dirty="0"/>
              <a:t> </a:t>
            </a:r>
            <a:r>
              <a:rPr lang="ru-RU" b="1" dirty="0" err="1"/>
              <a:t>містить</a:t>
            </a:r>
            <a:r>
              <a:rPr lang="ru-RU" b="1" dirty="0"/>
              <a:t> </a:t>
            </a:r>
            <a:r>
              <a:rPr lang="ru-RU" b="1" dirty="0" err="1"/>
              <a:t>приблизно</a:t>
            </a:r>
            <a:r>
              <a:rPr lang="ru-RU" b="1" dirty="0"/>
              <a:t> 256 </a:t>
            </a:r>
            <a:r>
              <a:rPr lang="ru-RU" b="1" dirty="0" err="1"/>
              <a:t>тисяч</a:t>
            </a:r>
            <a:r>
              <a:rPr lang="ru-RU" b="1" dirty="0"/>
              <a:t> </a:t>
            </a:r>
            <a:r>
              <a:rPr lang="ru-RU" b="1" dirty="0" err="1"/>
              <a:t>слів</a:t>
            </a:r>
            <a:r>
              <a:rPr lang="ru-RU" b="1" dirty="0"/>
              <a:t>. Для </a:t>
            </a:r>
            <a:r>
              <a:rPr lang="ru-RU" b="1" dirty="0" err="1"/>
              <a:t>розмови</a:t>
            </a:r>
            <a:r>
              <a:rPr lang="ru-RU" b="1" dirty="0"/>
              <a:t> на </a:t>
            </a:r>
            <a:r>
              <a:rPr lang="ru-RU" b="1" dirty="0" err="1"/>
              <a:t>побутовому</a:t>
            </a:r>
            <a:r>
              <a:rPr lang="ru-RU" b="1" dirty="0"/>
              <a:t> </a:t>
            </a:r>
            <a:r>
              <a:rPr lang="ru-RU" b="1" dirty="0" err="1"/>
              <a:t>рівні</a:t>
            </a:r>
            <a:r>
              <a:rPr lang="ru-RU" b="1" dirty="0"/>
              <a:t> </a:t>
            </a:r>
            <a:r>
              <a:rPr lang="ru-RU" b="1" dirty="0" err="1"/>
              <a:t>звичайній</a:t>
            </a:r>
            <a:r>
              <a:rPr lang="ru-RU" b="1" dirty="0"/>
              <a:t> </a:t>
            </a:r>
            <a:r>
              <a:rPr lang="ru-RU" b="1" dirty="0" err="1"/>
              <a:t>людині</a:t>
            </a:r>
            <a:r>
              <a:rPr lang="ru-RU" b="1" dirty="0"/>
              <a:t> </a:t>
            </a:r>
            <a:r>
              <a:rPr lang="ru-RU" b="1" dirty="0" err="1"/>
              <a:t>достатньо</a:t>
            </a:r>
            <a:r>
              <a:rPr lang="ru-RU" b="1" dirty="0"/>
              <a:t> 2-3 </a:t>
            </a:r>
            <a:r>
              <a:rPr lang="ru-RU" b="1" dirty="0" err="1"/>
              <a:t>тисячі</a:t>
            </a:r>
            <a:r>
              <a:rPr lang="ru-RU" b="1" dirty="0"/>
              <a:t> </a:t>
            </a:r>
            <a:r>
              <a:rPr lang="ru-RU" b="1" dirty="0" err="1"/>
              <a:t>слів</a:t>
            </a:r>
            <a:r>
              <a:rPr lang="ru-RU" b="1" dirty="0" smtClean="0"/>
              <a:t>.</a:t>
            </a:r>
          </a:p>
          <a:p>
            <a:r>
              <a:rPr lang="uk-UA" b="1" dirty="0" smtClean="0"/>
              <a:t>У нашому алфавіті </a:t>
            </a:r>
            <a:r>
              <a:rPr lang="uk-UA" b="1" i="1" dirty="0" smtClean="0"/>
              <a:t>33 </a:t>
            </a:r>
            <a:r>
              <a:rPr lang="uk-UA" b="1" i="1" dirty="0" err="1" smtClean="0"/>
              <a:t>букуви</a:t>
            </a:r>
            <a:r>
              <a:rPr lang="uk-UA" b="1" dirty="0" smtClean="0"/>
              <a:t>( у </a:t>
            </a:r>
            <a:r>
              <a:rPr lang="uk-UA" b="1" dirty="0" err="1" smtClean="0"/>
              <a:t>китайськомусловнику</a:t>
            </a:r>
            <a:r>
              <a:rPr lang="uk-UA" b="1" dirty="0" smtClean="0"/>
              <a:t> сер 18 століття - 47 тисяч ієрогліфів).</a:t>
            </a:r>
          </a:p>
          <a:p>
            <a:r>
              <a:rPr lang="ru-RU" b="1" dirty="0"/>
              <a:t>В </a:t>
            </a:r>
            <a:r>
              <a:rPr lang="ru-RU" b="1" dirty="0" err="1"/>
              <a:t>українській</a:t>
            </a:r>
            <a:r>
              <a:rPr lang="ru-RU" b="1" dirty="0"/>
              <a:t> </a:t>
            </a:r>
            <a:r>
              <a:rPr lang="ru-RU" b="1" dirty="0" err="1"/>
              <a:t>мові</a:t>
            </a:r>
            <a:r>
              <a:rPr lang="ru-RU" b="1" dirty="0"/>
              <a:t> </a:t>
            </a:r>
            <a:r>
              <a:rPr lang="ru-RU" b="1" dirty="0" err="1"/>
              <a:t>найбільша</a:t>
            </a:r>
            <a:r>
              <a:rPr lang="ru-RU" b="1" dirty="0"/>
              <a:t> </a:t>
            </a:r>
            <a:r>
              <a:rPr lang="ru-RU" b="1" dirty="0" err="1"/>
              <a:t>кількість</a:t>
            </a:r>
            <a:r>
              <a:rPr lang="ru-RU" b="1" dirty="0"/>
              <a:t> </a:t>
            </a:r>
            <a:r>
              <a:rPr lang="ru-RU" b="1" dirty="0" err="1"/>
              <a:t>слів</a:t>
            </a:r>
            <a:r>
              <a:rPr lang="ru-RU" b="1" dirty="0"/>
              <a:t> </a:t>
            </a:r>
            <a:r>
              <a:rPr lang="ru-RU" b="1" dirty="0" err="1"/>
              <a:t>починається</a:t>
            </a:r>
            <a:r>
              <a:rPr lang="ru-RU" b="1" dirty="0"/>
              <a:t> на </a:t>
            </a:r>
            <a:r>
              <a:rPr lang="ru-RU" b="1" dirty="0" err="1"/>
              <a:t>літеру</a:t>
            </a:r>
            <a:r>
              <a:rPr lang="ru-RU" b="1" dirty="0"/>
              <a:t> “П”. А </a:t>
            </a:r>
            <a:r>
              <a:rPr lang="ru-RU" b="1" dirty="0" err="1"/>
              <a:t>найменш</a:t>
            </a:r>
            <a:r>
              <a:rPr lang="ru-RU" b="1" dirty="0"/>
              <a:t> </a:t>
            </a:r>
            <a:r>
              <a:rPr lang="ru-RU" b="1" dirty="0" err="1"/>
              <a:t>уживаною</a:t>
            </a:r>
            <a:r>
              <a:rPr lang="ru-RU" b="1" dirty="0"/>
              <a:t> </a:t>
            </a:r>
            <a:r>
              <a:rPr lang="ru-RU" b="1" dirty="0" err="1"/>
              <a:t>літерою</a:t>
            </a:r>
            <a:r>
              <a:rPr lang="ru-RU" b="1" dirty="0"/>
              <a:t> </a:t>
            </a:r>
            <a:r>
              <a:rPr lang="ru-RU" b="1" dirty="0" err="1"/>
              <a:t>українського</a:t>
            </a:r>
            <a:r>
              <a:rPr lang="ru-RU" b="1" dirty="0"/>
              <a:t> </a:t>
            </a:r>
            <a:r>
              <a:rPr lang="ru-RU" b="1" dirty="0" err="1"/>
              <a:t>алфавіту</a:t>
            </a:r>
            <a:r>
              <a:rPr lang="ru-RU" b="1" dirty="0"/>
              <a:t> є </a:t>
            </a:r>
            <a:r>
              <a:rPr lang="ru-RU" b="1" dirty="0" err="1"/>
              <a:t>літера</a:t>
            </a:r>
            <a:r>
              <a:rPr lang="ru-RU" b="1" dirty="0"/>
              <a:t> “Ф</a:t>
            </a:r>
            <a:r>
              <a:rPr lang="ru-RU" b="1" dirty="0" smtClean="0"/>
              <a:t>”, </a:t>
            </a:r>
            <a:r>
              <a:rPr lang="ru-RU" b="1" dirty="0" err="1" smtClean="0"/>
              <a:t>бо</a:t>
            </a:r>
            <a:r>
              <a:rPr lang="ru-RU" b="1" dirty="0" smtClean="0"/>
              <a:t> вона </a:t>
            </a:r>
            <a:r>
              <a:rPr lang="ru-RU" b="1" dirty="0" err="1" smtClean="0"/>
              <a:t>вживається</a:t>
            </a:r>
            <a:r>
              <a:rPr lang="ru-RU" b="1" dirty="0" smtClean="0"/>
              <a:t> </a:t>
            </a:r>
            <a:r>
              <a:rPr lang="ru-RU" b="1" dirty="0" err="1" smtClean="0"/>
              <a:t>тільки</a:t>
            </a:r>
            <a:r>
              <a:rPr lang="ru-RU" b="1" dirty="0" smtClean="0"/>
              <a:t> в </a:t>
            </a:r>
            <a:r>
              <a:rPr lang="ru-RU" b="1" dirty="0" err="1" smtClean="0"/>
              <a:t>запозичених</a:t>
            </a:r>
            <a:r>
              <a:rPr lang="ru-RU" b="1" dirty="0" smtClean="0"/>
              <a:t> словах.</a:t>
            </a:r>
          </a:p>
          <a:p>
            <a:r>
              <a:rPr lang="ru-RU" b="1" dirty="0" err="1"/>
              <a:t>Українська</a:t>
            </a:r>
            <a:r>
              <a:rPr lang="ru-RU" b="1" dirty="0"/>
              <a:t> </a:t>
            </a:r>
            <a:r>
              <a:rPr lang="ru-RU" b="1" dirty="0" err="1"/>
              <a:t>мова</a:t>
            </a:r>
            <a:r>
              <a:rPr lang="ru-RU" b="1" dirty="0"/>
              <a:t> </a:t>
            </a:r>
            <a:r>
              <a:rPr lang="ru-RU" b="1" dirty="0" err="1"/>
              <a:t>багата</a:t>
            </a:r>
            <a:r>
              <a:rPr lang="ru-RU" b="1" dirty="0"/>
              <a:t> на </a:t>
            </a:r>
            <a:r>
              <a:rPr lang="ru-RU" b="1" dirty="0" err="1"/>
              <a:t>синоніми</a:t>
            </a:r>
            <a:r>
              <a:rPr lang="ru-RU" b="1" dirty="0"/>
              <a:t>. </a:t>
            </a:r>
            <a:r>
              <a:rPr lang="ru-RU" b="1" dirty="0" err="1"/>
              <a:t>Наприклад</a:t>
            </a:r>
            <a:r>
              <a:rPr lang="ru-RU" b="1" dirty="0"/>
              <a:t>, </a:t>
            </a:r>
            <a:r>
              <a:rPr lang="ru-RU" b="1" dirty="0" smtClean="0"/>
              <a:t>слово “</a:t>
            </a:r>
            <a:r>
              <a:rPr lang="ru-RU" b="1" dirty="0" err="1" smtClean="0"/>
              <a:t>бити</a:t>
            </a:r>
            <a:r>
              <a:rPr lang="ru-RU" b="1" dirty="0"/>
              <a:t>” </a:t>
            </a:r>
            <a:r>
              <a:rPr lang="ru-RU" b="1" dirty="0" err="1"/>
              <a:t>має</a:t>
            </a:r>
            <a:r>
              <a:rPr lang="ru-RU" b="1" dirty="0"/>
              <a:t> аж 45 </a:t>
            </a:r>
            <a:r>
              <a:rPr lang="ru-RU" b="1" dirty="0" err="1"/>
              <a:t>синонімів</a:t>
            </a:r>
            <a:r>
              <a:rPr lang="ru-RU" b="1" dirty="0"/>
              <a:t>, а “</a:t>
            </a:r>
            <a:r>
              <a:rPr lang="ru-RU" b="1" dirty="0" err="1"/>
              <a:t>говорити</a:t>
            </a:r>
            <a:r>
              <a:rPr lang="ru-RU" b="1" dirty="0"/>
              <a:t>” – 108</a:t>
            </a:r>
            <a:r>
              <a:rPr lang="ru-RU" b="1" dirty="0" smtClean="0"/>
              <a:t>!</a:t>
            </a:r>
          </a:p>
          <a:p>
            <a:r>
              <a:rPr lang="uk-UA" b="1" dirty="0" smtClean="0"/>
              <a:t>Українська вимова – одна з </a:t>
            </a:r>
            <a:r>
              <a:rPr lang="uk-UA" b="1" dirty="0" err="1" smtClean="0"/>
              <a:t>наймилозвучніших</a:t>
            </a:r>
            <a:r>
              <a:rPr lang="uk-UA" b="1" dirty="0" smtClean="0"/>
              <a:t> у Європі.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68497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ДЯКУЮ, ЩО ЦІКАВИТЕСЯ УКРАЇНСЬКОЮ МОВОЮ</a:t>
            </a:r>
            <a:r>
              <a:rPr lang="uk-UA" b="1"/>
              <a:t>!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9149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МОВЛЕННЄВІ ПОРАДИ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rgbClr val="FFC000"/>
                </a:solidFill>
              </a:rPr>
              <a:t>Ділова українська мова на щодень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32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812" y="0"/>
            <a:ext cx="8610600" cy="1293028"/>
          </a:xfrm>
        </p:spPr>
        <p:txBody>
          <a:bodyPr/>
          <a:lstStyle/>
          <a:p>
            <a:pPr algn="ctr"/>
            <a:r>
              <a:rPr lang="ru-RU" b="1" dirty="0" err="1" smtClean="0"/>
              <a:t>Усне</a:t>
            </a:r>
            <a:r>
              <a:rPr lang="ru-RU" b="1" dirty="0" smtClean="0"/>
              <a:t> д</a:t>
            </a:r>
            <a:r>
              <a:rPr lang="en-US" b="1" dirty="0" err="1" smtClean="0"/>
              <a:t>i</a:t>
            </a:r>
            <a:r>
              <a:rPr lang="ru-RU" b="1" dirty="0" smtClean="0"/>
              <a:t>лове </a:t>
            </a:r>
            <a:r>
              <a:rPr lang="ru-RU" b="1" dirty="0" err="1" smtClean="0"/>
              <a:t>мовлення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293028"/>
            <a:ext cx="10820400" cy="556497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Кліше ділового стилю, що впливають на аудиторію</a:t>
            </a:r>
            <a:r>
              <a:rPr lang="uk-UA" b="1" dirty="0" smtClean="0"/>
              <a:t>: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заперечення</a:t>
            </a:r>
            <a:r>
              <a:rPr lang="ru-RU" b="1" dirty="0" smtClean="0">
                <a:solidFill>
                  <a:srgbClr val="0070C0"/>
                </a:solidFill>
              </a:rPr>
              <a:t> : </a:t>
            </a:r>
            <a:r>
              <a:rPr lang="ru-RU" b="1" i="1" dirty="0" smtClean="0"/>
              <a:t>Не </a:t>
            </a:r>
            <a:r>
              <a:rPr lang="ru-RU" b="1" i="1" dirty="0" err="1"/>
              <a:t>говоритиму</a:t>
            </a:r>
            <a:r>
              <a:rPr lang="ru-RU" b="1" i="1" dirty="0"/>
              <a:t> про</a:t>
            </a:r>
            <a:r>
              <a:rPr lang="ru-RU" b="1" i="1" dirty="0" smtClean="0"/>
              <a:t>…; </a:t>
            </a:r>
            <a:r>
              <a:rPr lang="ru-RU" b="1" i="1" dirty="0" smtClean="0"/>
              <a:t>Не </a:t>
            </a:r>
            <a:r>
              <a:rPr lang="ru-RU" b="1" i="1" dirty="0"/>
              <a:t>претендую на</a:t>
            </a:r>
            <a:r>
              <a:rPr lang="ru-RU" b="1" i="1" dirty="0" smtClean="0"/>
              <a:t>…; 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звертання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контактові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звороти</a:t>
            </a:r>
            <a:r>
              <a:rPr lang="ru-RU" b="1" dirty="0" smtClean="0">
                <a:solidFill>
                  <a:srgbClr val="0070C0"/>
                </a:solidFill>
              </a:rPr>
              <a:t>:</a:t>
            </a:r>
            <a:r>
              <a:rPr lang="ru-RU" b="1" dirty="0" smtClean="0"/>
              <a:t> </a:t>
            </a:r>
            <a:r>
              <a:rPr lang="ru-RU" b="1" i="1" dirty="0" smtClean="0"/>
              <a:t>Ви </a:t>
            </a:r>
            <a:r>
              <a:rPr lang="ru-RU" b="1" i="1" dirty="0" err="1"/>
              <a:t>знаєте</a:t>
            </a:r>
            <a:r>
              <a:rPr lang="ru-RU" b="1" i="1" dirty="0"/>
              <a:t>; Вам, очевидно, </a:t>
            </a:r>
            <a:r>
              <a:rPr lang="ru-RU" b="1" i="1" dirty="0" err="1"/>
              <a:t>відомо</a:t>
            </a:r>
            <a:r>
              <a:rPr lang="ru-RU" b="1" i="1" dirty="0"/>
              <a:t>; </a:t>
            </a:r>
            <a:r>
              <a:rPr lang="ru-RU" b="1" i="1" dirty="0" err="1"/>
              <a:t>Хто</a:t>
            </a:r>
            <a:r>
              <a:rPr lang="ru-RU" b="1" i="1" dirty="0"/>
              <a:t> з Вас не </a:t>
            </a:r>
            <a:r>
              <a:rPr lang="ru-RU" b="1" i="1" dirty="0" err="1"/>
              <a:t>чув</a:t>
            </a:r>
            <a:r>
              <a:rPr lang="ru-RU" b="1" i="1" dirty="0"/>
              <a:t>; Хочу </a:t>
            </a:r>
            <a:r>
              <a:rPr lang="ru-RU" b="1" i="1" dirty="0" err="1"/>
              <a:t>привернути</a:t>
            </a:r>
            <a:r>
              <a:rPr lang="ru-RU" b="1" i="1" dirty="0"/>
              <a:t> Вашу </a:t>
            </a:r>
            <a:r>
              <a:rPr lang="ru-RU" b="1" i="1" dirty="0" err="1" smtClean="0"/>
              <a:t>увагу</a:t>
            </a:r>
            <a:r>
              <a:rPr lang="ru-RU" b="1" i="1" dirty="0" smtClean="0"/>
              <a:t>; </a:t>
            </a:r>
            <a:r>
              <a:rPr lang="ru-RU" b="1" i="1" dirty="0"/>
              <a:t>як Ви могли </a:t>
            </a:r>
            <a:r>
              <a:rPr lang="ru-RU" b="1" i="1" dirty="0" err="1"/>
              <a:t>переконатися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…; </a:t>
            </a:r>
            <a:r>
              <a:rPr lang="ru-RU" b="1" i="1" dirty="0" err="1"/>
              <a:t>зверніть</a:t>
            </a:r>
            <a:r>
              <a:rPr lang="ru-RU" b="1" i="1" dirty="0"/>
              <a:t>, будь ласка, </a:t>
            </a:r>
            <a:r>
              <a:rPr lang="ru-RU" b="1" i="1" dirty="0" err="1"/>
              <a:t>увагу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smtClean="0"/>
              <a:t>…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 err="1">
                <a:solidFill>
                  <a:srgbClr val="0070C0"/>
                </a:solidFill>
              </a:rPr>
              <a:t>типові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формули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суб’єктивних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оцінок</a:t>
            </a:r>
            <a:r>
              <a:rPr lang="ru-RU" b="1" dirty="0"/>
              <a:t>: </a:t>
            </a:r>
            <a:r>
              <a:rPr lang="ru-RU" b="1" i="1" dirty="0"/>
              <a:t>На мою </a:t>
            </a:r>
            <a:r>
              <a:rPr lang="ru-RU" b="1" i="1" dirty="0" smtClean="0"/>
              <a:t>думку; Я </a:t>
            </a:r>
            <a:r>
              <a:rPr lang="ru-RU" b="1" i="1" dirty="0" err="1"/>
              <a:t>вважаю</a:t>
            </a:r>
            <a:r>
              <a:rPr lang="ru-RU" b="1" i="1" dirty="0"/>
              <a:t>; Гадаю, </a:t>
            </a:r>
            <a:r>
              <a:rPr lang="ru-RU" b="1" i="1" dirty="0" err="1"/>
              <a:t>що</a:t>
            </a:r>
            <a:r>
              <a:rPr lang="ru-RU" b="1" i="1" dirty="0"/>
              <a:t>…; Як на </a:t>
            </a:r>
            <a:r>
              <a:rPr lang="ru-RU" b="1" i="1" dirty="0" smtClean="0"/>
              <a:t>мене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0070C0"/>
                </a:solidFill>
              </a:rPr>
              <a:t>реагування</a:t>
            </a:r>
            <a:r>
              <a:rPr lang="ru-RU" b="1" dirty="0">
                <a:solidFill>
                  <a:srgbClr val="0070C0"/>
                </a:solidFill>
              </a:rPr>
              <a:t> на </a:t>
            </a:r>
            <a:r>
              <a:rPr lang="ru-RU" b="1" dirty="0" err="1">
                <a:solidFill>
                  <a:srgbClr val="0070C0"/>
                </a:solidFill>
              </a:rPr>
              <a:t>запитання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співрозмовника</a:t>
            </a:r>
            <a:r>
              <a:rPr lang="ru-RU" b="1" dirty="0">
                <a:solidFill>
                  <a:srgbClr val="0070C0"/>
                </a:solidFill>
              </a:rPr>
              <a:t> (</a:t>
            </a:r>
            <a:r>
              <a:rPr lang="ru-RU" b="1" dirty="0" err="1">
                <a:solidFill>
                  <a:srgbClr val="0070C0"/>
                </a:solidFill>
              </a:rPr>
              <a:t>якщо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відразу</a:t>
            </a:r>
            <a:r>
              <a:rPr lang="ru-RU" b="1" dirty="0">
                <a:solidFill>
                  <a:srgbClr val="0070C0"/>
                </a:solidFill>
              </a:rPr>
              <a:t> складно </a:t>
            </a:r>
            <a:r>
              <a:rPr lang="ru-RU" b="1" dirty="0" err="1">
                <a:solidFill>
                  <a:srgbClr val="0070C0"/>
                </a:solidFill>
              </a:rPr>
              <a:t>відповісти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тоді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можна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скористатися</a:t>
            </a:r>
            <a:r>
              <a:rPr lang="ru-RU" b="1" dirty="0">
                <a:solidFill>
                  <a:srgbClr val="0070C0"/>
                </a:solidFill>
              </a:rPr>
              <a:t> такими </a:t>
            </a:r>
            <a:r>
              <a:rPr lang="ru-RU" b="1" dirty="0" err="1">
                <a:solidFill>
                  <a:srgbClr val="0070C0"/>
                </a:solidFill>
              </a:rPr>
              <a:t>словесними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формулами)</a:t>
            </a:r>
            <a:r>
              <a:rPr lang="ru-RU" b="1" dirty="0" smtClean="0"/>
              <a:t>: </a:t>
            </a:r>
            <a:r>
              <a:rPr lang="ru-RU" b="1" i="1" dirty="0"/>
              <a:t>дозвольте </a:t>
            </a:r>
            <a:r>
              <a:rPr lang="ru-RU" b="1" i="1" dirty="0" err="1"/>
              <a:t>подумати</a:t>
            </a:r>
            <a:r>
              <a:rPr lang="ru-RU" b="1" i="1" dirty="0"/>
              <a:t>; на жаль, не </a:t>
            </a:r>
            <a:r>
              <a:rPr lang="ru-RU" b="1" i="1" dirty="0" err="1"/>
              <a:t>володію</a:t>
            </a:r>
            <a:r>
              <a:rPr lang="ru-RU" b="1" i="1" dirty="0"/>
              <a:t> </a:t>
            </a:r>
            <a:r>
              <a:rPr lang="ru-RU" b="1" i="1" dirty="0" err="1" smtClean="0"/>
              <a:t>достатньою</a:t>
            </a:r>
            <a:r>
              <a:rPr lang="ru-RU" b="1" i="1" dirty="0" smtClean="0"/>
              <a:t>/</a:t>
            </a:r>
            <a:r>
              <a:rPr lang="ru-RU" b="1" i="1" dirty="0" err="1" smtClean="0"/>
              <a:t>повною</a:t>
            </a:r>
            <a:r>
              <a:rPr lang="ru-RU" b="1" i="1" dirty="0" smtClean="0"/>
              <a:t> </a:t>
            </a:r>
            <a:r>
              <a:rPr lang="ru-RU" b="1" i="1" dirty="0" err="1"/>
              <a:t>інформацією</a:t>
            </a:r>
            <a:r>
              <a:rPr lang="ru-RU" b="1" i="1" dirty="0"/>
              <a:t>, </a:t>
            </a:r>
            <a:r>
              <a:rPr lang="ru-RU" b="1" i="1" dirty="0" err="1"/>
              <a:t>щоб</a:t>
            </a:r>
            <a:r>
              <a:rPr lang="ru-RU" b="1" i="1" dirty="0"/>
              <a:t> </a:t>
            </a:r>
            <a:r>
              <a:rPr lang="ru-RU" b="1" i="1" dirty="0" err="1"/>
              <a:t>відповісти</a:t>
            </a:r>
            <a:r>
              <a:rPr lang="ru-RU" b="1" i="1" dirty="0"/>
              <a:t> </a:t>
            </a:r>
            <a:r>
              <a:rPr lang="ru-RU" b="1" i="1" dirty="0" err="1"/>
              <a:t>відразу</a:t>
            </a:r>
            <a:r>
              <a:rPr lang="ru-RU" b="1" i="1" dirty="0"/>
              <a:t>; я не </a:t>
            </a:r>
            <a:r>
              <a:rPr lang="ru-RU" b="1" i="1" dirty="0" err="1"/>
              <a:t>готовий</a:t>
            </a:r>
            <a:r>
              <a:rPr lang="ru-RU" b="1" i="1" dirty="0"/>
              <a:t> зараз </a:t>
            </a:r>
            <a:r>
              <a:rPr lang="ru-RU" b="1" i="1" dirty="0" err="1"/>
              <a:t>дати</a:t>
            </a:r>
            <a:r>
              <a:rPr lang="ru-RU" b="1" i="1" dirty="0"/>
              <a:t> </a:t>
            </a:r>
            <a:r>
              <a:rPr lang="ru-RU" b="1" i="1" dirty="0" err="1" smtClean="0"/>
              <a:t>відповідь</a:t>
            </a:r>
            <a:r>
              <a:rPr lang="ru-RU" b="1" i="1" dirty="0" smtClean="0"/>
              <a:t>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dirty="0" err="1">
                <a:solidFill>
                  <a:srgbClr val="0070C0"/>
                </a:solidFill>
              </a:rPr>
              <a:t>використання</a:t>
            </a:r>
            <a:r>
              <a:rPr lang="ru-RU" b="1" dirty="0">
                <a:solidFill>
                  <a:srgbClr val="0070C0"/>
                </a:solidFill>
              </a:rPr>
              <a:t> у </a:t>
            </a:r>
            <a:r>
              <a:rPr lang="ru-RU" b="1" dirty="0" err="1">
                <a:solidFill>
                  <a:srgbClr val="0070C0"/>
                </a:solidFill>
              </a:rPr>
              <a:t>спілкуванні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слів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увічливості</a:t>
            </a:r>
            <a:r>
              <a:rPr lang="ru-RU" b="1" dirty="0"/>
              <a:t>: </a:t>
            </a:r>
            <a:r>
              <a:rPr lang="ru-RU" b="1" i="1" dirty="0" err="1"/>
              <a:t>вибачте</a:t>
            </a:r>
            <a:r>
              <a:rPr lang="ru-RU" b="1" i="1" dirty="0"/>
              <a:t>; даруйте; </a:t>
            </a:r>
            <a:r>
              <a:rPr lang="ru-RU" b="1" i="1" dirty="0" err="1"/>
              <a:t>пробачте</a:t>
            </a:r>
            <a:r>
              <a:rPr lang="ru-RU" b="1" i="1" dirty="0"/>
              <a:t>; на жаль, так </a:t>
            </a:r>
            <a:r>
              <a:rPr lang="ru-RU" b="1" i="1" dirty="0" err="1"/>
              <a:t>сталося</a:t>
            </a:r>
            <a:r>
              <a:rPr lang="ru-RU" b="1" i="1" dirty="0"/>
              <a:t>; </a:t>
            </a:r>
            <a:r>
              <a:rPr lang="ru-RU" b="1" i="1" dirty="0" err="1"/>
              <a:t>щиро</a:t>
            </a:r>
            <a:r>
              <a:rPr lang="ru-RU" b="1" i="1" dirty="0"/>
              <a:t> </a:t>
            </a:r>
            <a:r>
              <a:rPr lang="ru-RU" b="1" i="1" dirty="0" err="1"/>
              <a:t>дякую</a:t>
            </a:r>
            <a:r>
              <a:rPr lang="ru-RU" b="1" i="1" dirty="0"/>
              <a:t> Вам за…; дозвольте </a:t>
            </a:r>
            <a:r>
              <a:rPr lang="ru-RU" b="1" i="1" dirty="0" err="1"/>
              <a:t>подякувати</a:t>
            </a:r>
            <a:r>
              <a:rPr lang="ru-RU" b="1" i="1" dirty="0"/>
              <a:t> </a:t>
            </a:r>
            <a:r>
              <a:rPr lang="ru-RU" b="1" i="1" dirty="0" smtClean="0"/>
              <a:t>за</a:t>
            </a:r>
            <a:r>
              <a:rPr lang="ru-RU" b="1" i="1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280316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2743" y="137356"/>
            <a:ext cx="8610600" cy="790107"/>
          </a:xfrm>
        </p:spPr>
        <p:txBody>
          <a:bodyPr/>
          <a:lstStyle/>
          <a:p>
            <a:r>
              <a:rPr lang="ru-RU" b="1" dirty="0" err="1"/>
              <a:t>Усне</a:t>
            </a:r>
            <a:r>
              <a:rPr lang="ru-RU" b="1" dirty="0"/>
              <a:t> д</a:t>
            </a:r>
            <a:r>
              <a:rPr lang="en-US" b="1" dirty="0" err="1"/>
              <a:t>i</a:t>
            </a:r>
            <a:r>
              <a:rPr lang="ru-RU" b="1" dirty="0"/>
              <a:t>лове </a:t>
            </a:r>
            <a:r>
              <a:rPr lang="ru-RU" b="1" dirty="0" err="1"/>
              <a:t>мовлення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795" y="966652"/>
            <a:ext cx="10820400" cy="5721531"/>
          </a:xfrm>
        </p:spPr>
        <p:txBody>
          <a:bodyPr>
            <a:normAutofit lnSpcReduction="10000"/>
          </a:bodyPr>
          <a:lstStyle/>
          <a:p>
            <a:r>
              <a:rPr lang="ru-RU" b="1" dirty="0" err="1">
                <a:solidFill>
                  <a:srgbClr val="0070C0"/>
                </a:solidFill>
              </a:rPr>
              <a:t>приєднання</a:t>
            </a:r>
            <a:r>
              <a:rPr lang="ru-RU" b="1" dirty="0">
                <a:solidFill>
                  <a:srgbClr val="0070C0"/>
                </a:solidFill>
              </a:rPr>
              <a:t> та </a:t>
            </a:r>
            <a:r>
              <a:rPr lang="ru-RU" b="1" dirty="0" err="1">
                <a:solidFill>
                  <a:srgbClr val="0070C0"/>
                </a:solidFill>
              </a:rPr>
              <a:t>поєднання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частин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інформації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/>
              <a:t>: </a:t>
            </a:r>
            <a:r>
              <a:rPr lang="ru-RU" b="1" i="1" dirty="0"/>
              <a:t>при </a:t>
            </a:r>
            <a:r>
              <a:rPr lang="ru-RU" b="1" i="1" dirty="0" err="1"/>
              <a:t>цьому</a:t>
            </a:r>
            <a:r>
              <a:rPr lang="ru-RU" b="1" i="1" dirty="0"/>
              <a:t>, при тому </a:t>
            </a:r>
            <a:r>
              <a:rPr lang="ru-RU" b="1" dirty="0"/>
              <a:t>та </a:t>
            </a:r>
            <a:r>
              <a:rPr lang="ru-RU" b="1" dirty="0" err="1"/>
              <a:t>вставні</a:t>
            </a:r>
            <a:r>
              <a:rPr lang="ru-RU" b="1" dirty="0"/>
              <a:t> </a:t>
            </a:r>
            <a:r>
              <a:rPr lang="ru-RU" b="1" dirty="0" err="1"/>
              <a:t>словосполучення</a:t>
            </a:r>
            <a:r>
              <a:rPr lang="ru-RU" b="1" dirty="0"/>
              <a:t>: </a:t>
            </a:r>
            <a:r>
              <a:rPr lang="ru-RU" b="1" i="1" dirty="0"/>
              <a:t>до </a:t>
            </a:r>
            <a:r>
              <a:rPr lang="ru-RU" b="1" i="1" dirty="0" err="1"/>
              <a:t>речі</a:t>
            </a:r>
            <a:r>
              <a:rPr lang="ru-RU" b="1" i="1" dirty="0"/>
              <a:t>, </a:t>
            </a:r>
            <a:r>
              <a:rPr lang="ru-RU" b="1" i="1" dirty="0" err="1"/>
              <a:t>крім</a:t>
            </a:r>
            <a:r>
              <a:rPr lang="ru-RU" b="1" i="1" dirty="0"/>
              <a:t> того, </a:t>
            </a:r>
            <a:r>
              <a:rPr lang="ru-RU" b="1" i="1" dirty="0" err="1"/>
              <a:t>більше</a:t>
            </a:r>
            <a:r>
              <a:rPr lang="ru-RU" b="1" i="1" dirty="0"/>
              <a:t> того, </a:t>
            </a:r>
            <a:r>
              <a:rPr lang="ru-RU" b="1" i="1" dirty="0" err="1"/>
              <a:t>між</a:t>
            </a:r>
            <a:r>
              <a:rPr lang="ru-RU" b="1" i="1" dirty="0"/>
              <a:t> </a:t>
            </a:r>
            <a:r>
              <a:rPr lang="ru-RU" b="1" i="1" dirty="0" err="1"/>
              <a:t>іншим</a:t>
            </a:r>
            <a:r>
              <a:rPr lang="ru-RU" b="1" i="1" dirty="0"/>
              <a:t>;</a:t>
            </a:r>
            <a:endParaRPr lang="ru-RU" b="1" dirty="0"/>
          </a:p>
          <a:p>
            <a:r>
              <a:rPr lang="ru-RU" b="1" dirty="0" smtClean="0"/>
              <a:t> </a:t>
            </a:r>
            <a:r>
              <a:rPr lang="ru-RU" b="1" dirty="0">
                <a:solidFill>
                  <a:srgbClr val="0070C0"/>
                </a:solidFill>
              </a:rPr>
              <a:t>для </a:t>
            </a:r>
            <a:r>
              <a:rPr lang="ru-RU" b="1" dirty="0" err="1">
                <a:solidFill>
                  <a:srgbClr val="0070C0"/>
                </a:solidFill>
              </a:rPr>
              <a:t>підкреслення</a:t>
            </a:r>
            <a:r>
              <a:rPr lang="ru-RU" b="1" dirty="0">
                <a:solidFill>
                  <a:srgbClr val="0070C0"/>
                </a:solidFill>
              </a:rPr>
              <a:t> мети</a:t>
            </a:r>
            <a:r>
              <a:rPr lang="ru-RU" b="1" dirty="0"/>
              <a:t>: </a:t>
            </a:r>
            <a:r>
              <a:rPr lang="ru-RU" b="1" i="1" dirty="0" err="1"/>
              <a:t>щоб</a:t>
            </a:r>
            <a:r>
              <a:rPr lang="ru-RU" b="1" i="1" dirty="0"/>
              <a:t>, для </a:t>
            </a:r>
            <a:r>
              <a:rPr lang="ru-RU" b="1" i="1" dirty="0" err="1"/>
              <a:t>цього</a:t>
            </a:r>
            <a:r>
              <a:rPr lang="ru-RU" b="1" i="1" dirty="0"/>
              <a:t>, з </a:t>
            </a:r>
            <a:r>
              <a:rPr lang="ru-RU" b="1" i="1" dirty="0" err="1"/>
              <a:t>цією</a:t>
            </a:r>
            <a:r>
              <a:rPr lang="ru-RU" b="1" i="1" dirty="0"/>
              <a:t> метою, для </a:t>
            </a:r>
            <a:r>
              <a:rPr lang="ru-RU" b="1" i="1" dirty="0" err="1"/>
              <a:t>впровадження</a:t>
            </a:r>
            <a:r>
              <a:rPr lang="ru-RU" b="1" i="1" dirty="0"/>
              <a:t> </a:t>
            </a:r>
            <a:r>
              <a:rPr lang="ru-RU" b="1" dirty="0"/>
              <a:t>та </a:t>
            </a:r>
            <a:r>
              <a:rPr lang="ru-RU" b="1" dirty="0" err="1"/>
              <a:t>ін</a:t>
            </a:r>
            <a:r>
              <a:rPr lang="ru-RU" b="1" dirty="0"/>
              <a:t>.;</a:t>
            </a:r>
          </a:p>
          <a:p>
            <a:r>
              <a:rPr lang="ru-RU" b="1" dirty="0" err="1" smtClean="0">
                <a:solidFill>
                  <a:srgbClr val="0070C0"/>
                </a:solidFill>
              </a:rPr>
              <a:t>зіставлення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і </a:t>
            </a:r>
            <a:r>
              <a:rPr lang="ru-RU" b="1" dirty="0" err="1">
                <a:solidFill>
                  <a:srgbClr val="0070C0"/>
                </a:solidFill>
              </a:rPr>
              <a:t>протиставлення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частин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інформації</a:t>
            </a:r>
            <a:r>
              <a:rPr lang="ru-RU" b="1" dirty="0"/>
              <a:t>: </a:t>
            </a:r>
            <a:r>
              <a:rPr lang="ru-RU" b="1" i="1" dirty="0"/>
              <a:t>з одного боку, з другого боку; не </a:t>
            </a:r>
            <a:r>
              <a:rPr lang="ru-RU" b="1" i="1" dirty="0" err="1"/>
              <a:t>тільки</a:t>
            </a:r>
            <a:r>
              <a:rPr lang="ru-RU" b="1" i="1" dirty="0"/>
              <a:t> (не </a:t>
            </a:r>
            <a:r>
              <a:rPr lang="ru-RU" b="1" i="1" dirty="0" err="1"/>
              <a:t>лише</a:t>
            </a:r>
            <a:r>
              <a:rPr lang="ru-RU" b="1" i="1" dirty="0"/>
              <a:t>), а й (але й); </a:t>
            </a:r>
            <a:r>
              <a:rPr lang="ru-RU" b="1" i="1" dirty="0" err="1"/>
              <a:t>тоді</a:t>
            </a:r>
            <a:r>
              <a:rPr lang="ru-RU" b="1" i="1" dirty="0"/>
              <a:t> як, на </a:t>
            </a:r>
            <a:r>
              <a:rPr lang="ru-RU" b="1" i="1" dirty="0" err="1"/>
              <a:t>противагу</a:t>
            </a:r>
            <a:r>
              <a:rPr lang="ru-RU" b="1" i="1" dirty="0"/>
              <a:t> </a:t>
            </a:r>
            <a:r>
              <a:rPr lang="ru-RU" b="1" i="1" dirty="0" err="1"/>
              <a:t>цьому</a:t>
            </a:r>
            <a:r>
              <a:rPr lang="ru-RU" b="1" i="1" dirty="0"/>
              <a:t>;</a:t>
            </a:r>
            <a:endParaRPr lang="ru-RU" b="1" dirty="0"/>
          </a:p>
          <a:p>
            <a:r>
              <a:rPr lang="ru-RU" b="1" dirty="0" smtClean="0"/>
              <a:t> </a:t>
            </a:r>
            <a:r>
              <a:rPr lang="ru-RU" b="1" dirty="0" err="1">
                <a:solidFill>
                  <a:srgbClr val="0070C0"/>
                </a:solidFill>
              </a:rPr>
              <a:t>узагальнення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підсумок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інформації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висновок</a:t>
            </a:r>
            <a:r>
              <a:rPr lang="ru-RU" b="1" dirty="0"/>
              <a:t>: </a:t>
            </a:r>
            <a:r>
              <a:rPr lang="ru-RU" b="1" i="1" dirty="0" err="1">
                <a:solidFill>
                  <a:srgbClr val="FF0000"/>
                </a:solidFill>
              </a:rPr>
              <a:t>отже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smtClean="0"/>
              <a:t>з </a:t>
            </a:r>
            <a:r>
              <a:rPr lang="ru-RU" b="1" i="1" dirty="0" err="1"/>
              <a:t>цього</a:t>
            </a:r>
            <a:r>
              <a:rPr lang="ru-RU" b="1" i="1" dirty="0"/>
              <a:t> </a:t>
            </a:r>
            <a:r>
              <a:rPr lang="ru-RU" b="1" i="1" dirty="0" err="1" smtClean="0"/>
              <a:t>виходить</a:t>
            </a:r>
            <a:r>
              <a:rPr lang="ru-RU" b="1" i="1" dirty="0" smtClean="0"/>
              <a:t>, </a:t>
            </a:r>
            <a:r>
              <a:rPr lang="ru-RU" b="1" i="1" dirty="0" err="1" smtClean="0"/>
              <a:t>що</a:t>
            </a:r>
            <a:r>
              <a:rPr lang="ru-RU" b="1" i="1" dirty="0"/>
              <a:t>;</a:t>
            </a:r>
            <a:r>
              <a:rPr lang="ru-RU" b="1" i="1" dirty="0" smtClean="0"/>
              <a:t> </a:t>
            </a:r>
            <a:r>
              <a:rPr lang="ru-RU" b="1" i="1" dirty="0"/>
              <a:t>на </a:t>
            </a:r>
            <a:r>
              <a:rPr lang="ru-RU" b="1" i="1" dirty="0" err="1"/>
              <a:t>підставі</a:t>
            </a:r>
            <a:r>
              <a:rPr lang="ru-RU" b="1" i="1" dirty="0"/>
              <a:t> </a:t>
            </a:r>
            <a:r>
              <a:rPr lang="ru-RU" b="1" i="1" dirty="0" err="1"/>
              <a:t>викладеного</a:t>
            </a:r>
            <a:r>
              <a:rPr lang="ru-RU" b="1" i="1" dirty="0"/>
              <a:t> </a:t>
            </a:r>
            <a:r>
              <a:rPr lang="ru-RU" b="1" dirty="0"/>
              <a:t>та </a:t>
            </a:r>
            <a:r>
              <a:rPr lang="ru-RU" b="1" dirty="0" err="1"/>
              <a:t>ін</a:t>
            </a:r>
            <a:r>
              <a:rPr lang="ru-RU" b="1" dirty="0"/>
              <a:t>.;</a:t>
            </a:r>
          </a:p>
          <a:p>
            <a:r>
              <a:rPr lang="ru-RU" b="1" dirty="0" smtClean="0"/>
              <a:t> </a:t>
            </a:r>
            <a:r>
              <a:rPr lang="ru-RU" b="1" dirty="0" err="1">
                <a:solidFill>
                  <a:srgbClr val="0070C0"/>
                </a:solidFill>
              </a:rPr>
              <a:t>пояснення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уточнення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виділення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окремого</a:t>
            </a:r>
            <a:r>
              <a:rPr lang="ru-RU" b="1" dirty="0"/>
              <a:t>: </a:t>
            </a:r>
            <a:r>
              <a:rPr lang="ru-RU" b="1" i="1" dirty="0" err="1"/>
              <a:t>наприклад</a:t>
            </a:r>
            <a:r>
              <a:rPr lang="ru-RU" b="1" i="1" dirty="0"/>
              <a:t>, </a:t>
            </a:r>
            <a:r>
              <a:rPr lang="ru-RU" b="1" i="1" dirty="0" err="1" smtClean="0"/>
              <a:t>зокрема</a:t>
            </a:r>
            <a:r>
              <a:rPr lang="ru-RU" b="1" i="1" dirty="0"/>
              <a:t>, а </a:t>
            </a:r>
            <a:r>
              <a:rPr lang="ru-RU" b="1" i="1" dirty="0" err="1"/>
              <a:t>саме</a:t>
            </a:r>
            <a:r>
              <a:rPr lang="ru-RU" b="1" i="1" dirty="0"/>
              <a:t>, </a:t>
            </a:r>
            <a:r>
              <a:rPr lang="ru-RU" b="1" i="1" dirty="0" err="1"/>
              <a:t>тільки</a:t>
            </a:r>
            <a:r>
              <a:rPr lang="ru-RU" b="1" i="1" dirty="0"/>
              <a:t>, </a:t>
            </a:r>
            <a:r>
              <a:rPr lang="ru-RU" b="1" i="1" dirty="0" err="1"/>
              <a:t>лише</a:t>
            </a:r>
            <a:r>
              <a:rPr lang="ru-RU" b="1" i="1" dirty="0"/>
              <a:t>, </a:t>
            </a:r>
            <a:r>
              <a:rPr lang="ru-RU" b="1" i="1" dirty="0" err="1"/>
              <a:t>навіть</a:t>
            </a:r>
            <a:r>
              <a:rPr lang="ru-RU" b="1" i="1" dirty="0"/>
              <a:t>, </a:t>
            </a:r>
            <a:r>
              <a:rPr lang="ru-RU" b="1" i="1" dirty="0" err="1"/>
              <a:t>адже</a:t>
            </a:r>
            <a:r>
              <a:rPr lang="ru-RU" b="1" i="1" dirty="0" smtClean="0"/>
              <a:t>;  </a:t>
            </a:r>
            <a:r>
              <a:rPr lang="ru-RU" b="1" i="1" strike="sngStrike" dirty="0" smtClean="0">
                <a:solidFill>
                  <a:srgbClr val="FF0000"/>
                </a:solidFill>
              </a:rPr>
              <a:t>ТАК </a:t>
            </a:r>
            <a:r>
              <a:rPr lang="ru-RU" i="1" dirty="0" smtClean="0">
                <a:solidFill>
                  <a:srgbClr val="FF0000"/>
                </a:solidFill>
              </a:rPr>
              <a:t>не </a:t>
            </a:r>
            <a:r>
              <a:rPr lang="ru-RU" i="1" dirty="0" err="1" smtClean="0">
                <a:solidFill>
                  <a:srgbClr val="FF0000"/>
                </a:solidFill>
              </a:rPr>
              <a:t>вживаймо</a:t>
            </a:r>
            <a:r>
              <a:rPr lang="ru-RU" i="1" dirty="0" smtClean="0">
                <a:solidFill>
                  <a:srgbClr val="FF0000"/>
                </a:solidFill>
              </a:rPr>
              <a:t>!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dirty="0" smtClean="0"/>
              <a:t> </a:t>
            </a:r>
            <a:r>
              <a:rPr lang="ru-RU" b="1" dirty="0">
                <a:solidFill>
                  <a:srgbClr val="0070C0"/>
                </a:solidFill>
              </a:rPr>
              <a:t>початок, </a:t>
            </a:r>
            <a:r>
              <a:rPr lang="ru-RU" b="1" dirty="0" err="1">
                <a:solidFill>
                  <a:srgbClr val="0070C0"/>
                </a:solidFill>
              </a:rPr>
              <a:t>одночасність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повторюваність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завершення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дії</a:t>
            </a:r>
            <a:r>
              <a:rPr lang="ru-RU" b="1" dirty="0"/>
              <a:t>: </a:t>
            </a:r>
            <a:r>
              <a:rPr lang="ru-RU" b="1" i="1" dirty="0" err="1"/>
              <a:t>спочатку</a:t>
            </a:r>
            <a:r>
              <a:rPr lang="ru-RU" b="1" i="1" dirty="0"/>
              <a:t>, </a:t>
            </a:r>
            <a:r>
              <a:rPr lang="ru-RU" b="1" i="1" dirty="0" err="1"/>
              <a:t>насамперед</a:t>
            </a:r>
            <a:r>
              <a:rPr lang="ru-RU" b="1" i="1" dirty="0"/>
              <a:t>, </a:t>
            </a:r>
            <a:r>
              <a:rPr lang="ru-RU" b="1" i="1" dirty="0" err="1"/>
              <a:t>водночас</a:t>
            </a:r>
            <a:r>
              <a:rPr lang="ru-RU" b="1" i="1" dirty="0"/>
              <a:t>, на </a:t>
            </a:r>
            <a:r>
              <a:rPr lang="ru-RU" b="1" i="1" dirty="0" err="1"/>
              <a:t>закінчення</a:t>
            </a:r>
            <a:r>
              <a:rPr lang="ru-RU" b="1" i="1" dirty="0"/>
              <a:t>, </a:t>
            </a:r>
            <a:r>
              <a:rPr lang="ru-RU" b="1" i="1" dirty="0" err="1" smtClean="0"/>
              <a:t>насамкінець</a:t>
            </a:r>
            <a:r>
              <a:rPr lang="ru-RU" b="1" i="1" dirty="0" smtClean="0"/>
              <a:t>, </a:t>
            </a:r>
            <a:r>
              <a:rPr lang="ru-RU" b="1" i="1" dirty="0" err="1" smtClean="0"/>
              <a:t>висновкуючи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вкажемо</a:t>
            </a:r>
            <a:r>
              <a:rPr lang="ru-RU" b="1" i="1" dirty="0" smtClean="0"/>
              <a:t>,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;</a:t>
            </a:r>
            <a:endParaRPr lang="ru-RU" b="1" dirty="0"/>
          </a:p>
          <a:p>
            <a:r>
              <a:rPr lang="ru-RU" b="1" dirty="0" err="1" smtClean="0">
                <a:solidFill>
                  <a:srgbClr val="0070C0"/>
                </a:solidFill>
              </a:rPr>
              <a:t>зв’язок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із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попередньою</a:t>
            </a:r>
            <a:r>
              <a:rPr lang="ru-RU" b="1" dirty="0">
                <a:solidFill>
                  <a:srgbClr val="0070C0"/>
                </a:solidFill>
              </a:rPr>
              <a:t> та </a:t>
            </a:r>
            <a:r>
              <a:rPr lang="ru-RU" b="1" dirty="0" err="1">
                <a:solidFill>
                  <a:srgbClr val="0070C0"/>
                </a:solidFill>
              </a:rPr>
              <a:t>наступною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інформацією</a:t>
            </a:r>
            <a:r>
              <a:rPr lang="ru-RU" b="1" dirty="0"/>
              <a:t>: </a:t>
            </a:r>
            <a:r>
              <a:rPr lang="ru-RU" b="1" i="1" dirty="0"/>
              <a:t>як уже </a:t>
            </a:r>
            <a:r>
              <a:rPr lang="ru-RU" b="1" i="1" dirty="0" err="1"/>
              <a:t>зазначалося</a:t>
            </a:r>
            <a:r>
              <a:rPr lang="ru-RU" b="1" i="1" dirty="0"/>
              <a:t>, як доведено, </a:t>
            </a:r>
            <a:r>
              <a:rPr lang="ru-RU" b="1" i="1" dirty="0" err="1"/>
              <a:t>згідно</a:t>
            </a:r>
            <a:r>
              <a:rPr lang="ru-RU" b="1" i="1" dirty="0"/>
              <a:t> з </a:t>
            </a:r>
            <a:r>
              <a:rPr lang="ru-RU" b="1" i="1" dirty="0" err="1"/>
              <a:t>цим</a:t>
            </a:r>
            <a:r>
              <a:rPr lang="ru-RU" b="1" i="1" dirty="0"/>
              <a:t>, </a:t>
            </a:r>
            <a:r>
              <a:rPr lang="ru-RU" b="1" i="1" dirty="0" err="1"/>
              <a:t>відповідно</a:t>
            </a:r>
            <a:r>
              <a:rPr lang="ru-RU" b="1" i="1" dirty="0"/>
              <a:t> до </a:t>
            </a:r>
            <a:r>
              <a:rPr lang="ru-RU" b="1" i="1" dirty="0" err="1"/>
              <a:t>цього</a:t>
            </a:r>
            <a:r>
              <a:rPr lang="ru-RU" b="1" i="1" dirty="0"/>
              <a:t>, </a:t>
            </a:r>
            <a:r>
              <a:rPr lang="ru-RU" b="1" i="1" dirty="0" err="1"/>
              <a:t>викладений</a:t>
            </a:r>
            <a:r>
              <a:rPr lang="ru-RU" b="1" i="1" dirty="0"/>
              <a:t>, </a:t>
            </a:r>
            <a:r>
              <a:rPr lang="ru-RU" b="1" i="1" dirty="0" err="1"/>
              <a:t>перерахований</a:t>
            </a:r>
            <a:r>
              <a:rPr lang="ru-RU" b="1" i="1" dirty="0"/>
              <a:t>, наведений, </a:t>
            </a:r>
            <a:r>
              <a:rPr lang="ru-RU" b="1" i="1" dirty="0" err="1"/>
              <a:t>обстежуваний</a:t>
            </a:r>
            <a:r>
              <a:rPr lang="ru-RU" b="1" i="1" dirty="0"/>
              <a:t>, </a:t>
            </a:r>
            <a:r>
              <a:rPr lang="ru-RU" b="1" i="1" dirty="0" err="1"/>
              <a:t>проаналізований</a:t>
            </a:r>
            <a:r>
              <a:rPr lang="ru-RU" b="1" i="1" dirty="0"/>
              <a:t>, </a:t>
            </a:r>
            <a:r>
              <a:rPr lang="ru-RU" b="1" i="1" dirty="0" err="1"/>
              <a:t>досліджений</a:t>
            </a:r>
            <a:r>
              <a:rPr lang="ru-RU" b="1" i="1" dirty="0"/>
              <a:t>, </a:t>
            </a:r>
            <a:r>
              <a:rPr lang="ru-RU" b="1" i="1" dirty="0" err="1"/>
              <a:t>зазначений</a:t>
            </a:r>
            <a:r>
              <a:rPr lang="ru-RU" b="1" i="1" dirty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6092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8686" y="672933"/>
            <a:ext cx="8610600" cy="1293028"/>
          </a:xfrm>
        </p:spPr>
        <p:txBody>
          <a:bodyPr/>
          <a:lstStyle/>
          <a:p>
            <a:pPr algn="ctr"/>
            <a:r>
              <a:rPr lang="uk-UA" b="1" dirty="0" smtClean="0"/>
              <a:t>Стилістична порада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/>
              <a:t>НЕ ВАРТО </a:t>
            </a:r>
            <a:r>
              <a:rPr lang="ru-RU" b="1" dirty="0" err="1"/>
              <a:t>зловживати</a:t>
            </a:r>
            <a:r>
              <a:rPr lang="ru-RU" b="1" dirty="0"/>
              <a:t> словами </a:t>
            </a:r>
            <a:r>
              <a:rPr lang="ru-RU" b="1" i="1" dirty="0" smtClean="0">
                <a:solidFill>
                  <a:srgbClr val="0070C0"/>
                </a:solidFill>
              </a:rPr>
              <a:t>значить</a:t>
            </a:r>
            <a:r>
              <a:rPr lang="ru-RU" b="1" i="1" dirty="0">
                <a:solidFill>
                  <a:srgbClr val="0070C0"/>
                </a:solidFill>
              </a:rPr>
              <a:t>, </a:t>
            </a:r>
            <a:r>
              <a:rPr lang="ru-RU" b="1" i="1" dirty="0" err="1">
                <a:solidFill>
                  <a:srgbClr val="0070C0"/>
                </a:solidFill>
              </a:rPr>
              <a:t>отже</a:t>
            </a:r>
            <a:r>
              <a:rPr lang="ru-RU" b="1" i="1" dirty="0">
                <a:solidFill>
                  <a:srgbClr val="0070C0"/>
                </a:solidFill>
              </a:rPr>
              <a:t>, </a:t>
            </a:r>
            <a:r>
              <a:rPr lang="ru-RU" b="1" i="1" dirty="0" err="1">
                <a:solidFill>
                  <a:srgbClr val="0070C0"/>
                </a:solidFill>
              </a:rPr>
              <a:t>звичайно</a:t>
            </a:r>
            <a:r>
              <a:rPr lang="ru-RU" b="1" i="1" dirty="0">
                <a:solidFill>
                  <a:srgbClr val="0070C0"/>
                </a:solidFill>
              </a:rPr>
              <a:t>, </a:t>
            </a:r>
            <a:r>
              <a:rPr lang="ru-RU" b="1" i="1" dirty="0" err="1">
                <a:solidFill>
                  <a:srgbClr val="0070C0"/>
                </a:solidFill>
              </a:rPr>
              <a:t>виходить</a:t>
            </a:r>
            <a:r>
              <a:rPr lang="ru-RU" b="1" i="1" dirty="0">
                <a:solidFill>
                  <a:srgbClr val="0070C0"/>
                </a:solidFill>
              </a:rPr>
              <a:t>, </a:t>
            </a:r>
            <a:r>
              <a:rPr lang="ru-RU" b="1" i="1" dirty="0" err="1">
                <a:solidFill>
                  <a:srgbClr val="0070C0"/>
                </a:solidFill>
              </a:rPr>
              <a:t>власне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кажучи</a:t>
            </a:r>
            <a:r>
              <a:rPr lang="ru-RU" b="1" i="1" dirty="0">
                <a:solidFill>
                  <a:srgbClr val="0070C0"/>
                </a:solidFill>
              </a:rPr>
              <a:t>, так би </a:t>
            </a:r>
            <a:r>
              <a:rPr lang="ru-RU" b="1" i="1" dirty="0" err="1">
                <a:solidFill>
                  <a:srgbClr val="0070C0"/>
                </a:solidFill>
              </a:rPr>
              <a:t>мовити</a:t>
            </a:r>
            <a:r>
              <a:rPr lang="ru-RU" b="1" i="1" dirty="0">
                <a:solidFill>
                  <a:srgbClr val="0070C0"/>
                </a:solidFill>
              </a:rPr>
              <a:t>, очевидно, </a:t>
            </a:r>
            <a:r>
              <a:rPr lang="ru-RU" b="1" i="1" dirty="0" err="1">
                <a:solidFill>
                  <a:srgbClr val="0070C0"/>
                </a:solidFill>
              </a:rPr>
              <a:t>певним</a:t>
            </a:r>
            <a:r>
              <a:rPr lang="ru-RU" b="1" i="1" dirty="0">
                <a:solidFill>
                  <a:srgbClr val="0070C0"/>
                </a:solidFill>
              </a:rPr>
              <a:t> чином, на </a:t>
            </a:r>
            <a:r>
              <a:rPr lang="ru-RU" b="1" i="1" dirty="0" err="1">
                <a:solidFill>
                  <a:srgbClr val="0070C0"/>
                </a:solidFill>
              </a:rPr>
              <a:t>певному</a:t>
            </a:r>
            <a:r>
              <a:rPr lang="ru-RU" b="1" i="1" dirty="0">
                <a:solidFill>
                  <a:srgbClr val="0070C0"/>
                </a:solidFill>
              </a:rPr>
              <a:t> (</a:t>
            </a:r>
            <a:r>
              <a:rPr lang="ru-RU" b="1" i="1" dirty="0" err="1">
                <a:solidFill>
                  <a:srgbClr val="0070C0"/>
                </a:solidFill>
              </a:rPr>
              <a:t>відповідному</a:t>
            </a:r>
            <a:r>
              <a:rPr lang="ru-RU" b="1" i="1" dirty="0">
                <a:solidFill>
                  <a:srgbClr val="0070C0"/>
                </a:solidFill>
              </a:rPr>
              <a:t>) </a:t>
            </a:r>
            <a:r>
              <a:rPr lang="ru-RU" b="1" i="1" dirty="0" err="1">
                <a:solidFill>
                  <a:srgbClr val="0070C0"/>
                </a:solidFill>
              </a:rPr>
              <a:t>рівні</a:t>
            </a:r>
            <a:r>
              <a:rPr lang="ru-RU" b="1" i="1" dirty="0">
                <a:solidFill>
                  <a:srgbClr val="0070C0"/>
                </a:solidFill>
              </a:rPr>
              <a:t>, буквально, </a:t>
            </a:r>
            <a:r>
              <a:rPr lang="ru-RU" b="1" i="1" dirty="0" err="1">
                <a:solidFill>
                  <a:srgbClr val="0070C0"/>
                </a:solidFill>
              </a:rPr>
              <a:t>фактично</a:t>
            </a:r>
            <a:r>
              <a:rPr lang="ru-RU" b="1" i="1" dirty="0">
                <a:solidFill>
                  <a:srgbClr val="0070C0"/>
                </a:solidFill>
              </a:rPr>
              <a:t>, </a:t>
            </a:r>
            <a:r>
              <a:rPr lang="ru-RU" b="1" i="1" dirty="0" err="1">
                <a:solidFill>
                  <a:srgbClr val="0070C0"/>
                </a:solidFill>
              </a:rPr>
              <a:t>такий</a:t>
            </a:r>
            <a:r>
              <a:rPr lang="ru-RU" b="1" i="1" dirty="0">
                <a:solidFill>
                  <a:srgbClr val="0070C0"/>
                </a:solidFill>
              </a:rPr>
              <a:t>, </a:t>
            </a:r>
            <a:r>
              <a:rPr lang="ru-RU" b="1" i="1" dirty="0" err="1">
                <a:solidFill>
                  <a:srgbClr val="0070C0"/>
                </a:solidFill>
              </a:rPr>
              <a:t>якийсь</a:t>
            </a:r>
            <a:r>
              <a:rPr lang="ru-RU" b="1" i="1" dirty="0">
                <a:solidFill>
                  <a:srgbClr val="0070C0"/>
                </a:solidFill>
              </a:rPr>
              <a:t>, там, так, </a:t>
            </a:r>
            <a:r>
              <a:rPr lang="ru-RU" b="1" i="1" dirty="0" err="1">
                <a:solidFill>
                  <a:srgbClr val="0070C0"/>
                </a:solidFill>
              </a:rPr>
              <a:t>десь</a:t>
            </a:r>
            <a:r>
              <a:rPr lang="ru-RU" b="1" i="1" dirty="0">
                <a:solidFill>
                  <a:srgbClr val="0070C0"/>
                </a:solidFill>
              </a:rPr>
              <a:t>, от, ось </a:t>
            </a:r>
            <a:r>
              <a:rPr lang="ru-RU" b="1" dirty="0"/>
              <a:t>та </a:t>
            </a:r>
            <a:r>
              <a:rPr lang="ru-RU" b="1" dirty="0" err="1"/>
              <a:t>ін</a:t>
            </a:r>
            <a:r>
              <a:rPr lang="ru-RU" b="1" i="1" dirty="0"/>
              <a:t>. </a:t>
            </a:r>
            <a:endParaRPr lang="ru-RU" b="1" i="1" dirty="0" smtClean="0"/>
          </a:p>
          <a:p>
            <a:pPr algn="just">
              <a:lnSpc>
                <a:spcPct val="150000"/>
              </a:lnSpc>
            </a:pPr>
            <a:r>
              <a:rPr lang="ru-RU" b="1" dirty="0" err="1" smtClean="0"/>
              <a:t>Це</a:t>
            </a:r>
            <a:r>
              <a:rPr lang="ru-RU" b="1" dirty="0"/>
              <a:t>, як правило, </a:t>
            </a:r>
            <a:r>
              <a:rPr lang="ru-RU" b="1" dirty="0" err="1"/>
              <a:t>вислови</a:t>
            </a:r>
            <a:r>
              <a:rPr lang="ru-RU" b="1" dirty="0"/>
              <a:t> </a:t>
            </a:r>
            <a:r>
              <a:rPr lang="ru-RU" b="1" dirty="0" err="1"/>
              <a:t>усного</a:t>
            </a:r>
            <a:r>
              <a:rPr lang="ru-RU" b="1" dirty="0"/>
              <a:t> </a:t>
            </a:r>
            <a:r>
              <a:rPr lang="ru-RU" b="1" dirty="0" err="1"/>
              <a:t>мовлення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йменують</a:t>
            </a:r>
            <a:r>
              <a:rPr lang="ru-RU" b="1" dirty="0"/>
              <a:t> «</a:t>
            </a:r>
            <a:r>
              <a:rPr lang="ru-RU" b="1" dirty="0" err="1" smtClean="0"/>
              <a:t>порожніми</a:t>
            </a:r>
            <a:r>
              <a:rPr lang="ru-RU" b="1" dirty="0" smtClean="0"/>
              <a:t> </a:t>
            </a:r>
            <a:r>
              <a:rPr lang="ru-RU" b="1" dirty="0"/>
              <a:t>словами». </a:t>
            </a:r>
            <a:r>
              <a:rPr lang="ru-RU" b="1" dirty="0" err="1"/>
              <a:t>Часте</a:t>
            </a:r>
            <a:r>
              <a:rPr lang="ru-RU" b="1" dirty="0"/>
              <a:t> </a:t>
            </a:r>
            <a:r>
              <a:rPr lang="ru-RU" b="1" dirty="0" err="1"/>
              <a:t>вживання</a:t>
            </a:r>
            <a:r>
              <a:rPr lang="ru-RU" b="1" dirty="0"/>
              <a:t> таких </a:t>
            </a:r>
            <a:r>
              <a:rPr lang="ru-RU" b="1" dirty="0" err="1"/>
              <a:t>слів</a:t>
            </a:r>
            <a:r>
              <a:rPr lang="ru-RU" b="1" dirty="0"/>
              <a:t> </a:t>
            </a:r>
            <a:r>
              <a:rPr lang="ru-RU" b="1" dirty="0" err="1"/>
              <a:t>створює</a:t>
            </a:r>
            <a:r>
              <a:rPr lang="ru-RU" b="1" dirty="0"/>
              <a:t> </a:t>
            </a:r>
            <a:r>
              <a:rPr lang="ru-RU" b="1" dirty="0" err="1"/>
              <a:t>враження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некомпетентності</a:t>
            </a:r>
            <a:r>
              <a:rPr lang="ru-RU" b="1" dirty="0"/>
              <a:t> </a:t>
            </a:r>
            <a:r>
              <a:rPr lang="ru-RU" b="1" dirty="0" err="1"/>
              <a:t>мовця</a:t>
            </a:r>
            <a:r>
              <a:rPr lang="ru-RU" b="1" dirty="0"/>
              <a:t>,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нерішучості</a:t>
            </a:r>
            <a:r>
              <a:rPr lang="ru-RU" b="1" dirty="0"/>
              <a:t>,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низької</a:t>
            </a:r>
            <a:r>
              <a:rPr lang="ru-RU" b="1" dirty="0"/>
              <a:t> </a:t>
            </a:r>
            <a:r>
              <a:rPr lang="ru-RU" b="1" dirty="0" err="1"/>
              <a:t>мовленнєвої</a:t>
            </a:r>
            <a:r>
              <a:rPr lang="ru-RU" b="1" dirty="0"/>
              <a:t> </a:t>
            </a:r>
            <a:r>
              <a:rPr lang="ru-RU" b="1" dirty="0" err="1"/>
              <a:t>культури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6932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Телефонна розмова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b="1" dirty="0" err="1"/>
              <a:t>ділова</a:t>
            </a:r>
            <a:r>
              <a:rPr lang="ru-RU" b="1" dirty="0"/>
              <a:t> </a:t>
            </a:r>
            <a:r>
              <a:rPr lang="ru-RU" b="1" dirty="0" err="1"/>
              <a:t>розмова</a:t>
            </a:r>
            <a:r>
              <a:rPr lang="ru-RU" b="1" dirty="0"/>
              <a:t>, як правило, </a:t>
            </a:r>
            <a:r>
              <a:rPr lang="ru-RU" b="1" dirty="0" err="1"/>
              <a:t>триває</a:t>
            </a:r>
            <a:r>
              <a:rPr lang="ru-RU" b="1" dirty="0"/>
              <a:t> 3–5 </a:t>
            </a:r>
            <a:r>
              <a:rPr lang="ru-RU" b="1" dirty="0" err="1" smtClean="0"/>
              <a:t>хвилин</a:t>
            </a:r>
            <a:r>
              <a:rPr lang="ru-RU" b="1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ru-RU" b="1" dirty="0" err="1"/>
              <a:t>службова</a:t>
            </a:r>
            <a:r>
              <a:rPr lang="ru-RU" b="1" dirty="0"/>
              <a:t> особа, яка </a:t>
            </a:r>
            <a:r>
              <a:rPr lang="ru-RU" b="1" dirty="0" err="1"/>
              <a:t>відповідає</a:t>
            </a:r>
            <a:r>
              <a:rPr lang="ru-RU" b="1" dirty="0"/>
              <a:t> на </a:t>
            </a:r>
            <a:r>
              <a:rPr lang="ru-RU" b="1" dirty="0" err="1"/>
              <a:t>телефонний</a:t>
            </a:r>
            <a:r>
              <a:rPr lang="ru-RU" b="1" dirty="0"/>
              <a:t> </a:t>
            </a:r>
            <a:r>
              <a:rPr lang="ru-RU" b="1" dirty="0" err="1"/>
              <a:t>дзвінок</a:t>
            </a:r>
            <a:r>
              <a:rPr lang="ru-RU" b="1" dirty="0"/>
              <a:t>, повинна </a:t>
            </a:r>
            <a:r>
              <a:rPr lang="ru-RU" b="1" dirty="0" err="1"/>
              <a:t>відразу</a:t>
            </a:r>
            <a:r>
              <a:rPr lang="ru-RU" b="1" dirty="0"/>
              <a:t> </a:t>
            </a:r>
            <a:r>
              <a:rPr lang="ru-RU" b="1" dirty="0" err="1"/>
              <a:t>назвати</a:t>
            </a:r>
            <a:r>
              <a:rPr lang="ru-RU" b="1" dirty="0"/>
              <a:t> </a:t>
            </a:r>
            <a:r>
              <a:rPr lang="ru-RU" b="1" dirty="0" err="1"/>
              <a:t>структурний</a:t>
            </a:r>
            <a:r>
              <a:rPr lang="ru-RU" b="1" dirty="0"/>
              <a:t> </a:t>
            </a:r>
            <a:r>
              <a:rPr lang="ru-RU" b="1" dirty="0" err="1"/>
              <a:t>підрозділ</a:t>
            </a:r>
            <a:r>
              <a:rPr lang="ru-RU" b="1" dirty="0"/>
              <a:t> (</a:t>
            </a:r>
            <a:r>
              <a:rPr lang="ru-RU" b="1" i="1" dirty="0"/>
              <a:t>деканат…, кафедра…, </a:t>
            </a:r>
            <a:r>
              <a:rPr lang="ru-RU" b="1" i="1" dirty="0" err="1"/>
              <a:t>приймальна</a:t>
            </a:r>
            <a:r>
              <a:rPr lang="ru-RU" b="1" dirty="0"/>
              <a:t>… </a:t>
            </a:r>
            <a:r>
              <a:rPr lang="ru-RU" b="1" dirty="0" err="1"/>
              <a:t>тощо</a:t>
            </a:r>
            <a:r>
              <a:rPr lang="ru-RU" b="1" dirty="0"/>
              <a:t>), </a:t>
            </a:r>
            <a:r>
              <a:rPr lang="ru-RU" b="1" dirty="0" err="1"/>
              <a:t>своє</a:t>
            </a:r>
            <a:r>
              <a:rPr lang="ru-RU" b="1" dirty="0"/>
              <a:t> </a:t>
            </a:r>
            <a:r>
              <a:rPr lang="ru-RU" b="1" dirty="0" err="1"/>
              <a:t>ім’я</a:t>
            </a:r>
            <a:r>
              <a:rPr lang="ru-RU" b="1" dirty="0"/>
              <a:t> та по </a:t>
            </a:r>
            <a:r>
              <a:rPr lang="ru-RU" b="1" dirty="0" err="1"/>
              <a:t>батькові</a:t>
            </a:r>
            <a:r>
              <a:rPr lang="ru-RU" b="1" dirty="0"/>
              <a:t>, </a:t>
            </a:r>
            <a:r>
              <a:rPr lang="ru-RU" b="1" dirty="0" err="1"/>
              <a:t>прізвище</a:t>
            </a:r>
            <a:r>
              <a:rPr lang="ru-RU" b="1" dirty="0"/>
              <a:t>;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 </a:t>
            </a:r>
            <a:r>
              <a:rPr lang="ru-RU" b="1" dirty="0"/>
              <a:t>особа, яка </a:t>
            </a:r>
            <a:r>
              <a:rPr lang="ru-RU" b="1" dirty="0" err="1"/>
              <a:t>телефонує</a:t>
            </a:r>
            <a:r>
              <a:rPr lang="ru-RU" b="1" dirty="0"/>
              <a:t>, повинна </a:t>
            </a:r>
            <a:r>
              <a:rPr lang="ru-RU" b="1" dirty="0" err="1"/>
              <a:t>назвати</a:t>
            </a:r>
            <a:r>
              <a:rPr lang="ru-RU" b="1" dirty="0"/>
              <a:t> </a:t>
            </a:r>
            <a:r>
              <a:rPr lang="ru-RU" b="1" dirty="0" err="1"/>
              <a:t>своє</a:t>
            </a:r>
            <a:r>
              <a:rPr lang="ru-RU" b="1" dirty="0"/>
              <a:t> </a:t>
            </a:r>
            <a:r>
              <a:rPr lang="ru-RU" b="1" dirty="0" err="1"/>
              <a:t>прізвище</a:t>
            </a:r>
            <a:r>
              <a:rPr lang="ru-RU" b="1" dirty="0"/>
              <a:t>, </a:t>
            </a:r>
            <a:r>
              <a:rPr lang="ru-RU" b="1" dirty="0" err="1"/>
              <a:t>ім’я</a:t>
            </a:r>
            <a:r>
              <a:rPr lang="ru-RU" b="1" dirty="0"/>
              <a:t> та по </a:t>
            </a:r>
            <a:r>
              <a:rPr lang="ru-RU" b="1" dirty="0" err="1"/>
              <a:t>батькові</a:t>
            </a:r>
            <a:r>
              <a:rPr lang="ru-RU" b="1" dirty="0"/>
              <a:t>, у </a:t>
            </a:r>
            <a:r>
              <a:rPr lang="ru-RU" b="1" dirty="0" err="1"/>
              <a:t>разі</a:t>
            </a:r>
            <a:r>
              <a:rPr lang="ru-RU" b="1" dirty="0"/>
              <a:t> потреби — посаду, </a:t>
            </a:r>
            <a:r>
              <a:rPr lang="ru-RU" b="1" dirty="0" err="1"/>
              <a:t>сказати</a:t>
            </a:r>
            <a:r>
              <a:rPr lang="ru-RU" b="1" dirty="0"/>
              <a:t>,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чийого</a:t>
            </a:r>
            <a:r>
              <a:rPr lang="ru-RU" b="1" dirty="0"/>
              <a:t> </a:t>
            </a:r>
            <a:r>
              <a:rPr lang="ru-RU" b="1" dirty="0" err="1"/>
              <a:t>імені</a:t>
            </a:r>
            <a:r>
              <a:rPr lang="ru-RU" b="1" dirty="0"/>
              <a:t> </a:t>
            </a:r>
            <a:r>
              <a:rPr lang="ru-RU" b="1" dirty="0" err="1"/>
              <a:t>телефонує</a:t>
            </a:r>
            <a:r>
              <a:rPr lang="ru-RU" b="1" dirty="0"/>
              <a:t> (</a:t>
            </a:r>
            <a:r>
              <a:rPr lang="ru-RU" b="1" dirty="0" err="1"/>
              <a:t>установа</a:t>
            </a:r>
            <a:r>
              <a:rPr lang="ru-RU" b="1" dirty="0"/>
              <a:t>, </a:t>
            </a:r>
            <a:r>
              <a:rPr lang="ru-RU" b="1" dirty="0" err="1"/>
              <a:t>службова</a:t>
            </a:r>
            <a:r>
              <a:rPr lang="ru-RU" b="1" dirty="0"/>
              <a:t> </a:t>
            </a:r>
            <a:r>
              <a:rPr lang="ru-RU" b="1" dirty="0" err="1"/>
              <a:t>розмова</a:t>
            </a:r>
            <a:r>
              <a:rPr lang="ru-RU" b="1" dirty="0"/>
              <a:t> та </a:t>
            </a:r>
            <a:r>
              <a:rPr lang="ru-RU" b="1" dirty="0" err="1"/>
              <a:t>ін</a:t>
            </a:r>
            <a:r>
              <a:rPr lang="ru-RU" b="1" dirty="0" smtClean="0"/>
              <a:t>.);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419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0700" y="0"/>
            <a:ext cx="8610600" cy="1293028"/>
          </a:xfrm>
        </p:spPr>
        <p:txBody>
          <a:bodyPr/>
          <a:lstStyle/>
          <a:p>
            <a:pPr algn="ctr"/>
            <a:r>
              <a:rPr lang="uk-UA" b="1" dirty="0"/>
              <a:t>Телефонна розмова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19" y="1293028"/>
            <a:ext cx="10820400" cy="5394960"/>
          </a:xfrm>
        </p:spPr>
        <p:txBody>
          <a:bodyPr>
            <a:normAutofit fontScale="92500"/>
          </a:bodyPr>
          <a:lstStyle/>
          <a:p>
            <a:r>
              <a:rPr lang="ru-RU" b="1" dirty="0" err="1"/>
              <a:t>якщо</a:t>
            </a:r>
            <a:r>
              <a:rPr lang="ru-RU" b="1" dirty="0"/>
              <a:t> той, </a:t>
            </a:r>
            <a:r>
              <a:rPr lang="ru-RU" b="1" dirty="0" err="1"/>
              <a:t>хто</a:t>
            </a:r>
            <a:r>
              <a:rPr lang="ru-RU" b="1" dirty="0"/>
              <a:t> </a:t>
            </a:r>
            <a:r>
              <a:rPr lang="ru-RU" b="1" dirty="0" err="1"/>
              <a:t>телефонує</a:t>
            </a:r>
            <a:r>
              <a:rPr lang="ru-RU" b="1" dirty="0"/>
              <a:t>, </a:t>
            </a:r>
            <a:r>
              <a:rPr lang="ru-RU" b="1" dirty="0" err="1"/>
              <a:t>забув</a:t>
            </a:r>
            <a:r>
              <a:rPr lang="ru-RU" b="1" dirty="0"/>
              <a:t> </a:t>
            </a:r>
            <a:r>
              <a:rPr lang="ru-RU" b="1" dirty="0" err="1"/>
              <a:t>назвати</a:t>
            </a:r>
            <a:r>
              <a:rPr lang="ru-RU" b="1" dirty="0"/>
              <a:t> себе, </a:t>
            </a:r>
            <a:r>
              <a:rPr lang="ru-RU" b="1" dirty="0" err="1"/>
              <a:t>співрозмовник</a:t>
            </a:r>
            <a:r>
              <a:rPr lang="ru-RU" b="1" dirty="0"/>
              <a:t> повинен </a:t>
            </a:r>
            <a:r>
              <a:rPr lang="ru-RU" b="1" dirty="0" err="1"/>
              <a:t>запитати</a:t>
            </a:r>
            <a:r>
              <a:rPr lang="ru-RU" b="1" dirty="0"/>
              <a:t>: «</a:t>
            </a:r>
            <a:r>
              <a:rPr lang="ru-RU" b="1" i="1" dirty="0" err="1"/>
              <a:t>Вибачте</a:t>
            </a:r>
            <a:r>
              <a:rPr lang="ru-RU" b="1" i="1" dirty="0"/>
              <a:t>, з ким я </a:t>
            </a:r>
            <a:r>
              <a:rPr lang="ru-RU" b="1" i="1" dirty="0" err="1"/>
              <a:t>розмовляю</a:t>
            </a:r>
            <a:r>
              <a:rPr lang="ru-RU" b="1" i="1" dirty="0"/>
              <a:t>?»;</a:t>
            </a:r>
            <a:endParaRPr lang="ru-RU" b="1" dirty="0"/>
          </a:p>
          <a:p>
            <a:r>
              <a:rPr lang="ru-RU" b="1" dirty="0"/>
              <a:t>– на </a:t>
            </a:r>
            <a:r>
              <a:rPr lang="ru-RU" b="1" dirty="0" err="1"/>
              <a:t>анонімні</a:t>
            </a:r>
            <a:r>
              <a:rPr lang="ru-RU" b="1" dirty="0"/>
              <a:t> </a:t>
            </a:r>
            <a:r>
              <a:rPr lang="ru-RU" b="1" dirty="0" err="1"/>
              <a:t>телефонні</a:t>
            </a:r>
            <a:r>
              <a:rPr lang="ru-RU" b="1" dirty="0"/>
              <a:t> </a:t>
            </a:r>
            <a:r>
              <a:rPr lang="ru-RU" b="1" dirty="0" err="1"/>
              <a:t>дзвінки</a:t>
            </a:r>
            <a:r>
              <a:rPr lang="ru-RU" b="1" dirty="0"/>
              <a:t> </a:t>
            </a:r>
            <a:r>
              <a:rPr lang="ru-RU" b="1" dirty="0" err="1"/>
              <a:t>можна</a:t>
            </a:r>
            <a:r>
              <a:rPr lang="ru-RU" b="1" dirty="0"/>
              <a:t> не </a:t>
            </a:r>
            <a:r>
              <a:rPr lang="ru-RU" b="1" dirty="0" err="1"/>
              <a:t>відповідати</a:t>
            </a:r>
            <a:r>
              <a:rPr lang="ru-RU" b="1" dirty="0"/>
              <a:t> й </a:t>
            </a:r>
            <a:r>
              <a:rPr lang="ru-RU" b="1" dirty="0" err="1"/>
              <a:t>відразу</a:t>
            </a:r>
            <a:r>
              <a:rPr lang="ru-RU" b="1" dirty="0"/>
              <a:t> </a:t>
            </a:r>
            <a:r>
              <a:rPr lang="ru-RU" b="1" dirty="0" err="1"/>
              <a:t>покласти</a:t>
            </a:r>
            <a:r>
              <a:rPr lang="ru-RU" b="1" dirty="0"/>
              <a:t> </a:t>
            </a:r>
            <a:r>
              <a:rPr lang="ru-RU" b="1" dirty="0" err="1" smtClean="0"/>
              <a:t>слухавку</a:t>
            </a:r>
            <a:r>
              <a:rPr lang="ru-RU" b="1" dirty="0" smtClean="0"/>
              <a:t>;</a:t>
            </a:r>
            <a:endParaRPr lang="ru-RU" b="1" dirty="0"/>
          </a:p>
          <a:p>
            <a:r>
              <a:rPr lang="ru-RU" b="1" dirty="0"/>
              <a:t>– </a:t>
            </a: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виникла</a:t>
            </a:r>
            <a:r>
              <a:rPr lang="ru-RU" b="1" dirty="0"/>
              <a:t> </a:t>
            </a:r>
            <a:r>
              <a:rPr lang="ru-RU" b="1" dirty="0" err="1"/>
              <a:t>невпевненість</a:t>
            </a:r>
            <a:r>
              <a:rPr lang="ru-RU" b="1" dirty="0"/>
              <a:t> у </a:t>
            </a:r>
            <a:r>
              <a:rPr lang="ru-RU" b="1" dirty="0" err="1"/>
              <a:t>правильності</a:t>
            </a:r>
            <a:r>
              <a:rPr lang="ru-RU" b="1" dirty="0"/>
              <a:t> </a:t>
            </a:r>
            <a:r>
              <a:rPr lang="ru-RU" b="1" dirty="0" err="1"/>
              <a:t>набраного</a:t>
            </a:r>
            <a:r>
              <a:rPr lang="ru-RU" b="1" dirty="0"/>
              <a:t> телефонного номера, </a:t>
            </a:r>
            <a:r>
              <a:rPr lang="ru-RU" b="1" dirty="0" err="1"/>
              <a:t>тоді</a:t>
            </a:r>
            <a:r>
              <a:rPr lang="ru-RU" b="1" dirty="0"/>
              <a:t> </a:t>
            </a:r>
            <a:r>
              <a:rPr lang="ru-RU" b="1" dirty="0" err="1"/>
              <a:t>послуговуються</a:t>
            </a:r>
            <a:r>
              <a:rPr lang="ru-RU" b="1" dirty="0"/>
              <a:t> такими </a:t>
            </a:r>
            <a:r>
              <a:rPr lang="ru-RU" b="1" dirty="0" err="1"/>
              <a:t>словесними</a:t>
            </a:r>
            <a:r>
              <a:rPr lang="ru-RU" b="1" dirty="0"/>
              <a:t> формулами: «</a:t>
            </a:r>
            <a:r>
              <a:rPr lang="ru-RU" b="1" i="1" dirty="0" err="1"/>
              <a:t>Пробачте</a:t>
            </a:r>
            <a:r>
              <a:rPr lang="ru-RU" b="1" i="1" dirty="0"/>
              <a:t>,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приймальна</a:t>
            </a:r>
            <a:r>
              <a:rPr lang="ru-RU" b="1" i="1" dirty="0"/>
              <a:t> ректора…?»</a:t>
            </a:r>
            <a:r>
              <a:rPr lang="ru-RU" b="1" dirty="0"/>
              <a:t>, «</a:t>
            </a:r>
            <a:r>
              <a:rPr lang="ru-RU" b="1" i="1" dirty="0" err="1"/>
              <a:t>Вибачте</a:t>
            </a:r>
            <a:r>
              <a:rPr lang="ru-RU" b="1" i="1" dirty="0"/>
              <a:t>, </a:t>
            </a:r>
            <a:r>
              <a:rPr lang="ru-RU" b="1" i="1" dirty="0" err="1"/>
              <a:t>це</a:t>
            </a:r>
            <a:r>
              <a:rPr lang="ru-RU" b="1" i="1" dirty="0"/>
              <a:t> Оксана </a:t>
            </a:r>
            <a:r>
              <a:rPr lang="ru-RU" b="1" i="1" dirty="0" err="1"/>
              <a:t>Василівна</a:t>
            </a:r>
            <a:r>
              <a:rPr lang="ru-RU" b="1" i="1" dirty="0"/>
              <a:t>?»;</a:t>
            </a:r>
            <a:endParaRPr lang="ru-RU" b="1" dirty="0"/>
          </a:p>
          <a:p>
            <a:r>
              <a:rPr lang="ru-RU" b="1" dirty="0"/>
              <a:t>– у </a:t>
            </a:r>
            <a:r>
              <a:rPr lang="ru-RU" b="1" dirty="0" err="1"/>
              <a:t>разі</a:t>
            </a:r>
            <a:r>
              <a:rPr lang="ru-RU" b="1" dirty="0"/>
              <a:t> </a:t>
            </a:r>
            <a:r>
              <a:rPr lang="ru-RU" b="1" dirty="0" err="1"/>
              <a:t>помилки</a:t>
            </a:r>
            <a:r>
              <a:rPr lang="ru-RU" b="1" dirty="0"/>
              <a:t>, </a:t>
            </a:r>
            <a:r>
              <a:rPr lang="ru-RU" b="1" dirty="0" err="1"/>
              <a:t>слід</a:t>
            </a:r>
            <a:r>
              <a:rPr lang="ru-RU" b="1" dirty="0"/>
              <a:t> </a:t>
            </a:r>
            <a:r>
              <a:rPr lang="ru-RU" b="1" dirty="0" err="1"/>
              <a:t>сказати</a:t>
            </a:r>
            <a:r>
              <a:rPr lang="ru-RU" b="1" dirty="0"/>
              <a:t>: «</a:t>
            </a:r>
            <a:r>
              <a:rPr lang="ru-RU" b="1" i="1" dirty="0" err="1"/>
              <a:t>Пробачте</a:t>
            </a:r>
            <a:r>
              <a:rPr lang="ru-RU" b="1" i="1" dirty="0"/>
              <a:t>,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помилка</a:t>
            </a:r>
            <a:r>
              <a:rPr lang="ru-RU" b="1" i="1" dirty="0"/>
              <a:t>» </a:t>
            </a:r>
            <a:r>
              <a:rPr lang="ru-RU" b="1" dirty="0"/>
              <a:t>і </a:t>
            </a:r>
            <a:r>
              <a:rPr lang="ru-RU" b="1" dirty="0" err="1"/>
              <a:t>припинити</a:t>
            </a:r>
            <a:r>
              <a:rPr lang="ru-RU" b="1" dirty="0"/>
              <a:t> </a:t>
            </a:r>
            <a:r>
              <a:rPr lang="ru-RU" b="1" dirty="0" err="1"/>
              <a:t>розмову</a:t>
            </a:r>
            <a:r>
              <a:rPr lang="ru-RU" b="1" dirty="0"/>
              <a:t>;</a:t>
            </a:r>
          </a:p>
          <a:p>
            <a:r>
              <a:rPr lang="ru-RU" b="1" dirty="0"/>
              <a:t>– </a:t>
            </a:r>
            <a:r>
              <a:rPr lang="ru-RU" b="1" dirty="0" err="1"/>
              <a:t>виявом</a:t>
            </a:r>
            <a:r>
              <a:rPr lang="ru-RU" b="1" dirty="0"/>
              <a:t> </a:t>
            </a:r>
            <a:r>
              <a:rPr lang="ru-RU" b="1" dirty="0" err="1"/>
              <a:t>низької</a:t>
            </a:r>
            <a:r>
              <a:rPr lang="ru-RU" b="1" dirty="0"/>
              <a:t> </a:t>
            </a:r>
            <a:r>
              <a:rPr lang="ru-RU" b="1" dirty="0" err="1"/>
              <a:t>культури</a:t>
            </a:r>
            <a:r>
              <a:rPr lang="ru-RU" b="1" dirty="0"/>
              <a:t> є </a:t>
            </a:r>
            <a:r>
              <a:rPr lang="ru-RU" b="1" dirty="0" err="1"/>
              <a:t>випадок</a:t>
            </a:r>
            <a:r>
              <a:rPr lang="ru-RU" b="1" dirty="0"/>
              <a:t>, коли на </a:t>
            </a:r>
            <a:r>
              <a:rPr lang="ru-RU" b="1" dirty="0" err="1"/>
              <a:t>помилковий</a:t>
            </a:r>
            <a:r>
              <a:rPr lang="ru-RU" b="1" dirty="0"/>
              <a:t> </a:t>
            </a:r>
            <a:r>
              <a:rPr lang="ru-RU" b="1" dirty="0" err="1"/>
              <a:t>телефонний</a:t>
            </a:r>
            <a:r>
              <a:rPr lang="ru-RU" b="1" dirty="0"/>
              <a:t> </a:t>
            </a:r>
            <a:r>
              <a:rPr lang="ru-RU" b="1" dirty="0" err="1"/>
              <a:t>дзвінок</a:t>
            </a:r>
            <a:r>
              <a:rPr lang="ru-RU" b="1" dirty="0"/>
              <a:t> </a:t>
            </a:r>
            <a:r>
              <a:rPr lang="ru-RU" b="1" dirty="0" err="1"/>
              <a:t>відповідають</a:t>
            </a:r>
            <a:r>
              <a:rPr lang="ru-RU" b="1" dirty="0"/>
              <a:t>: «</a:t>
            </a:r>
            <a:r>
              <a:rPr lang="ru-RU" b="1" i="1" dirty="0"/>
              <a:t>Ви не </a:t>
            </a:r>
            <a:r>
              <a:rPr lang="ru-RU" b="1" i="1" dirty="0" err="1"/>
              <a:t>туди</a:t>
            </a:r>
            <a:r>
              <a:rPr lang="ru-RU" b="1" i="1" dirty="0"/>
              <a:t> </a:t>
            </a:r>
            <a:r>
              <a:rPr lang="ru-RU" b="1" i="1" dirty="0" err="1"/>
              <a:t>потрапили</a:t>
            </a:r>
            <a:r>
              <a:rPr lang="ru-RU" b="1" i="1" dirty="0"/>
              <a:t>! Правильно набирайте номер!». </a:t>
            </a:r>
            <a:r>
              <a:rPr lang="ru-RU" b="1" dirty="0" err="1"/>
              <a:t>Чемною</a:t>
            </a:r>
            <a:r>
              <a:rPr lang="ru-RU" b="1" dirty="0"/>
              <a:t> </a:t>
            </a:r>
            <a:r>
              <a:rPr lang="ru-RU" b="1" dirty="0" err="1"/>
              <a:t>вважається</a:t>
            </a:r>
            <a:r>
              <a:rPr lang="ru-RU" b="1" dirty="0"/>
              <a:t> </a:t>
            </a:r>
            <a:r>
              <a:rPr lang="ru-RU" b="1" dirty="0" err="1"/>
              <a:t>відповідь</a:t>
            </a:r>
            <a:r>
              <a:rPr lang="ru-RU" b="1" dirty="0"/>
              <a:t>: «</a:t>
            </a:r>
            <a:r>
              <a:rPr lang="ru-RU" b="1" i="1" dirty="0"/>
              <a:t>Вас неправильно </a:t>
            </a:r>
            <a:r>
              <a:rPr lang="ru-RU" b="1" i="1" dirty="0" err="1"/>
              <a:t>з’єднали</a:t>
            </a:r>
            <a:r>
              <a:rPr lang="ru-RU" b="1" i="1" dirty="0"/>
              <a:t>», «Ви </a:t>
            </a:r>
            <a:r>
              <a:rPr lang="ru-RU" b="1" i="1" dirty="0" err="1"/>
              <a:t>помилилися</a:t>
            </a:r>
            <a:r>
              <a:rPr lang="ru-RU" b="1" i="1" dirty="0"/>
              <a:t> номером»;</a:t>
            </a:r>
            <a:endParaRPr lang="ru-RU" b="1" dirty="0"/>
          </a:p>
          <a:p>
            <a:r>
              <a:rPr lang="ru-RU" b="1" dirty="0"/>
              <a:t>– </a:t>
            </a: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хочуть</a:t>
            </a:r>
            <a:r>
              <a:rPr lang="ru-RU" b="1" dirty="0"/>
              <a:t> </a:t>
            </a:r>
            <a:r>
              <a:rPr lang="ru-RU" b="1" dirty="0" err="1"/>
              <a:t>розмовляти</a:t>
            </a:r>
            <a:r>
              <a:rPr lang="ru-RU" b="1" dirty="0"/>
              <a:t> не з </a:t>
            </a:r>
            <a:r>
              <a:rPr lang="ru-RU" b="1" dirty="0" err="1"/>
              <a:t>тим</a:t>
            </a:r>
            <a:r>
              <a:rPr lang="ru-RU" b="1" dirty="0"/>
              <a:t>, </a:t>
            </a:r>
            <a:r>
              <a:rPr lang="ru-RU" b="1" dirty="0" err="1"/>
              <a:t>хто</a:t>
            </a:r>
            <a:r>
              <a:rPr lang="ru-RU" b="1" dirty="0"/>
              <a:t> взяв </a:t>
            </a:r>
            <a:r>
              <a:rPr lang="ru-RU" b="1" dirty="0" err="1" smtClean="0"/>
              <a:t>слухавку</a:t>
            </a:r>
            <a:r>
              <a:rPr lang="ru-RU" b="1" dirty="0"/>
              <a:t>, </a:t>
            </a:r>
            <a:r>
              <a:rPr lang="ru-RU" b="1" dirty="0" err="1"/>
              <a:t>тоді</a:t>
            </a:r>
            <a:r>
              <a:rPr lang="ru-RU" b="1" dirty="0"/>
              <a:t> </a:t>
            </a:r>
            <a:r>
              <a:rPr lang="ru-RU" b="1" dirty="0" err="1"/>
              <a:t>слід</a:t>
            </a:r>
            <a:r>
              <a:rPr lang="ru-RU" b="1" dirty="0"/>
              <a:t> </a:t>
            </a:r>
            <a:r>
              <a:rPr lang="ru-RU" b="1" dirty="0" err="1"/>
              <a:t>перепросити</a:t>
            </a:r>
            <a:r>
              <a:rPr lang="ru-RU" b="1" dirty="0"/>
              <a:t> та </a:t>
            </a:r>
            <a:r>
              <a:rPr lang="ru-RU" b="1" dirty="0" err="1"/>
              <a:t>звернутися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проханням</a:t>
            </a:r>
            <a:r>
              <a:rPr lang="ru-RU" b="1" dirty="0"/>
              <a:t> </a:t>
            </a:r>
            <a:r>
              <a:rPr lang="ru-RU" b="1" dirty="0" err="1"/>
              <a:t>покликати</a:t>
            </a:r>
            <a:r>
              <a:rPr lang="ru-RU" b="1" dirty="0"/>
              <a:t> того, </a:t>
            </a:r>
            <a:r>
              <a:rPr lang="ru-RU" b="1" dirty="0" err="1"/>
              <a:t>хто</a:t>
            </a:r>
            <a:r>
              <a:rPr lang="ru-RU" b="1" dirty="0"/>
              <a:t> вам </a:t>
            </a:r>
            <a:r>
              <a:rPr lang="ru-RU" b="1" dirty="0" err="1"/>
              <a:t>потрібний</a:t>
            </a:r>
            <a:r>
              <a:rPr lang="ru-RU" b="1" dirty="0"/>
              <a:t>: </a:t>
            </a:r>
            <a:r>
              <a:rPr lang="ru-RU" b="1" i="1" dirty="0"/>
              <a:t>«</a:t>
            </a:r>
            <a:r>
              <a:rPr lang="ru-RU" b="1" i="1" dirty="0" err="1"/>
              <a:t>Добрий</a:t>
            </a:r>
            <a:r>
              <a:rPr lang="ru-RU" b="1" i="1" dirty="0"/>
              <a:t> день! </a:t>
            </a:r>
            <a:r>
              <a:rPr lang="ru-RU" b="1" i="1" dirty="0" err="1"/>
              <a:t>Пробачте</a:t>
            </a:r>
            <a:r>
              <a:rPr lang="ru-RU" b="1" i="1" dirty="0"/>
              <a:t>, </a:t>
            </a:r>
            <a:r>
              <a:rPr lang="ru-RU" b="1" i="1" dirty="0" err="1"/>
              <a:t>чи</a:t>
            </a:r>
            <a:r>
              <a:rPr lang="ru-RU" b="1" i="1" dirty="0"/>
              <a:t> </a:t>
            </a:r>
            <a:r>
              <a:rPr lang="ru-RU" b="1" i="1" dirty="0" err="1"/>
              <a:t>можна</a:t>
            </a:r>
            <a:r>
              <a:rPr lang="ru-RU" b="1" i="1" dirty="0"/>
              <a:t> </a:t>
            </a:r>
            <a:r>
              <a:rPr lang="ru-RU" b="1" i="1" dirty="0" err="1"/>
              <a:t>запросити</a:t>
            </a:r>
            <a:r>
              <a:rPr lang="ru-RU" b="1" i="1" dirty="0"/>
              <a:t> до телефону Галину </a:t>
            </a:r>
            <a:r>
              <a:rPr lang="ru-RU" b="1" i="1" dirty="0" err="1"/>
              <a:t>Степанівну</a:t>
            </a:r>
            <a:r>
              <a:rPr lang="ru-RU" b="1" i="1" dirty="0"/>
              <a:t>?(</a:t>
            </a:r>
            <a:r>
              <a:rPr lang="ru-RU" b="1" i="1" dirty="0" err="1"/>
              <a:t>пані</a:t>
            </a:r>
            <a:r>
              <a:rPr lang="ru-RU" b="1" i="1" dirty="0"/>
              <a:t> </a:t>
            </a:r>
            <a:r>
              <a:rPr lang="ru-RU" b="1" i="1" dirty="0" err="1"/>
              <a:t>Білоус</a:t>
            </a:r>
            <a:r>
              <a:rPr lang="ru-RU" b="1" i="1" dirty="0"/>
              <a:t>)».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5678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8503" y="594556"/>
            <a:ext cx="8610600" cy="1293028"/>
          </a:xfrm>
        </p:spPr>
        <p:txBody>
          <a:bodyPr/>
          <a:lstStyle/>
          <a:p>
            <a:pPr algn="ctr"/>
            <a:r>
              <a:rPr lang="uk-UA" b="1" dirty="0"/>
              <a:t>Телефонна розмова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54480"/>
            <a:ext cx="10820400" cy="4990011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ru-RU" b="1" dirty="0" err="1"/>
              <a:t>Ініціатива</a:t>
            </a:r>
            <a:r>
              <a:rPr lang="ru-RU" b="1" dirty="0"/>
              <a:t> </a:t>
            </a:r>
            <a:r>
              <a:rPr lang="ru-RU" b="1" dirty="0" err="1"/>
              <a:t>закінчення</a:t>
            </a:r>
            <a:r>
              <a:rPr lang="ru-RU" b="1" dirty="0"/>
              <a:t> </a:t>
            </a:r>
            <a:r>
              <a:rPr lang="ru-RU" b="1" dirty="0" err="1"/>
              <a:t>розмови</a:t>
            </a:r>
            <a:r>
              <a:rPr lang="ru-RU" b="1" dirty="0"/>
              <a:t> </a:t>
            </a:r>
            <a:r>
              <a:rPr lang="ru-RU" b="1" dirty="0" err="1"/>
              <a:t>належить</a:t>
            </a:r>
            <a:r>
              <a:rPr lang="ru-RU" b="1" dirty="0"/>
              <a:t>, як правило, тому, </a:t>
            </a:r>
            <a:r>
              <a:rPr lang="ru-RU" b="1" dirty="0" err="1"/>
              <a:t>хто</a:t>
            </a:r>
            <a:r>
              <a:rPr lang="ru-RU" b="1" dirty="0"/>
              <a:t> </a:t>
            </a:r>
            <a:r>
              <a:rPr lang="ru-RU" b="1" dirty="0" err="1"/>
              <a:t>зателефонував</a:t>
            </a:r>
            <a:r>
              <a:rPr lang="ru-RU" b="1" dirty="0"/>
              <a:t>. </a:t>
            </a:r>
          </a:p>
          <a:p>
            <a:pPr>
              <a:lnSpc>
                <a:spcPct val="200000"/>
              </a:lnSpc>
            </a:pPr>
            <a:r>
              <a:rPr lang="ru-RU" b="1" dirty="0" err="1"/>
              <a:t>Якщо</a:t>
            </a:r>
            <a:r>
              <a:rPr lang="ru-RU" b="1" dirty="0"/>
              <a:t> з </a:t>
            </a:r>
            <a:r>
              <a:rPr lang="ru-RU" b="1" dirty="0" err="1"/>
              <a:t>яких-небудь</a:t>
            </a:r>
            <a:r>
              <a:rPr lang="ru-RU" b="1" dirty="0"/>
              <a:t> причин </a:t>
            </a:r>
            <a:r>
              <a:rPr lang="ru-RU" b="1" dirty="0" err="1"/>
              <a:t>зв’язок</a:t>
            </a:r>
            <a:r>
              <a:rPr lang="ru-RU" b="1" dirty="0"/>
              <a:t> </a:t>
            </a:r>
            <a:r>
              <a:rPr lang="ru-RU" b="1" dirty="0" err="1"/>
              <a:t>під</a:t>
            </a:r>
            <a:r>
              <a:rPr lang="ru-RU" b="1" dirty="0"/>
              <a:t> час </a:t>
            </a:r>
            <a:r>
              <a:rPr lang="ru-RU" b="1" dirty="0" err="1"/>
              <a:t>телефонної</a:t>
            </a:r>
            <a:r>
              <a:rPr lang="ru-RU" b="1" dirty="0"/>
              <a:t> </a:t>
            </a:r>
            <a:r>
              <a:rPr lang="ru-RU" b="1" dirty="0" err="1"/>
              <a:t>розмови</a:t>
            </a:r>
            <a:r>
              <a:rPr lang="ru-RU" b="1" dirty="0"/>
              <a:t> </a:t>
            </a:r>
            <a:r>
              <a:rPr lang="ru-RU" b="1" dirty="0" err="1"/>
              <a:t>переривається</a:t>
            </a:r>
            <a:r>
              <a:rPr lang="ru-RU" b="1" dirty="0"/>
              <a:t>, то треба </a:t>
            </a:r>
            <a:r>
              <a:rPr lang="ru-RU" b="1" dirty="0" err="1"/>
              <a:t>знову</a:t>
            </a:r>
            <a:r>
              <a:rPr lang="ru-RU" b="1" dirty="0"/>
              <a:t> </a:t>
            </a:r>
            <a:r>
              <a:rPr lang="ru-RU" b="1" dirty="0" err="1"/>
              <a:t>зателефонувати</a:t>
            </a:r>
            <a:r>
              <a:rPr lang="ru-RU" b="1" dirty="0"/>
              <a:t>.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робить</a:t>
            </a:r>
            <a:r>
              <a:rPr lang="ru-RU" b="1" dirty="0"/>
              <a:t> </a:t>
            </a:r>
            <a:r>
              <a:rPr lang="ru-RU" b="1" dirty="0" err="1"/>
              <a:t>ініціатор</a:t>
            </a:r>
            <a:r>
              <a:rPr lang="ru-RU" b="1" dirty="0"/>
              <a:t> </a:t>
            </a:r>
            <a:r>
              <a:rPr lang="ru-RU" b="1" dirty="0" err="1"/>
              <a:t>розмови</a:t>
            </a:r>
            <a:r>
              <a:rPr lang="ru-RU" b="1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ви</a:t>
            </a:r>
            <a:r>
              <a:rPr lang="ru-RU" b="1" dirty="0"/>
              <a:t> не </a:t>
            </a:r>
            <a:r>
              <a:rPr lang="ru-RU" b="1" dirty="0" err="1"/>
              <a:t>запам’ятали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не </a:t>
            </a:r>
            <a:r>
              <a:rPr lang="ru-RU" b="1" dirty="0" err="1"/>
              <a:t>почули</a:t>
            </a:r>
            <a:r>
              <a:rPr lang="ru-RU" b="1" dirty="0"/>
              <a:t> </a:t>
            </a:r>
            <a:r>
              <a:rPr lang="ru-RU" b="1" dirty="0" err="1"/>
              <a:t>прізвища</a:t>
            </a:r>
            <a:r>
              <a:rPr lang="ru-RU" b="1" dirty="0"/>
              <a:t>, </a:t>
            </a:r>
            <a:r>
              <a:rPr lang="ru-RU" b="1" dirty="0" err="1"/>
              <a:t>імені</a:t>
            </a:r>
            <a:r>
              <a:rPr lang="ru-RU" b="1" dirty="0"/>
              <a:t>, по </a:t>
            </a:r>
            <a:r>
              <a:rPr lang="ru-RU" b="1" dirty="0" err="1"/>
              <a:t>батькові</a:t>
            </a:r>
            <a:r>
              <a:rPr lang="ru-RU" b="1" dirty="0"/>
              <a:t> </a:t>
            </a:r>
            <a:r>
              <a:rPr lang="ru-RU" b="1" dirty="0" err="1"/>
              <a:t>співрозмовника</a:t>
            </a:r>
            <a:r>
              <a:rPr lang="ru-RU" b="1" dirty="0"/>
              <a:t>, </a:t>
            </a:r>
            <a:r>
              <a:rPr lang="ru-RU" b="1" dirty="0" err="1"/>
              <a:t>краще</a:t>
            </a:r>
            <a:r>
              <a:rPr lang="ru-RU" b="1" dirty="0"/>
              <a:t> </a:t>
            </a:r>
            <a:r>
              <a:rPr lang="ru-RU" b="1" dirty="0" err="1"/>
              <a:t>перепитати</a:t>
            </a:r>
            <a:r>
              <a:rPr lang="ru-RU" b="1" dirty="0"/>
              <a:t>, </a:t>
            </a:r>
            <a:r>
              <a:rPr lang="ru-RU" b="1" dirty="0" err="1"/>
              <a:t>ніж</a:t>
            </a:r>
            <a:r>
              <a:rPr lang="ru-RU" b="1" dirty="0"/>
              <a:t> </a:t>
            </a:r>
            <a:r>
              <a:rPr lang="ru-RU" b="1" dirty="0" err="1"/>
              <a:t>користуватися</a:t>
            </a:r>
            <a:r>
              <a:rPr lang="ru-RU" b="1" dirty="0"/>
              <a:t> </a:t>
            </a:r>
            <a:r>
              <a:rPr lang="ru-RU" b="1" dirty="0" err="1"/>
              <a:t>займенником</a:t>
            </a:r>
            <a:r>
              <a:rPr lang="ru-RU" b="1" dirty="0"/>
              <a:t> </a:t>
            </a:r>
            <a:r>
              <a:rPr lang="ru-RU" b="1" dirty="0" smtClean="0"/>
              <a:t>Ви.</a:t>
            </a:r>
          </a:p>
          <a:p>
            <a:pPr>
              <a:lnSpc>
                <a:spcPct val="200000"/>
              </a:lnSpc>
            </a:pPr>
            <a:r>
              <a:rPr lang="ru-RU" b="1" dirty="0"/>
              <a:t>для </a:t>
            </a:r>
            <a:r>
              <a:rPr lang="ru-RU" b="1" dirty="0" err="1"/>
              <a:t>розмови</a:t>
            </a:r>
            <a:r>
              <a:rPr lang="ru-RU" b="1" dirty="0"/>
              <a:t> з </a:t>
            </a:r>
            <a:r>
              <a:rPr lang="ru-RU" b="1" dirty="0" err="1"/>
              <a:t>незнайомими</a:t>
            </a:r>
            <a:r>
              <a:rPr lang="ru-RU" b="1" dirty="0"/>
              <a:t> та </a:t>
            </a:r>
            <a:r>
              <a:rPr lang="ru-RU" b="1" dirty="0" err="1"/>
              <a:t>малознайомими</a:t>
            </a:r>
            <a:r>
              <a:rPr lang="ru-RU" b="1" dirty="0"/>
              <a:t> </a:t>
            </a:r>
            <a:r>
              <a:rPr lang="ru-RU" b="1" dirty="0" err="1"/>
              <a:t>найзручніше</a:t>
            </a:r>
            <a:r>
              <a:rPr lang="ru-RU" b="1" dirty="0"/>
              <a:t> </a:t>
            </a:r>
            <a:r>
              <a:rPr lang="ru-RU" b="1" dirty="0" err="1"/>
              <a:t>телефонувати</a:t>
            </a:r>
            <a:r>
              <a:rPr lang="ru-RU" b="1" dirty="0"/>
              <a:t> в </a:t>
            </a:r>
            <a:r>
              <a:rPr lang="ru-RU" b="1" dirty="0" err="1"/>
              <a:t>робочі</a:t>
            </a:r>
            <a:r>
              <a:rPr lang="ru-RU" b="1" dirty="0"/>
              <a:t> </a:t>
            </a:r>
            <a:r>
              <a:rPr lang="ru-RU" b="1" dirty="0" err="1"/>
              <a:t>дні</a:t>
            </a:r>
            <a:r>
              <a:rPr lang="ru-RU" b="1" dirty="0"/>
              <a:t> з </a:t>
            </a:r>
            <a:r>
              <a:rPr lang="ru-RU" b="1" dirty="0" smtClean="0"/>
              <a:t>9:30 </a:t>
            </a:r>
            <a:r>
              <a:rPr lang="ru-RU" b="1" dirty="0"/>
              <a:t>до </a:t>
            </a:r>
            <a:r>
              <a:rPr lang="ru-RU" b="1" dirty="0" smtClean="0"/>
              <a:t>12:30 </a:t>
            </a:r>
            <a:r>
              <a:rPr lang="ru-RU" b="1" dirty="0"/>
              <a:t>та з </a:t>
            </a:r>
            <a:r>
              <a:rPr lang="ru-RU" b="1" dirty="0" smtClean="0"/>
              <a:t>15:00 </a:t>
            </a:r>
            <a:r>
              <a:rPr lang="ru-RU" b="1" dirty="0"/>
              <a:t>до </a:t>
            </a:r>
            <a:r>
              <a:rPr lang="ru-RU" b="1" dirty="0" smtClean="0"/>
              <a:t>20:00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03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-110838"/>
            <a:ext cx="8610600" cy="1293028"/>
          </a:xfrm>
        </p:spPr>
        <p:txBody>
          <a:bodyPr/>
          <a:lstStyle/>
          <a:p>
            <a:pPr algn="ctr"/>
            <a:r>
              <a:rPr lang="uk-UA" b="1" dirty="0" smtClean="0"/>
              <a:t>Орфоепічний порадник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229" y="875211"/>
            <a:ext cx="10820400" cy="5773783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В</a:t>
            </a:r>
            <a:r>
              <a:rPr lang="en-US" b="1" i="1" dirty="0" smtClean="0"/>
              <a:t>ú</a:t>
            </a:r>
            <a:r>
              <a:rPr lang="ru-RU" b="1" i="1" dirty="0" smtClean="0"/>
              <a:t>падок</a:t>
            </a:r>
          </a:p>
          <a:p>
            <a:pPr algn="ctr"/>
            <a:r>
              <a:rPr lang="ru-RU" b="1" i="1" dirty="0" err="1" smtClean="0"/>
              <a:t>нен</a:t>
            </a:r>
            <a:r>
              <a:rPr lang="en-US" b="1" i="1" dirty="0"/>
              <a:t>á</a:t>
            </a:r>
            <a:r>
              <a:rPr lang="ru-RU" b="1" i="1" dirty="0" err="1"/>
              <a:t>висть</a:t>
            </a:r>
            <a:r>
              <a:rPr lang="ru-RU" b="1" i="1" dirty="0"/>
              <a:t>, </a:t>
            </a:r>
            <a:endParaRPr lang="uk-UA" b="1" i="1" dirty="0" smtClean="0"/>
          </a:p>
          <a:p>
            <a:pPr algn="ctr"/>
            <a:r>
              <a:rPr lang="ru-RU" b="1" i="1" dirty="0" err="1" smtClean="0"/>
              <a:t>пр</a:t>
            </a:r>
            <a:r>
              <a:rPr lang="en-US" b="1" i="1" dirty="0"/>
              <a:t>ú</a:t>
            </a:r>
            <a:r>
              <a:rPr lang="ru-RU" b="1" i="1" dirty="0" err="1"/>
              <a:t>ятель</a:t>
            </a:r>
            <a:r>
              <a:rPr lang="ru-RU" b="1" i="1" dirty="0"/>
              <a:t>, </a:t>
            </a:r>
            <a:endParaRPr lang="ru-RU" b="1" i="1" dirty="0" smtClean="0"/>
          </a:p>
          <a:p>
            <a:pPr algn="ctr"/>
            <a:r>
              <a:rPr lang="ru-RU" b="1" i="1" dirty="0" smtClean="0"/>
              <a:t>сер</a:t>
            </a:r>
            <a:r>
              <a:rPr lang="en-US" b="1" i="1" dirty="0"/>
              <a:t>é</a:t>
            </a:r>
            <a:r>
              <a:rPr lang="ru-RU" b="1" i="1" dirty="0"/>
              <a:t>дина</a:t>
            </a:r>
            <a:r>
              <a:rPr lang="ru-RU" b="1" i="1" dirty="0" smtClean="0"/>
              <a:t>,</a:t>
            </a:r>
          </a:p>
          <a:p>
            <a:pPr algn="ctr"/>
            <a:r>
              <a:rPr lang="ru-RU" b="1" i="1" dirty="0" smtClean="0"/>
              <a:t> </a:t>
            </a:r>
            <a:r>
              <a:rPr lang="ru-RU" b="1" i="1" dirty="0" err="1"/>
              <a:t>судн</a:t>
            </a:r>
            <a:r>
              <a:rPr lang="en-US" b="1" i="1" dirty="0"/>
              <a:t>ó (</a:t>
            </a:r>
            <a:r>
              <a:rPr lang="ru-RU" b="1" i="1" dirty="0" err="1"/>
              <a:t>корабель</a:t>
            </a:r>
            <a:r>
              <a:rPr lang="ru-RU" b="1" i="1" dirty="0"/>
              <a:t>), </a:t>
            </a:r>
            <a:endParaRPr lang="ru-RU" b="1" i="1" dirty="0" smtClean="0"/>
          </a:p>
          <a:p>
            <a:pPr algn="ctr"/>
            <a:r>
              <a:rPr lang="ru-RU" b="1" i="1" dirty="0" smtClean="0"/>
              <a:t>фен</a:t>
            </a:r>
            <a:r>
              <a:rPr lang="en-US" b="1" i="1" dirty="0"/>
              <a:t>ó</a:t>
            </a:r>
            <a:r>
              <a:rPr lang="ru-RU" b="1" i="1" dirty="0"/>
              <a:t>мен, </a:t>
            </a:r>
            <a:endParaRPr lang="uk-UA" b="1" i="1" dirty="0" smtClean="0"/>
          </a:p>
          <a:p>
            <a:pPr algn="ctr"/>
            <a:r>
              <a:rPr lang="ru-RU" b="1" i="1" dirty="0" smtClean="0"/>
              <a:t>пер</a:t>
            </a:r>
            <a:r>
              <a:rPr lang="en-US" b="1" i="1" dirty="0"/>
              <a:t>é</a:t>
            </a:r>
            <a:r>
              <a:rPr lang="ru-RU" b="1" i="1" dirty="0" err="1"/>
              <a:t>пис</a:t>
            </a:r>
            <a:r>
              <a:rPr lang="ru-RU" b="1" i="1" dirty="0"/>
              <a:t>, </a:t>
            </a:r>
            <a:endParaRPr lang="ru-RU" b="1" i="1" dirty="0" smtClean="0"/>
          </a:p>
          <a:p>
            <a:pPr algn="ctr"/>
            <a:r>
              <a:rPr lang="ru-RU" b="1" i="1" dirty="0" err="1" smtClean="0"/>
              <a:t>завд</a:t>
            </a:r>
            <a:r>
              <a:rPr lang="en-US" b="1" i="1" dirty="0"/>
              <a:t>á</a:t>
            </a:r>
            <a:r>
              <a:rPr lang="ru-RU" b="1" i="1" dirty="0" err="1"/>
              <a:t>ння</a:t>
            </a:r>
            <a:r>
              <a:rPr lang="ru-RU" b="1" dirty="0" smtClean="0"/>
              <a:t>;</a:t>
            </a:r>
          </a:p>
          <a:p>
            <a:pPr algn="ctr"/>
            <a:r>
              <a:rPr lang="ru-RU" b="1" i="1" dirty="0" err="1" smtClean="0"/>
              <a:t>одинáдцять</a:t>
            </a:r>
            <a:r>
              <a:rPr lang="ru-RU" b="1" i="1" dirty="0"/>
              <a:t>, </a:t>
            </a:r>
            <a:endParaRPr lang="ru-RU" b="1" i="1" dirty="0" smtClean="0"/>
          </a:p>
          <a:p>
            <a:pPr algn="ctr"/>
            <a:r>
              <a:rPr lang="ru-RU" b="1" i="1" dirty="0" err="1" smtClean="0"/>
              <a:t>чотирнáдцять</a:t>
            </a:r>
            <a:r>
              <a:rPr lang="ru-RU" b="1" i="1" dirty="0"/>
              <a:t>, </a:t>
            </a:r>
          </a:p>
          <a:p>
            <a:pPr algn="ctr"/>
            <a:r>
              <a:rPr lang="ru-RU" b="1" i="1" dirty="0" err="1" smtClean="0"/>
              <a:t>Нен</a:t>
            </a:r>
            <a:r>
              <a:rPr lang="en-US" b="1" i="1" dirty="0"/>
              <a:t>á</a:t>
            </a:r>
            <a:r>
              <a:rPr lang="ru-RU" b="1" i="1" dirty="0" err="1" smtClean="0"/>
              <a:t>видіти</a:t>
            </a:r>
            <a:r>
              <a:rPr lang="ru-RU" b="1" i="1" dirty="0" smtClean="0"/>
              <a:t>,</a:t>
            </a:r>
            <a:endParaRPr lang="ru-RU" b="1" i="1" dirty="0"/>
          </a:p>
          <a:p>
            <a:pPr algn="ctr"/>
            <a:r>
              <a:rPr lang="ru-RU" b="1" i="1" dirty="0" smtClean="0"/>
              <a:t> с</a:t>
            </a:r>
            <a:r>
              <a:rPr lang="en-US" b="1" i="1" dirty="0"/>
              <a:t>é</a:t>
            </a:r>
            <a:r>
              <a:rPr lang="ru-RU" b="1" i="1" dirty="0" err="1"/>
              <a:t>рдити</a:t>
            </a:r>
            <a:r>
              <a:rPr lang="ru-RU" b="1" i="1" dirty="0" smtClean="0"/>
              <a:t>,</a:t>
            </a:r>
          </a:p>
          <a:p>
            <a:pPr algn="ctr"/>
            <a:r>
              <a:rPr lang="ru-RU" b="1" i="1" dirty="0" smtClean="0"/>
              <a:t> </a:t>
            </a:r>
            <a:r>
              <a:rPr lang="ru-RU" b="1" i="1" dirty="0"/>
              <a:t>т</a:t>
            </a:r>
            <a:r>
              <a:rPr lang="en-US" b="1" i="1" dirty="0"/>
              <a:t>ó</a:t>
            </a:r>
            <a:r>
              <a:rPr lang="ru-RU" b="1" i="1" dirty="0" err="1" smtClean="0"/>
              <a:t>впитися</a:t>
            </a:r>
            <a:r>
              <a:rPr lang="ru-RU" b="1" i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62509608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171</TotalTime>
  <Words>995</Words>
  <Application>Microsoft Office PowerPoint</Application>
  <PresentationFormat>Широкоэкранный</PresentationFormat>
  <Paragraphs>89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След самолета</vt:lpstr>
      <vt:lpstr>Ділова українська мова на щодень</vt:lpstr>
      <vt:lpstr>МОВЛЕННЄВІ ПОРАДИ</vt:lpstr>
      <vt:lpstr>Усне дiлове мовлення</vt:lpstr>
      <vt:lpstr>Усне дiлове мовлення</vt:lpstr>
      <vt:lpstr>Стилістична порада</vt:lpstr>
      <vt:lpstr>Телефонна розмова</vt:lpstr>
      <vt:lpstr>Телефонна розмова</vt:lpstr>
      <vt:lpstr>Телефонна розмова</vt:lpstr>
      <vt:lpstr>Орфоепічний порадник</vt:lpstr>
      <vt:lpstr>Як сказати: стилістичний порадник</vt:lpstr>
      <vt:lpstr>Рекомендації на щодень</vt:lpstr>
      <vt:lpstr>насамкінець</vt:lpstr>
      <vt:lpstr>ДЯКУЮ, ЩО ЦІКАВИТЕСЯ УКРАЇНСЬКОЮ МОВОЮ!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Ділова українська мова на щодень</dc:title>
  <dc:creator>admin</dc:creator>
  <cp:lastModifiedBy>admin</cp:lastModifiedBy>
  <cp:revision>15</cp:revision>
  <dcterms:created xsi:type="dcterms:W3CDTF">2023-07-28T10:23:15Z</dcterms:created>
  <dcterms:modified xsi:type="dcterms:W3CDTF">2023-07-28T15:51:37Z</dcterms:modified>
</cp:coreProperties>
</file>