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  <p:sldId id="279" r:id="rId6"/>
    <p:sldId id="281" r:id="rId7"/>
    <p:sldId id="282" r:id="rId8"/>
    <p:sldId id="286" r:id="rId9"/>
    <p:sldId id="285" r:id="rId10"/>
    <p:sldId id="280" r:id="rId11"/>
    <p:sldId id="258" r:id="rId12"/>
    <p:sldId id="259" r:id="rId13"/>
    <p:sldId id="260" r:id="rId14"/>
    <p:sldId id="261" r:id="rId15"/>
    <p:sldId id="284" r:id="rId16"/>
    <p:sldId id="262" r:id="rId17"/>
    <p:sldId id="283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5" autoAdjust="0"/>
    <p:restoredTop sz="94660"/>
  </p:normalViewPr>
  <p:slideViewPr>
    <p:cSldViewPr showGuides="1">
      <p:cViewPr varScale="1">
        <p:scale>
          <a:sx n="86" d="100"/>
          <a:sy n="86" d="100"/>
        </p:scale>
        <p:origin x="153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25A45-85AD-40B7-835A-01FABD370071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7F59B-F346-4FA1-898E-7CF2C232B08C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E984D-FA7E-46E0-9321-6ED409613187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FA652-7E14-4E11-8AC3-CA810BC59A5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69BD6-C8F2-40C7-93F3-12705835813D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DD868-1ECF-44D9-9D21-D9400D9E136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0025-8519-4726-B87C-FE305F34D4B9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BC8B0-F992-4DBA-BCC2-2C1F34A2E08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98EC-4AB2-43DB-847F-00DDC20468BB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CEC64-ABB9-4C4C-BB65-53218A28AE5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D1CD5-53FF-43A1-B7BC-A6ECD8415BD2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A436F-AA82-4673-BE81-7C1AA9B57A9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F1A7C-EC75-4151-B5FC-4502B60C6881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A1819-B5DC-4921-9683-71A9D50A6C7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68A1D-D8E8-4C11-BCC9-B48C2868EDBE}" type="datetimeFigureOut">
              <a:rPr lang="ru-RU"/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A04C5-4C49-41CF-BF34-DF1AC5D3E8E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C6586-0332-44A5-8FC8-E7BBCCF23450}" type="datetimeFigureOut">
              <a:rPr lang="ru-RU"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DA124-26B6-4AE8-ADCD-8DF326F768A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3D3B6-980A-4F58-820F-2A3ED442AF5C}" type="datetimeFigureOut">
              <a:rPr lang="ru-RU"/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E66FF-6A0C-4984-A7B5-762FB804805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0CEC3-E3AC-4E4A-96AA-872564EB2BEB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02925-9902-484A-AABE-A5FE32612BE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FC34B-6B9B-4970-9D6C-545D42FE3A5E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90400-FC2A-49FF-858A-EDB55ACFC6F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2B9FC-2885-40F6-BDD3-53074651DB9F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919CD-E5AB-49FA-91A9-2E58E111E2A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4373E-3227-43D1-ADF6-12A0DC0EEE4F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B9904-1BF8-40D6-A56C-755B4AEC5A3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8299F-F094-46DB-BA4C-FF96CB86BB58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C6BC1-ECC6-4ACF-8D3E-CB75784717B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8ED9-5C74-46E8-9AB5-0ADC65B81CFD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F8A3C-9FE0-48C5-A85E-0400A2731AD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95C24-D447-4B62-B90F-55EF7BCAED54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64887-4AD9-4509-83E6-44F8421AFBF0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084A6-7EA7-4DE4-8C87-0D67137D21D2}" type="datetimeFigureOut">
              <a:rPr lang="ru-RU"/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88EB6-8D82-453A-8571-FF3DAB23583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1C6A9-246E-4250-84B7-ADB2B42B7147}" type="datetimeFigureOut">
              <a:rPr lang="ru-RU"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984D2-3D1F-4464-8361-3D9FD806AF8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9F1F7-43AF-4B0F-8E30-37D0C177C8B6}" type="datetimeFigureOut">
              <a:rPr lang="ru-RU"/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E0966-084C-4776-8C51-E63C6A0BEEF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4C486-4ACB-4F53-9CFF-EF1155FBAE13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F1FA8-D617-46B9-8F29-38D9DE2315B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0A9F4-E48F-4480-8F33-4BC8166EF1D5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12D62-D083-4DAA-85B1-E7648D01C97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4C5F42-A817-46B6-AE48-A2230D051EA4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4888A8-E02A-45C5-88B1-A601E0D26AF0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6040974-E257-46AB-A891-26730D1421DB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3E47A88-D275-4DBD-8125-D5AEE05FE396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hyperlink" Target="http://uk.wikipedia.org/wiki/%D0%9C%D1%83%D0%B7%D0%B0" TargetMode="External"/><Relationship Id="rId8" Type="http://schemas.openxmlformats.org/officeDocument/2006/relationships/hyperlink" Target="http://uk.wikipedia.org/w/index.php?title=%D0%95%D1%81%D1%82%D1%80%D0%B0%D0%B4%D0%BD%D0%B8%D0%B9_%D1%82%D0%B0%D0%BD%D0%B5%D1%86%D1%8C&amp;action=edit&amp;redlink=1" TargetMode="External"/><Relationship Id="rId7" Type="http://schemas.openxmlformats.org/officeDocument/2006/relationships/hyperlink" Target="http://uk.wikipedia.org/wiki/XVI_%D1%81%D1%82%D0%BE%D0%BB%D1%96%D1%82%D1%82%D1%8F" TargetMode="External"/><Relationship Id="rId6" Type="http://schemas.openxmlformats.org/officeDocument/2006/relationships/hyperlink" Target="http://uk.wikipedia.org/wiki/%D0%91%D0%B0%D0%BB%D0%B5%D1%82" TargetMode="External"/><Relationship Id="rId5" Type="http://schemas.openxmlformats.org/officeDocument/2006/relationships/hyperlink" Target="http://uk.wikipedia.org/wiki/%D0%9A%D0%BB%D0%B0%D1%81%D0%B8%D1%87%D0%BD%D0%B8%D0%B9_%D1%82%D0%B0%D0%BD%D0%B5%D1%86%D1%8C" TargetMode="External"/><Relationship Id="rId4" Type="http://schemas.openxmlformats.org/officeDocument/2006/relationships/hyperlink" Target="http://uk.wikipedia.org/wiki/%D0%9D%D0%B0%D1%80%D0%BE%D0%B4" TargetMode="External"/><Relationship Id="rId3" Type="http://schemas.openxmlformats.org/officeDocument/2006/relationships/hyperlink" Target="http://uk.wikipedia.org/wiki/%D0%9D%D0%B0%D1%80%D0%BE%D0%B4%D0%BD%D0%B8%D0%B9_%D1%82%D0%B0%D0%BD%D0%B5%D1%86%D1%8C" TargetMode="External"/><Relationship Id="rId2" Type="http://schemas.openxmlformats.org/officeDocument/2006/relationships/hyperlink" Target="http://uk.wikipedia.org/wiki/%D0%A5%D1%83%D0%B4%D0%BE%D0%B6%D0%BD%D1%96%D0%B9_%D0%BE%D0%B1%D1%80%D0%B0%D0%B7" TargetMode="External"/><Relationship Id="rId11" Type="http://schemas.openxmlformats.org/officeDocument/2006/relationships/slideLayout" Target="../slideLayouts/slideLayout2.xml"/><Relationship Id="rId10" Type="http://schemas.openxmlformats.org/officeDocument/2006/relationships/hyperlink" Target="http://uk.wikipedia.org/wiki/%D0%A2%D0%B5%D1%80%D0%BF%D1%81%D1%96%D1%85%D0%BE%D1%80%D0%B0" TargetMode="External"/><Relationship Id="rId1" Type="http://schemas.openxmlformats.org/officeDocument/2006/relationships/hyperlink" Target="http://uk.wikipedia.org/wiki/%D0%9C%D0%B8%D1%81%D1%82%D0%B5%D1%86%D1%82%D0%B2%D0%B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http://uk.wikipedia.org/wiki/%D0%A0%D0%B5%D0%BD%D1%83%D0%B0%D1%80" TargetMode="Externa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hyperlink" Target="http://uk.wikipedia.org/wiki/%D0%86%D1%82%D0%B0%D0%BB%D1%96%D0%B9%D1%81%D1%8C%D0%BA%D0%B0_%D0%BC%D0%BE%D0%B2%D0%B0" TargetMode="External"/><Relationship Id="rId4" Type="http://schemas.openxmlformats.org/officeDocument/2006/relationships/hyperlink" Target="http://uk.wikipedia.org/wiki/%D0%86%D1%81%D0%BF%D0%B0%D0%BD%D1%81%D1%8C%D0%BA%D0%B0_%D0%BC%D0%BE%D0%B2%D0%B0" TargetMode="External"/><Relationship Id="rId3" Type="http://schemas.openxmlformats.org/officeDocument/2006/relationships/hyperlink" Target="http://uk.wikipedia.org/wiki/%D0%90%D0%BD%D0%B3%D0%BB%D1%96%D0%B9%D1%81%D1%8C%D0%BA%D0%B0_%D0%BC%D0%BE%D0%B2%D0%B0" TargetMode="External"/><Relationship Id="rId2" Type="http://schemas.openxmlformats.org/officeDocument/2006/relationships/hyperlink" Target="http://uk.wikipedia.org/wiki/%D0%A4%D1%80%D0%B0%D0%BD%D1%86%D1%83%D0%B7%D1%8C%D0%BA%D0%B0_%D0%BC%D0%BE%D0%B2%D0%B0" TargetMode="External"/><Relationship Id="rId1" Type="http://schemas.openxmlformats.org/officeDocument/2006/relationships/hyperlink" Target="http://uk.wikipedia.org/wiki/%D0%91%D0%BE%D0%BB%D0%B3%D0%B0%D1%80%D1%81%D1%8C%D0%BA%D0%B0_%D0%BC%D0%BE%D0%B2%D0%B0" TargetMode="Externa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hyperlink" Target="http://uk.wikipedia.org/wiki/%D0%9F%D1%80%D0%B5%D0%B4%D0%BC%D0%B5%D1%82" TargetMode="External"/><Relationship Id="rId3" Type="http://schemas.openxmlformats.org/officeDocument/2006/relationships/hyperlink" Target="http://uk.wikipedia.org/wiki/%D0%9F%D1%80%D0%BE%D1%86%D0%B5%D1%81" TargetMode="External"/><Relationship Id="rId2" Type="http://schemas.openxmlformats.org/officeDocument/2006/relationships/hyperlink" Target="http://uk.wikipedia.org/wiki/%D0%AF%D0%B2%D0%B8%D1%89%D0%B5" TargetMode="External"/><Relationship Id="rId1" Type="http://schemas.openxmlformats.org/officeDocument/2006/relationships/hyperlink" Target="http://uk.wikipedia.org/wiki/%D0%9B%D0%B0%D1%82%D0%B8%D0%BD%D1%81%D1%8C%D0%BA%D0%B0_%D0%BC%D0%BE%D0%B2%D0%B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blipFill>
            <a:blip r:embed="rId1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uk-UA" sz="4000" b="1" smtClean="0"/>
              <a:t>Лекція </a:t>
            </a:r>
            <a:r>
              <a:rPr lang="uk-UA" sz="4000" b="1" smtClean="0"/>
              <a:t>1. </a:t>
            </a:r>
            <a:r>
              <a:rPr lang="uk-UA" sz="4000" b="1" dirty="0" smtClean="0"/>
              <a:t>ЕСТЕТИКА ЯК ФІЛОСОФСЬКА НАУКА</a:t>
            </a:r>
            <a:br>
              <a:rPr lang="ru-RU" sz="4000" dirty="0" smtClean="0"/>
            </a:br>
            <a:endParaRPr lang="ru-RU" sz="2400" dirty="0" smtClean="0">
              <a:latin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i="1" dirty="0" smtClean="0"/>
              <a:t>                     План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/>
              <a:t>1. Естетика та її предмет.</a:t>
            </a:r>
            <a:endParaRPr lang="ru-RU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/>
              <a:t>2. Зв’язок естетики з іншими науками.</a:t>
            </a:r>
            <a:endParaRPr lang="ru-RU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/>
              <a:t>3. Практичне значення естетичних знань</a:t>
            </a:r>
            <a:r>
              <a:rPr lang="uk-UA" b="1" dirty="0" smtClean="0"/>
              <a:t>.</a:t>
            </a:r>
            <a:endParaRPr lang="uk-UA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 smtClean="0"/>
              <a:t>4. </a:t>
            </a:r>
            <a:r>
              <a:rPr lang="uk-UA" b="1" dirty="0"/>
              <a:t>Антична естетика</a:t>
            </a:r>
            <a:endParaRPr lang="ru-RU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/>
              <a:t> 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i="1" dirty="0" smtClean="0"/>
              <a:t>Основні </a:t>
            </a:r>
            <a:r>
              <a:rPr lang="uk-UA" i="1" dirty="0"/>
              <a:t>поняття:</a:t>
            </a:r>
            <a:r>
              <a:rPr lang="uk-UA" dirty="0"/>
              <a:t> естетика, </a:t>
            </a:r>
            <a:r>
              <a:rPr lang="uk-UA" dirty="0" smtClean="0"/>
              <a:t>естетичне, мистецтво, артефакт</a:t>
            </a:r>
            <a:r>
              <a:rPr lang="uk-UA" dirty="0"/>
              <a:t>, архетип, </a:t>
            </a:r>
            <a:r>
              <a:rPr lang="uk-UA" dirty="0" smtClean="0"/>
              <a:t>масова </a:t>
            </a:r>
            <a:r>
              <a:rPr lang="uk-UA" dirty="0"/>
              <a:t>культура, мудрість.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229600" cy="1143000"/>
          </a:xfrm>
          <a:blipFill dpi="0" rotWithShape="1">
            <a:blip r:embed="rId1"/>
            <a:srcRect/>
            <a:tile tx="0" ty="0" sx="100000" sy="100000" flip="none" algn="tl"/>
          </a:blipFill>
        </p:spPr>
        <p:txBody>
          <a:bodyPr/>
          <a:lstStyle/>
          <a:p>
            <a:r>
              <a:rPr lang="uk-UA" b="1" u="sng" smtClean="0"/>
              <a:t>Естетика аналізує:</a:t>
            </a:r>
            <a:endParaRPr lang="ru-RU" b="1" u="sng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600" dirty="0" err="1"/>
              <a:t>естетичні</a:t>
            </a:r>
            <a:r>
              <a:rPr lang="ru-RU" sz="3600" dirty="0"/>
              <a:t> потреби</a:t>
            </a:r>
            <a:r>
              <a:rPr lang="ru-RU" sz="3600" dirty="0" smtClean="0"/>
              <a:t>,</a:t>
            </a:r>
            <a:endParaRPr lang="ru-RU" sz="36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600" dirty="0" smtClean="0"/>
              <a:t> </a:t>
            </a:r>
            <a:r>
              <a:rPr lang="ru-RU" sz="3600" dirty="0" err="1"/>
              <a:t>естетичний</a:t>
            </a:r>
            <a:r>
              <a:rPr lang="ru-RU" sz="3600" dirty="0"/>
              <a:t> смак</a:t>
            </a:r>
            <a:r>
              <a:rPr lang="ru-RU" sz="3600" dirty="0" smtClean="0"/>
              <a:t>,</a:t>
            </a:r>
            <a:endParaRPr lang="ru-RU" sz="36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600" dirty="0" smtClean="0"/>
              <a:t> </a:t>
            </a:r>
            <a:r>
              <a:rPr lang="ru-RU" sz="3600" dirty="0" err="1"/>
              <a:t>естетичний</a:t>
            </a:r>
            <a:r>
              <a:rPr lang="ru-RU" sz="3600" dirty="0"/>
              <a:t> </a:t>
            </a:r>
            <a:r>
              <a:rPr lang="ru-RU" sz="3600" dirty="0" err="1"/>
              <a:t>ідеал</a:t>
            </a:r>
            <a:r>
              <a:rPr lang="ru-RU" sz="3600" dirty="0"/>
              <a:t> </a:t>
            </a:r>
            <a:r>
              <a:rPr lang="ru-RU" sz="3600" dirty="0" smtClean="0"/>
              <a:t>,</a:t>
            </a:r>
            <a:endParaRPr lang="ru-RU" sz="36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600" dirty="0"/>
              <a:t>е</a:t>
            </a:r>
            <a:r>
              <a:rPr lang="uk-UA" sz="3600" dirty="0" smtClean="0"/>
              <a:t>стетичні оцінки ( об'єктивне  та суб'єктивне в них);</a:t>
            </a:r>
            <a:endParaRPr lang="uk-UA" sz="36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600" dirty="0" err="1" smtClean="0"/>
              <a:t>художній</a:t>
            </a:r>
            <a:r>
              <a:rPr lang="ru-RU" sz="3600" dirty="0" smtClean="0"/>
              <a:t> образ; </a:t>
            </a:r>
            <a:r>
              <a:rPr lang="ru-RU" sz="3600" dirty="0" err="1" smtClean="0"/>
              <a:t>художній</a:t>
            </a:r>
            <a:r>
              <a:rPr lang="ru-RU" sz="3600" dirty="0" smtClean="0"/>
              <a:t> </a:t>
            </a:r>
            <a:r>
              <a:rPr lang="ru-RU" sz="3600" dirty="0" err="1" smtClean="0"/>
              <a:t>зміст</a:t>
            </a:r>
            <a:r>
              <a:rPr lang="ru-RU" sz="3600" dirty="0" smtClean="0"/>
              <a:t> </a:t>
            </a:r>
            <a:r>
              <a:rPr lang="ru-RU" sz="3600" dirty="0"/>
              <a:t>та </a:t>
            </a:r>
            <a:r>
              <a:rPr lang="ru-RU" sz="3600" dirty="0" err="1" smtClean="0"/>
              <a:t>художню</a:t>
            </a:r>
            <a:r>
              <a:rPr lang="ru-RU" sz="3600" dirty="0" smtClean="0"/>
              <a:t> форму в </a:t>
            </a:r>
            <a:r>
              <a:rPr lang="ru-RU" sz="3600" dirty="0" err="1" smtClean="0"/>
              <a:t>творах</a:t>
            </a:r>
            <a:r>
              <a:rPr lang="ru-RU" sz="3600" dirty="0" smtClean="0"/>
              <a:t> </a:t>
            </a:r>
            <a:r>
              <a:rPr lang="ru-RU" sz="3600" dirty="0" err="1" smtClean="0"/>
              <a:t>мистецтва</a:t>
            </a:r>
            <a:r>
              <a:rPr lang="ru-RU" sz="3600" dirty="0" smtClean="0"/>
              <a:t>;</a:t>
            </a:r>
            <a:endParaRPr lang="ru-RU" sz="36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600" dirty="0" smtClean="0"/>
              <a:t>все </a:t>
            </a:r>
            <a:r>
              <a:rPr lang="ru-RU" sz="3600" dirty="0" err="1"/>
              <a:t>прекрасне</a:t>
            </a:r>
            <a:r>
              <a:rPr lang="ru-RU" sz="3600" dirty="0"/>
              <a:t> в </a:t>
            </a:r>
            <a:r>
              <a:rPr lang="ru-RU" sz="3600" dirty="0" err="1"/>
              <a:t>дійсності</a:t>
            </a:r>
            <a:r>
              <a:rPr lang="ru-RU" sz="3600" dirty="0"/>
              <a:t> та </a:t>
            </a:r>
            <a:r>
              <a:rPr lang="ru-RU" sz="3600" dirty="0" err="1"/>
              <a:t>мистецтві</a:t>
            </a:r>
            <a:r>
              <a:rPr lang="ru-RU" sz="3600" dirty="0"/>
              <a:t>.</a:t>
            </a:r>
            <a:endParaRPr lang="ru-RU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1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b="1" u="sng" smtClean="0"/>
              <a:t>Естетика органічно пов’язана </a:t>
            </a:r>
            <a:endParaRPr lang="ru-RU" b="1" u="sng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з </a:t>
            </a:r>
            <a:r>
              <a:rPr lang="ru-RU" b="1" dirty="0" err="1" smtClean="0"/>
              <a:t>філософією</a:t>
            </a:r>
            <a:r>
              <a:rPr lang="ru-RU" b="1" dirty="0" smtClean="0"/>
              <a:t>;</a:t>
            </a:r>
            <a:endParaRPr lang="ru-RU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b="1" dirty="0" smtClean="0"/>
              <a:t>з психологією;</a:t>
            </a:r>
            <a:endParaRPr lang="ru-RU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 </a:t>
            </a:r>
            <a:r>
              <a:rPr lang="ru-RU" b="1" dirty="0"/>
              <a:t>з </a:t>
            </a:r>
            <a:r>
              <a:rPr lang="ru-RU" b="1" dirty="0" err="1"/>
              <a:t>мистецтвознавством</a:t>
            </a:r>
            <a:r>
              <a:rPr lang="ru-RU" b="1" dirty="0"/>
              <a:t>, </a:t>
            </a:r>
            <a:r>
              <a:rPr lang="ru-RU" dirty="0"/>
              <a:t>а </a:t>
            </a:r>
            <a:r>
              <a:rPr lang="ru-RU" dirty="0" err="1"/>
              <a:t>саме</a:t>
            </a:r>
            <a:r>
              <a:rPr lang="ru-RU" dirty="0"/>
              <a:t>: 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- з </a:t>
            </a:r>
            <a:r>
              <a:rPr lang="ru-RU" i="1" dirty="0" err="1"/>
              <a:t>теоріям</a:t>
            </a:r>
            <a:r>
              <a:rPr lang="ru-RU" dirty="0" err="1"/>
              <a:t>и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мистецтв</a:t>
            </a:r>
            <a:r>
              <a:rPr lang="ru-RU" dirty="0"/>
              <a:t> (</a:t>
            </a:r>
            <a:r>
              <a:rPr lang="ru-RU" dirty="0" err="1"/>
              <a:t>літератури</a:t>
            </a:r>
            <a:r>
              <a:rPr lang="ru-RU" dirty="0"/>
              <a:t>, </a:t>
            </a:r>
            <a:r>
              <a:rPr lang="ru-RU" dirty="0" err="1"/>
              <a:t>кіно</a:t>
            </a:r>
            <a:r>
              <a:rPr lang="ru-RU" dirty="0"/>
              <a:t>, </a:t>
            </a:r>
            <a:r>
              <a:rPr lang="ru-RU" dirty="0" err="1"/>
              <a:t>живопису</a:t>
            </a:r>
            <a:r>
              <a:rPr lang="ru-RU" dirty="0"/>
              <a:t>, </a:t>
            </a:r>
            <a:r>
              <a:rPr lang="ru-RU" dirty="0" err="1"/>
              <a:t>музики</a:t>
            </a:r>
            <a:r>
              <a:rPr lang="ru-RU" dirty="0"/>
              <a:t>, театру та </a:t>
            </a:r>
            <a:r>
              <a:rPr lang="ru-RU" dirty="0" err="1"/>
              <a:t>ін</a:t>
            </a:r>
            <a:r>
              <a:rPr lang="ru-RU" dirty="0" smtClean="0"/>
              <a:t>.),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 -  </a:t>
            </a:r>
            <a:r>
              <a:rPr lang="ru-RU" i="1" dirty="0" err="1"/>
              <a:t>історією</a:t>
            </a:r>
            <a:r>
              <a:rPr lang="ru-RU" dirty="0"/>
              <a:t>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;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dirty="0" smtClean="0"/>
              <a:t>-  </a:t>
            </a:r>
            <a:r>
              <a:rPr lang="ru-RU" i="1" dirty="0" err="1"/>
              <a:t>художньою</a:t>
            </a:r>
            <a:r>
              <a:rPr lang="ru-RU" i="1" dirty="0"/>
              <a:t> </a:t>
            </a:r>
            <a:r>
              <a:rPr lang="ru-RU" i="1" dirty="0" err="1"/>
              <a:t>критикою</a:t>
            </a:r>
            <a:r>
              <a:rPr lang="ru-RU" dirty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u="sng" dirty="0" smtClean="0"/>
              <a:t>ЕСТЕТИКА </a:t>
            </a:r>
            <a:br>
              <a:rPr lang="uk-UA" b="1" u="sng" dirty="0" smtClean="0"/>
            </a:br>
            <a:r>
              <a:rPr lang="uk-UA" b="1" u="sng" dirty="0" smtClean="0"/>
              <a:t>обумовлена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- </a:t>
            </a:r>
            <a:r>
              <a:rPr lang="uk-UA" b="1" dirty="0" smtClean="0"/>
              <a:t>потребами практики</a:t>
            </a:r>
            <a:endParaRPr lang="uk-UA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b="1" dirty="0" smtClean="0"/>
              <a:t>- розвитком мистецтва</a:t>
            </a:r>
            <a:endParaRPr lang="uk-UA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b="1" dirty="0" smtClean="0"/>
              <a:t>- потребами людини.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1"/>
            <a:srcRect/>
            <a:tile tx="0" ty="0" sx="100000" sy="100000" flip="none" algn="tl"/>
          </a:blipFill>
        </p:spPr>
        <p:txBody>
          <a:bodyPr/>
          <a:lstStyle/>
          <a:p>
            <a:r>
              <a:rPr lang="uk-UA" b="1" smtClean="0"/>
              <a:t>Дизайн</a:t>
            </a:r>
            <a:endParaRPr lang="ru-RU" b="1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625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—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творчий</a:t>
            </a:r>
            <a:r>
              <a:rPr lang="ru-RU" b="1" dirty="0"/>
              <a:t> метод, </a:t>
            </a:r>
            <a:r>
              <a:rPr lang="ru-RU" b="1" dirty="0" err="1"/>
              <a:t>процес</a:t>
            </a:r>
            <a:r>
              <a:rPr lang="ru-RU" b="1" dirty="0"/>
              <a:t> і результат </a:t>
            </a:r>
            <a:r>
              <a:rPr lang="ru-RU" b="1" dirty="0" err="1"/>
              <a:t>художньо-технічного</a:t>
            </a:r>
            <a:r>
              <a:rPr lang="ru-RU" b="1" dirty="0"/>
              <a:t> </a:t>
            </a:r>
            <a:r>
              <a:rPr lang="ru-RU" b="1" dirty="0" err="1"/>
              <a:t>проектування</a:t>
            </a:r>
            <a:r>
              <a:rPr lang="ru-RU" b="1" dirty="0"/>
              <a:t> </a:t>
            </a:r>
            <a:r>
              <a:rPr lang="ru-RU" b="1" dirty="0" err="1"/>
              <a:t>промислових</a:t>
            </a:r>
            <a:r>
              <a:rPr lang="ru-RU" b="1" dirty="0"/>
              <a:t> </a:t>
            </a:r>
            <a:r>
              <a:rPr lang="ru-RU" b="1" dirty="0" err="1"/>
              <a:t>виробів</a:t>
            </a:r>
            <a:r>
              <a:rPr lang="ru-RU" b="1" dirty="0"/>
              <a:t>, </a:t>
            </a:r>
            <a:r>
              <a:rPr lang="ru-RU" b="1" dirty="0" err="1"/>
              <a:t>їхніх</a:t>
            </a:r>
            <a:r>
              <a:rPr lang="ru-RU" b="1" dirty="0"/>
              <a:t> </a:t>
            </a:r>
            <a:r>
              <a:rPr lang="ru-RU" b="1" dirty="0" err="1"/>
              <a:t>комплексів</a:t>
            </a:r>
            <a:r>
              <a:rPr lang="ru-RU" b="1" dirty="0"/>
              <a:t> і систем, </a:t>
            </a:r>
            <a:r>
              <a:rPr lang="ru-RU" b="1" dirty="0" err="1"/>
              <a:t>орієнтований</a:t>
            </a:r>
            <a:r>
              <a:rPr lang="ru-RU" b="1" dirty="0"/>
              <a:t> на </a:t>
            </a:r>
            <a:r>
              <a:rPr lang="ru-RU" b="1" dirty="0" err="1"/>
              <a:t>досягнення</a:t>
            </a:r>
            <a:r>
              <a:rPr lang="ru-RU" b="1" dirty="0"/>
              <a:t> </a:t>
            </a:r>
            <a:r>
              <a:rPr lang="ru-RU" b="1" dirty="0" err="1"/>
              <a:t>найповнішої</a:t>
            </a:r>
            <a:r>
              <a:rPr lang="ru-RU" b="1" dirty="0"/>
              <a:t> </a:t>
            </a:r>
            <a:r>
              <a:rPr lang="ru-RU" b="1" dirty="0" err="1"/>
              <a:t>відповідності</a:t>
            </a:r>
            <a:r>
              <a:rPr lang="ru-RU" b="1" dirty="0"/>
              <a:t> </a:t>
            </a:r>
            <a:r>
              <a:rPr lang="ru-RU" b="1" dirty="0" err="1"/>
              <a:t>створюваних</a:t>
            </a:r>
            <a:r>
              <a:rPr lang="ru-RU" b="1" dirty="0"/>
              <a:t> </a:t>
            </a:r>
            <a:r>
              <a:rPr lang="ru-RU" b="1" dirty="0" err="1"/>
              <a:t>об'єктів</a:t>
            </a:r>
            <a:r>
              <a:rPr lang="ru-RU" b="1" dirty="0"/>
              <a:t> і </a:t>
            </a:r>
            <a:r>
              <a:rPr lang="ru-RU" b="1" dirty="0" err="1"/>
              <a:t>середовища</a:t>
            </a:r>
            <a:r>
              <a:rPr lang="ru-RU" b="1" dirty="0"/>
              <a:t> </a:t>
            </a:r>
            <a:r>
              <a:rPr lang="ru-RU" b="1" dirty="0" err="1"/>
              <a:t>загалом</a:t>
            </a:r>
            <a:r>
              <a:rPr lang="ru-RU" b="1" dirty="0"/>
              <a:t> </a:t>
            </a:r>
            <a:r>
              <a:rPr lang="ru-RU" b="1" dirty="0" smtClean="0"/>
              <a:t>і потреб </a:t>
            </a:r>
            <a:r>
              <a:rPr lang="ru-RU" b="1" dirty="0" err="1"/>
              <a:t>людини</a:t>
            </a:r>
            <a:r>
              <a:rPr lang="ru-RU" b="1" dirty="0"/>
              <a:t>, як </a:t>
            </a:r>
            <a:r>
              <a:rPr lang="ru-RU" b="1" dirty="0" err="1"/>
              <a:t>утилітарних</a:t>
            </a:r>
            <a:r>
              <a:rPr lang="ru-RU" b="1" dirty="0"/>
              <a:t> так і </a:t>
            </a:r>
            <a:r>
              <a:rPr lang="ru-RU" b="1" dirty="0" err="1"/>
              <a:t>естетичних</a:t>
            </a:r>
            <a:r>
              <a:rPr lang="ru-RU" b="1" dirty="0"/>
              <a:t>.</a:t>
            </a:r>
            <a:endParaRPr lang="en-US" b="1" dirty="0" smtClean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ефективний</a:t>
            </a:r>
            <a:r>
              <a:rPr lang="ru-RU" dirty="0"/>
              <a:t> </a:t>
            </a:r>
            <a:r>
              <a:rPr lang="ru-RU" dirty="0" err="1"/>
              <a:t>засіб</a:t>
            </a:r>
            <a:r>
              <a:rPr lang="ru-RU" dirty="0"/>
              <a:t> </a:t>
            </a:r>
            <a:r>
              <a:rPr lang="ru-RU" dirty="0" err="1"/>
              <a:t>суттєвого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та </a:t>
            </a:r>
            <a:r>
              <a:rPr lang="ru-RU" dirty="0" err="1" smtClean="0"/>
              <a:t>послуг</a:t>
            </a:r>
            <a:r>
              <a:rPr lang="ru-RU" dirty="0" smtClean="0"/>
              <a:t>, </a:t>
            </a:r>
            <a:r>
              <a:rPr lang="ru-RU" dirty="0" err="1" smtClean="0"/>
              <a:t>конкурентоспроможності</a:t>
            </a:r>
            <a:r>
              <a:rPr lang="ru-RU" dirty="0" smtClean="0"/>
              <a:t> </a:t>
            </a:r>
            <a:r>
              <a:rPr lang="ru-RU" dirty="0" err="1"/>
              <a:t>промислової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smtClean="0"/>
              <a:t> </a:t>
            </a:r>
            <a:r>
              <a:rPr lang="ru-RU" dirty="0" err="1" smtClean="0"/>
              <a:t>естетизації</a:t>
            </a:r>
            <a:r>
              <a:rPr lang="ru-RU" dirty="0" smtClean="0"/>
              <a:t> </a:t>
            </a:r>
            <a:r>
              <a:rPr lang="ru-RU" dirty="0" err="1" smtClean="0"/>
              <a:t>усього</a:t>
            </a:r>
            <a:r>
              <a:rPr lang="ru-RU" dirty="0" smtClean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, за </a:t>
            </a:r>
            <a:r>
              <a:rPr lang="ru-RU" dirty="0" err="1" smtClean="0"/>
              <a:t>відносно</a:t>
            </a:r>
            <a:r>
              <a:rPr lang="ru-RU" dirty="0" smtClean="0"/>
              <a:t> </a:t>
            </a:r>
            <a:r>
              <a:rPr lang="ru-RU" dirty="0" err="1"/>
              <a:t>незначних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вкладень</a:t>
            </a:r>
            <a:r>
              <a:rPr lang="ru-RU" dirty="0"/>
              <a:t>, </a:t>
            </a:r>
            <a:r>
              <a:rPr lang="ru-RU" dirty="0" err="1"/>
              <a:t>здатне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вагомий</a:t>
            </a:r>
            <a:r>
              <a:rPr lang="ru-RU" dirty="0"/>
              <a:t> </a:t>
            </a:r>
            <a:r>
              <a:rPr lang="ru-RU" dirty="0" err="1"/>
              <a:t>позитивний</a:t>
            </a:r>
            <a:r>
              <a:rPr lang="ru-RU" dirty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  у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/>
              <a:t>матеріальної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/>
              <a:t>.</a:t>
            </a:r>
            <a:endParaRPr lang="ru-RU" dirty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За </a:t>
            </a:r>
            <a:r>
              <a:rPr lang="ru-RU" dirty="0" err="1"/>
              <a:t>останні</a:t>
            </a:r>
            <a:r>
              <a:rPr lang="ru-RU" dirty="0"/>
              <a:t> два </a:t>
            </a:r>
            <a:r>
              <a:rPr lang="ru-RU" dirty="0" err="1"/>
              <a:t>десятиліття</a:t>
            </a:r>
            <a:r>
              <a:rPr lang="ru-RU" dirty="0"/>
              <a:t> практика дизайну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 smtClean="0"/>
              <a:t>ускладнилася</a:t>
            </a:r>
            <a:r>
              <a:rPr lang="ru-RU" dirty="0"/>
              <a:t>.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проектування</a:t>
            </a:r>
            <a:r>
              <a:rPr lang="ru-RU" dirty="0"/>
              <a:t> </a:t>
            </a:r>
            <a:r>
              <a:rPr lang="ru-RU" dirty="0" err="1"/>
              <a:t>принципово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, </a:t>
            </a:r>
            <a:r>
              <a:rPr lang="ru-RU" dirty="0" err="1"/>
              <a:t>художньо-конструкторські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у </a:t>
            </a:r>
            <a:r>
              <a:rPr lang="ru-RU" dirty="0" err="1"/>
              <a:t>зовнішньому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промислової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неможливі</a:t>
            </a:r>
            <a:r>
              <a:rPr lang="ru-RU" dirty="0"/>
              <a:t> без </a:t>
            </a:r>
            <a:r>
              <a:rPr lang="ru-RU" dirty="0" err="1"/>
              <a:t>серйозної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технічних</a:t>
            </a:r>
            <a:r>
              <a:rPr lang="ru-RU" dirty="0"/>
              <a:t> характеристик, без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b="1" dirty="0" err="1"/>
              <a:t>фірмового</a:t>
            </a:r>
            <a:r>
              <a:rPr lang="ru-RU" b="1" dirty="0"/>
              <a:t> стилю,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охоплює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корпорації</a:t>
            </a:r>
            <a:r>
              <a:rPr lang="ru-RU" dirty="0"/>
              <a:t>. </a:t>
            </a:r>
            <a:r>
              <a:rPr lang="ru-RU" dirty="0" err="1"/>
              <a:t>Фактично</a:t>
            </a:r>
            <a:r>
              <a:rPr lang="ru-RU" dirty="0"/>
              <a:t>, зараз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smtClean="0"/>
              <a:t>сферу </a:t>
            </a:r>
            <a:r>
              <a:rPr lang="ru-RU" dirty="0" err="1" smtClean="0"/>
              <a:t>діяльності</a:t>
            </a:r>
            <a:r>
              <a:rPr lang="ru-RU" dirty="0" smtClean="0"/>
              <a:t> , у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би</a:t>
            </a:r>
            <a:r>
              <a:rPr lang="ru-RU" dirty="0"/>
              <a:t> не брали участь </a:t>
            </a:r>
            <a:r>
              <a:rPr lang="ru-RU" dirty="0" err="1" smtClean="0"/>
              <a:t>дизай­нери</a:t>
            </a:r>
            <a:r>
              <a:rPr lang="ru-RU" dirty="0" smtClean="0"/>
              <a:t>.</a:t>
            </a:r>
            <a:endParaRPr lang="ru-RU" dirty="0"/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</a:t>
            </a:r>
            <a:r>
              <a:rPr lang="ru-RU" dirty="0" err="1" smtClean="0"/>
              <a:t>міфології</a:t>
            </a:r>
            <a:r>
              <a:rPr lang="ru-RU" dirty="0" smtClean="0"/>
              <a:t> </a:t>
            </a:r>
            <a:r>
              <a:rPr lang="ru-RU" dirty="0" err="1" smtClean="0"/>
              <a:t>давніх</a:t>
            </a:r>
            <a:r>
              <a:rPr lang="ru-RU" dirty="0" smtClean="0"/>
              <a:t> </a:t>
            </a:r>
            <a:r>
              <a:rPr lang="ru-RU" dirty="0" err="1" smtClean="0"/>
              <a:t>греків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/>
              <a:t>н</a:t>
            </a:r>
            <a:r>
              <a:rPr lang="ru-RU" dirty="0" err="1" smtClean="0"/>
              <a:t>еабияке</a:t>
            </a:r>
            <a:r>
              <a:rPr lang="ru-RU" dirty="0" smtClean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/>
              <a:t>мав</a:t>
            </a:r>
            <a:r>
              <a:rPr lang="ru-RU" i="1" dirty="0"/>
              <a:t> </a:t>
            </a:r>
            <a:r>
              <a:rPr lang="ru-RU" i="1" dirty="0" smtClean="0"/>
              <a:t>Бог </a:t>
            </a:r>
            <a:r>
              <a:rPr lang="ru-RU" i="1" dirty="0" err="1"/>
              <a:t>краси</a:t>
            </a:r>
            <a:r>
              <a:rPr lang="ru-RU" i="1" dirty="0"/>
              <a:t> та </a:t>
            </a:r>
            <a:r>
              <a:rPr lang="ru-RU" i="1" dirty="0" err="1"/>
              <a:t>музики</a:t>
            </a:r>
            <a:r>
              <a:rPr lang="ru-RU" i="1" dirty="0"/>
              <a:t> </a:t>
            </a:r>
            <a:r>
              <a:rPr lang="ru-RU" b="1" i="1" u="sng" dirty="0"/>
              <a:t>Аполлон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dirty="0" err="1"/>
              <a:t>син</a:t>
            </a:r>
            <a:r>
              <a:rPr lang="ru-RU" dirty="0"/>
              <a:t> Зевса та Лето, брат </a:t>
            </a:r>
            <a:r>
              <a:rPr lang="ru-RU" dirty="0" err="1"/>
              <a:t>Артеміди</a:t>
            </a:r>
            <a:r>
              <a:rPr lang="ru-RU" dirty="0"/>
              <a:t>).</a:t>
            </a:r>
            <a:endParaRPr lang="ru-RU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/>
              <a:t>Спочатку</a:t>
            </a:r>
            <a:r>
              <a:rPr lang="ru-RU" dirty="0"/>
              <a:t> роль Аполлона </a:t>
            </a:r>
            <a:r>
              <a:rPr lang="ru-RU" dirty="0" err="1"/>
              <a:t>зводилася</a:t>
            </a:r>
            <a:r>
              <a:rPr lang="ru-RU" dirty="0"/>
              <a:t> до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родини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горя та </a:t>
            </a:r>
            <a:r>
              <a:rPr lang="ru-RU" dirty="0" err="1"/>
              <a:t>нещасть</a:t>
            </a:r>
            <a:r>
              <a:rPr lang="ru-RU" dirty="0"/>
              <a:t>.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стали </a:t>
            </a:r>
            <a:r>
              <a:rPr lang="ru-RU" dirty="0" err="1"/>
              <a:t>ототожнювати</a:t>
            </a:r>
            <a:r>
              <a:rPr lang="ru-RU" dirty="0"/>
              <a:t> з </a:t>
            </a:r>
            <a:r>
              <a:rPr lang="ru-RU" dirty="0" err="1"/>
              <a:t>Геліосом</a:t>
            </a:r>
            <a:r>
              <a:rPr lang="ru-RU" dirty="0"/>
              <a:t> </a:t>
            </a:r>
            <a:r>
              <a:rPr lang="ru-RU" dirty="0" smtClean="0"/>
              <a:t>(Богом </a:t>
            </a:r>
            <a:r>
              <a:rPr lang="ru-RU" dirty="0" err="1"/>
              <a:t>Сонця</a:t>
            </a:r>
            <a:r>
              <a:rPr lang="ru-RU" dirty="0"/>
              <a:t>). На честь Аполлона греки </a:t>
            </a:r>
            <a:r>
              <a:rPr lang="ru-RU" dirty="0" err="1"/>
              <a:t>будували</a:t>
            </a:r>
            <a:r>
              <a:rPr lang="ru-RU" dirty="0"/>
              <a:t> </a:t>
            </a:r>
            <a:r>
              <a:rPr lang="ru-RU" dirty="0" err="1"/>
              <a:t>храми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на </a:t>
            </a:r>
            <a:r>
              <a:rPr lang="ru-RU" dirty="0" err="1"/>
              <a:t>острові</a:t>
            </a:r>
            <a:r>
              <a:rPr lang="ru-RU" dirty="0"/>
              <a:t> Делос і в м. </a:t>
            </a:r>
            <a:r>
              <a:rPr lang="ru-RU" dirty="0" err="1"/>
              <a:t>Дельфи</a:t>
            </a:r>
            <a:r>
              <a:rPr lang="ru-RU" dirty="0"/>
              <a:t>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загальнодержавне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.</a:t>
            </a:r>
            <a:endParaRPr lang="ru-RU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/>
              <a:t>Бог Аполлон </a:t>
            </a:r>
            <a:r>
              <a:rPr lang="ru-RU" sz="3600" b="1" i="1" dirty="0" err="1"/>
              <a:t>був</a:t>
            </a:r>
            <a:r>
              <a:rPr lang="ru-RU" sz="3600" b="1" i="1" dirty="0"/>
              <a:t> покровителем </a:t>
            </a:r>
            <a:r>
              <a:rPr lang="ru-RU" sz="3600" b="1" i="1" dirty="0" err="1"/>
              <a:t>дев’яти</a:t>
            </a:r>
            <a:r>
              <a:rPr lang="ru-RU" sz="3600" b="1" i="1" dirty="0"/>
              <a:t> муз</a:t>
            </a:r>
            <a:r>
              <a:rPr lang="ru-RU" sz="3600" i="1" dirty="0"/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557338"/>
            <a:ext cx="8785225" cy="4525962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dirty="0" err="1" smtClean="0"/>
              <a:t>Музи</a:t>
            </a:r>
            <a:r>
              <a:rPr lang="ru-RU" i="1" dirty="0" smtClean="0"/>
              <a:t> </a:t>
            </a:r>
            <a:r>
              <a:rPr lang="ru-RU" i="1" dirty="0" err="1"/>
              <a:t>втілювали</a:t>
            </a:r>
            <a:r>
              <a:rPr lang="ru-RU" i="1" dirty="0"/>
              <a:t> </a:t>
            </a:r>
            <a:r>
              <a:rPr lang="ru-RU" i="1" dirty="0" smtClean="0"/>
              <a:t>образ </a:t>
            </a:r>
            <a:r>
              <a:rPr lang="ru-RU" i="1" dirty="0" err="1"/>
              <a:t>однієї</a:t>
            </a:r>
            <a:r>
              <a:rPr lang="ru-RU" i="1" dirty="0"/>
              <a:t> з форм </a:t>
            </a:r>
            <a:r>
              <a:rPr lang="ru-RU" b="1" i="1" dirty="0" err="1"/>
              <a:t>художньої</a:t>
            </a:r>
            <a:r>
              <a:rPr lang="ru-RU" b="1" i="1" dirty="0"/>
              <a:t> </a:t>
            </a:r>
            <a:r>
              <a:rPr lang="ru-RU" b="1" i="1" dirty="0" err="1"/>
              <a:t>діяльності</a:t>
            </a:r>
            <a:r>
              <a:rPr lang="ru-RU" b="1" i="1" dirty="0" smtClean="0"/>
              <a:t>:</a:t>
            </a:r>
            <a:endParaRPr lang="ru-RU" b="1" i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Терпсихора –</a:t>
            </a:r>
            <a:r>
              <a:rPr lang="ru-RU" dirty="0"/>
              <a:t> муза </a:t>
            </a:r>
            <a:r>
              <a:rPr lang="ru-RU" dirty="0" err="1"/>
              <a:t>танців</a:t>
            </a:r>
            <a:r>
              <a:rPr lang="ru-RU" dirty="0"/>
              <a:t>,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Мельпомена</a:t>
            </a:r>
            <a:r>
              <a:rPr lang="ru-RU" dirty="0" smtClean="0"/>
              <a:t> </a:t>
            </a:r>
            <a:r>
              <a:rPr lang="ru-RU" dirty="0"/>
              <a:t>– муза </a:t>
            </a:r>
            <a:r>
              <a:rPr lang="ru-RU" dirty="0" err="1"/>
              <a:t>трагедії</a:t>
            </a:r>
            <a:r>
              <a:rPr lang="ru-RU" dirty="0"/>
              <a:t>,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err="1"/>
              <a:t>Євтерпа</a:t>
            </a:r>
            <a:r>
              <a:rPr lang="ru-RU" dirty="0"/>
              <a:t> – муза </a:t>
            </a:r>
            <a:r>
              <a:rPr lang="ru-RU" dirty="0" err="1"/>
              <a:t>ліричної</a:t>
            </a:r>
            <a:r>
              <a:rPr lang="ru-RU" dirty="0"/>
              <a:t> </a:t>
            </a:r>
            <a:r>
              <a:rPr lang="ru-RU" dirty="0" err="1"/>
              <a:t>поезії</a:t>
            </a:r>
            <a:r>
              <a:rPr lang="ru-RU" dirty="0"/>
              <a:t>,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err="1"/>
              <a:t>Ерато</a:t>
            </a:r>
            <a:r>
              <a:rPr lang="ru-RU" b="1" dirty="0"/>
              <a:t> </a:t>
            </a:r>
            <a:r>
              <a:rPr lang="ru-RU" dirty="0"/>
              <a:t>– муза </a:t>
            </a:r>
            <a:r>
              <a:rPr lang="ru-RU" dirty="0" err="1"/>
              <a:t>любовної</a:t>
            </a:r>
            <a:r>
              <a:rPr lang="ru-RU" dirty="0"/>
              <a:t> </a:t>
            </a:r>
            <a:r>
              <a:rPr lang="ru-RU" dirty="0" err="1"/>
              <a:t>лірики</a:t>
            </a:r>
            <a:r>
              <a:rPr lang="ru-RU" dirty="0"/>
              <a:t>,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err="1" smtClean="0"/>
              <a:t>Калліопа</a:t>
            </a:r>
            <a:r>
              <a:rPr lang="ru-RU" dirty="0" smtClean="0"/>
              <a:t> </a:t>
            </a:r>
            <a:r>
              <a:rPr lang="ru-RU" dirty="0"/>
              <a:t>– муза </a:t>
            </a:r>
            <a:r>
              <a:rPr lang="ru-RU" dirty="0" err="1"/>
              <a:t>епічної</a:t>
            </a:r>
            <a:r>
              <a:rPr lang="ru-RU" dirty="0"/>
              <a:t> </a:t>
            </a:r>
            <a:r>
              <a:rPr lang="ru-RU" dirty="0" err="1"/>
              <a:t>поезії</a:t>
            </a:r>
            <a:r>
              <a:rPr lang="ru-RU" dirty="0"/>
              <a:t>,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err="1"/>
              <a:t>Талія</a:t>
            </a:r>
            <a:r>
              <a:rPr lang="ru-RU" dirty="0"/>
              <a:t> – муза </a:t>
            </a:r>
            <a:r>
              <a:rPr lang="ru-RU" dirty="0" err="1"/>
              <a:t>комедії</a:t>
            </a:r>
            <a:r>
              <a:rPr lang="ru-RU" dirty="0"/>
              <a:t>,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err="1"/>
              <a:t>Полігімнія</a:t>
            </a:r>
            <a:r>
              <a:rPr lang="ru-RU" dirty="0"/>
              <a:t> – муза </a:t>
            </a:r>
            <a:r>
              <a:rPr lang="ru-RU" dirty="0" err="1"/>
              <a:t>гімнів</a:t>
            </a:r>
            <a:r>
              <a:rPr lang="ru-RU" dirty="0"/>
              <a:t>,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err="1"/>
              <a:t>Кліо</a:t>
            </a:r>
            <a:r>
              <a:rPr lang="ru-RU" dirty="0"/>
              <a:t> – муза </a:t>
            </a:r>
            <a:r>
              <a:rPr lang="ru-RU" dirty="0" err="1"/>
              <a:t>історії</a:t>
            </a:r>
            <a:r>
              <a:rPr lang="ru-RU" dirty="0"/>
              <a:t>,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err="1"/>
              <a:t>Уранія</a:t>
            </a:r>
            <a:r>
              <a:rPr lang="ru-RU" dirty="0"/>
              <a:t> – муза </a:t>
            </a:r>
            <a:r>
              <a:rPr lang="ru-RU" dirty="0" err="1"/>
              <a:t>астрономії</a:t>
            </a:r>
            <a:r>
              <a:rPr lang="ru-RU" dirty="0"/>
              <a:t>.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40763" cy="1143000"/>
          </a:xfrm>
          <a:blipFill>
            <a:blip r:embed="rId1" cstate="print"/>
            <a:tile tx="0" ty="0" sx="100000" sy="100000" flip="none" algn="tl"/>
          </a:blipFill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br>
              <a:rPr lang="ru-RU" sz="3100" dirty="0"/>
            </a:br>
            <a:br>
              <a:rPr lang="ru-RU" sz="3100" dirty="0" smtClean="0"/>
            </a:br>
            <a:r>
              <a:rPr lang="ru-RU" sz="3100" b="1" dirty="0" err="1" smtClean="0"/>
              <a:t>Перші</a:t>
            </a:r>
            <a:r>
              <a:rPr lang="ru-RU" sz="3100" b="1" dirty="0" smtClean="0"/>
              <a:t> </a:t>
            </a:r>
            <a:r>
              <a:rPr lang="ru-RU" sz="3100" b="1" dirty="0" err="1"/>
              <a:t>спроби</a:t>
            </a:r>
            <a:r>
              <a:rPr lang="ru-RU" sz="3100" b="1" dirty="0"/>
              <a:t> </a:t>
            </a:r>
            <a:r>
              <a:rPr lang="ru-RU" sz="3100" b="1" dirty="0" err="1"/>
              <a:t>вирішення</a:t>
            </a:r>
            <a:r>
              <a:rPr lang="ru-RU" sz="3100" b="1" dirty="0"/>
              <a:t> </a:t>
            </a:r>
            <a:r>
              <a:rPr lang="ru-RU" sz="3100" b="1" dirty="0" err="1"/>
              <a:t>естетичних</a:t>
            </a:r>
            <a:r>
              <a:rPr lang="ru-RU" sz="3100" b="1" dirty="0"/>
              <a:t> </a:t>
            </a:r>
            <a:r>
              <a:rPr lang="ru-RU" sz="3100" b="1" dirty="0" smtClean="0"/>
              <a:t>проблем належать- </a:t>
            </a:r>
            <a:r>
              <a:rPr lang="ru-RU" sz="3100" b="1" dirty="0" err="1" smtClean="0"/>
              <a:t>Піфагору,Алкмеону,Емпедоклу</a:t>
            </a:r>
            <a:r>
              <a:rPr lang="ru-RU" sz="3100" b="1" dirty="0" smtClean="0"/>
              <a:t>, Теофрасту</a:t>
            </a:r>
            <a:r>
              <a:rPr lang="ru-RU" dirty="0" smtClean="0"/>
              <a:t>.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/>
              <a:t>Вони </a:t>
            </a:r>
            <a:r>
              <a:rPr lang="ru-RU" sz="2400" b="1" dirty="0" err="1"/>
              <a:t>спробували</a:t>
            </a:r>
            <a:r>
              <a:rPr lang="ru-RU" sz="2400" b="1" dirty="0" smtClean="0"/>
              <a:t>:</a:t>
            </a:r>
            <a:endParaRPr lang="ru-RU" sz="2400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b="1" dirty="0"/>
              <a:t>1) </a:t>
            </a:r>
            <a:r>
              <a:rPr lang="ru-RU" sz="2400" b="1" dirty="0" err="1"/>
              <a:t>проаналізувати</a:t>
            </a:r>
            <a:r>
              <a:rPr lang="ru-RU" sz="2400" b="1" dirty="0"/>
              <a:t> </a:t>
            </a:r>
            <a:r>
              <a:rPr lang="ru-RU" sz="2400" b="1" dirty="0" err="1"/>
              <a:t>людські</a:t>
            </a:r>
            <a:r>
              <a:rPr lang="ru-RU" sz="2400" b="1" dirty="0"/>
              <a:t> </a:t>
            </a:r>
            <a:r>
              <a:rPr lang="ru-RU" sz="2400" b="1" dirty="0" err="1"/>
              <a:t>почуття</a:t>
            </a:r>
            <a:r>
              <a:rPr lang="ru-RU" sz="2400" b="1" dirty="0"/>
              <a:t>:</a:t>
            </a:r>
            <a:endParaRPr lang="ru-RU" sz="2400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b="1" dirty="0"/>
              <a:t>2) </a:t>
            </a:r>
            <a:r>
              <a:rPr lang="ru-RU" sz="2400" b="1" dirty="0" err="1"/>
              <a:t>класифікувати</a:t>
            </a:r>
            <a:r>
              <a:rPr lang="ru-RU" sz="2400" b="1" dirty="0"/>
              <a:t> </a:t>
            </a:r>
            <a:r>
              <a:rPr lang="ru-RU" sz="2400" b="1" dirty="0" err="1"/>
              <a:t>їх</a:t>
            </a:r>
            <a:r>
              <a:rPr lang="ru-RU" sz="2400" b="1" dirty="0"/>
              <a:t>;</a:t>
            </a:r>
            <a:endParaRPr lang="ru-RU" sz="2400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b="1" dirty="0"/>
              <a:t>3) </a:t>
            </a:r>
            <a:r>
              <a:rPr lang="ru-RU" sz="2400" b="1" dirty="0" err="1"/>
              <a:t>виявити</a:t>
            </a:r>
            <a:r>
              <a:rPr lang="ru-RU" sz="2400" b="1" dirty="0"/>
              <a:t> </a:t>
            </a:r>
            <a:r>
              <a:rPr lang="ru-RU" sz="2400" b="1" dirty="0" err="1"/>
              <a:t>протилежні</a:t>
            </a:r>
            <a:r>
              <a:rPr lang="ru-RU" sz="2400" b="1" dirty="0"/>
              <a:t> </a:t>
            </a:r>
            <a:r>
              <a:rPr lang="ru-RU" sz="2400" b="1" dirty="0" err="1"/>
              <a:t>чуттєві</a:t>
            </a:r>
            <a:r>
              <a:rPr lang="ru-RU" sz="2400" b="1" dirty="0"/>
              <a:t> </a:t>
            </a:r>
            <a:r>
              <a:rPr lang="ru-RU" sz="2400" b="1" dirty="0" err="1"/>
              <a:t>сили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  <a:blipFill dpi="0" rotWithShape="1">
            <a:blip r:embed="rId1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b="1" smtClean="0"/>
              <a:t>Піфагор</a:t>
            </a:r>
            <a:endParaRPr lang="ru-RU" b="1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fontScale="925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В основу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 smtClean="0"/>
              <a:t>сущого</a:t>
            </a:r>
            <a:r>
              <a:rPr lang="ru-RU" dirty="0" smtClean="0"/>
              <a:t> </a:t>
            </a:r>
            <a:r>
              <a:rPr lang="ru-RU" dirty="0" err="1" smtClean="0"/>
              <a:t>покладено</a:t>
            </a:r>
            <a:r>
              <a:rPr lang="ru-RU" dirty="0" smtClean="0"/>
              <a:t> </a:t>
            </a:r>
            <a:r>
              <a:rPr lang="ru-RU" b="1" dirty="0"/>
              <a:t>число</a:t>
            </a:r>
            <a:r>
              <a:rPr lang="ru-RU" dirty="0"/>
              <a:t>. </a:t>
            </a:r>
            <a:r>
              <a:rPr lang="ru-RU" dirty="0" err="1" smtClean="0"/>
              <a:t>Богові</a:t>
            </a:r>
            <a:r>
              <a:rPr lang="ru-RU" dirty="0" smtClean="0"/>
              <a:t> </a:t>
            </a:r>
            <a:r>
              <a:rPr lang="ru-RU" dirty="0" err="1"/>
              <a:t>відповідає</a:t>
            </a:r>
            <a:r>
              <a:rPr lang="ru-RU" dirty="0"/>
              <a:t> число </a:t>
            </a:r>
            <a:r>
              <a:rPr lang="ru-RU" b="1" dirty="0"/>
              <a:t>1</a:t>
            </a:r>
            <a:r>
              <a:rPr lang="ru-RU" dirty="0"/>
              <a:t>. Проявлений Бог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чоловіче</a:t>
            </a:r>
            <a:r>
              <a:rPr lang="ru-RU" dirty="0"/>
              <a:t> та </a:t>
            </a:r>
            <a:r>
              <a:rPr lang="ru-RU" dirty="0" err="1"/>
              <a:t>жіноче</a:t>
            </a:r>
            <a:r>
              <a:rPr lang="ru-RU" dirty="0"/>
              <a:t> начала, –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b="1" dirty="0"/>
              <a:t>2</a:t>
            </a:r>
            <a:r>
              <a:rPr lang="ru-RU" dirty="0"/>
              <a:t>. Проявлений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потрійний</a:t>
            </a:r>
            <a:r>
              <a:rPr lang="ru-RU" dirty="0"/>
              <a:t>: </a:t>
            </a:r>
            <a:r>
              <a:rPr lang="ru-RU" dirty="0" err="1"/>
              <a:t>природний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, </a:t>
            </a:r>
            <a:r>
              <a:rPr lang="ru-RU" dirty="0" err="1"/>
              <a:t>людський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. </a:t>
            </a:r>
            <a:r>
              <a:rPr lang="ru-RU" dirty="0" err="1"/>
              <a:t>Божественний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. Людина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(</a:t>
            </a:r>
            <a:r>
              <a:rPr lang="ru-RU" dirty="0" err="1"/>
              <a:t>тіло</a:t>
            </a:r>
            <a:r>
              <a:rPr lang="ru-RU" dirty="0"/>
              <a:t>, душа, дух, –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i="1" dirty="0"/>
              <a:t>3</a:t>
            </a:r>
            <a:r>
              <a:rPr lang="ru-RU" dirty="0"/>
              <a:t>). </a:t>
            </a:r>
            <a:r>
              <a:rPr lang="ru-RU" b="1" dirty="0"/>
              <a:t>Число 10 </a:t>
            </a:r>
            <a:r>
              <a:rPr lang="ru-RU" dirty="0"/>
              <a:t>– </a:t>
            </a:r>
            <a:r>
              <a:rPr lang="ru-RU" dirty="0" err="1"/>
              <a:t>досконале</a:t>
            </a:r>
            <a:r>
              <a:rPr lang="ru-RU" dirty="0"/>
              <a:t>: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утворюється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складання</a:t>
            </a:r>
            <a:r>
              <a:rPr lang="ru-RU" dirty="0"/>
              <a:t> перших </a:t>
            </a:r>
            <a:r>
              <a:rPr lang="ru-RU" dirty="0" err="1"/>
              <a:t>чотирьох</a:t>
            </a:r>
            <a:r>
              <a:rPr lang="ru-RU" dirty="0"/>
              <a:t> чисел (</a:t>
            </a:r>
            <a:r>
              <a:rPr lang="ru-RU" b="1" dirty="0"/>
              <a:t>1, 2, 3, 4).</a:t>
            </a:r>
            <a:endParaRPr lang="ru-RU" b="1" dirty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Число є основою </a:t>
            </a:r>
            <a:r>
              <a:rPr lang="ru-RU" b="1" dirty="0" err="1" smtClean="0"/>
              <a:t>гармонії</a:t>
            </a:r>
            <a:r>
              <a:rPr lang="ru-RU" b="1" dirty="0" smtClean="0"/>
              <a:t>.  </a:t>
            </a:r>
            <a:endParaRPr lang="ru-RU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288" y="260350"/>
            <a:ext cx="8496300" cy="6192838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sz="3600" dirty="0" err="1" smtClean="0"/>
              <a:t>Поняття</a:t>
            </a:r>
            <a:r>
              <a:rPr lang="ru-RU" sz="3600" dirty="0" smtClean="0"/>
              <a:t> </a:t>
            </a:r>
            <a:r>
              <a:rPr lang="ru-RU" sz="3600" dirty="0"/>
              <a:t>«</a:t>
            </a:r>
            <a:r>
              <a:rPr lang="ru-RU" sz="3600" dirty="0" err="1"/>
              <a:t>гармонія</a:t>
            </a:r>
            <a:r>
              <a:rPr lang="ru-RU" sz="3600" dirty="0"/>
              <a:t>», «</a:t>
            </a:r>
            <a:r>
              <a:rPr lang="ru-RU" sz="3600" dirty="0" err="1"/>
              <a:t>досконалість</a:t>
            </a:r>
            <a:r>
              <a:rPr lang="ru-RU" sz="3600" dirty="0"/>
              <a:t>», «краса», за </a:t>
            </a:r>
            <a:r>
              <a:rPr lang="ru-RU" sz="3600" dirty="0" err="1"/>
              <a:t>Піфагором</a:t>
            </a:r>
            <a:r>
              <a:rPr lang="ru-RU" sz="3600" dirty="0"/>
              <a:t>, </a:t>
            </a:r>
            <a:r>
              <a:rPr lang="ru-RU" sz="3600" dirty="0" err="1"/>
              <a:t>тотожні</a:t>
            </a:r>
            <a:r>
              <a:rPr lang="ru-RU" sz="3600" dirty="0"/>
              <a:t>. </a:t>
            </a:r>
            <a:r>
              <a:rPr lang="ru-RU" sz="3600" dirty="0" err="1"/>
              <a:t>Серед</a:t>
            </a:r>
            <a:r>
              <a:rPr lang="ru-RU" sz="3600" dirty="0"/>
              <a:t> </a:t>
            </a:r>
            <a:r>
              <a:rPr lang="ru-RU" sz="3600" dirty="0" err="1"/>
              <a:t>мистецтв</a:t>
            </a:r>
            <a:r>
              <a:rPr lang="ru-RU" sz="3600" dirty="0"/>
              <a:t> </a:t>
            </a:r>
            <a:r>
              <a:rPr lang="ru-RU" sz="3600" dirty="0" err="1"/>
              <a:t>найвищим</a:t>
            </a:r>
            <a:r>
              <a:rPr lang="ru-RU" sz="3600" dirty="0"/>
              <a:t> </a:t>
            </a:r>
            <a:r>
              <a:rPr lang="ru-RU" sz="3600" dirty="0" err="1"/>
              <a:t>носієм</a:t>
            </a:r>
            <a:r>
              <a:rPr lang="ru-RU" sz="3600" dirty="0"/>
              <a:t> </a:t>
            </a:r>
            <a:r>
              <a:rPr lang="ru-RU" sz="3600" dirty="0" err="1"/>
              <a:t>гармонії</a:t>
            </a:r>
            <a:r>
              <a:rPr lang="ru-RU" sz="3600" dirty="0"/>
              <a:t> є </a:t>
            </a:r>
            <a:r>
              <a:rPr lang="ru-RU" sz="3600" dirty="0" err="1"/>
              <a:t>музика</a:t>
            </a:r>
            <a:r>
              <a:rPr lang="ru-RU" sz="3600" dirty="0"/>
              <a:t>: </a:t>
            </a:r>
            <a:r>
              <a:rPr lang="ru-RU" sz="3600" dirty="0" err="1"/>
              <a:t>музика</a:t>
            </a:r>
            <a:r>
              <a:rPr lang="ru-RU" sz="3600" dirty="0"/>
              <a:t> – «</a:t>
            </a:r>
            <a:r>
              <a:rPr lang="ru-RU" sz="3600" dirty="0" err="1"/>
              <a:t>мистецтво</a:t>
            </a:r>
            <a:r>
              <a:rPr lang="ru-RU" sz="3600" dirty="0"/>
              <a:t> </a:t>
            </a:r>
            <a:r>
              <a:rPr lang="ru-RU" sz="3600" dirty="0" err="1"/>
              <a:t>мистецтв</a:t>
            </a:r>
            <a:r>
              <a:rPr lang="ru-RU" sz="3600" dirty="0"/>
              <a:t>». </a:t>
            </a:r>
            <a:r>
              <a:rPr lang="ru-RU" sz="3600" dirty="0" err="1"/>
              <a:t>Особливе</a:t>
            </a:r>
            <a:r>
              <a:rPr lang="ru-RU" sz="3600" dirty="0"/>
              <a:t> </a:t>
            </a:r>
            <a:r>
              <a:rPr lang="ru-RU" sz="3600" dirty="0" err="1"/>
              <a:t>значення</a:t>
            </a:r>
            <a:r>
              <a:rPr lang="ru-RU" sz="3600" dirty="0"/>
              <a:t> в </a:t>
            </a:r>
            <a:r>
              <a:rPr lang="ru-RU" sz="3600" dirty="0" err="1"/>
              <a:t>ній</a:t>
            </a:r>
            <a:r>
              <a:rPr lang="ru-RU" sz="3600" dirty="0"/>
              <a:t> </a:t>
            </a:r>
            <a:r>
              <a:rPr lang="ru-RU" sz="3600" dirty="0" err="1"/>
              <a:t>належить</a:t>
            </a:r>
            <a:r>
              <a:rPr lang="ru-RU" sz="3600" dirty="0"/>
              <a:t> </a:t>
            </a:r>
            <a:r>
              <a:rPr lang="ru-RU" sz="3600" dirty="0" err="1"/>
              <a:t>чуттєвій</a:t>
            </a:r>
            <a:r>
              <a:rPr lang="ru-RU" sz="3600" dirty="0"/>
              <a:t> </a:t>
            </a:r>
            <a:r>
              <a:rPr lang="ru-RU" sz="3600" dirty="0" err="1"/>
              <a:t>природі</a:t>
            </a:r>
            <a:r>
              <a:rPr lang="ru-RU" sz="3600" dirty="0"/>
              <a:t>, тому </a:t>
            </a:r>
            <a:r>
              <a:rPr lang="ru-RU" sz="3600" dirty="0" err="1"/>
              <a:t>Піфагор</a:t>
            </a:r>
            <a:r>
              <a:rPr lang="ru-RU" sz="3600" dirty="0"/>
              <a:t> </a:t>
            </a:r>
            <a:r>
              <a:rPr lang="ru-RU" sz="3600" dirty="0" err="1"/>
              <a:t>здійснив</a:t>
            </a:r>
            <a:r>
              <a:rPr lang="ru-RU" sz="3600" dirty="0"/>
              <a:t> </a:t>
            </a:r>
            <a:r>
              <a:rPr lang="ru-RU" sz="3600" dirty="0" err="1"/>
              <a:t>надзвичайний</a:t>
            </a:r>
            <a:r>
              <a:rPr lang="ru-RU" sz="3600" dirty="0"/>
              <a:t> </a:t>
            </a:r>
            <a:r>
              <a:rPr lang="uk-UA" sz="3600" i="1" dirty="0"/>
              <a:t>внесок у розробку проблем музичного виховання, специфіку </a:t>
            </a:r>
            <a:r>
              <a:rPr lang="uk-UA" sz="3600" i="1" dirty="0" smtClean="0"/>
              <a:t>сприйняття </a:t>
            </a:r>
            <a:r>
              <a:rPr lang="uk-UA" sz="3600" i="1" dirty="0"/>
              <a:t>музичного твору</a:t>
            </a:r>
            <a:r>
              <a:rPr lang="uk-UA" sz="3600" i="1" dirty="0" smtClean="0"/>
              <a:t>.</a:t>
            </a:r>
            <a:endParaRPr lang="uk-UA" sz="3600" i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 err="1" smtClean="0"/>
              <a:t>Ввів</a:t>
            </a:r>
            <a:r>
              <a:rPr lang="ru-RU" sz="3600" dirty="0" smtClean="0"/>
              <a:t> принцип </a:t>
            </a:r>
            <a:r>
              <a:rPr lang="ru-RU" sz="3600" dirty="0"/>
              <a:t>«золотого </a:t>
            </a:r>
            <a:r>
              <a:rPr lang="ru-RU" sz="3600" dirty="0" err="1" smtClean="0"/>
              <a:t>перетину</a:t>
            </a:r>
            <a:r>
              <a:rPr lang="ru-RU" sz="3600" dirty="0" smtClean="0"/>
              <a:t>» – </a:t>
            </a:r>
            <a:r>
              <a:rPr lang="ru-RU" sz="3600" dirty="0" err="1" smtClean="0"/>
              <a:t>співвідношення</a:t>
            </a:r>
            <a:r>
              <a:rPr lang="ru-RU" sz="3600" dirty="0" smtClean="0"/>
              <a:t>  5:8  (= </a:t>
            </a:r>
            <a:r>
              <a:rPr lang="ru-RU" sz="3600" dirty="0"/>
              <a:t>8:13 = 13:21 = </a:t>
            </a:r>
            <a:r>
              <a:rPr lang="ru-RU" sz="3600" dirty="0" smtClean="0"/>
              <a:t>21:34) – </a:t>
            </a:r>
            <a:r>
              <a:rPr lang="ru-RU" sz="3600" dirty="0" err="1" smtClean="0"/>
              <a:t>це</a:t>
            </a:r>
            <a:r>
              <a:rPr lang="ru-RU" sz="3600" dirty="0" smtClean="0"/>
              <a:t> основа </a:t>
            </a:r>
            <a:r>
              <a:rPr lang="ru-RU" sz="3600" dirty="0" err="1" smtClean="0"/>
              <a:t>гармонії</a:t>
            </a:r>
            <a:r>
              <a:rPr lang="ru-RU" sz="3600" dirty="0" smtClean="0"/>
              <a:t> в предметному </a:t>
            </a:r>
            <a:r>
              <a:rPr lang="ru-RU" sz="3600" dirty="0" err="1" smtClean="0"/>
              <a:t>світі</a:t>
            </a:r>
            <a:r>
              <a:rPr lang="ru-RU" sz="3600" dirty="0" smtClean="0"/>
              <a:t>. </a:t>
            </a:r>
            <a:r>
              <a:rPr lang="ru-RU" sz="3600" dirty="0" err="1" smtClean="0"/>
              <a:t>Всі</a:t>
            </a:r>
            <a:r>
              <a:rPr lang="ru-RU" sz="3600" dirty="0" smtClean="0"/>
              <a:t> </a:t>
            </a:r>
            <a:r>
              <a:rPr lang="ru-RU" sz="3600" dirty="0" err="1" smtClean="0"/>
              <a:t>предмети</a:t>
            </a:r>
            <a:r>
              <a:rPr lang="ru-RU" sz="3600" dirty="0" smtClean="0"/>
              <a:t>, </a:t>
            </a:r>
            <a:r>
              <a:rPr lang="ru-RU" sz="3600" dirty="0" err="1" smtClean="0"/>
              <a:t>що</a:t>
            </a:r>
            <a:r>
              <a:rPr lang="ru-RU" sz="3600" dirty="0" smtClean="0"/>
              <a:t> </a:t>
            </a:r>
            <a:r>
              <a:rPr lang="ru-RU" sz="3600" dirty="0" err="1" smtClean="0"/>
              <a:t>мають</a:t>
            </a:r>
            <a:r>
              <a:rPr lang="ru-RU" sz="3600" dirty="0" smtClean="0"/>
              <a:t>  </a:t>
            </a:r>
            <a:r>
              <a:rPr lang="ru-RU" sz="3600" dirty="0" err="1" smtClean="0"/>
              <a:t>співвідношення</a:t>
            </a:r>
            <a:r>
              <a:rPr lang="ru-RU" sz="3600" dirty="0" smtClean="0"/>
              <a:t> 5:8  є </a:t>
            </a:r>
            <a:r>
              <a:rPr lang="ru-RU" sz="3600" dirty="0" err="1" smtClean="0"/>
              <a:t>естетичними</a:t>
            </a:r>
            <a:r>
              <a:rPr lang="ru-RU" sz="3600" dirty="0" smtClean="0"/>
              <a:t>,  </a:t>
            </a:r>
            <a:r>
              <a:rPr lang="ru-RU" sz="3600" dirty="0" err="1" smtClean="0"/>
              <a:t>бо</a:t>
            </a:r>
            <a:r>
              <a:rPr lang="ru-RU" sz="3600" dirty="0" smtClean="0"/>
              <a:t> є </a:t>
            </a:r>
            <a:r>
              <a:rPr lang="ru-RU" sz="3600" dirty="0" err="1" smtClean="0"/>
              <a:t>пропорційними</a:t>
            </a:r>
            <a:r>
              <a:rPr lang="ru-RU" sz="3600" dirty="0" smtClean="0"/>
              <a:t> </a:t>
            </a:r>
            <a:r>
              <a:rPr lang="ru-RU" sz="3600" dirty="0"/>
              <a:t>та </a:t>
            </a:r>
            <a:r>
              <a:rPr lang="ru-RU" sz="3600" dirty="0" err="1"/>
              <a:t>справляють</a:t>
            </a:r>
            <a:r>
              <a:rPr lang="ru-RU" sz="3600" dirty="0"/>
              <a:t> </a:t>
            </a:r>
            <a:r>
              <a:rPr lang="ru-RU" sz="3600" dirty="0" err="1"/>
              <a:t>приємне</a:t>
            </a:r>
            <a:r>
              <a:rPr lang="ru-RU" sz="3600" dirty="0"/>
              <a:t> </a:t>
            </a:r>
            <a:r>
              <a:rPr lang="ru-RU" sz="3600" dirty="0" err="1"/>
              <a:t>зорове</a:t>
            </a:r>
            <a:r>
              <a:rPr lang="ru-RU" sz="3600" dirty="0"/>
              <a:t> </a:t>
            </a:r>
            <a:r>
              <a:rPr lang="ru-RU" sz="3600" dirty="0" err="1"/>
              <a:t>враження</a:t>
            </a:r>
            <a:r>
              <a:rPr lang="ru-RU" sz="3600" dirty="0"/>
              <a:t>.</a:t>
            </a:r>
            <a:endParaRPr lang="ru-RU" sz="36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6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err="1"/>
              <a:t>Естетичне</a:t>
            </a:r>
            <a:r>
              <a:rPr lang="ru-RU" sz="3600" b="1" dirty="0"/>
              <a:t> </a:t>
            </a:r>
            <a:r>
              <a:rPr lang="ru-RU" sz="3600" b="1" dirty="0" err="1"/>
              <a:t>вчення</a:t>
            </a:r>
            <a:r>
              <a:rPr lang="ru-RU" sz="3600" b="1" dirty="0"/>
              <a:t> Сократа </a:t>
            </a:r>
            <a:r>
              <a:rPr lang="ru-RU" sz="3600" b="1" dirty="0" smtClean="0"/>
              <a:t>( </a:t>
            </a:r>
            <a:r>
              <a:rPr lang="ru-RU" sz="3600" b="1" dirty="0"/>
              <a:t>469-399 </a:t>
            </a:r>
            <a:r>
              <a:rPr lang="en-US" sz="3600" b="1" dirty="0" err="1"/>
              <a:t>pp</a:t>
            </a:r>
            <a:r>
              <a:rPr lang="ru-RU" sz="3600" b="1" dirty="0"/>
              <a:t>. до </a:t>
            </a:r>
            <a:r>
              <a:rPr lang="ru-RU" sz="3600" b="1" dirty="0" err="1"/>
              <a:t>н.е</a:t>
            </a:r>
            <a:r>
              <a:rPr lang="ru-RU" sz="3600" b="1" dirty="0"/>
              <a:t>.) </a:t>
            </a:r>
            <a:r>
              <a:rPr lang="ru-RU" sz="3600" b="1" dirty="0" err="1"/>
              <a:t>грунтується</a:t>
            </a:r>
            <a:r>
              <a:rPr lang="ru-RU" sz="3600" b="1" dirty="0"/>
              <a:t> на таких </a:t>
            </a:r>
            <a:r>
              <a:rPr lang="ru-RU" sz="3600" b="1" dirty="0" err="1"/>
              <a:t>ідеях</a:t>
            </a:r>
            <a:r>
              <a:rPr lang="ru-RU" sz="3600" b="1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 smtClean="0"/>
              <a:t>етичне</a:t>
            </a:r>
            <a:r>
              <a:rPr lang="ru-RU" dirty="0" smtClean="0"/>
              <a:t> </a:t>
            </a:r>
            <a:r>
              <a:rPr lang="ru-RU" dirty="0"/>
              <a:t>й </a:t>
            </a:r>
            <a:r>
              <a:rPr lang="ru-RU" dirty="0" err="1"/>
              <a:t>естетичне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єдине</a:t>
            </a:r>
            <a:r>
              <a:rPr lang="ru-RU" dirty="0"/>
              <a:t> </a:t>
            </a:r>
            <a:r>
              <a:rPr lang="ru-RU" dirty="0" err="1"/>
              <a:t>ціле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відображено</a:t>
            </a:r>
            <a:r>
              <a:rPr lang="ru-RU" dirty="0"/>
              <a:t> в </a:t>
            </a:r>
            <a:r>
              <a:rPr lang="ru-RU" dirty="0" err="1"/>
              <a:t>понятті</a:t>
            </a:r>
            <a:r>
              <a:rPr lang="ru-RU" dirty="0"/>
              <a:t> </a:t>
            </a:r>
            <a:r>
              <a:rPr lang="ru-RU" b="1" dirty="0" err="1"/>
              <a:t>калокагатія</a:t>
            </a:r>
            <a:r>
              <a:rPr lang="ru-RU" dirty="0"/>
              <a:t> (</a:t>
            </a:r>
            <a:r>
              <a:rPr lang="ru-RU" dirty="0" err="1"/>
              <a:t>єдність</a:t>
            </a:r>
            <a:r>
              <a:rPr lang="ru-RU" dirty="0"/>
              <a:t> </a:t>
            </a:r>
            <a:r>
              <a:rPr lang="ru-RU" dirty="0" err="1"/>
              <a:t>краси</a:t>
            </a:r>
            <a:r>
              <a:rPr lang="ru-RU" dirty="0"/>
              <a:t> та добра);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• </a:t>
            </a:r>
            <a:r>
              <a:rPr lang="ru-RU" b="1" dirty="0" err="1"/>
              <a:t>прекрасне</a:t>
            </a:r>
            <a:r>
              <a:rPr lang="ru-RU" b="1" dirty="0"/>
              <a:t> </a:t>
            </a:r>
            <a:r>
              <a:rPr lang="ru-RU" b="1" dirty="0" err="1"/>
              <a:t>пов’язане</a:t>
            </a:r>
            <a:r>
              <a:rPr lang="ru-RU" b="1" dirty="0"/>
              <a:t> з </a:t>
            </a:r>
            <a:r>
              <a:rPr lang="ru-RU" b="1" dirty="0" err="1"/>
              <a:t>користю</a:t>
            </a:r>
            <a:r>
              <a:rPr lang="ru-RU" b="1" dirty="0"/>
              <a:t>, </a:t>
            </a:r>
            <a:r>
              <a:rPr lang="ru-RU" b="1" dirty="0" err="1"/>
              <a:t>доцільністю</a:t>
            </a:r>
            <a:r>
              <a:rPr lang="ru-RU" dirty="0"/>
              <a:t>, </a:t>
            </a:r>
            <a:r>
              <a:rPr lang="ru-RU" dirty="0" err="1" smtClean="0"/>
              <a:t>прекрасне</a:t>
            </a:r>
            <a:r>
              <a:rPr lang="ru-RU" dirty="0" smtClean="0"/>
              <a:t> - </a:t>
            </a:r>
            <a:r>
              <a:rPr lang="ru-RU" dirty="0" err="1"/>
              <a:t>відносне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відносність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тими</a:t>
            </a:r>
            <a:r>
              <a:rPr lang="ru-RU" dirty="0"/>
              <a:t> </a:t>
            </a:r>
            <a:r>
              <a:rPr lang="ru-RU" dirty="0" err="1"/>
              <a:t>цілями</a:t>
            </a:r>
            <a:r>
              <a:rPr lang="ru-RU" dirty="0"/>
              <a:t>, </a:t>
            </a:r>
            <a:r>
              <a:rPr lang="ru-RU" dirty="0" err="1"/>
              <a:t>котрі</a:t>
            </a:r>
            <a:r>
              <a:rPr lang="ru-RU" dirty="0"/>
              <a:t> ставить </a:t>
            </a:r>
            <a:r>
              <a:rPr lang="ru-RU" dirty="0" err="1"/>
              <a:t>людина</a:t>
            </a:r>
            <a:r>
              <a:rPr lang="ru-RU" dirty="0"/>
              <a:t>;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•</a:t>
            </a:r>
            <a:r>
              <a:rPr lang="uk-UA" dirty="0"/>
              <a:t> </a:t>
            </a:r>
            <a:r>
              <a:rPr lang="ru-RU" b="1" dirty="0" err="1"/>
              <a:t>мистецтво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наслідування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, а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об’єктом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прекрасна духом і </a:t>
            </a:r>
            <a:r>
              <a:rPr lang="ru-RU" dirty="0" err="1"/>
              <a:t>тілом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;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• </a:t>
            </a:r>
            <a:r>
              <a:rPr lang="ru-RU" b="1" dirty="0" err="1"/>
              <a:t>мистецтво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dirty="0" smtClean="0"/>
              <a:t>повинно </a:t>
            </a:r>
            <a:r>
              <a:rPr lang="ru-RU" dirty="0" err="1"/>
              <a:t>відображати</a:t>
            </a:r>
            <a:r>
              <a:rPr lang="ru-RU" dirty="0"/>
              <a:t> «стан </a:t>
            </a:r>
            <a:r>
              <a:rPr lang="ru-RU" dirty="0" err="1"/>
              <a:t>душі</a:t>
            </a:r>
            <a:r>
              <a:rPr lang="ru-RU" dirty="0"/>
              <a:t>»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, «</a:t>
            </a:r>
            <a:r>
              <a:rPr lang="ru-RU" dirty="0" err="1"/>
              <a:t>тілесне</a:t>
            </a:r>
            <a:r>
              <a:rPr lang="ru-RU" dirty="0"/>
              <a:t>»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підкорене</a:t>
            </a:r>
            <a:r>
              <a:rPr lang="ru-RU" dirty="0"/>
              <a:t> «духовному».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Література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700" dirty="0"/>
              <a:t> </a:t>
            </a:r>
            <a:r>
              <a:rPr lang="uk-UA" sz="3700" b="1" dirty="0"/>
              <a:t>Естетика: навчальний посібник </a:t>
            </a:r>
            <a:r>
              <a:rPr lang="uk-UA" sz="3700" dirty="0"/>
              <a:t>затверджено МОН України / Лариса Тимофіївна Левчук, Валентина Іванівна Панченко, Олена Ігорівна </a:t>
            </a:r>
            <a:r>
              <a:rPr lang="uk-UA" sz="3700" dirty="0" err="1"/>
              <a:t>Оніщенко</a:t>
            </a:r>
            <a:r>
              <a:rPr lang="uk-UA" sz="3700" dirty="0"/>
              <a:t>, Дмитро Юрійович </a:t>
            </a:r>
            <a:r>
              <a:rPr lang="uk-UA" sz="3700" dirty="0" err="1"/>
              <a:t>Кучерюк</a:t>
            </a:r>
            <a:r>
              <a:rPr lang="uk-UA" sz="3700" dirty="0"/>
              <a:t>. – 3-тє вид., </a:t>
            </a:r>
            <a:r>
              <a:rPr lang="uk-UA" sz="3700" dirty="0" err="1"/>
              <a:t>допов</a:t>
            </a:r>
            <a:r>
              <a:rPr lang="uk-UA" sz="3700" dirty="0"/>
              <a:t>. і </a:t>
            </a:r>
            <a:r>
              <a:rPr lang="uk-UA" sz="3700" dirty="0" err="1"/>
              <a:t>переробл</a:t>
            </a:r>
            <a:r>
              <a:rPr lang="uk-UA" sz="3700" dirty="0"/>
              <a:t>. – К.: Центр учбової літератури, 2010. – 520 с. – http://culonline.com.ua/Books/Estetika_Levchuk_2010.pdf#toolbar=0. – (Бібліотека ЗНУ). </a:t>
            </a:r>
            <a:endParaRPr lang="ru-RU" sz="37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1"/>
            <a:srcRect/>
            <a:tile tx="0" ty="0" sx="100000" sy="100000" flip="none" algn="tl"/>
          </a:blipFill>
        </p:spPr>
        <p:txBody>
          <a:bodyPr/>
          <a:lstStyle/>
          <a:p>
            <a:r>
              <a:rPr lang="uk-UA" b="1" smtClean="0"/>
              <a:t>Естетика Платона: основні ідеї</a:t>
            </a:r>
            <a:endParaRPr lang="ru-RU" b="1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i="1" dirty="0"/>
              <a:t>1) </a:t>
            </a:r>
            <a:r>
              <a:rPr lang="ru-RU" i="1" dirty="0" err="1"/>
              <a:t>Прекрасне</a:t>
            </a:r>
            <a:r>
              <a:rPr lang="ru-RU" i="1" dirty="0"/>
              <a:t> </a:t>
            </a:r>
            <a:r>
              <a:rPr lang="ru-RU" i="1" dirty="0" err="1" smtClean="0"/>
              <a:t>існує</a:t>
            </a:r>
            <a:r>
              <a:rPr lang="ru-RU" i="1" dirty="0" smtClean="0"/>
              <a:t>  не в </a:t>
            </a:r>
            <a:r>
              <a:rPr lang="ru-RU" i="1" dirty="0" err="1"/>
              <a:t>цьому</a:t>
            </a:r>
            <a:r>
              <a:rPr lang="ru-RU" i="1" dirty="0"/>
              <a:t> </a:t>
            </a:r>
            <a:r>
              <a:rPr lang="ru-RU" i="1" dirty="0" err="1" smtClean="0"/>
              <a:t>світі</a:t>
            </a:r>
            <a:r>
              <a:rPr lang="ru-RU" i="1" dirty="0" smtClean="0"/>
              <a:t>, а в </a:t>
            </a:r>
            <a:r>
              <a:rPr lang="ru-RU" i="1" dirty="0" err="1" smtClean="0"/>
              <a:t>світі</a:t>
            </a:r>
            <a:r>
              <a:rPr lang="ru-RU" i="1" dirty="0" smtClean="0"/>
              <a:t> </a:t>
            </a:r>
            <a:r>
              <a:rPr lang="ru-RU" i="1" dirty="0" err="1" smtClean="0"/>
              <a:t>ідей</a:t>
            </a:r>
            <a:r>
              <a:rPr lang="ru-RU" i="1" dirty="0" smtClean="0"/>
              <a:t>.</a:t>
            </a:r>
            <a:r>
              <a:rPr lang="ru-RU" dirty="0" smtClean="0"/>
              <a:t>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i="1" dirty="0"/>
              <a:t>2) </a:t>
            </a:r>
            <a:r>
              <a:rPr lang="ru-RU" i="1" dirty="0" smtClean="0"/>
              <a:t>Способом </a:t>
            </a:r>
            <a:r>
              <a:rPr lang="ru-RU" i="1" dirty="0" err="1"/>
              <a:t>осягнення</a:t>
            </a:r>
            <a:r>
              <a:rPr lang="ru-RU" i="1" dirty="0"/>
              <a:t> прекрасного є не </a:t>
            </a:r>
            <a:r>
              <a:rPr lang="ru-RU" i="1" dirty="0" err="1"/>
              <a:t>художня</a:t>
            </a:r>
            <a:r>
              <a:rPr lang="ru-RU" i="1" dirty="0"/>
              <a:t> </a:t>
            </a:r>
            <a:r>
              <a:rPr lang="ru-RU" i="1" dirty="0" err="1"/>
              <a:t>творчість</a:t>
            </a:r>
            <a:r>
              <a:rPr lang="ru-RU" i="1" dirty="0"/>
              <a:t> і не </a:t>
            </a:r>
            <a:r>
              <a:rPr lang="ru-RU" i="1" dirty="0" err="1"/>
              <a:t>сприйняття</a:t>
            </a:r>
            <a:r>
              <a:rPr lang="ru-RU" i="1" dirty="0"/>
              <a:t> </a:t>
            </a:r>
            <a:r>
              <a:rPr lang="ru-RU" i="1" dirty="0" err="1"/>
              <a:t>художніх</a:t>
            </a:r>
            <a:r>
              <a:rPr lang="ru-RU" i="1" dirty="0"/>
              <a:t> </a:t>
            </a:r>
            <a:r>
              <a:rPr lang="ru-RU" i="1" dirty="0" err="1"/>
              <a:t>творів</a:t>
            </a:r>
            <a:r>
              <a:rPr lang="ru-RU" i="1" dirty="0"/>
              <a:t>, а </a:t>
            </a:r>
            <a:r>
              <a:rPr lang="ru-RU" i="1" dirty="0" err="1"/>
              <a:t>відсторонене</a:t>
            </a:r>
            <a:r>
              <a:rPr lang="ru-RU" i="1" dirty="0"/>
              <a:t> </a:t>
            </a:r>
            <a:r>
              <a:rPr lang="ru-RU" i="1" dirty="0" err="1"/>
              <a:t>споглядання</a:t>
            </a:r>
            <a:r>
              <a:rPr lang="ru-RU" i="1" dirty="0"/>
              <a:t> </a:t>
            </a:r>
            <a:r>
              <a:rPr lang="ru-RU" i="1" dirty="0" err="1"/>
              <a:t>ідей</a:t>
            </a:r>
            <a:r>
              <a:rPr lang="ru-RU" i="1" dirty="0" smtClean="0"/>
              <a:t>.</a:t>
            </a:r>
            <a:endParaRPr lang="ru-RU" i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i="1" dirty="0" smtClean="0"/>
              <a:t>3)</a:t>
            </a:r>
            <a:r>
              <a:rPr lang="uk-UA" i="1" dirty="0"/>
              <a:t> </a:t>
            </a:r>
            <a:r>
              <a:rPr lang="ru-RU" i="1" dirty="0" err="1"/>
              <a:t>Джерело</a:t>
            </a:r>
            <a:r>
              <a:rPr lang="ru-RU" i="1" dirty="0"/>
              <a:t> </a:t>
            </a:r>
            <a:r>
              <a:rPr lang="ru-RU" i="1" dirty="0" err="1"/>
              <a:t>творчого</a:t>
            </a:r>
            <a:r>
              <a:rPr lang="ru-RU" i="1" dirty="0"/>
              <a:t> </a:t>
            </a:r>
            <a:r>
              <a:rPr lang="ru-RU" i="1" dirty="0" err="1"/>
              <a:t>натхнення</a:t>
            </a:r>
            <a:r>
              <a:rPr lang="ru-RU" i="1" dirty="0"/>
              <a:t> </a:t>
            </a:r>
            <a:r>
              <a:rPr lang="ru-RU" i="1" dirty="0" err="1"/>
              <a:t>необхідно</a:t>
            </a:r>
            <a:r>
              <a:rPr lang="ru-RU" i="1" dirty="0"/>
              <a:t> </a:t>
            </a:r>
            <a:r>
              <a:rPr lang="ru-RU" i="1" dirty="0" err="1"/>
              <a:t>шукати</a:t>
            </a:r>
            <a:r>
              <a:rPr lang="ru-RU" i="1" dirty="0"/>
              <a:t> поза </a:t>
            </a:r>
            <a:r>
              <a:rPr lang="ru-RU" i="1" dirty="0" err="1" smtClean="0"/>
              <a:t>суб’єктом</a:t>
            </a:r>
            <a:r>
              <a:rPr lang="ru-RU" i="1" dirty="0" smtClean="0"/>
              <a:t>.</a:t>
            </a:r>
            <a:endParaRPr lang="ru-RU" i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i="1" dirty="0" smtClean="0"/>
              <a:t>4)</a:t>
            </a:r>
            <a:r>
              <a:rPr lang="uk-UA" dirty="0"/>
              <a:t> </a:t>
            </a:r>
            <a:r>
              <a:rPr lang="uk-UA" i="1" dirty="0"/>
              <a:t>Мистецтво – це «наслідуваний з наслідування», «тінь тіней»,</a:t>
            </a:r>
            <a:r>
              <a:rPr lang="uk-UA" dirty="0"/>
              <a:t> «</a:t>
            </a:r>
            <a:r>
              <a:rPr lang="uk-UA" i="1" dirty="0"/>
              <a:t>копія копії</a:t>
            </a:r>
            <a:r>
              <a:rPr lang="uk-UA" dirty="0" smtClean="0"/>
              <a:t>».</a:t>
            </a:r>
            <a:endParaRPr lang="uk-UA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i="1" dirty="0" smtClean="0"/>
              <a:t>5)</a:t>
            </a:r>
            <a:r>
              <a:rPr lang="uk-UA" dirty="0" smtClean="0"/>
              <a:t> </a:t>
            </a:r>
            <a:r>
              <a:rPr lang="ru-RU" i="1" dirty="0" err="1"/>
              <a:t>Мистецтво</a:t>
            </a:r>
            <a:r>
              <a:rPr lang="ru-RU" i="1" dirty="0"/>
              <a:t> </a:t>
            </a:r>
            <a:r>
              <a:rPr lang="ru-RU" i="1" dirty="0" err="1"/>
              <a:t>позбавлене</a:t>
            </a:r>
            <a:r>
              <a:rPr lang="ru-RU" i="1" dirty="0"/>
              <a:t> </a:t>
            </a:r>
            <a:r>
              <a:rPr lang="ru-RU" i="1" dirty="0" err="1"/>
              <a:t>виховного</a:t>
            </a:r>
            <a:r>
              <a:rPr lang="ru-RU" i="1" dirty="0"/>
              <a:t> </a:t>
            </a:r>
            <a:r>
              <a:rPr lang="ru-RU" i="1" dirty="0" err="1"/>
              <a:t>значення</a:t>
            </a:r>
            <a:r>
              <a:rPr lang="ru-RU" i="1" dirty="0"/>
              <a:t>.</a:t>
            </a:r>
            <a:endParaRPr lang="ru-RU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Платон: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blipFill>
            <a:blip r:embed="rId1" cstate="print"/>
            <a:tile tx="0" ty="0" sx="100000" sy="100000" flip="none" algn="tl"/>
          </a:blipFill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b="1" dirty="0" smtClean="0"/>
              <a:t>Мистецтво</a:t>
            </a:r>
            <a:r>
              <a:rPr lang="uk-UA" dirty="0" smtClean="0"/>
              <a:t> </a:t>
            </a:r>
            <a:r>
              <a:rPr lang="ru-RU" dirty="0" err="1" smtClean="0"/>
              <a:t>користується</a:t>
            </a:r>
            <a:r>
              <a:rPr lang="ru-RU" dirty="0" smtClean="0"/>
              <a:t> </a:t>
            </a:r>
            <a:r>
              <a:rPr lang="ru-RU" dirty="0" err="1"/>
              <a:t>багатьма</a:t>
            </a:r>
            <a:r>
              <a:rPr lang="ru-RU" dirty="0"/>
              <a:t> способами </a:t>
            </a:r>
            <a:r>
              <a:rPr lang="ru-RU" dirty="0" err="1"/>
              <a:t>відтворення</a:t>
            </a:r>
            <a:r>
              <a:rPr lang="ru-RU" dirty="0"/>
              <a:t> </a:t>
            </a:r>
            <a:r>
              <a:rPr lang="ru-RU" dirty="0" err="1"/>
              <a:t>чуттєвої</a:t>
            </a:r>
            <a:r>
              <a:rPr lang="ru-RU" dirty="0"/>
              <a:t> </a:t>
            </a:r>
            <a:r>
              <a:rPr lang="ru-RU" dirty="0" err="1"/>
              <a:t>дійсності</a:t>
            </a:r>
            <a:r>
              <a:rPr lang="ru-RU" dirty="0"/>
              <a:t>, до того ж, </a:t>
            </a:r>
            <a:r>
              <a:rPr lang="ru-RU" dirty="0" err="1"/>
              <a:t>відтворюються</a:t>
            </a:r>
            <a:r>
              <a:rPr lang="ru-RU" dirty="0"/>
              <a:t> </a:t>
            </a:r>
            <a:r>
              <a:rPr lang="ru-RU" i="1" dirty="0"/>
              <a:t>не </a:t>
            </a:r>
            <a:r>
              <a:rPr lang="ru-RU" i="1" dirty="0" err="1"/>
              <a:t>лише</a:t>
            </a:r>
            <a:r>
              <a:rPr lang="ru-RU" i="1" dirty="0"/>
              <a:t> </a:t>
            </a:r>
            <a:r>
              <a:rPr lang="ru-RU" i="1" dirty="0" err="1"/>
              <a:t>прекрасні</a:t>
            </a:r>
            <a:r>
              <a:rPr lang="ru-RU" i="1" dirty="0"/>
              <a:t> </a:t>
            </a:r>
            <a:r>
              <a:rPr lang="ru-RU" i="1" dirty="0" err="1"/>
              <a:t>речі</a:t>
            </a:r>
            <a:r>
              <a:rPr lang="ru-RU" i="1" dirty="0"/>
              <a:t>, а й </a:t>
            </a:r>
            <a:r>
              <a:rPr lang="ru-RU" i="1" dirty="0" err="1"/>
              <a:t>потворні</a:t>
            </a:r>
            <a:r>
              <a:rPr lang="ru-RU" i="1" dirty="0"/>
              <a:t>, </a:t>
            </a:r>
            <a:r>
              <a:rPr lang="ru-RU" i="1" dirty="0" err="1"/>
              <a:t>негідні</a:t>
            </a:r>
            <a:r>
              <a:rPr lang="ru-RU" i="1" dirty="0"/>
              <a:t>:</a:t>
            </a:r>
            <a:endParaRPr lang="ru-RU" b="1" i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– </a:t>
            </a:r>
            <a:r>
              <a:rPr lang="ru-RU" dirty="0" err="1"/>
              <a:t>актор</a:t>
            </a:r>
            <a:r>
              <a:rPr lang="ru-RU" dirty="0"/>
              <a:t> </a:t>
            </a:r>
            <a:r>
              <a:rPr lang="ru-RU" dirty="0" err="1"/>
              <a:t>грає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п’яних</a:t>
            </a:r>
            <a:r>
              <a:rPr lang="ru-RU" dirty="0"/>
              <a:t>, </a:t>
            </a:r>
            <a:r>
              <a:rPr lang="ru-RU" dirty="0" err="1"/>
              <a:t>поганих</a:t>
            </a:r>
            <a:r>
              <a:rPr lang="ru-RU" dirty="0"/>
              <a:t> людей, </a:t>
            </a:r>
            <a:r>
              <a:rPr lang="ru-RU" dirty="0" err="1"/>
              <a:t>злочинців</a:t>
            </a:r>
            <a:r>
              <a:rPr lang="ru-RU" dirty="0"/>
              <a:t>;</a:t>
            </a:r>
            <a:endParaRPr lang="ru-RU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– </a:t>
            </a:r>
            <a:r>
              <a:rPr lang="ru-RU" dirty="0"/>
              <a:t>художник </a:t>
            </a:r>
            <a:r>
              <a:rPr lang="ru-RU" dirty="0" err="1"/>
              <a:t>зображує</a:t>
            </a:r>
            <a:r>
              <a:rPr lang="ru-RU" dirty="0"/>
              <a:t> </a:t>
            </a:r>
            <a:r>
              <a:rPr lang="ru-RU" dirty="0" err="1"/>
              <a:t>потворні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 й </a:t>
            </a:r>
            <a:r>
              <a:rPr lang="ru-RU" dirty="0" err="1"/>
              <a:t>обличчя</a:t>
            </a:r>
            <a:r>
              <a:rPr lang="ru-RU" dirty="0"/>
              <a:t>;</a:t>
            </a:r>
            <a:endParaRPr lang="ru-RU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– </a:t>
            </a:r>
            <a:r>
              <a:rPr lang="ru-RU" dirty="0"/>
              <a:t>поет </a:t>
            </a:r>
            <a:r>
              <a:rPr lang="ru-RU" dirty="0" err="1"/>
              <a:t>описує</a:t>
            </a:r>
            <a:r>
              <a:rPr lang="ru-RU" dirty="0"/>
              <a:t> </a:t>
            </a:r>
            <a:r>
              <a:rPr lang="ru-RU" dirty="0" err="1"/>
              <a:t>дурні</a:t>
            </a:r>
            <a:r>
              <a:rPr lang="ru-RU" dirty="0"/>
              <a:t> </a:t>
            </a:r>
            <a:r>
              <a:rPr lang="ru-RU" dirty="0" err="1"/>
              <a:t>вчинки</a:t>
            </a:r>
            <a:r>
              <a:rPr lang="ru-RU" dirty="0"/>
              <a:t> та </a:t>
            </a:r>
            <a:r>
              <a:rPr lang="ru-RU" dirty="0" err="1"/>
              <a:t>пристрасті</a:t>
            </a:r>
            <a:r>
              <a:rPr lang="ru-RU" dirty="0"/>
              <a:t>;</a:t>
            </a:r>
            <a:endParaRPr lang="ru-RU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– </a:t>
            </a:r>
            <a:r>
              <a:rPr lang="ru-RU" dirty="0" err="1"/>
              <a:t>музикант</a:t>
            </a:r>
            <a:r>
              <a:rPr lang="ru-RU" dirty="0"/>
              <a:t> </a:t>
            </a:r>
            <a:r>
              <a:rPr lang="ru-RU" dirty="0" err="1"/>
              <a:t>мелодіями</a:t>
            </a:r>
            <a:r>
              <a:rPr lang="ru-RU" dirty="0"/>
              <a:t> </a:t>
            </a:r>
            <a:r>
              <a:rPr lang="ru-RU" dirty="0" err="1"/>
              <a:t>пробуджує</a:t>
            </a:r>
            <a:r>
              <a:rPr lang="ru-RU" dirty="0"/>
              <a:t> </a:t>
            </a:r>
            <a:r>
              <a:rPr lang="ru-RU" dirty="0" err="1"/>
              <a:t>інколи</a:t>
            </a:r>
            <a:r>
              <a:rPr lang="ru-RU" dirty="0"/>
              <a:t> </a:t>
            </a:r>
            <a:r>
              <a:rPr lang="ru-RU" dirty="0" err="1"/>
              <a:t>суперечливі</a:t>
            </a:r>
            <a:r>
              <a:rPr lang="ru-RU" dirty="0"/>
              <a:t> </a:t>
            </a:r>
            <a:r>
              <a:rPr lang="ru-RU" dirty="0" err="1"/>
              <a:t>відчуття</a:t>
            </a:r>
            <a:r>
              <a:rPr lang="ru-RU" dirty="0"/>
              <a:t> та </a:t>
            </a:r>
            <a:r>
              <a:rPr lang="ru-RU" dirty="0" err="1"/>
              <a:t>почуття</a:t>
            </a:r>
            <a:r>
              <a:rPr lang="ru-RU" dirty="0"/>
              <a:t>.</a:t>
            </a:r>
            <a:endParaRPr lang="ru-RU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/>
              <a:t>Зображуючи</a:t>
            </a:r>
            <a:r>
              <a:rPr lang="ru-RU" dirty="0"/>
              <a:t> все </a:t>
            </a:r>
            <a:r>
              <a:rPr lang="ru-RU" dirty="0" err="1"/>
              <a:t>це</a:t>
            </a:r>
            <a:r>
              <a:rPr lang="ru-RU" dirty="0"/>
              <a:t>, </a:t>
            </a:r>
            <a:r>
              <a:rPr lang="ru-RU" dirty="0" err="1"/>
              <a:t>поети</a:t>
            </a:r>
            <a:r>
              <a:rPr lang="ru-RU" dirty="0"/>
              <a:t>, художники, </a:t>
            </a:r>
            <a:r>
              <a:rPr lang="ru-RU" dirty="0" err="1"/>
              <a:t>музиканти</a:t>
            </a:r>
            <a:r>
              <a:rPr lang="ru-RU" dirty="0"/>
              <a:t>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err="1"/>
              <a:t>переживають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ж </a:t>
            </a:r>
            <a:r>
              <a:rPr lang="ru-RU" dirty="0" err="1"/>
              <a:t>відчуття</a:t>
            </a:r>
            <a:r>
              <a:rPr lang="ru-RU" dirty="0"/>
              <a:t> та </a:t>
            </a:r>
            <a:r>
              <a:rPr lang="ru-RU" dirty="0" err="1"/>
              <a:t>спонукають</a:t>
            </a:r>
            <a:r>
              <a:rPr lang="ru-RU" dirty="0"/>
              <a:t> до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слухачів</a:t>
            </a:r>
            <a:r>
              <a:rPr lang="ru-RU" dirty="0"/>
              <a:t> і </a:t>
            </a:r>
            <a:r>
              <a:rPr lang="ru-RU" dirty="0" err="1"/>
              <a:t>глядачів</a:t>
            </a:r>
            <a:r>
              <a:rPr lang="ru-RU" dirty="0"/>
              <a:t>. </a:t>
            </a:r>
            <a:r>
              <a:rPr lang="ru-RU" b="1" i="1" dirty="0" err="1"/>
              <a:t>Згідно</a:t>
            </a:r>
            <a:r>
              <a:rPr lang="ru-RU" b="1" i="1" dirty="0"/>
              <a:t> з Платоном, в </a:t>
            </a:r>
            <a:r>
              <a:rPr lang="ru-RU" b="1" i="1" dirty="0" err="1"/>
              <a:t>ідеальному</a:t>
            </a:r>
            <a:r>
              <a:rPr lang="ru-RU" b="1" i="1" dirty="0"/>
              <a:t> </a:t>
            </a:r>
            <a:r>
              <a:rPr lang="ru-RU" b="1" i="1" dirty="0" err="1"/>
              <a:t>суспільстві</a:t>
            </a:r>
            <a:r>
              <a:rPr lang="ru-RU" b="1" i="1" dirty="0"/>
              <a:t> </a:t>
            </a:r>
            <a:r>
              <a:rPr lang="ru-RU" b="1" i="1" dirty="0" err="1"/>
              <a:t>немає</a:t>
            </a:r>
            <a:r>
              <a:rPr lang="ru-RU" b="1" i="1" dirty="0"/>
              <a:t> </a:t>
            </a:r>
            <a:r>
              <a:rPr lang="ru-RU" b="1" i="1" dirty="0" err="1"/>
              <a:t>місця</a:t>
            </a:r>
            <a:r>
              <a:rPr lang="ru-RU" b="1" i="1" dirty="0"/>
              <a:t> </a:t>
            </a:r>
            <a:r>
              <a:rPr lang="ru-RU" b="1" i="1" dirty="0" err="1"/>
              <a:t>всім</a:t>
            </a:r>
            <a:r>
              <a:rPr lang="ru-RU" b="1" i="1" dirty="0"/>
              <a:t> </a:t>
            </a:r>
            <a:r>
              <a:rPr lang="ru-RU" b="1" i="1" dirty="0" err="1"/>
              <a:t>цим</a:t>
            </a:r>
            <a:r>
              <a:rPr lang="ru-RU" b="1" i="1" dirty="0"/>
              <a:t> </a:t>
            </a:r>
            <a:r>
              <a:rPr lang="ru-RU" b="1" i="1" dirty="0" err="1"/>
              <a:t>мистецтвам</a:t>
            </a:r>
            <a:r>
              <a:rPr lang="ru-RU" b="1" i="1" dirty="0"/>
              <a:t>.</a:t>
            </a:r>
            <a:endParaRPr lang="ru-RU" b="1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Платон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 rtlCol="0">
            <a:normAutofit fontScale="850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b="1" dirty="0" err="1" smtClean="0"/>
              <a:t>Пізніше</a:t>
            </a:r>
            <a:r>
              <a:rPr lang="ru-RU" b="1" dirty="0" smtClean="0"/>
              <a:t> </a:t>
            </a:r>
            <a:r>
              <a:rPr lang="ru-RU" b="1" dirty="0" err="1" smtClean="0"/>
              <a:t>дещо</a:t>
            </a:r>
            <a:r>
              <a:rPr lang="ru-RU" b="1" dirty="0" smtClean="0"/>
              <a:t> </a:t>
            </a:r>
            <a:r>
              <a:rPr lang="ru-RU" b="1" dirty="0" err="1"/>
              <a:t>пом’якшує</a:t>
            </a:r>
            <a:r>
              <a:rPr lang="ru-RU" b="1" dirty="0"/>
              <a:t> </a:t>
            </a:r>
            <a:r>
              <a:rPr lang="ru-RU" b="1" dirty="0" err="1"/>
              <a:t>своє</a:t>
            </a:r>
            <a:r>
              <a:rPr lang="ru-RU" b="1" dirty="0"/>
              <a:t> </a:t>
            </a:r>
            <a:r>
              <a:rPr lang="ru-RU" b="1" dirty="0" err="1"/>
              <a:t>ставлення</a:t>
            </a:r>
            <a:r>
              <a:rPr lang="ru-RU" b="1" dirty="0"/>
              <a:t> до </a:t>
            </a:r>
            <a:r>
              <a:rPr lang="ru-RU" b="1" dirty="0" err="1"/>
              <a:t>мистецтва</a:t>
            </a:r>
            <a:r>
              <a:rPr lang="ru-RU" b="1" dirty="0"/>
              <a:t> та </a:t>
            </a:r>
            <a:r>
              <a:rPr lang="ru-RU" b="1" dirty="0" err="1"/>
              <a:t>припускає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є </a:t>
            </a:r>
            <a:r>
              <a:rPr lang="ru-RU" b="1" dirty="0" err="1"/>
              <a:t>певні</a:t>
            </a:r>
            <a:r>
              <a:rPr lang="ru-RU" b="1" dirty="0"/>
              <a:t> </a:t>
            </a:r>
            <a:r>
              <a:rPr lang="ru-RU" b="1" dirty="0" err="1"/>
              <a:t>мистецтва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справді</a:t>
            </a:r>
            <a:r>
              <a:rPr lang="ru-RU" b="1" dirty="0"/>
              <a:t> </a:t>
            </a:r>
            <a:r>
              <a:rPr lang="ru-RU" b="1" dirty="0" err="1"/>
              <a:t>корисні</a:t>
            </a:r>
            <a:r>
              <a:rPr lang="ru-RU" b="1" dirty="0"/>
              <a:t> для </a:t>
            </a:r>
            <a:r>
              <a:rPr lang="ru-RU" b="1" dirty="0" err="1"/>
              <a:t>суспільства</a:t>
            </a:r>
            <a:r>
              <a:rPr lang="ru-RU" b="1" dirty="0"/>
              <a:t> та </a:t>
            </a:r>
            <a:r>
              <a:rPr lang="ru-RU" b="1" dirty="0" err="1"/>
              <a:t>виховують</a:t>
            </a:r>
            <a:r>
              <a:rPr lang="ru-RU" b="1" dirty="0"/>
              <a:t> </a:t>
            </a:r>
            <a:r>
              <a:rPr lang="ru-RU" b="1" dirty="0" err="1"/>
              <a:t>громадян</a:t>
            </a:r>
            <a:r>
              <a:rPr lang="ru-RU" b="1" dirty="0"/>
              <a:t>. </a:t>
            </a:r>
            <a:r>
              <a:rPr lang="ru-RU" b="1" dirty="0" err="1"/>
              <a:t>Це</a:t>
            </a:r>
            <a:r>
              <a:rPr lang="ru-RU" b="1" dirty="0"/>
              <a:t>, </a:t>
            </a:r>
            <a:r>
              <a:rPr lang="ru-RU" b="1" dirty="0" err="1"/>
              <a:t>приміром</a:t>
            </a:r>
            <a:r>
              <a:rPr lang="ru-RU" b="1" dirty="0"/>
              <a:t>: </a:t>
            </a:r>
            <a:r>
              <a:rPr lang="ru-RU" b="1" dirty="0" err="1"/>
              <a:t>складання</a:t>
            </a:r>
            <a:r>
              <a:rPr lang="ru-RU" b="1" dirty="0"/>
              <a:t> та </a:t>
            </a:r>
            <a:r>
              <a:rPr lang="ru-RU" b="1" dirty="0" err="1"/>
              <a:t>виконання</a:t>
            </a:r>
            <a:r>
              <a:rPr lang="ru-RU" b="1" dirty="0"/>
              <a:t> </a:t>
            </a:r>
            <a:r>
              <a:rPr lang="ru-RU" b="1" dirty="0" err="1"/>
              <a:t>гімнів</a:t>
            </a:r>
            <a:r>
              <a:rPr lang="ru-RU" b="1" dirty="0"/>
              <a:t> </a:t>
            </a:r>
            <a:r>
              <a:rPr lang="ru-RU" b="1" dirty="0" smtClean="0"/>
              <a:t>Богам</a:t>
            </a:r>
            <a:r>
              <a:rPr lang="ru-RU" b="1" dirty="0"/>
              <a:t>, а </a:t>
            </a:r>
            <a:r>
              <a:rPr lang="ru-RU" b="1" dirty="0" err="1"/>
              <a:t>також</a:t>
            </a:r>
            <a:r>
              <a:rPr lang="ru-RU" b="1" dirty="0"/>
              <a:t> </a:t>
            </a:r>
            <a:r>
              <a:rPr lang="ru-RU" b="1" dirty="0" err="1"/>
              <a:t>дорійських</a:t>
            </a:r>
            <a:r>
              <a:rPr lang="ru-RU" b="1" dirty="0"/>
              <a:t> і </a:t>
            </a:r>
            <a:r>
              <a:rPr lang="ru-RU" b="1" dirty="0" err="1"/>
              <a:t>фрігійських</a:t>
            </a:r>
            <a:r>
              <a:rPr lang="ru-RU" b="1" dirty="0"/>
              <a:t> </a:t>
            </a:r>
            <a:r>
              <a:rPr lang="ru-RU" b="1" dirty="0" err="1"/>
              <a:t>ладів</a:t>
            </a:r>
            <a:r>
              <a:rPr lang="ru-RU" b="1" dirty="0"/>
              <a:t> (вони </a:t>
            </a:r>
            <a:r>
              <a:rPr lang="ru-RU" b="1" dirty="0" err="1"/>
              <a:t>збуджують</a:t>
            </a:r>
            <a:r>
              <a:rPr lang="ru-RU" b="1" dirty="0"/>
              <a:t> </a:t>
            </a:r>
            <a:r>
              <a:rPr lang="ru-RU" b="1" dirty="0" err="1"/>
              <a:t>мужність</a:t>
            </a:r>
            <a:r>
              <a:rPr lang="ru-RU" b="1" dirty="0"/>
              <a:t> та </a:t>
            </a:r>
            <a:r>
              <a:rPr lang="ru-RU" b="1" dirty="0" err="1"/>
              <a:t>патріотичні</a:t>
            </a:r>
            <a:r>
              <a:rPr lang="ru-RU" b="1" dirty="0"/>
              <a:t> </a:t>
            </a:r>
            <a:r>
              <a:rPr lang="ru-RU" b="1" dirty="0" err="1"/>
              <a:t>почуття</a:t>
            </a:r>
            <a:r>
              <a:rPr lang="ru-RU" b="1" dirty="0"/>
              <a:t>). Платон </a:t>
            </a:r>
            <a:r>
              <a:rPr lang="ru-RU" b="1" dirty="0" err="1"/>
              <a:t>допускає</a:t>
            </a:r>
            <a:r>
              <a:rPr lang="ru-RU" b="1" dirty="0"/>
              <a:t> </a:t>
            </a:r>
            <a:r>
              <a:rPr lang="ru-RU" b="1" dirty="0" err="1"/>
              <a:t>також</a:t>
            </a:r>
            <a:r>
              <a:rPr lang="ru-RU" b="1" dirty="0"/>
              <a:t> </a:t>
            </a:r>
            <a:r>
              <a:rPr lang="ru-RU" b="1" dirty="0" err="1"/>
              <a:t>влаштування</a:t>
            </a:r>
            <a:r>
              <a:rPr lang="ru-RU" b="1" dirty="0"/>
              <a:t> </a:t>
            </a:r>
            <a:r>
              <a:rPr lang="ru-RU" b="1" dirty="0" err="1"/>
              <a:t>хоричних</a:t>
            </a:r>
            <a:r>
              <a:rPr lang="ru-RU" b="1" dirty="0"/>
              <a:t> свят, </a:t>
            </a:r>
            <a:r>
              <a:rPr lang="ru-RU" b="1" dirty="0" err="1"/>
              <a:t>танців</a:t>
            </a:r>
            <a:r>
              <a:rPr lang="ru-RU" b="1" dirty="0"/>
              <a:t> за </a:t>
            </a:r>
            <a:r>
              <a:rPr lang="ru-RU" b="1" dirty="0" err="1"/>
              <a:t>умови</a:t>
            </a:r>
            <a:r>
              <a:rPr lang="ru-RU" b="1" dirty="0"/>
              <a:t>, </a:t>
            </a:r>
            <a:r>
              <a:rPr lang="ru-RU" b="1" dirty="0" err="1"/>
              <a:t>якщо</a:t>
            </a:r>
            <a:r>
              <a:rPr lang="ru-RU" b="1" dirty="0"/>
              <a:t> вони </a:t>
            </a:r>
            <a:r>
              <a:rPr lang="ru-RU" b="1" dirty="0" err="1"/>
              <a:t>будуть</a:t>
            </a:r>
            <a:r>
              <a:rPr lang="ru-RU" b="1" dirty="0"/>
              <a:t> </a:t>
            </a:r>
            <a:r>
              <a:rPr lang="ru-RU" b="1" dirty="0" err="1"/>
              <a:t>піднесеними</a:t>
            </a:r>
            <a:r>
              <a:rPr lang="ru-RU" b="1" dirty="0"/>
              <a:t>, </a:t>
            </a:r>
            <a:r>
              <a:rPr lang="ru-RU" b="1" dirty="0" err="1"/>
              <a:t>гармонійними</a:t>
            </a:r>
            <a:r>
              <a:rPr lang="ru-RU" b="1" dirty="0"/>
              <a:t>, </a:t>
            </a:r>
            <a:r>
              <a:rPr lang="ru-RU" b="1" dirty="0" err="1"/>
              <a:t>виховуватимуть</a:t>
            </a:r>
            <a:r>
              <a:rPr lang="ru-RU" b="1" dirty="0"/>
              <a:t> </a:t>
            </a:r>
            <a:r>
              <a:rPr lang="ru-RU" b="1" dirty="0" err="1"/>
              <a:t>відчуття</a:t>
            </a:r>
            <a:r>
              <a:rPr lang="ru-RU" b="1" dirty="0"/>
              <a:t> порядку, </a:t>
            </a:r>
            <a:r>
              <a:rPr lang="ru-RU" b="1" dirty="0" err="1"/>
              <a:t>міри</a:t>
            </a:r>
            <a:r>
              <a:rPr lang="ru-RU" b="1" dirty="0"/>
              <a:t>, </a:t>
            </a:r>
            <a:r>
              <a:rPr lang="ru-RU" b="1" dirty="0" err="1"/>
              <a:t>внутрішньої</a:t>
            </a:r>
            <a:r>
              <a:rPr lang="ru-RU" b="1" dirty="0"/>
              <a:t> </a:t>
            </a:r>
            <a:r>
              <a:rPr lang="ru-RU" b="1" dirty="0" err="1" smtClean="0"/>
              <a:t>зібраності</a:t>
            </a:r>
            <a:r>
              <a:rPr lang="ru-RU" b="1" dirty="0" smtClean="0"/>
              <a:t>.</a:t>
            </a:r>
            <a:endParaRPr lang="ru-RU" b="1" dirty="0" smtClean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 </a:t>
            </a:r>
            <a:r>
              <a:rPr lang="ru-RU" b="1" dirty="0" smtClean="0"/>
              <a:t>	</a:t>
            </a:r>
            <a:r>
              <a:rPr lang="ru-RU" b="1" dirty="0" err="1" smtClean="0"/>
              <a:t>Допустимі</a:t>
            </a:r>
            <a:r>
              <a:rPr lang="ru-RU" b="1" dirty="0" smtClean="0"/>
              <a:t> </a:t>
            </a:r>
            <a:r>
              <a:rPr lang="ru-RU" b="1" dirty="0" err="1"/>
              <a:t>також</a:t>
            </a:r>
            <a:r>
              <a:rPr lang="ru-RU" b="1" dirty="0"/>
              <a:t> постановка </a:t>
            </a:r>
            <a:r>
              <a:rPr lang="ru-RU" b="1" dirty="0" err="1"/>
              <a:t>комедій</a:t>
            </a:r>
            <a:r>
              <a:rPr lang="ru-RU" b="1" dirty="0"/>
              <a:t>, </a:t>
            </a:r>
            <a:r>
              <a:rPr lang="ru-RU" b="1" dirty="0" err="1"/>
              <a:t>якщо</a:t>
            </a:r>
            <a:r>
              <a:rPr lang="ru-RU" b="1" dirty="0"/>
              <a:t> там </a:t>
            </a:r>
            <a:r>
              <a:rPr lang="ru-RU" b="1" dirty="0" err="1"/>
              <a:t>будуть</a:t>
            </a:r>
            <a:r>
              <a:rPr lang="ru-RU" b="1" dirty="0"/>
              <a:t> </a:t>
            </a:r>
            <a:r>
              <a:rPr lang="ru-RU" b="1" dirty="0" err="1"/>
              <a:t>грати</a:t>
            </a:r>
            <a:r>
              <a:rPr lang="ru-RU" b="1" dirty="0"/>
              <a:t> </a:t>
            </a:r>
            <a:r>
              <a:rPr lang="ru-RU" b="1" dirty="0" err="1"/>
              <a:t>іноземці</a:t>
            </a:r>
            <a:r>
              <a:rPr lang="ru-RU" b="1" dirty="0"/>
              <a:t> та </a:t>
            </a:r>
            <a:r>
              <a:rPr lang="ru-RU" b="1" dirty="0" err="1"/>
              <a:t>раби</a:t>
            </a:r>
            <a:r>
              <a:rPr lang="ru-RU" b="1" dirty="0"/>
              <a:t>, а </a:t>
            </a:r>
            <a:r>
              <a:rPr lang="ru-RU" b="1" dirty="0" err="1"/>
              <a:t>трагедій</a:t>
            </a:r>
            <a:r>
              <a:rPr lang="ru-RU" b="1" dirty="0"/>
              <a:t> – за </a:t>
            </a:r>
            <a:r>
              <a:rPr lang="ru-RU" b="1" dirty="0" err="1"/>
              <a:t>умови</a:t>
            </a:r>
            <a:r>
              <a:rPr lang="ru-RU" b="1" dirty="0"/>
              <a:t> </a:t>
            </a:r>
            <a:r>
              <a:rPr lang="ru-RU" b="1" dirty="0" err="1"/>
              <a:t>суворої</a:t>
            </a:r>
            <a:r>
              <a:rPr lang="ru-RU" b="1" dirty="0"/>
              <a:t> </a:t>
            </a:r>
            <a:r>
              <a:rPr lang="ru-RU" b="1" dirty="0" err="1"/>
              <a:t>цензури</a:t>
            </a:r>
            <a:r>
              <a:rPr lang="ru-RU" b="1" dirty="0"/>
              <a:t>.</a:t>
            </a:r>
            <a:endParaRPr lang="ru-RU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Платон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/>
              <a:t>розрізняє</a:t>
            </a:r>
            <a:r>
              <a:rPr lang="ru-RU" dirty="0"/>
              <a:t> два </a:t>
            </a:r>
            <a:r>
              <a:rPr lang="ru-RU" dirty="0" err="1"/>
              <a:t>різновиди</a:t>
            </a:r>
            <a:r>
              <a:rPr lang="ru-RU" dirty="0"/>
              <a:t> муз,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відповідні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: «</a:t>
            </a:r>
            <a:r>
              <a:rPr lang="ru-RU" b="1" dirty="0" err="1"/>
              <a:t>упорядкувальна</a:t>
            </a:r>
            <a:r>
              <a:rPr lang="ru-RU" b="1" dirty="0"/>
              <a:t>»</a:t>
            </a:r>
            <a:r>
              <a:rPr lang="ru-RU" dirty="0"/>
              <a:t> – </a:t>
            </a:r>
            <a:r>
              <a:rPr lang="ru-RU" b="1" dirty="0" err="1"/>
              <a:t>покращує</a:t>
            </a:r>
            <a:r>
              <a:rPr lang="ru-RU" b="1" dirty="0"/>
              <a:t> людей; «</a:t>
            </a:r>
            <a:r>
              <a:rPr lang="ru-RU" b="1" dirty="0" err="1"/>
              <a:t>насолодна</a:t>
            </a:r>
            <a:r>
              <a:rPr lang="ru-RU" b="1" dirty="0"/>
              <a:t>» – </a:t>
            </a:r>
            <a:r>
              <a:rPr lang="ru-RU" b="1" dirty="0" err="1"/>
              <a:t>погіршує</a:t>
            </a:r>
            <a:r>
              <a:rPr lang="ru-RU" dirty="0"/>
              <a:t>. 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dirty="0" err="1" smtClean="0"/>
              <a:t>Розпізнати</a:t>
            </a:r>
            <a:r>
              <a:rPr lang="ru-RU" dirty="0" smtClean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призначені</a:t>
            </a:r>
            <a:r>
              <a:rPr lang="ru-RU" dirty="0"/>
              <a:t> </a:t>
            </a:r>
            <a:r>
              <a:rPr lang="ru-RU" dirty="0" err="1"/>
              <a:t>громадяни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вони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в </a:t>
            </a:r>
            <a:r>
              <a:rPr lang="ru-RU" dirty="0" err="1"/>
              <a:t>ідеальному</a:t>
            </a:r>
            <a:r>
              <a:rPr lang="ru-RU" dirty="0"/>
              <a:t> </a:t>
            </a:r>
            <a:r>
              <a:rPr lang="ru-RU" dirty="0" err="1"/>
              <a:t>суспільстві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 «</a:t>
            </a:r>
            <a:r>
              <a:rPr lang="ru-RU" dirty="0" err="1"/>
              <a:t>упорядкованій</a:t>
            </a:r>
            <a:r>
              <a:rPr lang="ru-RU" dirty="0"/>
              <a:t>» </a:t>
            </a:r>
            <a:r>
              <a:rPr lang="ru-RU" dirty="0" err="1"/>
              <a:t>музі</a:t>
            </a:r>
            <a:r>
              <a:rPr lang="ru-RU" dirty="0"/>
              <a:t>. Для </a:t>
            </a:r>
            <a:r>
              <a:rPr lang="ru-RU" dirty="0" err="1"/>
              <a:t>цього</a:t>
            </a:r>
            <a:r>
              <a:rPr lang="ru-RU" dirty="0"/>
              <a:t> Платон </a:t>
            </a:r>
            <a:r>
              <a:rPr lang="ru-RU" dirty="0" err="1"/>
              <a:t>рекомендує</a:t>
            </a:r>
            <a:r>
              <a:rPr lang="ru-RU" dirty="0"/>
              <a:t> </a:t>
            </a:r>
            <a:r>
              <a:rPr lang="ru-RU" dirty="0" err="1"/>
              <a:t>вибрати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«</a:t>
            </a:r>
            <a:r>
              <a:rPr lang="ru-RU" dirty="0" err="1"/>
              <a:t>оцінщиків</a:t>
            </a:r>
            <a:r>
              <a:rPr lang="ru-RU" dirty="0"/>
              <a:t>» з людей не </a:t>
            </a:r>
            <a:r>
              <a:rPr lang="ru-RU" dirty="0" err="1"/>
              <a:t>молодших</a:t>
            </a:r>
            <a:r>
              <a:rPr lang="ru-RU" dirty="0"/>
              <a:t> за 50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контроль за </a:t>
            </a:r>
            <a:r>
              <a:rPr lang="ru-RU" dirty="0" err="1"/>
              <a:t>художньою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 в </a:t>
            </a:r>
            <a:r>
              <a:rPr lang="ru-RU" dirty="0" err="1"/>
              <a:t>державі</a:t>
            </a:r>
            <a:r>
              <a:rPr lang="ru-RU" dirty="0"/>
              <a:t>. 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 smtClean="0"/>
              <a:t>Тож</a:t>
            </a:r>
            <a:r>
              <a:rPr lang="ru-RU" dirty="0" smtClean="0"/>
              <a:t> </a:t>
            </a:r>
            <a:r>
              <a:rPr lang="ru-RU" dirty="0" err="1"/>
              <a:t>чи</a:t>
            </a:r>
            <a:r>
              <a:rPr lang="ru-RU" dirty="0"/>
              <a:t> не є </a:t>
            </a:r>
            <a:r>
              <a:rPr lang="ru-RU" dirty="0" err="1"/>
              <a:t>це</a:t>
            </a:r>
            <a:r>
              <a:rPr lang="ru-RU" dirty="0"/>
              <a:t> прототипом </a:t>
            </a:r>
            <a:r>
              <a:rPr lang="ru-RU" dirty="0" err="1"/>
              <a:t>цензури</a:t>
            </a:r>
            <a:r>
              <a:rPr lang="ru-RU" dirty="0"/>
              <a:t>?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Аристотель</a:t>
            </a:r>
            <a:r>
              <a:rPr lang="ru-RU" dirty="0"/>
              <a:t> (384-322 </a:t>
            </a:r>
            <a:r>
              <a:rPr lang="en-US" dirty="0" err="1"/>
              <a:t>pp</a:t>
            </a:r>
            <a:r>
              <a:rPr lang="ru-RU" dirty="0"/>
              <a:t>. до н. е.)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естетичним</a:t>
            </a:r>
            <a:r>
              <a:rPr lang="ru-RU" dirty="0"/>
              <a:t> </a:t>
            </a:r>
            <a:r>
              <a:rPr lang="ru-RU" dirty="0" err="1"/>
              <a:t>твором</a:t>
            </a:r>
            <a:r>
              <a:rPr lang="ru-RU" dirty="0"/>
              <a:t> Аристотеля є «</a:t>
            </a:r>
            <a:r>
              <a:rPr lang="ru-RU" dirty="0" err="1"/>
              <a:t>Поетика</a:t>
            </a:r>
            <a:r>
              <a:rPr lang="ru-RU" dirty="0"/>
              <a:t>» (</a:t>
            </a:r>
            <a:r>
              <a:rPr lang="ru-RU" dirty="0" err="1"/>
              <a:t>збереглася</a:t>
            </a:r>
            <a:r>
              <a:rPr lang="ru-RU" dirty="0"/>
              <a:t> </a:t>
            </a:r>
            <a:r>
              <a:rPr lang="ru-RU" dirty="0" err="1"/>
              <a:t>недоопрацьованою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en-US" dirty="0"/>
              <a:t>I </a:t>
            </a:r>
            <a:r>
              <a:rPr lang="ru-RU" dirty="0"/>
              <a:t>книга – 26 глав, – </a:t>
            </a:r>
            <a:r>
              <a:rPr lang="ru-RU" dirty="0" err="1"/>
              <a:t>присвячена</a:t>
            </a:r>
            <a:r>
              <a:rPr lang="ru-RU" dirty="0"/>
              <a:t> </a:t>
            </a:r>
            <a:r>
              <a:rPr lang="ru-RU" dirty="0" err="1"/>
              <a:t>трагедії</a:t>
            </a:r>
            <a:r>
              <a:rPr lang="ru-RU" dirty="0"/>
              <a:t>. </a:t>
            </a:r>
            <a:r>
              <a:rPr lang="en-US" dirty="0"/>
              <a:t>II </a:t>
            </a:r>
            <a:r>
              <a:rPr lang="ru-RU" dirty="0"/>
              <a:t>книга, </a:t>
            </a:r>
            <a:r>
              <a:rPr lang="ru-RU" dirty="0" err="1"/>
              <a:t>присвячена</a:t>
            </a:r>
            <a:r>
              <a:rPr lang="ru-RU" dirty="0"/>
              <a:t> </a:t>
            </a:r>
            <a:r>
              <a:rPr lang="ru-RU" dirty="0" err="1"/>
              <a:t>комедії</a:t>
            </a:r>
            <a:r>
              <a:rPr lang="ru-RU" dirty="0"/>
              <a:t>,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втрачена</a:t>
            </a:r>
            <a:r>
              <a:rPr lang="ru-RU" dirty="0"/>
              <a:t> (</a:t>
            </a:r>
            <a:r>
              <a:rPr lang="ru-RU" dirty="0" err="1"/>
              <a:t>збереглися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уривки</a:t>
            </a:r>
            <a:r>
              <a:rPr lang="ru-RU" dirty="0"/>
              <a:t>)). </a:t>
            </a:r>
            <a:r>
              <a:rPr lang="ru-RU" dirty="0" err="1"/>
              <a:t>Значне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естетичним</a:t>
            </a:r>
            <a:r>
              <a:rPr lang="ru-RU" dirty="0"/>
              <a:t> проблемам Аристотель </a:t>
            </a:r>
            <a:r>
              <a:rPr lang="ru-RU" dirty="0" err="1"/>
              <a:t>приділяє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трактаті</a:t>
            </a:r>
            <a:r>
              <a:rPr lang="ru-RU" dirty="0"/>
              <a:t> «</a:t>
            </a:r>
            <a:r>
              <a:rPr lang="ru-RU" dirty="0" err="1"/>
              <a:t>Метафізика</a:t>
            </a:r>
            <a:r>
              <a:rPr lang="ru-RU" dirty="0"/>
              <a:t>».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1" cstate="print"/>
            <a:tile tx="0" ty="0" sx="100000" sy="100000" flip="none" algn="tl"/>
          </a:blip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/>
              <a:t>О</a:t>
            </a:r>
            <a:r>
              <a:rPr lang="ru-RU" b="1" dirty="0" err="1" smtClean="0"/>
              <a:t>сновні</a:t>
            </a:r>
            <a:r>
              <a:rPr lang="ru-RU" b="1" dirty="0" smtClean="0"/>
              <a:t> </a:t>
            </a:r>
            <a:r>
              <a:rPr lang="ru-RU" b="1" dirty="0" err="1"/>
              <a:t>ідеї</a:t>
            </a:r>
            <a:r>
              <a:rPr lang="ru-RU" b="1" dirty="0"/>
              <a:t> </a:t>
            </a:r>
            <a:r>
              <a:rPr lang="ru-RU" b="1" dirty="0" err="1"/>
              <a:t>естетичного</a:t>
            </a:r>
            <a:r>
              <a:rPr lang="ru-RU" b="1" dirty="0"/>
              <a:t> </a:t>
            </a:r>
            <a:r>
              <a:rPr lang="ru-RU" b="1" dirty="0" err="1"/>
              <a:t>вчення</a:t>
            </a:r>
            <a:r>
              <a:rPr lang="ru-RU" b="1" dirty="0"/>
              <a:t> Аристотеля</a:t>
            </a:r>
            <a:endParaRPr lang="ru-RU" b="1" dirty="0"/>
          </a:p>
        </p:txBody>
      </p:sp>
      <p:sp>
        <p:nvSpPr>
          <p:cNvPr id="50178" name="Объект 2"/>
          <p:cNvSpPr>
            <a:spLocks noGrp="1"/>
          </p:cNvSpPr>
          <p:nvPr>
            <p:ph idx="1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uk-UA" i="1" smtClean="0"/>
              <a:t>1) </a:t>
            </a:r>
            <a:r>
              <a:rPr lang="ru-RU" i="1" smtClean="0"/>
              <a:t>Прекрасне існує в цьому світі</a:t>
            </a:r>
            <a:r>
              <a:rPr lang="ru-RU" smtClean="0"/>
              <a:t>.</a:t>
            </a:r>
            <a:endParaRPr lang="ru-RU" smtClean="0"/>
          </a:p>
          <a:p>
            <a:r>
              <a:rPr lang="uk-UA" i="1" smtClean="0"/>
              <a:t>2) </a:t>
            </a:r>
            <a:r>
              <a:rPr lang="ru-RU" i="1" smtClean="0"/>
              <a:t>Краса існує об’єктивно, це ознака предметів, речей.</a:t>
            </a:r>
            <a:endParaRPr lang="ru-RU" smtClean="0"/>
          </a:p>
          <a:p>
            <a:r>
              <a:rPr lang="uk-UA" i="1" smtClean="0"/>
              <a:t>3) </a:t>
            </a:r>
            <a:r>
              <a:rPr lang="ru-RU" i="1" smtClean="0"/>
              <a:t>Краса – це щось інше, ніж добро.</a:t>
            </a:r>
            <a:endParaRPr lang="ru-RU" b="1" smtClean="0"/>
          </a:p>
          <a:p>
            <a:r>
              <a:rPr lang="uk-UA" i="1" smtClean="0"/>
              <a:t>4)</a:t>
            </a:r>
            <a:r>
              <a:rPr lang="uk-UA" smtClean="0"/>
              <a:t> </a:t>
            </a:r>
            <a:r>
              <a:rPr lang="ru-RU" i="1" smtClean="0"/>
              <a:t>Творчість є природно людським явищем. Вона притаманна людям з дитинства</a:t>
            </a: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dirty="0" smtClean="0"/>
              <a:t>5)</a:t>
            </a:r>
            <a:r>
              <a:rPr lang="uk-UA" sz="3200" dirty="0"/>
              <a:t> </a:t>
            </a:r>
            <a:r>
              <a:rPr lang="ru-RU" sz="3200" dirty="0" err="1"/>
              <a:t>Мистецтво</a:t>
            </a:r>
            <a:r>
              <a:rPr lang="ru-RU" sz="3200" dirty="0"/>
              <a:t> </a:t>
            </a:r>
            <a:r>
              <a:rPr lang="ru-RU" sz="3200" dirty="0" err="1"/>
              <a:t>має</a:t>
            </a:r>
            <a:r>
              <a:rPr lang="ru-RU" sz="3200" dirty="0"/>
              <a:t> </a:t>
            </a:r>
            <a:r>
              <a:rPr lang="ru-RU" sz="3200" dirty="0" err="1"/>
              <a:t>пізнавальний</a:t>
            </a:r>
            <a:r>
              <a:rPr lang="ru-RU" sz="3200" dirty="0"/>
              <a:t> характер – </a:t>
            </a:r>
            <a:r>
              <a:rPr lang="ru-RU" sz="3200" dirty="0" err="1"/>
              <a:t>це</a:t>
            </a:r>
            <a:r>
              <a:rPr lang="ru-RU" sz="3200" dirty="0"/>
              <a:t> одна з форм </a:t>
            </a:r>
            <a:r>
              <a:rPr lang="ru-RU" sz="3200" dirty="0" err="1"/>
              <a:t>пізнавальної</a:t>
            </a:r>
            <a:r>
              <a:rPr lang="ru-RU" sz="3200" dirty="0"/>
              <a:t> </a:t>
            </a:r>
            <a:r>
              <a:rPr lang="ru-RU" sz="3200" dirty="0" err="1"/>
              <a:t>діяльності</a:t>
            </a:r>
            <a:r>
              <a:rPr lang="ru-RU" sz="3200" dirty="0"/>
              <a:t> людей.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i="1" dirty="0" smtClean="0"/>
              <a:t>6)</a:t>
            </a:r>
            <a:r>
              <a:rPr lang="uk-UA" i="1" dirty="0"/>
              <a:t> Мистецтво – це відтворення дійсності (наслідування</a:t>
            </a:r>
            <a:r>
              <a:rPr lang="uk-UA" i="1" dirty="0" smtClean="0"/>
              <a:t>).</a:t>
            </a:r>
            <a:endParaRPr lang="uk-UA" i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i="1" dirty="0" smtClean="0"/>
              <a:t>7)</a:t>
            </a:r>
            <a:r>
              <a:rPr lang="uk-UA" i="1" dirty="0"/>
              <a:t> </a:t>
            </a:r>
            <a:r>
              <a:rPr lang="ru-RU" i="1" dirty="0" err="1"/>
              <a:t>Процес</a:t>
            </a:r>
            <a:r>
              <a:rPr lang="ru-RU" i="1" dirty="0"/>
              <a:t> </a:t>
            </a:r>
            <a:r>
              <a:rPr lang="ru-RU" i="1" dirty="0" err="1"/>
              <a:t>створення</a:t>
            </a:r>
            <a:r>
              <a:rPr lang="ru-RU" i="1" dirty="0"/>
              <a:t> </a:t>
            </a:r>
            <a:r>
              <a:rPr lang="ru-RU" i="1" dirty="0" err="1"/>
              <a:t>художніх</a:t>
            </a:r>
            <a:r>
              <a:rPr lang="ru-RU" i="1" dirty="0"/>
              <a:t> </a:t>
            </a:r>
            <a:r>
              <a:rPr lang="ru-RU" i="1" dirty="0" err="1"/>
              <a:t>творів</a:t>
            </a:r>
            <a:r>
              <a:rPr lang="ru-RU" i="1" dirty="0"/>
              <a:t> і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сприйняття</a:t>
            </a:r>
            <a:r>
              <a:rPr lang="ru-RU" i="1" dirty="0"/>
              <a:t> – суть </a:t>
            </a:r>
            <a:r>
              <a:rPr lang="ru-RU" i="1" dirty="0" err="1"/>
              <a:t>інтелектуальні</a:t>
            </a:r>
            <a:r>
              <a:rPr lang="ru-RU" i="1" dirty="0"/>
              <a:t> </a:t>
            </a:r>
            <a:r>
              <a:rPr lang="ru-RU" i="1" dirty="0" err="1"/>
              <a:t>акти</a:t>
            </a:r>
            <a:r>
              <a:rPr lang="ru-RU" i="1" dirty="0"/>
              <a:t>.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i="1" dirty="0" smtClean="0"/>
              <a:t>8)</a:t>
            </a:r>
            <a:r>
              <a:rPr lang="uk-UA" i="1" dirty="0"/>
              <a:t> </a:t>
            </a:r>
            <a:r>
              <a:rPr lang="ru-RU" i="1" dirty="0" err="1"/>
              <a:t>Творчий</a:t>
            </a:r>
            <a:r>
              <a:rPr lang="ru-RU" i="1" dirty="0"/>
              <a:t> </a:t>
            </a:r>
            <a:r>
              <a:rPr lang="ru-RU" i="1" dirty="0" err="1"/>
              <a:t>процес</a:t>
            </a:r>
            <a:r>
              <a:rPr lang="ru-RU" i="1" dirty="0"/>
              <a:t> </a:t>
            </a:r>
            <a:r>
              <a:rPr lang="ru-RU" i="1" dirty="0" err="1"/>
              <a:t>досяжний</a:t>
            </a:r>
            <a:r>
              <a:rPr lang="ru-RU" i="1" dirty="0"/>
              <a:t> і </a:t>
            </a:r>
            <a:r>
              <a:rPr lang="ru-RU" i="1" dirty="0" err="1"/>
              <a:t>підлягає</a:t>
            </a:r>
            <a:r>
              <a:rPr lang="ru-RU" i="1" dirty="0"/>
              <a:t> контролю (</a:t>
            </a:r>
            <a:r>
              <a:rPr lang="ru-RU" i="1" dirty="0" err="1"/>
              <a:t>творчість</a:t>
            </a:r>
            <a:r>
              <a:rPr lang="ru-RU" i="1" dirty="0"/>
              <a:t> не </a:t>
            </a:r>
            <a:r>
              <a:rPr lang="ru-RU" i="1" dirty="0" err="1"/>
              <a:t>має</a:t>
            </a:r>
            <a:r>
              <a:rPr lang="ru-RU" i="1" dirty="0"/>
              <a:t> </a:t>
            </a:r>
            <a:r>
              <a:rPr lang="ru-RU" i="1" dirty="0" err="1"/>
              <a:t>таємного</a:t>
            </a:r>
            <a:r>
              <a:rPr lang="ru-RU" i="1" dirty="0"/>
              <a:t> характеру).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i="1" dirty="0" smtClean="0"/>
              <a:t>9)</a:t>
            </a:r>
            <a:r>
              <a:rPr lang="uk-UA" i="1" dirty="0"/>
              <a:t> </a:t>
            </a:r>
            <a:r>
              <a:rPr lang="ru-RU" i="1" dirty="0" err="1"/>
              <a:t>Естетичне</a:t>
            </a:r>
            <a:r>
              <a:rPr lang="ru-RU" i="1" dirty="0"/>
              <a:t> </a:t>
            </a:r>
            <a:r>
              <a:rPr lang="ru-RU" i="1" dirty="0" err="1"/>
              <a:t>споглядання</a:t>
            </a:r>
            <a:r>
              <a:rPr lang="ru-RU" i="1" dirty="0"/>
              <a:t> </a:t>
            </a:r>
            <a:r>
              <a:rPr lang="ru-RU" i="1" dirty="0" err="1"/>
              <a:t>базується</a:t>
            </a:r>
            <a:r>
              <a:rPr lang="ru-RU" i="1" dirty="0"/>
              <a:t> на </a:t>
            </a:r>
            <a:r>
              <a:rPr lang="ru-RU" i="1" dirty="0" err="1"/>
              <a:t>радості</a:t>
            </a:r>
            <a:r>
              <a:rPr lang="ru-RU" i="1" dirty="0"/>
              <a:t> </a:t>
            </a:r>
            <a:r>
              <a:rPr lang="ru-RU" i="1" dirty="0" err="1"/>
              <a:t>впізнавання</a:t>
            </a:r>
            <a:r>
              <a:rPr lang="ru-RU" i="1" dirty="0"/>
              <a:t>.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i="1" dirty="0" smtClean="0"/>
              <a:t>10)</a:t>
            </a:r>
            <a:r>
              <a:rPr lang="uk-UA" sz="3600" i="1" dirty="0"/>
              <a:t> </a:t>
            </a:r>
            <a:r>
              <a:rPr lang="ru-RU" sz="3600" i="1" dirty="0" err="1"/>
              <a:t>Мистецтво</a:t>
            </a:r>
            <a:r>
              <a:rPr lang="ru-RU" sz="3600" i="1" dirty="0"/>
              <a:t> </a:t>
            </a:r>
            <a:r>
              <a:rPr lang="ru-RU" sz="3600" i="1" dirty="0" err="1"/>
              <a:t>має</a:t>
            </a:r>
            <a:r>
              <a:rPr lang="ru-RU" sz="3600" i="1" dirty="0"/>
              <a:t> </a:t>
            </a:r>
            <a:r>
              <a:rPr lang="ru-RU" sz="3600" i="1" dirty="0" err="1"/>
              <a:t>виховне</a:t>
            </a:r>
            <a:r>
              <a:rPr lang="ru-RU" sz="3600" i="1" dirty="0"/>
              <a:t> </a:t>
            </a:r>
            <a:r>
              <a:rPr lang="ru-RU" sz="3600" i="1" dirty="0" err="1"/>
              <a:t>значення</a:t>
            </a:r>
            <a:r>
              <a:rPr lang="ru-RU" sz="3600" i="1" dirty="0"/>
              <a:t> та </a:t>
            </a:r>
            <a:r>
              <a:rPr lang="ru-RU" sz="3600" i="1" dirty="0" err="1"/>
              <a:t>пов’язане</a:t>
            </a:r>
            <a:r>
              <a:rPr lang="ru-RU" sz="3600" i="1" dirty="0"/>
              <a:t> з </a:t>
            </a:r>
            <a:r>
              <a:rPr lang="ru-RU" sz="3600" i="1" dirty="0" err="1"/>
              <a:t>моральним</a:t>
            </a:r>
            <a:r>
              <a:rPr lang="ru-RU" sz="3600" i="1" dirty="0"/>
              <a:t> </a:t>
            </a:r>
            <a:r>
              <a:rPr lang="ru-RU" sz="3600" i="1" dirty="0" err="1"/>
              <a:t>життям</a:t>
            </a:r>
            <a:r>
              <a:rPr lang="ru-RU" sz="3600" i="1" dirty="0"/>
              <a:t> людей: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/>
              <a:t>О</a:t>
            </a:r>
            <a:r>
              <a:rPr lang="ru-RU" dirty="0" err="1" smtClean="0"/>
              <a:t>сновне</a:t>
            </a:r>
            <a:r>
              <a:rPr lang="ru-RU" dirty="0" smtClean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– «</a:t>
            </a:r>
            <a:r>
              <a:rPr lang="ru-RU" dirty="0" err="1"/>
              <a:t>вдосконалення</a:t>
            </a:r>
            <a:r>
              <a:rPr lang="ru-RU" dirty="0"/>
              <a:t> в </a:t>
            </a:r>
            <a:r>
              <a:rPr lang="ru-RU" dirty="0" err="1"/>
              <a:t>доброчинності</a:t>
            </a:r>
            <a:r>
              <a:rPr lang="ru-RU" dirty="0" smtClean="0"/>
              <a:t>».  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Танець (танок) 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123950"/>
            <a:ext cx="8675687" cy="5580063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dirty="0"/>
              <a:t> </a:t>
            </a:r>
            <a:r>
              <a:rPr lang="vi-VN" sz="6800" dirty="0"/>
              <a:t>— вид </a:t>
            </a:r>
            <a:r>
              <a:rPr lang="vi-VN" sz="6800" dirty="0">
                <a:hlinkClick r:id="rId1" tooltip="Мистецтво"/>
              </a:rPr>
              <a:t>мистецтва</a:t>
            </a:r>
            <a:r>
              <a:rPr lang="vi-VN" sz="6800" dirty="0"/>
              <a:t>, де </a:t>
            </a:r>
            <a:r>
              <a:rPr lang="vi-VN" sz="6800" dirty="0">
                <a:hlinkClick r:id="rId2" tooltip="Художній образ"/>
              </a:rPr>
              <a:t>художні образи</a:t>
            </a:r>
            <a:r>
              <a:rPr lang="vi-VN" sz="6800" dirty="0"/>
              <a:t> створюються засобами пластичних рухів людського тіла. В танці відображається емоційно-образний зміст музичних творів.</a:t>
            </a:r>
            <a:endParaRPr lang="vi-VN" sz="6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sz="6800" dirty="0"/>
              <a:t>Танець існував та існує в культурних традиціях всього людства й людських спільнот. За довгу історію людства танець змінювався, відображаючи культурний розвиток. Існує дуже багато видів і форм танцю.</a:t>
            </a:r>
            <a:endParaRPr lang="vi-VN" sz="6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sz="6800" b="1" dirty="0">
                <a:hlinkClick r:id="rId3" tooltip="Народний танець"/>
              </a:rPr>
              <a:t>Народний танець</a:t>
            </a:r>
            <a:r>
              <a:rPr lang="vi-VN" sz="6800" dirty="0"/>
              <a:t> — яскраве вираження менталітету і творчості кожного </a:t>
            </a:r>
            <a:r>
              <a:rPr lang="vi-VN" sz="6800" dirty="0">
                <a:hlinkClick r:id="rId4" tooltip="Народ"/>
              </a:rPr>
              <a:t>народу</a:t>
            </a:r>
            <a:r>
              <a:rPr lang="vi-VN" sz="6800" dirty="0"/>
              <a:t>, віддзеркалення традицій, хореографічної мови, пластичної виразності у співвідношенні з музикою.</a:t>
            </a:r>
            <a:endParaRPr lang="vi-VN" sz="6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sz="6800" b="1" dirty="0">
                <a:hlinkClick r:id="rId5" tooltip="Класичний танець"/>
              </a:rPr>
              <a:t>Класичний танець</a:t>
            </a:r>
            <a:r>
              <a:rPr lang="vi-VN" sz="6800" dirty="0"/>
              <a:t> є основою мистецтва </a:t>
            </a:r>
            <a:r>
              <a:rPr lang="vi-VN" sz="6800" dirty="0">
                <a:hlinkClick r:id="rId6" tooltip="Балет"/>
              </a:rPr>
              <a:t>балету</a:t>
            </a:r>
            <a:r>
              <a:rPr lang="vi-VN" sz="6800" dirty="0"/>
              <a:t>, започаткованого наприкінці </a:t>
            </a:r>
            <a:r>
              <a:rPr lang="en-US" sz="6800" dirty="0">
                <a:hlinkClick r:id="rId7" tooltip="XVI століття"/>
              </a:rPr>
              <a:t>XVI </a:t>
            </a:r>
            <a:r>
              <a:rPr lang="vi-VN" sz="6800" dirty="0">
                <a:hlinkClick r:id="rId7" tooltip="XVI століття"/>
              </a:rPr>
              <a:t>століття</a:t>
            </a:r>
            <a:r>
              <a:rPr lang="vi-VN" sz="6800" dirty="0"/>
              <a:t>, і вимагає спеціальної підготовки.</a:t>
            </a:r>
            <a:endParaRPr lang="vi-VN" sz="6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sz="6800" b="1" dirty="0">
                <a:hlinkClick r:id="rId8" tooltip="Естрадний танець (ще не написана)"/>
              </a:rPr>
              <a:t>Естрадний танець</a:t>
            </a:r>
            <a:r>
              <a:rPr lang="vi-VN" sz="6800" dirty="0"/>
              <a:t> має власну специфіку та підпорядкований завданням підтримки виступу певного естрадного співака</a:t>
            </a:r>
            <a:r>
              <a:rPr lang="vi-VN" sz="6800" dirty="0" smtClean="0"/>
              <a:t>.</a:t>
            </a:r>
            <a:endParaRPr lang="uk-UA" sz="68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6800" b="1" u="sng" dirty="0" smtClean="0">
                <a:solidFill>
                  <a:srgbClr val="0070C0"/>
                </a:solidFill>
              </a:rPr>
              <a:t>Міський танець</a:t>
            </a:r>
            <a:endParaRPr lang="vi-VN" sz="6800" b="1" u="sng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sz="6800" dirty="0"/>
              <a:t>За кількістю учасників танці поділяються на </a:t>
            </a:r>
            <a:r>
              <a:rPr lang="vi-VN" sz="6800" b="1" dirty="0"/>
              <a:t>сольні танці</a:t>
            </a:r>
            <a:r>
              <a:rPr lang="vi-VN" sz="6800" dirty="0"/>
              <a:t>, </a:t>
            </a:r>
            <a:r>
              <a:rPr lang="vi-VN" sz="6800" b="1" dirty="0"/>
              <a:t>парні танці</a:t>
            </a:r>
            <a:r>
              <a:rPr lang="vi-VN" sz="6800" dirty="0"/>
              <a:t> та </a:t>
            </a:r>
            <a:r>
              <a:rPr lang="vi-VN" sz="6800" b="1" dirty="0"/>
              <a:t>групові танці</a:t>
            </a:r>
            <a:r>
              <a:rPr lang="vi-VN" sz="6800" dirty="0"/>
              <a:t>.</a:t>
            </a:r>
            <a:endParaRPr lang="vi-VN" sz="6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sz="6800" dirty="0"/>
              <a:t>За призначенням танці поділяються на соціальні, обрядові, сценічні, еротичні тощо.</a:t>
            </a:r>
            <a:endParaRPr lang="vi-VN" sz="6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sz="6800" dirty="0">
                <a:hlinkClick r:id="rId9" tooltip="Муза"/>
              </a:rPr>
              <a:t>Музою</a:t>
            </a:r>
            <a:r>
              <a:rPr lang="vi-VN" sz="6800" dirty="0"/>
              <a:t> танцю була </a:t>
            </a:r>
            <a:r>
              <a:rPr lang="vi-VN" sz="6800" dirty="0">
                <a:hlinkClick r:id="rId10" tooltip="Терпсіхора"/>
              </a:rPr>
              <a:t>Терпсіхора</a:t>
            </a:r>
            <a:r>
              <a:rPr lang="vi-VN" sz="6800" dirty="0"/>
              <a:t>.</a:t>
            </a:r>
            <a:endParaRPr lang="vi-VN" sz="6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987675" y="260350"/>
            <a:ext cx="30607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Прямоугольник 3"/>
          <p:cNvSpPr>
            <a:spLocks noChangeArrowheads="1"/>
          </p:cNvSpPr>
          <p:nvPr/>
        </p:nvSpPr>
        <p:spPr bwMode="auto">
          <a:xfrm>
            <a:off x="2232025" y="6032500"/>
            <a:ext cx="45720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>
                <a:latin typeface="Calibri" panose="020F0502020204030204" pitchFamily="34" charset="0"/>
              </a:rPr>
              <a:t>Картина </a:t>
            </a:r>
            <a:r>
              <a:rPr lang="ru-RU">
                <a:latin typeface="Calibri" panose="020F0502020204030204" pitchFamily="34" charset="0"/>
                <a:hlinkClick r:id="rId2" tooltip="Ренуар"/>
              </a:rPr>
              <a:t>П'єра-Оґюста Ренуара</a:t>
            </a:r>
            <a:r>
              <a:rPr lang="ru-RU">
                <a:latin typeface="Calibri" panose="020F0502020204030204" pitchFamily="34" charset="0"/>
              </a:rPr>
              <a:t>«Танець у Бужівалі»</a:t>
            </a:r>
            <a:endParaRPr 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blipFill>
            <a:blip r:embed="rId1" cstate="print"/>
            <a:tile tx="0" ty="0" sx="100000" sy="100000" flip="none" algn="tl"/>
          </a:blip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/>
              <a:t>ЕСТЕТИКА</a:t>
            </a:r>
            <a:br>
              <a:rPr lang="ru-RU" b="1" dirty="0"/>
            </a:b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грецьк</a:t>
            </a:r>
            <a:r>
              <a:rPr lang="ru-RU" dirty="0"/>
              <a:t>.</a:t>
            </a:r>
            <a:r>
              <a:rPr lang="ru-RU" i="1" dirty="0"/>
              <a:t> </a:t>
            </a:r>
            <a:r>
              <a:rPr lang="en-US" i="1" dirty="0" err="1"/>
              <a:t>aishetikos</a:t>
            </a:r>
            <a:r>
              <a:rPr lang="en-US" i="1" dirty="0"/>
              <a:t> </a:t>
            </a:r>
            <a:r>
              <a:rPr lang="ru-RU" dirty="0"/>
              <a:t>– </a:t>
            </a:r>
            <a:r>
              <a:rPr lang="ru-RU" dirty="0" err="1"/>
              <a:t>почуттєвий</a:t>
            </a:r>
            <a:r>
              <a:rPr lang="ru-RU" dirty="0"/>
              <a:t>) </a:t>
            </a:r>
            <a:endParaRPr lang="ru-RU" dirty="0"/>
          </a:p>
        </p:txBody>
      </p:sp>
      <p:sp>
        <p:nvSpPr>
          <p:cNvPr id="27650" name="Объект 4"/>
          <p:cNvSpPr>
            <a:spLocks noGrp="1"/>
          </p:cNvSpPr>
          <p:nvPr>
            <p:ph idx="1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vi-V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 про прекрасне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про естетичне в природі, суспільстві і в життєдіяльності людей;</a:t>
            </a:r>
            <a:endParaRPr 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uk-UA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теорія мистецтва;</a:t>
            </a:r>
            <a:endParaRPr 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-вивчає генезис і закономірності естетично-художнього освоєння дійсності, формулює загальні принципи творчості "за законами краси", насамперед в мистецтві</a:t>
            </a:r>
            <a:r>
              <a:rPr lang="uk-UA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uk-UA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0225" y="152400"/>
            <a:ext cx="81343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Клод </a:t>
            </a:r>
            <a:r>
              <a:rPr lang="ru-RU" b="1" dirty="0" smtClean="0"/>
              <a:t>Моне</a:t>
            </a:r>
            <a:br>
              <a:rPr lang="ru-RU" b="1" dirty="0" smtClean="0"/>
            </a:br>
            <a:r>
              <a:rPr lang="ru-RU" b="1" dirty="0" err="1" smtClean="0"/>
              <a:t>Тюльпани</a:t>
            </a:r>
            <a:r>
              <a:rPr lang="ru-RU" b="1" dirty="0" smtClean="0"/>
              <a:t> </a:t>
            </a:r>
            <a:r>
              <a:rPr lang="ru-RU" b="1" dirty="0" err="1" smtClean="0"/>
              <a:t>Голандії</a:t>
            </a:r>
            <a:endParaRPr lang="ru-RU" dirty="0"/>
          </a:p>
        </p:txBody>
      </p:sp>
      <p:sp>
        <p:nvSpPr>
          <p:cNvPr id="552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6322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8313" y="-1323975"/>
            <a:ext cx="7391400" cy="938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smtClean="0">
                <a:cs typeface="Times New Roman" panose="02020603050405020304" pitchFamily="18" charset="0"/>
              </a:rPr>
              <a:t>Естетика</a:t>
            </a:r>
            <a:endParaRPr lang="ru-RU" smtClean="0"/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Char char="-"/>
            </a:pPr>
            <a:r>
              <a:rPr lang="vi-V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 про чуттєве пізнання світу; наука про неутилітарне, споглядальне або творче відношення людини до дійсності</a:t>
            </a:r>
            <a:r>
              <a:rPr lang="uk-UA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vi-V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наука, що вивчає специфічний досвід освоєння оточуючої дійсності, у процесі чого </a:t>
            </a:r>
            <a:r>
              <a:rPr lang="vi-VN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 відчуває, переживає стан духовно-чуттєвої ейфорії, піднесення, радості, катарсиса, духовної насолоди</a:t>
            </a:r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Естетика</a:t>
            </a:r>
            <a:endParaRPr lang="ru-RU" b="1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412875"/>
            <a:ext cx="8928100" cy="5183188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- </a:t>
            </a:r>
            <a:r>
              <a:rPr lang="ru-RU" dirty="0" err="1" smtClean="0"/>
              <a:t>виокремилась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самостійну</a:t>
            </a:r>
            <a:r>
              <a:rPr lang="ru-RU" dirty="0"/>
              <a:t> </a:t>
            </a:r>
            <a:r>
              <a:rPr lang="ru-RU" dirty="0" err="1"/>
              <a:t>галузь</a:t>
            </a:r>
            <a:r>
              <a:rPr lang="ru-RU" dirty="0"/>
              <a:t> </a:t>
            </a:r>
            <a:r>
              <a:rPr lang="ru-RU" dirty="0" err="1"/>
              <a:t>філософського</a:t>
            </a:r>
            <a:r>
              <a:rPr lang="ru-RU" dirty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в 18 стол</a:t>
            </a:r>
            <a:r>
              <a:rPr lang="uk-UA" dirty="0" err="1" smtClean="0"/>
              <a:t>ітті</a:t>
            </a:r>
            <a:r>
              <a:rPr lang="uk-UA" dirty="0" smtClean="0"/>
              <a:t>. У </a:t>
            </a:r>
            <a:r>
              <a:rPr lang="ru-RU" dirty="0" smtClean="0"/>
              <a:t>1750 </a:t>
            </a:r>
            <a:r>
              <a:rPr lang="ru-RU" dirty="0"/>
              <a:t>р. </a:t>
            </a:r>
            <a:r>
              <a:rPr lang="ru-RU" dirty="0" err="1"/>
              <a:t>побачив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перший том трактату «</a:t>
            </a:r>
            <a:r>
              <a:rPr lang="ru-RU" dirty="0" err="1"/>
              <a:t>Естетика</a:t>
            </a:r>
            <a:r>
              <a:rPr lang="ru-RU" dirty="0"/>
              <a:t>» </a:t>
            </a:r>
            <a:r>
              <a:rPr lang="ru-RU" dirty="0" err="1"/>
              <a:t>відомого</a:t>
            </a:r>
            <a:r>
              <a:rPr lang="ru-RU" dirty="0"/>
              <a:t> </a:t>
            </a:r>
            <a:r>
              <a:rPr lang="ru-RU" dirty="0" err="1"/>
              <a:t>німецького</a:t>
            </a:r>
            <a:r>
              <a:rPr lang="ru-RU" dirty="0"/>
              <a:t> </a:t>
            </a:r>
            <a:r>
              <a:rPr lang="ru-RU" dirty="0" err="1"/>
              <a:t>філософа</a:t>
            </a:r>
            <a:r>
              <a:rPr lang="ru-RU" dirty="0"/>
              <a:t> </a:t>
            </a:r>
            <a:r>
              <a:rPr lang="ru-RU" b="1" dirty="0" err="1"/>
              <a:t>Олександра</a:t>
            </a:r>
            <a:r>
              <a:rPr lang="ru-RU" b="1" dirty="0"/>
              <a:t> </a:t>
            </a:r>
            <a:r>
              <a:rPr lang="ru-RU" b="1" dirty="0" err="1"/>
              <a:t>Готліба</a:t>
            </a:r>
            <a:r>
              <a:rPr lang="ru-RU" b="1" dirty="0"/>
              <a:t> </a:t>
            </a:r>
            <a:r>
              <a:rPr lang="ru-RU" b="1" dirty="0" err="1"/>
              <a:t>Баумгартена</a:t>
            </a:r>
            <a:r>
              <a:rPr lang="ru-RU" dirty="0"/>
              <a:t> (1714-1762</a:t>
            </a:r>
            <a:r>
              <a:rPr lang="ru-RU" dirty="0" smtClean="0"/>
              <a:t>).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 smtClean="0"/>
              <a:t>Мистецтво</a:t>
            </a:r>
            <a:r>
              <a:rPr lang="uk-UA" dirty="0" smtClean="0"/>
              <a:t> - </a:t>
            </a:r>
            <a:r>
              <a:rPr lang="ru-RU" dirty="0" smtClean="0"/>
              <a:t>вид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відображає</a:t>
            </a:r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 smtClean="0"/>
              <a:t>дійсність</a:t>
            </a:r>
            <a:r>
              <a:rPr lang="ru-RU" dirty="0" smtClean="0"/>
              <a:t>  </a:t>
            </a:r>
            <a:r>
              <a:rPr lang="ru-RU" dirty="0"/>
              <a:t>у конкретно-</a:t>
            </a:r>
            <a:r>
              <a:rPr lang="ru-RU" dirty="0" err="1"/>
              <a:t>чуттєвих</a:t>
            </a:r>
            <a:r>
              <a:rPr lang="ru-RU" dirty="0"/>
              <a:t> образах,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естетичних</a:t>
            </a:r>
            <a:r>
              <a:rPr lang="ru-RU" dirty="0"/>
              <a:t> </a:t>
            </a:r>
            <a:r>
              <a:rPr lang="ru-RU" dirty="0" err="1" smtClean="0"/>
              <a:t>ідеалів</a:t>
            </a:r>
            <a:r>
              <a:rPr lang="ru-RU" dirty="0" smtClean="0"/>
              <a:t>. </a:t>
            </a:r>
            <a:r>
              <a:rPr lang="ru-RU" dirty="0"/>
              <a:t>У широкому </a:t>
            </a:r>
            <a:r>
              <a:rPr lang="ru-RU" dirty="0" err="1"/>
              <a:t>сенсі</a:t>
            </a:r>
            <a:r>
              <a:rPr lang="ru-RU" dirty="0"/>
              <a:t> </a:t>
            </a:r>
            <a:r>
              <a:rPr lang="ru-RU" dirty="0" err="1"/>
              <a:t>мистецтвом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досконале</a:t>
            </a:r>
            <a:r>
              <a:rPr lang="ru-RU" dirty="0"/>
              <a:t> </a:t>
            </a:r>
            <a:r>
              <a:rPr lang="ru-RU" dirty="0" err="1"/>
              <a:t>вміння</a:t>
            </a:r>
            <a:r>
              <a:rPr lang="ru-RU" dirty="0"/>
              <a:t> в </a:t>
            </a:r>
            <a:r>
              <a:rPr lang="ru-RU" dirty="0" err="1"/>
              <a:t>якійсь</a:t>
            </a:r>
            <a:r>
              <a:rPr lang="ru-RU" dirty="0"/>
              <a:t> </a:t>
            </a:r>
            <a:r>
              <a:rPr lang="ru-RU" dirty="0" err="1"/>
              <a:t>справі</a:t>
            </a:r>
            <a:r>
              <a:rPr lang="ru-RU" dirty="0"/>
              <a:t>, </a:t>
            </a:r>
            <a:r>
              <a:rPr lang="ru-RU" dirty="0" err="1"/>
              <a:t>галузі</a:t>
            </a:r>
            <a:r>
              <a:rPr lang="ru-RU" dirty="0"/>
              <a:t>; </a:t>
            </a:r>
            <a:r>
              <a:rPr lang="ru-RU" dirty="0" err="1" smtClean="0"/>
              <a:t>майстерність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/>
              <a:t>Термін «мистецтво»</a:t>
            </a:r>
            <a:endParaRPr lang="ru-RU" b="1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88350" cy="4525963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 smtClean="0"/>
              <a:t>Російська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/>
              <a:t> </a:t>
            </a:r>
            <a:r>
              <a:rPr lang="ru-RU" i="1" dirty="0"/>
              <a:t>искусство</a:t>
            </a:r>
            <a:r>
              <a:rPr lang="ru-RU" dirty="0"/>
              <a:t> походить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запозиченого</a:t>
            </a:r>
            <a:r>
              <a:rPr lang="ru-RU" dirty="0"/>
              <a:t> в </a:t>
            </a:r>
            <a:r>
              <a:rPr lang="ru-RU" dirty="0" err="1"/>
              <a:t>часи</a:t>
            </a:r>
            <a:r>
              <a:rPr lang="ru-RU" dirty="0"/>
              <a:t> </a:t>
            </a:r>
            <a:r>
              <a:rPr lang="ru-RU" dirty="0" err="1"/>
              <a:t>християнізації</a:t>
            </a:r>
            <a:r>
              <a:rPr lang="ru-RU" dirty="0"/>
              <a:t> з </a:t>
            </a:r>
            <a:r>
              <a:rPr lang="ru-RU" dirty="0" err="1">
                <a:hlinkClick r:id="rId1" tooltip="Болгарська мова"/>
              </a:rPr>
              <a:t>болгарської</a:t>
            </a:r>
            <a:r>
              <a:rPr lang="ru-RU" dirty="0"/>
              <a:t> </a:t>
            </a:r>
            <a:r>
              <a:rPr lang="ru-RU" dirty="0" err="1"/>
              <a:t>изкуство</a:t>
            </a:r>
            <a:r>
              <a:rPr lang="ru-RU" dirty="0"/>
              <a:t>-то (</a:t>
            </a:r>
            <a:r>
              <a:rPr lang="ru-RU" dirty="0" err="1"/>
              <a:t>корінь</a:t>
            </a:r>
            <a:r>
              <a:rPr lang="ru-RU" dirty="0"/>
              <a:t> — </a:t>
            </a:r>
            <a:r>
              <a:rPr lang="ru-RU" i="1" dirty="0"/>
              <a:t>искус</a:t>
            </a:r>
            <a:r>
              <a:rPr lang="ru-RU" dirty="0"/>
              <a:t> (=</a:t>
            </a:r>
            <a:r>
              <a:rPr lang="ru-RU" i="1" dirty="0"/>
              <a:t>искушение</a:t>
            </a:r>
            <a:r>
              <a:rPr lang="ru-RU" dirty="0"/>
              <a:t>),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спокуса</a:t>
            </a:r>
            <a:r>
              <a:rPr lang="ru-RU" dirty="0"/>
              <a:t>) і є </a:t>
            </a:r>
            <a:r>
              <a:rPr lang="ru-RU" dirty="0" err="1"/>
              <a:t>історичним</a:t>
            </a:r>
            <a:r>
              <a:rPr lang="ru-RU" dirty="0"/>
              <a:t> </a:t>
            </a:r>
            <a:r>
              <a:rPr lang="ru-RU" dirty="0" err="1"/>
              <a:t>свідченням</a:t>
            </a:r>
            <a:r>
              <a:rPr lang="ru-RU" dirty="0"/>
              <a:t> </a:t>
            </a:r>
            <a:r>
              <a:rPr lang="ru-RU" dirty="0" err="1"/>
              <a:t>настороженого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</a:t>
            </a:r>
            <a:r>
              <a:rPr lang="ru-RU" dirty="0" err="1"/>
              <a:t>православної</a:t>
            </a:r>
            <a:r>
              <a:rPr lang="ru-RU" dirty="0"/>
              <a:t> церкви до </a:t>
            </a:r>
            <a:r>
              <a:rPr lang="ru-RU" dirty="0" err="1"/>
              <a:t>художньої</a:t>
            </a:r>
            <a:r>
              <a:rPr lang="ru-RU" dirty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. 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європейських</a:t>
            </a:r>
            <a:r>
              <a:rPr lang="ru-RU" dirty="0"/>
              <a:t> </a:t>
            </a:r>
            <a:r>
              <a:rPr lang="ru-RU" dirty="0" err="1"/>
              <a:t>мовах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smtClean="0"/>
              <a:t> слова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латинського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/>
              <a:t> </a:t>
            </a:r>
            <a:r>
              <a:rPr lang="ru-RU" dirty="0" smtClean="0"/>
              <a:t>—  </a:t>
            </a:r>
            <a:r>
              <a:rPr lang="ru-RU" dirty="0">
                <a:hlinkClick r:id="rId2" tooltip="Французька мова"/>
              </a:rPr>
              <a:t>фр.</a:t>
            </a:r>
            <a:r>
              <a:rPr lang="ru-RU" dirty="0"/>
              <a:t> та </a:t>
            </a:r>
            <a:r>
              <a:rPr lang="ru-RU" dirty="0">
                <a:hlinkClick r:id="rId3" tooltip="Англійська мова"/>
              </a:rPr>
              <a:t>англ.</a:t>
            </a:r>
            <a:r>
              <a:rPr lang="ru-RU" sz="4000" dirty="0"/>
              <a:t>  </a:t>
            </a:r>
            <a:r>
              <a:rPr lang="ru-RU" sz="4000" dirty="0" smtClean="0"/>
              <a:t> </a:t>
            </a:r>
            <a:r>
              <a:rPr lang="ru-RU" sz="4000" b="1" i="1" dirty="0" err="1"/>
              <a:t>art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/>
              <a:t> </a:t>
            </a:r>
            <a:r>
              <a:rPr lang="ru-RU" dirty="0" err="1">
                <a:hlinkClick r:id="rId4" tooltip="Іспанська мова"/>
              </a:rPr>
              <a:t>ісп</a:t>
            </a:r>
            <a:r>
              <a:rPr lang="ru-RU" dirty="0">
                <a:hlinkClick r:id="rId4" tooltip="Іспанська мова"/>
              </a:rPr>
              <a:t>.</a:t>
            </a:r>
            <a:r>
              <a:rPr lang="ru-RU" dirty="0"/>
              <a:t> та </a:t>
            </a:r>
            <a:r>
              <a:rPr lang="ru-RU" dirty="0" err="1">
                <a:hlinkClick r:id="rId5" tooltip="Італійська мова"/>
              </a:rPr>
              <a:t>іт</a:t>
            </a:r>
            <a:r>
              <a:rPr lang="ru-RU" dirty="0">
                <a:hlinkClick r:id="rId5" tooltip="Італійська мова"/>
              </a:rPr>
              <a:t>.</a:t>
            </a:r>
            <a:r>
              <a:rPr lang="ru-RU" dirty="0"/>
              <a:t> </a:t>
            </a:r>
            <a:r>
              <a:rPr lang="ru-RU" sz="4300" b="1" dirty="0" err="1" smtClean="0"/>
              <a:t>arte</a:t>
            </a:r>
            <a:r>
              <a:rPr lang="ru-RU" sz="4300" dirty="0"/>
              <a:t>.</a:t>
            </a:r>
            <a:endParaRPr lang="ru-RU" sz="4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smtClean="0"/>
              <a:t>Види мистецтв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351837" cy="4895850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err="1"/>
              <a:t>література</a:t>
            </a:r>
            <a:r>
              <a:rPr lang="ru-RU" b="1" dirty="0"/>
              <a:t>, </a:t>
            </a:r>
            <a:r>
              <a:rPr lang="ru-RU" b="1" dirty="0" err="1"/>
              <a:t>музика</a:t>
            </a:r>
            <a:r>
              <a:rPr lang="ru-RU" b="1" dirty="0"/>
              <a:t>, </a:t>
            </a:r>
            <a:r>
              <a:rPr lang="ru-RU" b="1" dirty="0" err="1"/>
              <a:t>живопис</a:t>
            </a:r>
            <a:r>
              <a:rPr lang="ru-RU" b="1" dirty="0"/>
              <a:t>, скульптура,</a:t>
            </a:r>
            <a:endParaRPr lang="ru-RU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err="1" smtClean="0"/>
              <a:t>архітектура</a:t>
            </a:r>
            <a:r>
              <a:rPr lang="ru-RU" b="1" dirty="0"/>
              <a:t>, театр, </a:t>
            </a:r>
            <a:r>
              <a:rPr lang="ru-RU" b="1" dirty="0" err="1"/>
              <a:t>кіно</a:t>
            </a:r>
            <a:r>
              <a:rPr lang="ru-RU" b="1" dirty="0"/>
              <a:t>,  </a:t>
            </a:r>
            <a:r>
              <a:rPr lang="ru-RU" b="1" dirty="0" err="1"/>
              <a:t>графіка</a:t>
            </a:r>
            <a:r>
              <a:rPr lang="ru-RU" b="1" dirty="0"/>
              <a:t>, </a:t>
            </a:r>
            <a:r>
              <a:rPr lang="ru-RU" b="1" dirty="0" err="1" smtClean="0"/>
              <a:t>художня</a:t>
            </a:r>
            <a:r>
              <a:rPr lang="en-US" b="1" dirty="0" smtClean="0"/>
              <a:t> </a:t>
            </a:r>
            <a:r>
              <a:rPr lang="ru-RU" b="1" dirty="0" err="1" smtClean="0"/>
              <a:t>фотографія</a:t>
            </a:r>
            <a:r>
              <a:rPr lang="ru-RU" b="1" dirty="0"/>
              <a:t>,  </a:t>
            </a:r>
            <a:r>
              <a:rPr lang="ru-RU" b="1" dirty="0" err="1"/>
              <a:t>декоративно-прикладне</a:t>
            </a:r>
            <a:r>
              <a:rPr lang="ru-RU" b="1" dirty="0"/>
              <a:t> </a:t>
            </a:r>
            <a:r>
              <a:rPr lang="ru-RU" b="1" dirty="0" err="1"/>
              <a:t>мистецтво</a:t>
            </a:r>
            <a:r>
              <a:rPr lang="ru-RU" b="1" dirty="0"/>
              <a:t>, </a:t>
            </a:r>
            <a:r>
              <a:rPr lang="ru-RU" b="1" dirty="0" err="1"/>
              <a:t>циркове</a:t>
            </a:r>
            <a:r>
              <a:rPr lang="ru-RU" b="1" dirty="0"/>
              <a:t> </a:t>
            </a:r>
            <a:r>
              <a:rPr lang="ru-RU" b="1" dirty="0" err="1"/>
              <a:t>мистецтво</a:t>
            </a:r>
            <a:r>
              <a:rPr lang="ru-RU" b="1" dirty="0"/>
              <a:t>, </a:t>
            </a:r>
            <a:r>
              <a:rPr lang="ru-RU" b="1" dirty="0" err="1"/>
              <a:t>танець</a:t>
            </a:r>
            <a:r>
              <a:rPr lang="ru-RU" b="1" dirty="0"/>
              <a:t>, </a:t>
            </a:r>
            <a:r>
              <a:rPr lang="ru-RU" b="1" dirty="0" err="1"/>
              <a:t>медіамістецтво</a:t>
            </a:r>
            <a:r>
              <a:rPr lang="ru-RU" b="1" dirty="0"/>
              <a:t>, дизайн </a:t>
            </a:r>
            <a:r>
              <a:rPr lang="ru-RU" b="1" dirty="0" err="1"/>
              <a:t>тощо</a:t>
            </a:r>
            <a:r>
              <a:rPr lang="ru-RU" b="1" dirty="0" smtClean="0"/>
              <a:t>.</a:t>
            </a:r>
            <a:endParaRPr lang="ru-RU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err="1" smtClean="0"/>
              <a:t>Артефа́кт</a:t>
            </a:r>
            <a:r>
              <a:rPr lang="ru-RU" dirty="0"/>
              <a:t> (</a:t>
            </a:r>
            <a:r>
              <a:rPr lang="ru-RU" dirty="0">
                <a:hlinkClick r:id="rId1" tooltip="Латинська мова"/>
              </a:rPr>
              <a:t>лат.</a:t>
            </a:r>
            <a:r>
              <a:rPr lang="ru-RU" dirty="0"/>
              <a:t> </a:t>
            </a:r>
            <a:r>
              <a:rPr lang="ru-RU" i="1" dirty="0" smtClean="0"/>
              <a:t>-</a:t>
            </a:r>
            <a:r>
              <a:rPr lang="ru-RU" dirty="0" smtClean="0"/>
              <a:t> </a:t>
            </a:r>
            <a:r>
              <a:rPr lang="ru-RU" dirty="0"/>
              <a:t>«штучно </a:t>
            </a:r>
            <a:r>
              <a:rPr lang="ru-RU" dirty="0" err="1"/>
              <a:t>зроблений</a:t>
            </a:r>
            <a:r>
              <a:rPr lang="ru-RU" dirty="0"/>
              <a:t>») — </a:t>
            </a:r>
            <a:r>
              <a:rPr lang="ru-RU" dirty="0" err="1">
                <a:hlinkClick r:id="rId2" tooltip="Явище"/>
              </a:rPr>
              <a:t>явище</a:t>
            </a:r>
            <a:r>
              <a:rPr lang="ru-RU" dirty="0"/>
              <a:t>, </a:t>
            </a:r>
            <a:r>
              <a:rPr lang="ru-RU" dirty="0" err="1">
                <a:hlinkClick r:id="rId3" tooltip="Процес"/>
              </a:rPr>
              <a:t>процес</a:t>
            </a:r>
            <a:r>
              <a:rPr lang="ru-RU" dirty="0"/>
              <a:t>, </a:t>
            </a:r>
            <a:r>
              <a:rPr lang="ru-RU" dirty="0">
                <a:hlinkClick r:id="rId4" tooltip="Предмет"/>
              </a:rPr>
              <a:t>предмет</a:t>
            </a:r>
            <a:r>
              <a:rPr lang="ru-RU" dirty="0"/>
              <a:t>, </a:t>
            </a:r>
            <a:r>
              <a:rPr lang="ru-RU" dirty="0" err="1"/>
              <a:t>властивість</a:t>
            </a:r>
            <a:r>
              <a:rPr lang="ru-RU" dirty="0"/>
              <a:t> предмету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, </a:t>
            </a:r>
            <a:r>
              <a:rPr lang="ru-RU" dirty="0" err="1"/>
              <a:t>поява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smtClean="0"/>
              <a:t>за </a:t>
            </a:r>
            <a:r>
              <a:rPr lang="ru-RU" dirty="0" err="1"/>
              <a:t>природних</a:t>
            </a:r>
            <a:r>
              <a:rPr lang="ru-RU" dirty="0"/>
              <a:t> причин </a:t>
            </a:r>
            <a:r>
              <a:rPr lang="ru-RU" dirty="0" err="1"/>
              <a:t>неможлива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є </a:t>
            </a:r>
            <a:r>
              <a:rPr lang="ru-RU" dirty="0" err="1"/>
              <a:t>маловірогідною</a:t>
            </a:r>
            <a:r>
              <a:rPr lang="ru-RU" dirty="0" smtClean="0"/>
              <a:t>. </a:t>
            </a:r>
            <a:r>
              <a:rPr lang="ru-RU" dirty="0"/>
              <a:t>В </a:t>
            </a:r>
            <a:r>
              <a:rPr lang="ru-RU" dirty="0" err="1"/>
              <a:t>естетиці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smtClean="0"/>
              <a:t>для </a:t>
            </a:r>
            <a:r>
              <a:rPr lang="ru-RU" dirty="0" err="1"/>
              <a:t>позначення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, </a:t>
            </a:r>
            <a:r>
              <a:rPr lang="ru-RU" dirty="0" err="1"/>
              <a:t>створених</a:t>
            </a:r>
            <a:r>
              <a:rPr lang="ru-RU" dirty="0"/>
              <a:t> </a:t>
            </a:r>
            <a:r>
              <a:rPr lang="ru-RU" dirty="0" err="1"/>
              <a:t>спеціально</a:t>
            </a:r>
            <a:r>
              <a:rPr lang="ru-RU" dirty="0"/>
              <a:t> для </a:t>
            </a:r>
            <a:r>
              <a:rPr lang="ru-RU" dirty="0" err="1"/>
              <a:t>функціонування</a:t>
            </a:r>
            <a:r>
              <a:rPr lang="ru-RU" dirty="0"/>
              <a:t> в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1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b="1" u="sng" smtClean="0"/>
              <a:t>Основні категорії естетики</a:t>
            </a:r>
            <a:endParaRPr lang="ru-RU" b="1" u="sng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 fontScale="55000" lnSpcReduction="20000"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700" dirty="0" smtClean="0"/>
              <a:t>- естетичне та байдуже</a:t>
            </a:r>
            <a:endParaRPr lang="uk-UA" sz="3700" dirty="0" smtClean="0"/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700" dirty="0" smtClean="0"/>
              <a:t>- прекрасне та потворне</a:t>
            </a:r>
            <a:endParaRPr lang="uk-UA" sz="3700" dirty="0" smtClean="0"/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700" dirty="0" smtClean="0"/>
              <a:t>- піднесене та низьке</a:t>
            </a:r>
            <a:endParaRPr lang="uk-UA" sz="3700" dirty="0" smtClean="0"/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700" dirty="0" smtClean="0"/>
              <a:t>- трагічне та комічне</a:t>
            </a:r>
            <a:endParaRPr lang="uk-UA" sz="3700" dirty="0" smtClean="0"/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700" b="1" dirty="0" smtClean="0"/>
              <a:t>Естетичне</a:t>
            </a:r>
            <a:r>
              <a:rPr lang="uk-UA" sz="3700" dirty="0" smtClean="0"/>
              <a:t> – </a:t>
            </a:r>
            <a:r>
              <a:rPr lang="ru-RU" sz="3700" dirty="0" err="1"/>
              <a:t>специфічне</a:t>
            </a:r>
            <a:r>
              <a:rPr lang="ru-RU" sz="3700" dirty="0"/>
              <a:t> </a:t>
            </a:r>
            <a:r>
              <a:rPr lang="ru-RU" sz="3700" dirty="0" err="1"/>
              <a:t>духовне</a:t>
            </a:r>
            <a:r>
              <a:rPr lang="ru-RU" sz="3700" dirty="0"/>
              <a:t>, </a:t>
            </a:r>
            <a:r>
              <a:rPr lang="ru-RU" sz="3700" dirty="0" err="1"/>
              <a:t>чуттєве</a:t>
            </a:r>
            <a:r>
              <a:rPr lang="ru-RU" sz="3700" dirty="0"/>
              <a:t> </a:t>
            </a:r>
            <a:r>
              <a:rPr lang="ru-RU" sz="3700" dirty="0" err="1"/>
              <a:t>ставлення</a:t>
            </a:r>
            <a:r>
              <a:rPr lang="ru-RU" sz="3700" dirty="0"/>
              <a:t> </a:t>
            </a:r>
            <a:r>
              <a:rPr lang="ru-RU" sz="3700" dirty="0" err="1" smtClean="0"/>
              <a:t>людини</a:t>
            </a:r>
            <a:r>
              <a:rPr lang="ru-RU" sz="3700" dirty="0" smtClean="0"/>
              <a:t> </a:t>
            </a:r>
            <a:r>
              <a:rPr lang="ru-RU" sz="3700" dirty="0"/>
              <a:t>до </a:t>
            </a:r>
            <a:r>
              <a:rPr lang="ru-RU" sz="3700" dirty="0" err="1" smtClean="0"/>
              <a:t>світу</a:t>
            </a:r>
            <a:r>
              <a:rPr lang="ru-RU" sz="3700" dirty="0" smtClean="0"/>
              <a:t>, яке є </a:t>
            </a:r>
            <a:r>
              <a:rPr lang="ru-RU" sz="3700" dirty="0" err="1" smtClean="0"/>
              <a:t>вільним</a:t>
            </a:r>
            <a:r>
              <a:rPr lang="ru-RU" sz="3700" dirty="0" smtClean="0"/>
              <a:t> </a:t>
            </a:r>
            <a:r>
              <a:rPr lang="ru-RU" sz="3700" dirty="0" err="1" smtClean="0"/>
              <a:t>від</a:t>
            </a:r>
            <a:r>
              <a:rPr lang="ru-RU" sz="3700" dirty="0" smtClean="0"/>
              <a:t> </a:t>
            </a:r>
            <a:r>
              <a:rPr lang="ru-RU" sz="3700" dirty="0" err="1"/>
              <a:t>повсякденної</a:t>
            </a:r>
            <a:r>
              <a:rPr lang="ru-RU" sz="3700" dirty="0"/>
              <a:t> </a:t>
            </a:r>
            <a:r>
              <a:rPr lang="ru-RU" sz="3700" dirty="0" err="1"/>
              <a:t>практичної</a:t>
            </a:r>
            <a:r>
              <a:rPr lang="ru-RU" sz="3700" dirty="0"/>
              <a:t> потреби. </a:t>
            </a:r>
            <a:r>
              <a:rPr lang="ru-RU" sz="3700" dirty="0" err="1" smtClean="0"/>
              <a:t>Це</a:t>
            </a:r>
            <a:r>
              <a:rPr lang="ru-RU" sz="3700" dirty="0" smtClean="0"/>
              <a:t> те</a:t>
            </a:r>
            <a:r>
              <a:rPr lang="en-US" sz="3700" dirty="0" smtClean="0"/>
              <a:t>, </a:t>
            </a:r>
            <a:r>
              <a:rPr lang="ru-RU" sz="3700" dirty="0" smtClean="0"/>
              <a:t> </a:t>
            </a:r>
            <a:r>
              <a:rPr lang="ru-RU" sz="3700" dirty="0" err="1" smtClean="0"/>
              <a:t>що</a:t>
            </a:r>
            <a:r>
              <a:rPr lang="ru-RU" sz="3700" dirty="0" smtClean="0"/>
              <a:t> </a:t>
            </a:r>
            <a:r>
              <a:rPr lang="ru-RU" sz="3700" dirty="0" err="1" smtClean="0"/>
              <a:t>викликає</a:t>
            </a:r>
            <a:r>
              <a:rPr lang="ru-RU" sz="3700" dirty="0" smtClean="0"/>
              <a:t> </a:t>
            </a:r>
            <a:r>
              <a:rPr lang="ru-RU" sz="3700" dirty="0" err="1" smtClean="0"/>
              <a:t>бажання</a:t>
            </a:r>
            <a:r>
              <a:rPr lang="ru-RU" sz="3700" dirty="0" smtClean="0"/>
              <a:t> </a:t>
            </a:r>
            <a:r>
              <a:rPr lang="ru-RU" sz="3700" dirty="0" err="1" smtClean="0"/>
              <a:t>побачити</a:t>
            </a:r>
            <a:r>
              <a:rPr lang="ru-RU" sz="3700" dirty="0" smtClean="0"/>
              <a:t>, </a:t>
            </a:r>
            <a:r>
              <a:rPr lang="ru-RU" sz="3700" dirty="0" err="1" smtClean="0"/>
              <a:t>послухати</a:t>
            </a:r>
            <a:r>
              <a:rPr lang="ru-RU" sz="3700" dirty="0" smtClean="0"/>
              <a:t>, </a:t>
            </a:r>
            <a:r>
              <a:rPr lang="ru-RU" sz="3700" dirty="0" err="1" smtClean="0"/>
              <a:t>прочитати</a:t>
            </a:r>
            <a:r>
              <a:rPr lang="ru-RU" sz="3700" dirty="0" smtClean="0"/>
              <a:t> </a:t>
            </a:r>
            <a:r>
              <a:rPr lang="ru-RU" sz="3700" dirty="0" err="1" smtClean="0"/>
              <a:t>ще</a:t>
            </a:r>
            <a:r>
              <a:rPr lang="ru-RU" sz="3700" dirty="0" smtClean="0"/>
              <a:t> раз, те, </a:t>
            </a:r>
            <a:r>
              <a:rPr lang="ru-RU" sz="3700" dirty="0" err="1" smtClean="0"/>
              <a:t>що</a:t>
            </a:r>
            <a:r>
              <a:rPr lang="ru-RU" sz="3700" dirty="0" smtClean="0"/>
              <a:t> </a:t>
            </a:r>
            <a:r>
              <a:rPr lang="ru-RU" sz="3700" dirty="0" err="1" smtClean="0"/>
              <a:t>викликає</a:t>
            </a:r>
            <a:r>
              <a:rPr lang="ru-RU" sz="3700" dirty="0" smtClean="0"/>
              <a:t> </a:t>
            </a:r>
            <a:r>
              <a:rPr lang="ru-RU" sz="3700" dirty="0" err="1" smtClean="0"/>
              <a:t>яскраві</a:t>
            </a:r>
            <a:r>
              <a:rPr lang="ru-RU" sz="3700" dirty="0" smtClean="0"/>
              <a:t> </a:t>
            </a:r>
            <a:r>
              <a:rPr lang="ru-RU" sz="3700" dirty="0" err="1" smtClean="0"/>
              <a:t>почуття</a:t>
            </a:r>
            <a:r>
              <a:rPr lang="ru-RU" sz="3700" dirty="0" smtClean="0"/>
              <a:t> та </a:t>
            </a:r>
            <a:r>
              <a:rPr lang="ru-RU" sz="3700" dirty="0" err="1" smtClean="0"/>
              <a:t>переживання</a:t>
            </a:r>
            <a:r>
              <a:rPr lang="ru-RU" sz="3700" dirty="0" smtClean="0"/>
              <a:t>. </a:t>
            </a:r>
            <a:endParaRPr lang="ru-RU" sz="3700" dirty="0" smtClean="0"/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700" dirty="0" smtClean="0"/>
              <a:t>В </a:t>
            </a:r>
            <a:r>
              <a:rPr lang="ru-RU" sz="3700" dirty="0" err="1"/>
              <a:t>естетичному</a:t>
            </a:r>
            <a:r>
              <a:rPr lang="ru-RU" sz="3700" dirty="0"/>
              <a:t> </a:t>
            </a:r>
            <a:r>
              <a:rPr lang="ru-RU" sz="3700" dirty="0" err="1"/>
              <a:t>ставленні</a:t>
            </a:r>
            <a:r>
              <a:rPr lang="ru-RU" sz="3700" dirty="0"/>
              <a:t> </a:t>
            </a:r>
            <a:r>
              <a:rPr lang="ru-RU" sz="3700" dirty="0" err="1"/>
              <a:t>людина</a:t>
            </a:r>
            <a:r>
              <a:rPr lang="ru-RU" sz="3700" dirty="0"/>
              <a:t>, </a:t>
            </a:r>
            <a:r>
              <a:rPr lang="ru-RU" sz="3700" dirty="0" err="1"/>
              <a:t>позбавлена</a:t>
            </a:r>
            <a:r>
              <a:rPr lang="ru-RU" sz="3700" dirty="0"/>
              <a:t> </a:t>
            </a:r>
            <a:r>
              <a:rPr lang="ru-RU" sz="3700" dirty="0" err="1" smtClean="0"/>
              <a:t>вузько</a:t>
            </a:r>
            <a:r>
              <a:rPr lang="ru-RU" sz="3700" dirty="0" smtClean="0"/>
              <a:t> </a:t>
            </a:r>
            <a:r>
              <a:rPr lang="ru-RU" sz="3700" dirty="0" err="1" smtClean="0"/>
              <a:t>егоїстичного</a:t>
            </a:r>
            <a:r>
              <a:rPr lang="ru-RU" sz="3700" dirty="0" smtClean="0"/>
              <a:t> </a:t>
            </a:r>
            <a:r>
              <a:rPr lang="ru-RU" sz="3700" dirty="0" err="1" smtClean="0"/>
              <a:t>інтересу</a:t>
            </a:r>
            <a:r>
              <a:rPr lang="ru-RU" sz="3700" dirty="0" smtClean="0"/>
              <a:t> </a:t>
            </a:r>
            <a:r>
              <a:rPr lang="ru-RU" sz="3700" dirty="0"/>
              <a:t>і </a:t>
            </a:r>
            <a:r>
              <a:rPr lang="ru-RU" sz="3700" dirty="0" err="1"/>
              <a:t>вигоди</a:t>
            </a:r>
            <a:r>
              <a:rPr lang="ru-RU" sz="3700" dirty="0"/>
              <a:t>, </a:t>
            </a:r>
            <a:r>
              <a:rPr lang="ru-RU" sz="3700" dirty="0" err="1"/>
              <a:t>підноситься</a:t>
            </a:r>
            <a:r>
              <a:rPr lang="ru-RU" sz="3700" dirty="0"/>
              <a:t> до </a:t>
            </a:r>
            <a:r>
              <a:rPr lang="ru-RU" sz="3700" dirty="0" err="1"/>
              <a:t>безкорисливого</a:t>
            </a:r>
            <a:r>
              <a:rPr lang="ru-RU" sz="3700" dirty="0"/>
              <a:t>, </a:t>
            </a:r>
            <a:r>
              <a:rPr lang="ru-RU" sz="3700" dirty="0" err="1"/>
              <a:t>справді</a:t>
            </a:r>
            <a:r>
              <a:rPr lang="ru-RU" sz="3700" dirty="0"/>
              <a:t> </a:t>
            </a:r>
            <a:r>
              <a:rPr lang="ru-RU" sz="3700" dirty="0" err="1"/>
              <a:t>людського</a:t>
            </a:r>
            <a:r>
              <a:rPr lang="ru-RU" sz="3700" dirty="0"/>
              <a:t> </a:t>
            </a:r>
            <a:r>
              <a:rPr lang="ru-RU" sz="3700" dirty="0" err="1"/>
              <a:t>ставлення</a:t>
            </a:r>
            <a:r>
              <a:rPr lang="ru-RU" sz="3700" dirty="0"/>
              <a:t> до предмета. </a:t>
            </a:r>
            <a:r>
              <a:rPr lang="ru-RU" sz="3700" dirty="0" err="1"/>
              <a:t>Саме</a:t>
            </a:r>
            <a:r>
              <a:rPr lang="ru-RU" sz="3700" dirty="0"/>
              <a:t> тому </a:t>
            </a:r>
            <a:r>
              <a:rPr lang="ru-RU" sz="3700" dirty="0" err="1"/>
              <a:t>естетичне</a:t>
            </a:r>
            <a:r>
              <a:rPr lang="ru-RU" sz="3700" dirty="0"/>
              <a:t> </a:t>
            </a:r>
            <a:r>
              <a:rPr lang="ru-RU" sz="3700" dirty="0" err="1"/>
              <a:t>ставлення</a:t>
            </a:r>
            <a:r>
              <a:rPr lang="ru-RU" sz="3700" dirty="0"/>
              <a:t> є </a:t>
            </a:r>
            <a:r>
              <a:rPr lang="ru-RU" sz="3700" dirty="0" err="1"/>
              <a:t>водночас</a:t>
            </a:r>
            <a:r>
              <a:rPr lang="ru-RU" sz="3700" dirty="0"/>
              <a:t> </a:t>
            </a:r>
            <a:r>
              <a:rPr lang="ru-RU" sz="3700" dirty="0" err="1"/>
              <a:t>духовним</a:t>
            </a:r>
            <a:r>
              <a:rPr lang="ru-RU" sz="3700" dirty="0"/>
              <a:t> — </a:t>
            </a:r>
            <a:r>
              <a:rPr lang="ru-RU" sz="3700" dirty="0" err="1"/>
              <a:t>воно</a:t>
            </a:r>
            <a:r>
              <a:rPr lang="ru-RU" sz="3700" dirty="0"/>
              <a:t> </a:t>
            </a:r>
            <a:r>
              <a:rPr lang="ru-RU" sz="3700" dirty="0" err="1"/>
              <a:t>розвиває</a:t>
            </a:r>
            <a:r>
              <a:rPr lang="ru-RU" sz="3700" dirty="0"/>
              <a:t> </a:t>
            </a:r>
            <a:r>
              <a:rPr lang="ru-RU" sz="3700" dirty="0" err="1"/>
              <a:t>духовний</a:t>
            </a:r>
            <a:r>
              <a:rPr lang="ru-RU" sz="3700" dirty="0"/>
              <a:t> </a:t>
            </a:r>
            <a:r>
              <a:rPr lang="ru-RU" sz="3700" dirty="0" err="1"/>
              <a:t>світ</a:t>
            </a:r>
            <a:r>
              <a:rPr lang="ru-RU" sz="3700" dirty="0"/>
              <a:t> </a:t>
            </a:r>
            <a:r>
              <a:rPr lang="ru-RU" sz="3700" dirty="0" err="1"/>
              <a:t>людини</a:t>
            </a:r>
            <a:r>
              <a:rPr lang="ru-RU" sz="3700" dirty="0"/>
              <a:t>. </a:t>
            </a:r>
            <a:r>
              <a:rPr lang="ru-RU" sz="3700" dirty="0" err="1" smtClean="0"/>
              <a:t>Духовне</a:t>
            </a:r>
            <a:r>
              <a:rPr lang="ru-RU" sz="3700" dirty="0" smtClean="0"/>
              <a:t> </a:t>
            </a:r>
            <a:r>
              <a:rPr lang="ru-RU" sz="3700" dirty="0" err="1"/>
              <a:t>ставлення</a:t>
            </a:r>
            <a:r>
              <a:rPr lang="ru-RU" sz="3700" dirty="0"/>
              <a:t> </a:t>
            </a:r>
            <a:r>
              <a:rPr lang="ru-RU" sz="3700" dirty="0" err="1"/>
              <a:t>виростає</a:t>
            </a:r>
            <a:r>
              <a:rPr lang="ru-RU" sz="3700" dirty="0"/>
              <a:t> на </a:t>
            </a:r>
            <a:r>
              <a:rPr lang="ru-RU" sz="3700" dirty="0" err="1"/>
              <a:t>основі</a:t>
            </a:r>
            <a:r>
              <a:rPr lang="ru-RU" sz="3700" dirty="0"/>
              <a:t> добре </a:t>
            </a:r>
            <a:r>
              <a:rPr lang="ru-RU" sz="3700" dirty="0" err="1" smtClean="0"/>
              <a:t>розвиненої</a:t>
            </a:r>
            <a:r>
              <a:rPr lang="ru-RU" sz="3700" dirty="0" smtClean="0"/>
              <a:t> </a:t>
            </a:r>
            <a:r>
              <a:rPr lang="ru-RU" sz="3700" dirty="0" err="1"/>
              <a:t>чуттєвості</a:t>
            </a:r>
            <a:r>
              <a:rPr lang="ru-RU" sz="3700" dirty="0"/>
              <a:t>. </a:t>
            </a:r>
            <a:endParaRPr lang="uk-UA" sz="37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/>
              <a:t>Об’єктом</a:t>
            </a:r>
            <a:r>
              <a:rPr lang="ru-RU" b="1" dirty="0" smtClean="0"/>
              <a:t> </a:t>
            </a:r>
            <a:r>
              <a:rPr lang="ru-RU" b="1" dirty="0" err="1" smtClean="0"/>
              <a:t>естетики</a:t>
            </a:r>
            <a:r>
              <a:rPr lang="ru-RU" b="1" dirty="0" smtClean="0"/>
              <a:t> є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та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дійсності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потрапила</a:t>
            </a:r>
            <a:r>
              <a:rPr lang="ru-RU" dirty="0"/>
              <a:t> в коло </a:t>
            </a:r>
            <a:r>
              <a:rPr lang="ru-RU" dirty="0" err="1"/>
              <a:t>пізнавальної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  </a:t>
            </a:r>
            <a:r>
              <a:rPr lang="ru-RU" b="1" dirty="0" smtClean="0"/>
              <a:t>яку вона </a:t>
            </a:r>
            <a:r>
              <a:rPr lang="ru-RU" b="1" dirty="0" err="1" smtClean="0"/>
              <a:t>оцінює</a:t>
            </a:r>
            <a:r>
              <a:rPr lang="ru-RU" b="1" dirty="0" smtClean="0"/>
              <a:t> за </a:t>
            </a:r>
            <a:r>
              <a:rPr lang="ru-RU" b="1" dirty="0"/>
              <a:t>законами </a:t>
            </a:r>
            <a:r>
              <a:rPr lang="ru-RU" b="1" dirty="0" err="1"/>
              <a:t>краси</a:t>
            </a:r>
            <a:r>
              <a:rPr lang="ru-RU" b="1" dirty="0" smtClean="0"/>
              <a:t>.</a:t>
            </a:r>
            <a:endParaRPr lang="ru-RU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/>
              <a:t>	</a:t>
            </a:r>
            <a:r>
              <a:rPr lang="ru-RU" sz="3600" b="1" dirty="0" smtClean="0"/>
              <a:t>Предметом </a:t>
            </a:r>
            <a:r>
              <a:rPr lang="ru-RU" sz="3600" b="1" dirty="0" err="1" smtClean="0"/>
              <a:t>естетики</a:t>
            </a:r>
            <a:r>
              <a:rPr lang="ru-RU" sz="3600" b="1" dirty="0" smtClean="0"/>
              <a:t> є </a:t>
            </a:r>
            <a:endParaRPr lang="ru-RU" sz="3600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/>
              <a:t>аспекти</a:t>
            </a:r>
            <a:r>
              <a:rPr lang="ru-RU" dirty="0"/>
              <a:t> </a:t>
            </a:r>
            <a:r>
              <a:rPr lang="ru-RU" dirty="0" err="1"/>
              <a:t>реальної</a:t>
            </a:r>
            <a:r>
              <a:rPr lang="ru-RU" dirty="0"/>
              <a:t> </a:t>
            </a:r>
            <a:r>
              <a:rPr lang="ru-RU" dirty="0" err="1"/>
              <a:t>дійсності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відображаються</a:t>
            </a:r>
            <a:r>
              <a:rPr lang="ru-RU" dirty="0"/>
              <a:t> в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поняттях</a:t>
            </a:r>
            <a:r>
              <a:rPr lang="ru-RU" dirty="0"/>
              <a:t>, </a:t>
            </a:r>
            <a:r>
              <a:rPr lang="ru-RU" dirty="0" err="1"/>
              <a:t>категоріях</a:t>
            </a:r>
            <a:r>
              <a:rPr lang="ru-RU" dirty="0"/>
              <a:t> і законах.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11459</Words>
  <Application>WPS Presentation</Application>
  <PresentationFormat>Экран (4:3)</PresentationFormat>
  <Paragraphs>217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0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Тема Office</vt:lpstr>
      <vt:lpstr>1_Тема Office</vt:lpstr>
      <vt:lpstr>Лекція 1. ЕСТЕТИКА ЯК ФІЛОСОФСЬКА НАУКА </vt:lpstr>
      <vt:lpstr>Література </vt:lpstr>
      <vt:lpstr>ЕСТЕТИКА  (від грецьк. aishetikos – почуттєвий) </vt:lpstr>
      <vt:lpstr>Естетика</vt:lpstr>
      <vt:lpstr>Естетика</vt:lpstr>
      <vt:lpstr>Термін «мистецтво»</vt:lpstr>
      <vt:lpstr>Види мистецтв</vt:lpstr>
      <vt:lpstr>Основні категорії естетики</vt:lpstr>
      <vt:lpstr>Об’єктом естетики є</vt:lpstr>
      <vt:lpstr>Естетика аналізує:</vt:lpstr>
      <vt:lpstr>Естетика органічно пов’язана </vt:lpstr>
      <vt:lpstr>ЕСТЕТИКА  обумовлена</vt:lpstr>
      <vt:lpstr>Дизайн</vt:lpstr>
      <vt:lpstr>В міфології давніх греків.</vt:lpstr>
      <vt:lpstr>Бог Аполлон був покровителем дев’яти муз. </vt:lpstr>
      <vt:lpstr>  Перші спроби вирішення естетичних проблем належать- Піфагору,Алкмеону,Емпедоклу, Теофрасту. </vt:lpstr>
      <vt:lpstr>Піфагор</vt:lpstr>
      <vt:lpstr>PowerPoint 演示文稿</vt:lpstr>
      <vt:lpstr>Естетичне вчення Сократа ( 469-399 pp. до н.е.) грунтується на таких ідеях: </vt:lpstr>
      <vt:lpstr>Естетика Платона: основні ідеї</vt:lpstr>
      <vt:lpstr>Платон:</vt:lpstr>
      <vt:lpstr>Платон</vt:lpstr>
      <vt:lpstr>Платон</vt:lpstr>
      <vt:lpstr>Аристотель (384-322 pp. до н. е.)</vt:lpstr>
      <vt:lpstr>Основні ідеї естетичного вчення Аристотеля</vt:lpstr>
      <vt:lpstr>5) Мистецтво має пізнавальний характер – це одна з форм пізнавальної діяльності людей.</vt:lpstr>
      <vt:lpstr>10) Мистецтво має виховне значення та пов’язане з моральним життям людей: </vt:lpstr>
      <vt:lpstr>Танець (танок) -</vt:lpstr>
      <vt:lpstr>PowerPoint 演示文稿</vt:lpstr>
      <vt:lpstr>Клод Моне Тюльпани Голандії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ЕСТЕТИКА ЯК ФІЛОСОФСЬКА НАУКА</dc:title>
  <dc:creator>DNA7 X86</dc:creator>
  <cp:lastModifiedBy>Mila</cp:lastModifiedBy>
  <cp:revision>87</cp:revision>
  <dcterms:created xsi:type="dcterms:W3CDTF">2012-10-27T14:39:00Z</dcterms:created>
  <dcterms:modified xsi:type="dcterms:W3CDTF">2023-09-05T17:59:20Z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0453C0DA0A8B464A8D00C72812903CC9_13</vt:lpwstr>
  </property>
  <property fmtid="{D5CDD505-2E9C-101B-9397-08002B2CF9AE}" pid="3" name="KSOProductBuildVer">
    <vt:lpwstr>1033-12.2.0.13201</vt:lpwstr>
  </property>
</Properties>
</file>