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0" r:id="rId3"/>
    <p:sldId id="272" r:id="rId4"/>
    <p:sldId id="276" r:id="rId5"/>
    <p:sldId id="275" r:id="rId6"/>
    <p:sldId id="27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9097" autoAdjust="0"/>
  </p:normalViewPr>
  <p:slideViewPr>
    <p:cSldViewPr snapToGrid="0">
      <p:cViewPr varScale="1">
        <p:scale>
          <a:sx n="98" d="100"/>
          <a:sy n="98" d="100"/>
        </p:scale>
        <p:origin x="111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A6930-C763-4471-912E-08AC7F229E5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C0861-D658-4FA9-A188-126EEFA8D8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309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5F30C-72F9-4889-B765-855970678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11B861-0BE1-45DA-93B5-57A3C465A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EE10DE-D0C5-4C43-BFC1-88F2FB48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3E4054-50C9-4C10-996D-DA7043A40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EB4B89-4D53-429F-9DB2-5E9449522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29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6A078-9658-4CB5-9646-AC8BE0ED0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AD8252-2B70-4219-A312-F57207B504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0FB09D-873D-4B2E-8B8F-5EF7E6C3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80E3E7-E7A9-4CEA-B01A-27C74EE46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B99B4D-7CEA-4DED-81A1-B05F1CB9D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88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D798C88-75B5-4F02-924A-12AF343434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357B6E-424D-4B2A-9C1F-2401CA5E4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8AD9F3-C651-4F28-B643-5A829489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9F7F43-8FF3-4838-BA3F-4C1BE11E5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542A25-FB45-4050-9839-F87C2118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11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C95AC2-BBAA-4CA7-A026-C0E35A1C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C4B94E-B276-4132-9E31-A649DE8A7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DA76C-445A-4B58-977D-595169ED3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671481-50AB-4055-A50A-2FFD257A9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3EF61F-F59A-48BA-AFB1-0E1C66CC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43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EB5B6F-9825-4EA2-ADAD-902DABFCB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B23E93-CA28-42A4-8E46-14CBEB0EA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0CDB1E-FB7B-4932-84AD-5BF97F1F6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BD9545-1BF2-45D7-A1A7-11A98BC5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C8DAD5-1A1A-4777-9A82-C2707D0C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94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7E2E8-EC35-4D7A-93F0-CE328F153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4FFB3-0271-4C45-8883-8BECE1692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33BA3-8296-4C2C-B618-712663D9A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F056E0B-71DB-4B89-8DD1-69135A92A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0DCAED-EEB4-4609-AAA3-5AD7C5B7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97DEF3E-DBAA-40E7-B5CD-945C098C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74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353B4-855A-4E8B-A8BE-AC70FD369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D9B890-391B-4774-891E-11DC7706C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18992F-3627-4D7F-A672-1DE93EFA3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5CC0D8-186C-4F50-B096-EFD1C2FD1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EEFD45-58E6-4073-8071-2BEE354A7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6F1588-9B27-4172-8823-9E72A98E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222ACD-8F85-4318-84EA-879AED990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7DC703-9FCD-46C3-949F-A5991E68D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6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79D40-C0E3-49BE-A56A-6C886C0EF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CDE983F-3A45-42D7-B43F-5D1AEB67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B5E7ACA-9410-4204-AF80-0124C92D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308FB57-C12B-4BB2-A966-BDD96C9B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4E1A6E7-9A1E-4E30-BB63-B85989DD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66A5E62-2017-492A-97B2-DC13384B8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1334BE-5789-4973-AE13-936C6C298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2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27B1C-715F-4FD8-96B8-A9C268A1B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F89DFC-87D1-4F0F-993E-22FFF1492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C0BD4C-7532-4F31-AFA4-8D888AD5E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8E7449-FAE4-4940-BBC8-C722D5D07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86DC3D-40B9-43F2-BC5B-2E064603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0F4708-EF48-41EF-9D4C-2E918E5C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4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0609B-4992-485D-A06C-AAE728FD5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93084D-B558-45E0-8C81-6063272148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4FB331-A845-490D-80D9-88BA5EBCA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CAFA0D-E738-431A-90B4-067EDC2D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281316-3B01-4D66-ACB3-694C10CF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380B7C-F280-4B4E-9D7D-D3AA38879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82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B7E29A-6E81-4877-8781-B98F3B53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3478E8-8391-4117-97A7-19878396E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B724CC-032B-43CE-9A81-72A9F72D7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9C85-4EC2-4699-90FF-7AB9A8B31086}" type="datetimeFigureOut">
              <a:rPr lang="ru-RU" smtClean="0"/>
              <a:t>27.11.2023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893C27-6097-4680-BB91-6D6270398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FF3372-AC44-4EE8-8756-36D9669AD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7AE4-31F2-4F3A-9B7F-77D3DE111C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9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374126" y="281243"/>
            <a:ext cx="4638036" cy="3613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800" b="0" i="1" u="none" strike="noStrike" kern="1200" cap="none" spc="0" normalizeH="0" baseline="0" noProof="0" dirty="0">
                <a:ln>
                  <a:noFill/>
                </a:ln>
                <a:solidFill>
                  <a:srgbClr val="323232">
                    <a:lumMod val="50000"/>
                  </a:srgbClr>
                </a:solidFill>
                <a:effectLst/>
                <a:uLnTx/>
                <a:uFillTx/>
                <a:latin typeface="Times New Roman"/>
              </a:rPr>
              <a:t>Запорізький національний університет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52285" y="1183978"/>
            <a:ext cx="7540195" cy="2389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uk-UA" sz="3600" b="1" dirty="0">
                <a:latin typeface="Times New Roman"/>
                <a:ea typeface="Times New Roman"/>
              </a:rPr>
              <a:t>Стратегії удосконалення асортиментної політики </a:t>
            </a:r>
            <a:r>
              <a:rPr lang="uk-UA" sz="3600" b="1" dirty="0" err="1">
                <a:latin typeface="Times New Roman"/>
                <a:ea typeface="Times New Roman"/>
              </a:rPr>
              <a:t>DELTAFOOD</a:t>
            </a:r>
            <a:r>
              <a:rPr lang="uk-UA" sz="3600" b="1" dirty="0">
                <a:latin typeface="Times New Roman"/>
                <a:ea typeface="Times New Roman"/>
              </a:rPr>
              <a:t>» </a:t>
            </a:r>
            <a:endParaRPr lang="uk-UA" sz="3600" b="1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82153" y="3573020"/>
            <a:ext cx="4819289" cy="2644067"/>
          </a:xfrm>
        </p:spPr>
        <p:txBody>
          <a:bodyPr>
            <a:noAutofit/>
          </a:bodyPr>
          <a:lstStyle/>
          <a:p>
            <a:pPr algn="r"/>
            <a:r>
              <a:rPr lang="uk-UA" sz="1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Кваліфікаційна робота </a:t>
            </a:r>
            <a:br>
              <a:rPr lang="uk-UA" sz="1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здобуття ступеня магістра з маркетингу</a:t>
            </a:r>
          </a:p>
          <a:p>
            <a:pPr algn="r"/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Виконала: студент 2 курсу, групи 8.0759 </a:t>
            </a:r>
          </a:p>
          <a:p>
            <a:pPr algn="r"/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спеціальності 075 – Маркетинг, </a:t>
            </a:r>
            <a:r>
              <a:rPr lang="uk-UA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</a:t>
            </a:r>
            <a:endParaRPr lang="uk-UA" sz="17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ванов</a:t>
            </a: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А.С.</a:t>
            </a:r>
            <a:endParaRPr lang="en-US" sz="17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Керівник: </a:t>
            </a:r>
            <a:r>
              <a:rPr lang="uk-UA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кафедри </a:t>
            </a:r>
            <a:r>
              <a:rPr lang="uk-UA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управлінняперсоналом</a:t>
            </a: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 маркетингу,</a:t>
            </a:r>
          </a:p>
          <a:p>
            <a:pPr algn="r"/>
            <a:r>
              <a:rPr lang="uk-UA" sz="17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Терент’єва</a:t>
            </a:r>
            <a:r>
              <a:rPr lang="uk-UA" sz="1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Н.В.   </a:t>
            </a:r>
          </a:p>
        </p:txBody>
      </p:sp>
    </p:spTree>
    <p:extLst>
      <p:ext uri="{BB962C8B-B14F-4D97-AF65-F5344CB8AC3E}">
        <p14:creationId xmlns:p14="http://schemas.microsoft.com/office/powerpoint/2010/main" val="29480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97" y="626062"/>
            <a:ext cx="4572396" cy="27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164397"/>
            <a:ext cx="6123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/>
                <a:ea typeface="Calibri"/>
              </a:rPr>
              <a:t>Частота </a:t>
            </a:r>
            <a:r>
              <a:rPr lang="ru-RU" b="1" dirty="0" err="1">
                <a:latin typeface="Times New Roman"/>
                <a:ea typeface="Calibri"/>
              </a:rPr>
              <a:t>купівлі</a:t>
            </a:r>
            <a:r>
              <a:rPr lang="ru-RU" b="1" dirty="0">
                <a:latin typeface="Times New Roman"/>
                <a:ea typeface="Calibri"/>
              </a:rPr>
              <a:t> </a:t>
            </a:r>
            <a:r>
              <a:rPr lang="ru-RU" b="1" dirty="0" err="1">
                <a:latin typeface="Times New Roman"/>
                <a:ea typeface="Calibri"/>
              </a:rPr>
              <a:t>соусів</a:t>
            </a:r>
            <a:r>
              <a:rPr lang="ru-RU" b="1" dirty="0">
                <a:latin typeface="Times New Roman"/>
                <a:ea typeface="Calibri"/>
              </a:rPr>
              <a:t> </a:t>
            </a:r>
            <a:r>
              <a:rPr lang="ru-RU" b="1" dirty="0" err="1">
                <a:latin typeface="Times New Roman"/>
                <a:ea typeface="Calibri"/>
              </a:rPr>
              <a:t>дорослим</a:t>
            </a:r>
            <a:r>
              <a:rPr lang="ru-RU" b="1" dirty="0">
                <a:latin typeface="Times New Roman"/>
                <a:ea typeface="Calibri"/>
              </a:rPr>
              <a:t> </a:t>
            </a:r>
            <a:r>
              <a:rPr lang="ru-RU" b="1" dirty="0" err="1">
                <a:latin typeface="Times New Roman"/>
                <a:ea typeface="Calibri"/>
              </a:rPr>
              <a:t>населенням</a:t>
            </a:r>
            <a:r>
              <a:rPr lang="ru-RU" b="1" dirty="0">
                <a:latin typeface="Times New Roman"/>
                <a:ea typeface="Calibri"/>
              </a:rPr>
              <a:t> </a:t>
            </a:r>
            <a:r>
              <a:rPr lang="ru-RU" b="1" dirty="0" err="1">
                <a:latin typeface="Times New Roman"/>
                <a:ea typeface="Calibri"/>
              </a:rPr>
              <a:t>України</a:t>
            </a:r>
            <a:r>
              <a:rPr lang="ru-RU" b="1" dirty="0">
                <a:latin typeface="Times New Roman"/>
                <a:ea typeface="Calibri"/>
              </a:rPr>
              <a:t>, %</a:t>
            </a:r>
            <a:endParaRPr lang="ru-RU" b="1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795369"/>
            <a:ext cx="45720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475762" y="164397"/>
            <a:ext cx="5254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b="1" dirty="0" err="1">
                <a:latin typeface="Times New Roman"/>
                <a:ea typeface="Calibri"/>
                <a:cs typeface="Times New Roman"/>
              </a:rPr>
              <a:t>Динаміка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споживання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майонезної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продукції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на душу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населення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в 2008–201</a:t>
            </a:r>
            <a:r>
              <a:rPr lang="uk-UA" b="1" dirty="0">
                <a:latin typeface="Times New Roman"/>
                <a:ea typeface="Calibri"/>
                <a:cs typeface="Times New Roman"/>
              </a:rPr>
              <a:t>9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рр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., кг/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рік</a:t>
            </a:r>
            <a:endParaRPr lang="ru-RU" sz="1400" b="1" dirty="0">
              <a:ea typeface="Calibri"/>
              <a:cs typeface="Times New Roman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82" y="3968297"/>
            <a:ext cx="4645025" cy="273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38610" y="336509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/>
                <a:ea typeface="Calibri"/>
                <a:cs typeface="Times New Roman"/>
              </a:rPr>
              <a:t>Динаміка виробництва майонезної продукції в Україні у 2007–2019 рр.</a:t>
            </a:r>
            <a:endParaRPr lang="ru-RU" sz="1400" b="1" dirty="0">
              <a:ea typeface="Calibri"/>
              <a:cs typeface="Times New Roman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756" y="4084638"/>
            <a:ext cx="4865687" cy="277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812756" y="3438307"/>
            <a:ext cx="50823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/>
                <a:ea typeface="Calibri"/>
              </a:rPr>
              <a:t>Основні виробники майонезної продукції в Україні у 2019 р.,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9552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955"/>
            <a:ext cx="10515600" cy="40413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dirty="0" err="1">
                <a:latin typeface="Times New Roman"/>
                <a:ea typeface="Calibri"/>
              </a:rPr>
              <a:t>АВС–аналіз</a:t>
            </a:r>
            <a:r>
              <a:rPr lang="uk-UA" sz="2700" b="1" dirty="0">
                <a:latin typeface="Times New Roman"/>
                <a:ea typeface="Calibri"/>
              </a:rPr>
              <a:t> асортиментних груп підприємства </a:t>
            </a:r>
            <a:r>
              <a:rPr lang="uk-UA" sz="2700" b="1" dirty="0" err="1">
                <a:latin typeface="Times New Roman"/>
                <a:ea typeface="Calibri"/>
              </a:rPr>
              <a:t>DELTA</a:t>
            </a:r>
            <a:r>
              <a:rPr lang="uk-UA" sz="2700" b="1" dirty="0">
                <a:latin typeface="Times New Roman"/>
                <a:ea typeface="Calibri"/>
              </a:rPr>
              <a:t> </a:t>
            </a:r>
            <a:r>
              <a:rPr lang="uk-UA" sz="2700" b="1" dirty="0" err="1">
                <a:latin typeface="Times New Roman"/>
                <a:ea typeface="Calibri"/>
              </a:rPr>
              <a:t>FOOD</a:t>
            </a:r>
            <a:r>
              <a:rPr lang="uk-UA" sz="2700" b="1" dirty="0">
                <a:latin typeface="Times New Roman"/>
                <a:ea typeface="Calibri"/>
              </a:rPr>
              <a:t> тис. грн</a:t>
            </a:r>
            <a:r>
              <a:rPr lang="uk-UA" dirty="0">
                <a:latin typeface="Times New Roman"/>
                <a:ea typeface="Calibri"/>
              </a:rPr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077685"/>
              </p:ext>
            </p:extLst>
          </p:nvPr>
        </p:nvGraphicFramePr>
        <p:xfrm>
          <a:off x="406402" y="696687"/>
          <a:ext cx="11480799" cy="5948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5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4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95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47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821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продукції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товару 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4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Олія  Соняшнікова, рафінована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228236,49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13116473,04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23844877,24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27894354,9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65083941,67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Майонезний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соус  «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Салатний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жирність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118053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6558236,73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7494282,2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9298118,31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23468690,24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Майонезний соус «Сімейний», жирність 50%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147566,7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7062716,25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8175386,48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8582878,44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23968547,87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Майонез «Традиційний», жирність 67%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164290,926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9231979,1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11104899,9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8082210,5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28583380,43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Майонез «Домашній», жирність 72%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157404,48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6558236,52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8856668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9298118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24870427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Майонезний соус «Легенький», жирність 15%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98377,8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5044797,32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4768975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5006679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14918829,12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Гірчиця «Пекельна»,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29513,34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1513439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2043846,6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1430479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5017277,94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6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Гірчиця «Гостра», 130 грм.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39351,12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1261199,331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1703205,5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1429479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4433234,951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1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Кукурузні палочки «Молочні»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983,778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100895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136256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500667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738801,778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00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983 778,00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50 447 973,24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68 128 220,70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71 523 987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17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486" y="2199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Calibri"/>
              </a:rPr>
              <a:t>Матриця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Calibri"/>
              </a:rPr>
              <a:t>БКГ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для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Calibri"/>
              </a:rPr>
              <a:t>асортиментних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uk-UA" sz="2800" b="1" dirty="0">
                <a:solidFill>
                  <a:srgbClr val="000000"/>
                </a:solidFill>
                <a:latin typeface="Times New Roman"/>
                <a:ea typeface="Calibri"/>
              </a:rPr>
              <a:t>номенклатури товарів підприємства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Calibri"/>
              </a:rPr>
              <a:t>DELTA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/>
                <a:ea typeface="Calibri"/>
              </a:rPr>
              <a:t>FOOD</a:t>
            </a:r>
            <a:r>
              <a:rPr lang="ru-RU" sz="2800" b="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endParaRPr lang="ru-RU" sz="2800" b="1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971" y="2148113"/>
            <a:ext cx="9332686" cy="38172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531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Times New Roman"/>
                <a:ea typeface="Calibri"/>
              </a:rPr>
              <a:t>Процес управління асортиментною політикою </a:t>
            </a:r>
            <a:endParaRPr lang="ru-RU" sz="3200" b="1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428" y="1002425"/>
            <a:ext cx="6105258" cy="5363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297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0142" y="99831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i="1" spc="15" dirty="0">
                <a:latin typeface="Times New Roman"/>
                <a:ea typeface="Times New Roman"/>
                <a:cs typeface="Times New Roman"/>
              </a:rPr>
              <a:t>вперше :</a:t>
            </a:r>
            <a:endParaRPr lang="ru-RU" sz="20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/>
              <a:buChar char="–"/>
              <a:tabLst>
                <a:tab pos="630555" algn="l"/>
              </a:tabLst>
            </a:pPr>
            <a:r>
              <a:rPr lang="uk-UA" spc="15" dirty="0">
                <a:latin typeface="Times New Roman"/>
                <a:ea typeface="Times New Roman"/>
              </a:rPr>
              <a:t>побудовано алгоритм розробки та реалізації асортиментної політики, орієнтованої на підвищення конкурентоспроможності компанії на ринку харчової продукції;</a:t>
            </a:r>
            <a:endParaRPr lang="ru-RU" dirty="0">
              <a:ea typeface="TimesNewRoman"/>
            </a:endParaRP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uk-UA" i="1" spc="15" dirty="0">
                <a:latin typeface="Times New Roman"/>
                <a:ea typeface="TimesNewRoman"/>
                <a:cs typeface="Times New Roman"/>
              </a:rPr>
              <a:t>удосконалено:</a:t>
            </a:r>
            <a:endParaRPr lang="ru-RU" sz="2000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400"/>
              <a:buFont typeface="Times New Roman"/>
              <a:buChar char="–"/>
              <a:tabLst>
                <a:tab pos="630555" algn="l"/>
              </a:tabLst>
            </a:pPr>
            <a:r>
              <a:rPr lang="uk-UA" spc="15" dirty="0">
                <a:latin typeface="Times New Roman"/>
                <a:ea typeface="Times New Roman"/>
                <a:cs typeface="Times New Roman"/>
              </a:rPr>
              <a:t>процес управління  асортиментною політикою  підприємства </a:t>
            </a:r>
            <a:r>
              <a:rPr lang="uk-UA" spc="15" dirty="0" err="1">
                <a:latin typeface="Times New Roman"/>
                <a:ea typeface="Times New Roman"/>
                <a:cs typeface="Times New Roman"/>
              </a:rPr>
              <a:t>DELTA</a:t>
            </a:r>
            <a:r>
              <a:rPr lang="uk-UA" spc="15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pc="15" dirty="0" err="1">
                <a:latin typeface="Times New Roman"/>
                <a:ea typeface="Times New Roman"/>
                <a:cs typeface="Times New Roman"/>
              </a:rPr>
              <a:t>FOOD</a:t>
            </a:r>
            <a:r>
              <a:rPr lang="uk-UA" spc="15" dirty="0">
                <a:latin typeface="Times New Roman"/>
                <a:ea typeface="Times New Roman"/>
                <a:cs typeface="Times New Roman"/>
              </a:rPr>
              <a:t>,</a:t>
            </a:r>
            <a:r>
              <a:rPr lang="uk-UA" dirty="0">
                <a:latin typeface="Times New Roman"/>
                <a:ea typeface="Times New Roman"/>
                <a:cs typeface="Times New Roman"/>
              </a:rPr>
              <a:t> який ра</a:t>
            </a:r>
            <a:r>
              <a:rPr lang="uk-UA" spc="15" dirty="0">
                <a:latin typeface="Times New Roman"/>
                <a:ea typeface="Times New Roman"/>
                <a:cs typeface="Times New Roman"/>
              </a:rPr>
              <a:t>зом з </a:t>
            </a:r>
            <a:r>
              <a:rPr lang="uk-UA" spc="15" dirty="0" err="1">
                <a:latin typeface="Times New Roman"/>
                <a:ea typeface="Times New Roman"/>
                <a:cs typeface="Times New Roman"/>
              </a:rPr>
              <a:t>концепцієй</a:t>
            </a:r>
            <a:r>
              <a:rPr lang="uk-UA" spc="15" dirty="0">
                <a:latin typeface="Times New Roman"/>
                <a:ea typeface="Times New Roman"/>
                <a:cs typeface="Times New Roman"/>
              </a:rPr>
              <a:t> маркетингового управління передбачає не тільки пасивне пристосування до вимог ринку, а й цілеспрямовану політику впливу на нього з метою активного формування попиту і підтримку потенційних споживачів.</a:t>
            </a:r>
            <a:endParaRPr lang="ru-RU" sz="20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75481B-6263-76CA-6BD7-92AFD3420FC1}"/>
              </a:ext>
            </a:extLst>
          </p:cNvPr>
          <p:cNvSpPr txBox="1"/>
          <p:nvPr/>
        </p:nvSpPr>
        <p:spPr>
          <a:xfrm>
            <a:off x="489857" y="6196540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i="1" spc="15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Дякую за увагу!</a:t>
            </a:r>
            <a:endParaRPr lang="ru-UA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01CDCD-06BD-471E-40AE-0DB239E8BDCF}"/>
              </a:ext>
            </a:extLst>
          </p:cNvPr>
          <p:cNvSpPr txBox="1"/>
          <p:nvPr/>
        </p:nvSpPr>
        <p:spPr>
          <a:xfrm>
            <a:off x="4900748" y="390198"/>
            <a:ext cx="6100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spc="15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Наукова новизна:</a:t>
            </a:r>
            <a:endParaRPr lang="ru-UA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200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194</TotalTime>
  <Words>353</Words>
  <Application>Microsoft Macintosh PowerPoint</Application>
  <PresentationFormat>Широкоэкранный</PresentationFormat>
  <Paragraphs>112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АВС–аналіз асортиментних груп підприємства DELTA FOOD тис. грн.</vt:lpstr>
      <vt:lpstr>Матриця БКГ для асортиментних номенклатури товарів підприємства DELTA FOOD </vt:lpstr>
      <vt:lpstr>Процес управління асортиментною політикою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bohdan.bohdanov10@gmail.com</dc:creator>
  <cp:lastModifiedBy>Виктория Малтиз</cp:lastModifiedBy>
  <cp:revision>14</cp:revision>
  <dcterms:created xsi:type="dcterms:W3CDTF">2020-12-15T14:08:56Z</dcterms:created>
  <dcterms:modified xsi:type="dcterms:W3CDTF">2023-11-27T10:55:42Z</dcterms:modified>
</cp:coreProperties>
</file>