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3688" y="1628800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uk-UA" sz="4000" dirty="0">
                <a:solidFill>
                  <a:schemeClr val="tx1"/>
                </a:solidFill>
              </a:rPr>
              <a:t>Контролінг у підприємницькій діяльності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uk-UA" u="sng" dirty="0">
                <a:solidFill>
                  <a:schemeClr val="tx1"/>
                </a:solidFill>
              </a:rPr>
              <a:t>Викладач:</a:t>
            </a:r>
          </a:p>
          <a:p>
            <a:pPr algn="r"/>
            <a:r>
              <a:rPr lang="uk-UA" u="sng" dirty="0" err="1">
                <a:solidFill>
                  <a:schemeClr val="tx1"/>
                </a:solidFill>
              </a:rPr>
              <a:t>к.е.н</a:t>
            </a:r>
            <a:r>
              <a:rPr lang="uk-UA" u="sng" dirty="0">
                <a:solidFill>
                  <a:schemeClr val="tx1"/>
                </a:solidFill>
              </a:rPr>
              <a:t>., доцент</a:t>
            </a:r>
            <a:r>
              <a:rPr lang="uk-UA" dirty="0">
                <a:solidFill>
                  <a:schemeClr val="tx1"/>
                </a:solidFill>
              </a:rPr>
              <a:t> </a:t>
            </a:r>
          </a:p>
          <a:p>
            <a:pPr algn="r"/>
            <a:r>
              <a:rPr lang="uk-UA" dirty="0">
                <a:solidFill>
                  <a:schemeClr val="tx1"/>
                </a:solidFill>
              </a:rPr>
              <a:t>Гудима О.В.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59041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260648"/>
            <a:ext cx="57392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Інструментарій </a:t>
            </a:r>
            <a:r>
              <a:rPr lang="uk-UA" sz="2000" b="1" i="1" u="sng" dirty="0" err="1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 за фазами циклу</a:t>
            </a:r>
            <a:endParaRPr lang="ru-RU" sz="2000" u="sng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039513"/>
              </p:ext>
            </p:extLst>
          </p:nvPr>
        </p:nvGraphicFramePr>
        <p:xfrm>
          <a:off x="2414852" y="913413"/>
          <a:ext cx="4320480" cy="5812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29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5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087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№п</a:t>
                      </a: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Фаза циклу</a:t>
                      </a:r>
                      <a:endParaRPr lang="ru-RU" sz="12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Інструментарій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Облік і аудит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Показники управлінського обліку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Функціональна калькуляція витрат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Розрахунок повних витрат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Калькуляція проектів і продукції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Облік витрат за місцем виникнення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витрат і результатів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52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Планування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Бенчмаркінг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GAP</a:t>
                      </a: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SWOT</a:t>
                      </a: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</a:t>
                      </a: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конкурентних переваг за Портером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сценаріїв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відхилень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Портфельний 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вузьких місць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та оптимізація обсягу замовлень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Ступінчастий аналіз сум покриття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Маржинальний 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точки беззбитковості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 аналізу інвестиційних проектів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Методи розрахунку комісійних винагород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знижок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напрямів збуту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поставок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Планування цінності капіталу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Планування виробничого результату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Інструментарій логістики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Сіткове планування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Лінійне програмування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3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Моніторинг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 раннього попередження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GAP</a:t>
                      </a: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SWOT</a:t>
                      </a:r>
                      <a:r>
                        <a:rPr lang="ru-RU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конкурентних переваг за Портером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життєвого циклу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якості обслуговування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чутливості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Ціноутворення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01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endParaRPr lang="ru-RU" sz="8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Контролі відповідності фактичних показників плановим 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витрат за центрами обліку та звітності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припустимих витрат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цінності капіталу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Визначення показників ефективності за підрозділами</a:t>
                      </a:r>
                      <a:endParaRPr lang="ru-RU" sz="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1285" marR="3128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90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85392" y="860812"/>
            <a:ext cx="66247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u="sng" dirty="0">
                <a:latin typeface="Times New Roman" pitchFamily="18" charset="0"/>
                <a:cs typeface="Times New Roman" pitchFamily="18" charset="0"/>
              </a:rPr>
              <a:t>Контролінг у підприємницькій діяльності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є принципово новою концепцією в управлінні підприємством, яка здатна забезпечити підтримку управління підприємством та його ефективний розвиток шляхом формування об'єктивної інформації про витрати та доходи.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420888"/>
            <a:ext cx="70385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Так, 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Е. </a:t>
            </a:r>
            <a:r>
              <a:rPr lang="ru-RU" i="1" u="sng" dirty="0" err="1">
                <a:latin typeface="Times New Roman" pitchFamily="18" charset="0"/>
                <a:cs typeface="Times New Roman" pitchFamily="18" charset="0"/>
              </a:rPr>
              <a:t>Майєр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розуміє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систему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аспектах: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короткотерміновому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оптимізація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і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довготерміновому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гармонійних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взаємозв'язків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зовнішнім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середовищем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природною,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соціальною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сферами).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Р. Манн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характеризує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контролінг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систему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уникнути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несподіванок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загрожує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небезпека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гарантії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протидії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погляду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766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81006" y="1124744"/>
            <a:ext cx="633670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сновними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причинами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сприяли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виникненню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2204864"/>
            <a:ext cx="71794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конкурентноспроможності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ускладнення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підвищення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нестабільності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зовнішнього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223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8902" y="332656"/>
            <a:ext cx="66247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цільовим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спрямуванням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стратегічний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контролінг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83090" y="1412776"/>
            <a:ext cx="68732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Стратегічний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контролінг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майбутньої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перспективі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93318" y="2708920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стратегічного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оперативний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контролінг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зосереджений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орієнтований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короткотерміновий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результат,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суттєво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відрізняє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інструментарій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методики..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054846" y="4077072"/>
            <a:ext cx="71287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Елементами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оперативного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відхилень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коригування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моніторинг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760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31640" y="849486"/>
            <a:ext cx="70567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підприємницької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ефективного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функціонування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68152" y="2152933"/>
            <a:ext cx="70602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завданнями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є: </a:t>
            </a:r>
          </a:p>
          <a:p>
            <a:pPr algn="just"/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координація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інформаційна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рівнях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корпоративної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інформаційної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рентабельності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управлінський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0480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1026817"/>
            <a:ext cx="61206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Контролінг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як система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0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56792" y="1916832"/>
            <a:ext cx="59584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цілей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Планування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Аналітична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Обліково-контрольна функція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Розробка методології прийняття управлінських рішень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 typeface="Wingdings" pitchFamily="2" charset="2"/>
              <a:buChar char="Ø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Інформаційно-сервісна функція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41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80728"/>
            <a:ext cx="69127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Управління результативністю на підприємстві має таку послідовність:</a:t>
            </a:r>
          </a:p>
          <a:p>
            <a:pPr algn="just"/>
            <a:endParaRPr lang="uk-UA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arenR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встановлення конкретних цілей діяльності підприємства та узгодження їх з працівниками;</a:t>
            </a:r>
          </a:p>
          <a:p>
            <a:pPr marL="342900" indent="-342900" algn="just">
              <a:buAutoNum type="arabicParenR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2) розроблення планів та визначення засобів їх досягнення;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3) систематичний контроль, оцінювання роботи і результатів;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4) порівняння отриманих результатів з поставленими цілями, регулювання та визначення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коригуючих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заходів для досягнення запланованих результатів.</a:t>
            </a:r>
            <a:endParaRPr lang="ru-RU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983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18948"/>
            <a:ext cx="81369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Системи показників для оцінки ефективності діяльності</a:t>
            </a:r>
          </a:p>
          <a:p>
            <a:pPr algn="ctr"/>
            <a:endParaRPr lang="en-US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Збалансована система Д.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Нортона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і Р.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Каплана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трансформує стратегію в завдання й показники, що згруповані за чотирма різними напрямками, такими як фінанси, клієнти, внутрішній бізнес-процес, навчання й підвищення кваліфікації.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988840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Щодо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моделі Л.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Мейсела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то в ній визначається чотири перспективи, на основі яких повинна бути оцінена діяльність фірми. На відміну від моделі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Нортона-Каплана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замість перспективи навчання й росту Л.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Мейсел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у своїй моделі використовує перспективу людських ресурсів.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40821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Піраміда ефективності, запропонована К.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Макнейром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Р. Ланчем і К.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Кроссом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 те, що основною концепцією є зв’язок корпоративної стратегії, орієнтованої на клієнтів, з фінансовими показниками, доповненими декількома ключовими якісними (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нефінансовими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) показниками.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9745" y="4869160"/>
            <a:ext cx="7416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К. Адамс і П. Робертс розробили модель ЕРРМ (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Effective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Progress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Performance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Measurement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У цій моделі увага приділяється таким напрямкам діяльності, як обслуговування клієнтів і ринків, удосконалення внутрішніх процесів (підвищення ефективності й рентабельності), управління змінами і стратегією, власність і свобода дій.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178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1749" y="183316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Інструментарій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контролінгу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можна поділити на дві великі групи: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перша – за періодом дії (стратегічний, оперативний);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друга – за фазами циклу </a:t>
            </a:r>
            <a:r>
              <a:rPr lang="uk-UA" dirty="0" err="1"/>
              <a:t>контролінгу</a:t>
            </a:r>
            <a:r>
              <a:rPr lang="uk-UA" dirty="0"/>
              <a:t>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17223"/>
              </p:ext>
            </p:extLst>
          </p:nvPr>
        </p:nvGraphicFramePr>
        <p:xfrm>
          <a:off x="827584" y="1665968"/>
          <a:ext cx="7272808" cy="49746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6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67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6703">
                <a:tc>
                  <a:txBody>
                    <a:bodyPr/>
                    <a:lstStyle/>
                    <a:p>
                      <a:pPr marL="6788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Оперативний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694" marR="44694" marT="0" marB="0"/>
                </a:tc>
                <a:tc>
                  <a:txBody>
                    <a:bodyPr/>
                    <a:lstStyle/>
                    <a:p>
                      <a:pPr marL="67881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Стратегічний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694" marR="4469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2673">
                <a:tc>
                  <a:txBody>
                    <a:bodyPr/>
                    <a:lstStyle/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Розрахунок виробничого результату на короткостроковий період.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Оптимізація обсягів партій продукції.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вузьких місць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ABC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-аналіз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Ступінчастий аналіз сум покриття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 розрахунку сум покриття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Маржинальний</a:t>
                      </a: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аналіз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точки беззбитковості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Коефіцієнт фінансової 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міцностя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Інструментарій логістики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Лінійне програмування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Планування завантаження потужностей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Визначення показників ефективності по підрозділам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Інвестиційні розрахунки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Ціноутворення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694" marR="44694" marT="0" marB="0"/>
                </a:tc>
                <a:tc>
                  <a:txBody>
                    <a:bodyPr/>
                    <a:lstStyle/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Бенчмаркінг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SWOT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-аналіз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PEST</a:t>
                      </a:r>
                      <a:r>
                        <a:rPr lang="uk-UA" sz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-аналіз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конкурентних переваг за Портером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кривої здатності до навчання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потенціалу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життєвого циклу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ланцюга доставки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Функціональна калькуляція витрат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чутливості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сценаріїв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відхилень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Портфельний аналіз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Функціонально-вартісний аналіз(ФВА)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Розрахунок повних витрат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Побудова сценаріїв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Сіткове планування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Лінійне програмування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Фінансове планування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стратегічного позиціонування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факторів затрат</a:t>
                      </a:r>
                      <a:endParaRPr lang="ru-RU" sz="12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67881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Аналіз логістичних ланцюгів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4694" marR="4469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483768" y="1196752"/>
            <a:ext cx="31978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000" b="1" i="1" u="sng" dirty="0" err="1">
                <a:latin typeface="Times New Roman" pitchFamily="18" charset="0"/>
                <a:cs typeface="Times New Roman" pitchFamily="18" charset="0"/>
              </a:rPr>
              <a:t>Контролінг</a:t>
            </a:r>
            <a:r>
              <a:rPr lang="uk-UA" sz="2000" b="1" i="1" u="sng" dirty="0">
                <a:latin typeface="Times New Roman" pitchFamily="18" charset="0"/>
                <a:cs typeface="Times New Roman" pitchFamily="18" charset="0"/>
              </a:rPr>
              <a:t> за періодом дії</a:t>
            </a:r>
            <a:endParaRPr lang="ru-RU" sz="2000" u="sng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8502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</TotalTime>
  <Words>868</Words>
  <Application>Microsoft Office PowerPoint</Application>
  <PresentationFormat>Экран (4:3)</PresentationFormat>
  <Paragraphs>157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Schoolbook</vt:lpstr>
      <vt:lpstr>Times New Roman</vt:lpstr>
      <vt:lpstr>Wingdings</vt:lpstr>
      <vt:lpstr>Wingdings 2</vt:lpstr>
      <vt:lpstr>Эркер</vt:lpstr>
      <vt:lpstr>Контролінг у підприємницькій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</dc:creator>
  <cp:lastModifiedBy>Пользователь</cp:lastModifiedBy>
  <cp:revision>6</cp:revision>
  <dcterms:created xsi:type="dcterms:W3CDTF">2012-12-07T06:18:46Z</dcterms:created>
  <dcterms:modified xsi:type="dcterms:W3CDTF">2025-10-13T08:16:22Z</dcterms:modified>
</cp:coreProperties>
</file>