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Людський фактор та кризові ситуації.</a:t>
            </a:r>
            <a:br>
              <a:rPr lang="uk-UA" sz="3200" dirty="0" smtClean="0"/>
            </a:br>
            <a:r>
              <a:rPr lang="uk-UA" sz="3200" dirty="0" smtClean="0"/>
              <a:t>2. Механізм управління персоналом при антикризовому менеджменті.</a:t>
            </a:r>
            <a:br>
              <a:rPr lang="uk-UA" sz="3200" dirty="0" smtClean="0"/>
            </a:br>
            <a:r>
              <a:rPr lang="uk-UA" sz="3200" dirty="0" smtClean="0"/>
              <a:t>3. Боротьба зі стресами як елемент антикризового управління персоналом на підприємстві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7. </a:t>
            </a:r>
            <a:r>
              <a:rPr lang="uk-UA" b="1" dirty="0" smtClean="0"/>
              <a:t>Роль персоналу в антикризовому управлінні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Якість (ефективність) праці варто розглядати з погляду </a:t>
            </a:r>
            <a:r>
              <a:rPr lang="uk-UA" dirty="0"/>
              <a:t>ступеня задоволення виробничою організацією динамічних вимог ринку, а також з погляду зусиль, що починаються організацією для задоволення цих вимог.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Стимулювання </a:t>
            </a:r>
            <a:r>
              <a:rPr lang="uk-UA" b="1" dirty="0"/>
              <a:t>- </a:t>
            </a:r>
            <a:r>
              <a:rPr lang="uk-UA" dirty="0"/>
              <a:t>це система формування в працівників організації спонукальних мотивів до активної й ефективної трудової діяльності.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1800" b="1" dirty="0"/>
              <a:t>Принципи управління персоналом (ПУП) - </a:t>
            </a:r>
            <a:r>
              <a:rPr lang="uk-UA" sz="1800" dirty="0"/>
              <a:t>правила, основні положення і норми, яких повинні дотримуватися керівники і фахівці в процесі управління. </a:t>
            </a:r>
            <a:endParaRPr lang="uk-UA" sz="1800" dirty="0" smtClean="0"/>
          </a:p>
          <a:p>
            <a:pPr marL="0" indent="0" algn="ctr">
              <a:buNone/>
            </a:pPr>
            <a:endParaRPr lang="uk-UA" sz="1800" b="1" dirty="0"/>
          </a:p>
          <a:p>
            <a:pPr marL="0" indent="0" algn="ctr">
              <a:buNone/>
            </a:pPr>
            <a:r>
              <a:rPr lang="uk-UA" sz="1800" b="1" dirty="0" smtClean="0"/>
              <a:t>Все </a:t>
            </a:r>
            <a:r>
              <a:rPr lang="uk-UA" sz="1800" b="1" dirty="0"/>
              <a:t>різноманіття ПУП можна розділити на:</a:t>
            </a:r>
          </a:p>
          <a:p>
            <a:pPr marL="0" indent="0" algn="just">
              <a:buNone/>
            </a:pPr>
            <a:r>
              <a:rPr lang="uk-UA" sz="1800" dirty="0" smtClean="0"/>
              <a:t>1. Загальні</a:t>
            </a:r>
            <a:r>
              <a:rPr lang="uk-UA" sz="1800" dirty="0"/>
              <a:t>, базисні принципи, що регулюють діяльність державних органів управління в цілому.</a:t>
            </a:r>
          </a:p>
          <a:p>
            <a:pPr marL="0" indent="0" algn="just">
              <a:buNone/>
            </a:pPr>
            <a:r>
              <a:rPr lang="uk-UA" sz="1800" dirty="0" smtClean="0"/>
              <a:t>2. Специфічні </a:t>
            </a:r>
            <a:r>
              <a:rPr lang="uk-UA" sz="1800" dirty="0"/>
              <a:t>принципи, що визначають управління кадровим потенціалом у господарських організаціях.</a:t>
            </a:r>
          </a:p>
          <a:p>
            <a:pPr marL="0" indent="0" algn="just">
              <a:buNone/>
            </a:pPr>
            <a:r>
              <a:rPr lang="uk-UA" sz="1800" dirty="0" smtClean="0"/>
              <a:t>3. Приватні </a:t>
            </a:r>
            <a:r>
              <a:rPr lang="uk-UA" sz="1800" dirty="0"/>
              <a:t>принципи, що регулюють функціонування окремих сторін діяльності управлінського персоналу.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r>
              <a:rPr lang="uk-UA" sz="1900" b="1" dirty="0"/>
              <a:t>До загальних принципів державної кадрової політики відносять </a:t>
            </a:r>
            <a:r>
              <a:rPr lang="uk-UA" sz="1900" dirty="0"/>
              <a:t>науковість, конкретно-історичний підхід, моральність, законність, демократизм, наступність і змінюваність.</a:t>
            </a:r>
          </a:p>
          <a:p>
            <a:pPr marL="0" indent="0" algn="ctr">
              <a:buNone/>
            </a:pPr>
            <a:endParaRPr lang="uk-UA" sz="1900" b="1" dirty="0" smtClean="0"/>
          </a:p>
          <a:p>
            <a:pPr marL="0" indent="0" algn="ctr">
              <a:buNone/>
            </a:pPr>
            <a:r>
              <a:rPr lang="uk-UA" sz="1900" b="1" dirty="0" smtClean="0"/>
              <a:t>До </a:t>
            </a:r>
            <a:r>
              <a:rPr lang="uk-UA" sz="1900" b="1" dirty="0"/>
              <a:t>специфічних принципів відносять </a:t>
            </a:r>
            <a:r>
              <a:rPr lang="uk-UA" sz="1900" dirty="0"/>
              <a:t>принципи оптимізації кадрового потенціалу підприємства; принципи формування унікального кадрового потенціалу кризового підприємства; принцип компліментарності (несуперечності і підтримки) управлінських ролей на підприємстві.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318" y="116632"/>
            <a:ext cx="82809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/>
              <a:t>Приватні принципи поділяють на дві підгрупи.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У </a:t>
            </a:r>
            <a:r>
              <a:rPr lang="uk-UA" sz="1600" b="1" dirty="0"/>
              <a:t>першу підгрупу включають:</a:t>
            </a:r>
          </a:p>
          <a:p>
            <a:pPr algn="just"/>
            <a:r>
              <a:rPr lang="uk-UA" sz="1600" dirty="0"/>
              <a:t>- принципи, що відносяться до переконань, що створюють довіру між працівниками;</a:t>
            </a:r>
          </a:p>
          <a:p>
            <a:pPr algn="just"/>
            <a:r>
              <a:rPr lang="uk-UA" sz="1600" dirty="0"/>
              <a:t>- поділювані працівниками етичні цінності;</a:t>
            </a:r>
          </a:p>
          <a:p>
            <a:pPr algn="just"/>
            <a:r>
              <a:rPr lang="uk-UA" sz="1600" dirty="0"/>
              <a:t>- політику повної зайнятості;</a:t>
            </a:r>
          </a:p>
          <a:p>
            <a:pPr algn="just"/>
            <a:r>
              <a:rPr lang="uk-UA" sz="1600" dirty="0"/>
              <a:t>- підвищення розмаїтості роботи;</a:t>
            </a:r>
          </a:p>
          <a:p>
            <a:pPr algn="just"/>
            <a:r>
              <a:rPr lang="uk-UA" sz="1600" dirty="0"/>
              <a:t>- особисте стимулювання;</a:t>
            </a:r>
          </a:p>
          <a:p>
            <a:pPr algn="just"/>
            <a:r>
              <a:rPr lang="uk-UA" sz="1600" dirty="0"/>
              <a:t>- розвиток неспеціалізованої кар'єри;</a:t>
            </a:r>
          </a:p>
          <a:p>
            <a:pPr algn="just"/>
            <a:r>
              <a:rPr lang="uk-UA" sz="1600" dirty="0"/>
              <a:t>- особиста (на основі консенсусу) участь у прийнятті рішень;</a:t>
            </a:r>
          </a:p>
          <a:p>
            <a:pPr algn="just"/>
            <a:r>
              <a:rPr lang="uk-UA" sz="1600" dirty="0"/>
              <a:t>- неявний (встановлення системи цінностей) контроль замість явного (заснованого на цифрових показниках) контролю.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Друга </a:t>
            </a:r>
            <a:r>
              <a:rPr lang="uk-UA" sz="1600" b="1" dirty="0"/>
              <a:t>підгрупа включає дев’ять "передових принципів":</a:t>
            </a:r>
          </a:p>
          <a:p>
            <a:pPr algn="just"/>
            <a:r>
              <a:rPr lang="uk-UA" sz="1600" dirty="0"/>
              <a:t>- сильну (офіційно визнану) віру в індивідуалізм (повага до особистості);</a:t>
            </a:r>
          </a:p>
          <a:p>
            <a:pPr algn="just"/>
            <a:r>
              <a:rPr lang="uk-UA" sz="1600" dirty="0"/>
              <a:t>- робота з кадрами, що дозволяє здійснити на практиці цю віру;</a:t>
            </a:r>
          </a:p>
          <a:p>
            <a:pPr algn="just"/>
            <a:r>
              <a:rPr lang="uk-UA" sz="1600" dirty="0"/>
              <a:t>- єдиний статус усіх працівників;</a:t>
            </a:r>
          </a:p>
          <a:p>
            <a:pPr algn="just"/>
            <a:r>
              <a:rPr lang="uk-UA" sz="1600" dirty="0"/>
              <a:t>- запрошення на роботу в компанію фахівців найвищого класу;</a:t>
            </a:r>
          </a:p>
          <a:p>
            <a:pPr algn="just"/>
            <a:r>
              <a:rPr lang="uk-UA" sz="1600" dirty="0"/>
              <a:t>- тривале навчання працівників, особливо вищих керівників;</a:t>
            </a:r>
          </a:p>
          <a:p>
            <a:pPr algn="just"/>
            <a:r>
              <a:rPr lang="uk-UA" sz="1600" dirty="0"/>
              <a:t>- делегування максимально покладеної відповідальності на найнижчі рівні управління;</a:t>
            </a:r>
          </a:p>
          <a:p>
            <a:pPr algn="just"/>
            <a:r>
              <a:rPr lang="uk-UA" sz="1600" dirty="0"/>
              <a:t>- навмисні обмеження, що накладаються на діяльність лінійних керівників;</a:t>
            </a:r>
          </a:p>
          <a:p>
            <a:pPr algn="just"/>
            <a:r>
              <a:rPr lang="uk-UA" sz="1600" dirty="0"/>
              <a:t>- заохочення розбіжностей;</a:t>
            </a:r>
          </a:p>
          <a:p>
            <a:pPr algn="just"/>
            <a:r>
              <a:rPr lang="uk-UA" sz="1600" dirty="0"/>
              <a:t>- розвиток горизонтальних зв'язків.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Принципи </a:t>
            </a:r>
            <a:r>
              <a:rPr lang="uk-UA" sz="2100" b="1" dirty="0"/>
              <a:t>управління персоналом при антикризовому менеджменті: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dirty="0" smtClean="0"/>
              <a:t>1</a:t>
            </a:r>
            <a:r>
              <a:rPr lang="uk-UA" sz="2100" dirty="0"/>
              <a:t>. Принцип рівних </a:t>
            </a:r>
            <a:r>
              <a:rPr lang="uk-UA" sz="2100" dirty="0" smtClean="0"/>
              <a:t>можливостей. 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2.Принцип поваги людини і її достоїнств.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3</a:t>
            </a:r>
            <a:r>
              <a:rPr lang="uk-UA" sz="2100" dirty="0"/>
              <a:t>. Принцип командної єдності. </a:t>
            </a:r>
          </a:p>
          <a:p>
            <a:pPr marL="0" indent="0" algn="just">
              <a:buNone/>
            </a:pPr>
            <a:r>
              <a:rPr lang="uk-UA" sz="2100" dirty="0"/>
              <a:t>4. Принцип горизонтального співробітництва. </a:t>
            </a:r>
          </a:p>
          <a:p>
            <a:pPr marL="0" indent="0" algn="just">
              <a:buNone/>
            </a:pPr>
            <a:r>
              <a:rPr lang="uk-UA" sz="2100" dirty="0"/>
              <a:t>5. Принцип правової і соціальної захищеності.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6</a:t>
            </a:r>
            <a:r>
              <a:rPr lang="uk-UA" sz="2100" dirty="0"/>
              <a:t>. Принцип обліку довгострокової перспективи організації.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7</a:t>
            </a:r>
            <a:r>
              <a:rPr lang="uk-UA" sz="2100" dirty="0"/>
              <a:t>. Принцип інтеграції і згуртованості колективу. </a:t>
            </a:r>
          </a:p>
          <a:p>
            <a:pPr marL="0" indent="0" algn="just">
              <a:buNone/>
            </a:pPr>
            <a:r>
              <a:rPr lang="uk-UA" sz="2100" dirty="0"/>
              <a:t>8. Принцип участі співробітників у прийнятті рішень. </a:t>
            </a:r>
          </a:p>
          <a:p>
            <a:pPr marL="0" indent="0" algn="just">
              <a:buNone/>
            </a:pPr>
            <a:r>
              <a:rPr lang="uk-UA" sz="2100" dirty="0"/>
              <a:t>9. Принцип опори на професійне ядро кадрового потенціалу.</a:t>
            </a:r>
          </a:p>
          <a:p>
            <a:pPr marL="0" indent="0" algn="just">
              <a:buNone/>
            </a:pPr>
            <a:r>
              <a:rPr lang="uk-UA" sz="2100" dirty="0"/>
              <a:t>10. Принцип дотримання балансу інтересів керівників і підлеглих співробітників. </a:t>
            </a:r>
          </a:p>
          <a:p>
            <a:pPr marL="0" indent="0" algn="just">
              <a:buNone/>
            </a:pPr>
            <a:r>
              <a:rPr lang="uk-UA" sz="2100" dirty="0"/>
              <a:t>11. Принципи співробітництва з профспілками і громадськістю. 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Стрес визначається </a:t>
            </a:r>
            <a:r>
              <a:rPr lang="uk-UA" sz="2100" dirty="0"/>
              <a:t>як стан чи процес підвищеної нервової напруги через наявність напружених чи виняткових ситуацій, що викликають страх. </a:t>
            </a:r>
          </a:p>
          <a:p>
            <a:pPr marL="0" indent="0" algn="ctr">
              <a:buNone/>
            </a:pPr>
            <a:r>
              <a:rPr lang="uk-UA" sz="2100" b="1" dirty="0"/>
              <a:t>Стрес включає три основні частини:</a:t>
            </a:r>
          </a:p>
          <a:p>
            <a:pPr marL="0" indent="0" algn="just">
              <a:buNone/>
            </a:pPr>
            <a:r>
              <a:rPr lang="uk-UA" sz="2100" dirty="0" smtClean="0"/>
              <a:t>– паніка</a:t>
            </a:r>
            <a:r>
              <a:rPr lang="uk-UA" sz="2100" dirty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– осмислена </a:t>
            </a:r>
            <a:r>
              <a:rPr lang="uk-UA" sz="2100" dirty="0"/>
              <a:t>діяльність;</a:t>
            </a:r>
          </a:p>
          <a:p>
            <a:pPr marL="0" indent="0" algn="just">
              <a:buNone/>
            </a:pPr>
            <a:r>
              <a:rPr lang="uk-UA" sz="2100" dirty="0" smtClean="0"/>
              <a:t>– розробка </a:t>
            </a:r>
            <a:r>
              <a:rPr lang="uk-UA" sz="2100" dirty="0"/>
              <a:t>висновків чи дій</a:t>
            </a:r>
            <a:r>
              <a:rPr lang="uk-UA" sz="2100" dirty="0" smtClean="0"/>
              <a:t>.</a:t>
            </a:r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r>
              <a:rPr lang="uk-UA" sz="2100" b="1" dirty="0"/>
              <a:t>Стан паніки </a:t>
            </a:r>
            <a:r>
              <a:rPr lang="uk-UA" sz="2100" dirty="0"/>
              <a:t>- це короткочасна втрата системності в розумовій діяльності людини при розробці й ухваленні рішення. Системність виражається в логіці мислення, використанні накопичених знань і придбаного досвіду, уявленні себе як об'єкта і суб'єкта управління.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Осмислений </a:t>
            </a:r>
            <a:r>
              <a:rPr lang="uk-UA" sz="2100" b="1" dirty="0"/>
              <a:t>процес діяльності людини чи групи людей </a:t>
            </a:r>
            <a:r>
              <a:rPr lang="uk-UA" sz="2100" dirty="0"/>
              <a:t>характеризується використанням наявних знань і досвіду для розробки рішень у вигляді висновків чи конкретних дій.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7694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Розрізняють чотири стани стресу в залежності від співвідношення між часом паніки і загальним часом стресу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- високої працездатності: характеризується малим періодом заціпеніння свідомості і бездіяльністю людини;</a:t>
            </a:r>
          </a:p>
          <a:p>
            <a:pPr marL="0" indent="0" algn="just">
              <a:buNone/>
            </a:pPr>
            <a:r>
              <a:rPr lang="uk-UA" sz="2100" dirty="0"/>
              <a:t>- середньої працездатності: визначається великим періодом заціпеніння свідомості і бездіяльністю до початку осмисленої діяльності;</a:t>
            </a:r>
          </a:p>
          <a:p>
            <a:pPr marL="0" indent="0" algn="just">
              <a:buNone/>
            </a:pPr>
            <a:r>
              <a:rPr lang="uk-UA" sz="2100" dirty="0"/>
              <a:t>- низької працездатності: характеризується гнітючим періодом заціпеніння свідомості;</a:t>
            </a:r>
          </a:p>
          <a:p>
            <a:pPr marL="0" indent="0" algn="just">
              <a:buNone/>
            </a:pPr>
            <a:r>
              <a:rPr lang="uk-UA" sz="2100" dirty="0"/>
              <a:t>- повної депресії: поширюється на увесь час дії напруженої чи виняткової ситуації, що викликає нездоланний страх у людини. Людей, що знаходяться в такому стані, часто називають панікерами. Панікер може стати джерелом групової чи масової паніки. У даному випадку стрес перероджується в один панічний стан. Якщо панічний стан відсутній то немає і страху, а отже, немає і стресу.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0727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Паніка може носити індивідуальний чи колективний характер.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Індивідуальна </a:t>
            </a:r>
            <a:r>
              <a:rPr lang="uk-UA" sz="2100" b="1" dirty="0"/>
              <a:t>паніка - </a:t>
            </a:r>
            <a:r>
              <a:rPr lang="uk-UA" sz="2100" dirty="0"/>
              <a:t>це безпомічний стан людини, втрата впевненості у своїх силах.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Колективна </a:t>
            </a:r>
            <a:r>
              <a:rPr lang="uk-UA" sz="2100" b="1" dirty="0"/>
              <a:t>паніка - </a:t>
            </a:r>
            <a:r>
              <a:rPr lang="uk-UA" sz="2100" dirty="0"/>
              <a:t>найбільш характерний суспільний прояв реакції соціальних чи професійних груп населення на напружену чи виняткову ситуацію, що викликає страх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п</a:t>
            </a:r>
            <a:r>
              <a:rPr lang="uk-UA" sz="2100" b="1" dirty="0" smtClean="0"/>
              <a:t>озитивних </a:t>
            </a:r>
            <a:r>
              <a:rPr lang="uk-UA" sz="2100" b="1" dirty="0"/>
              <a:t>аспектів </a:t>
            </a:r>
            <a:r>
              <a:rPr lang="uk-UA" sz="2100" b="1" dirty="0" smtClean="0"/>
              <a:t>паніки відносять </a:t>
            </a:r>
            <a:r>
              <a:rPr lang="uk-UA" sz="2100" dirty="0"/>
              <a:t>активізацію психіки і прискорення психічних процесів, загострення і поліпшення гнучкості мислення, оперативної пам'яті</a:t>
            </a:r>
            <a:r>
              <a:rPr lang="uk-UA" sz="2100" b="1" dirty="0"/>
              <a:t>, до негативних - </a:t>
            </a:r>
            <a:r>
              <a:rPr lang="uk-UA" sz="2100" dirty="0"/>
              <a:t>погіршення розуміння і мислення, поява скутості чи хаотичності рухів, утруднення самоконтролю і прогнозування, неоднозначність сприйняття й обробки інформації.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1166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Основні причини паніки (як індивідуальної, так і колективної):</a:t>
            </a:r>
          </a:p>
          <a:p>
            <a:pPr marL="0" indent="0" algn="just">
              <a:buNone/>
            </a:pPr>
            <a:r>
              <a:rPr lang="uk-UA" sz="2100" dirty="0"/>
              <a:t>- стійка виснаженість і крайня стомленість працівників;</a:t>
            </a:r>
          </a:p>
          <a:p>
            <a:pPr marL="0" indent="0" algn="just">
              <a:buNone/>
            </a:pPr>
            <a:r>
              <a:rPr lang="uk-UA" sz="2100" dirty="0"/>
              <a:t>- сильно знижений тонус свідомої активності;</a:t>
            </a:r>
          </a:p>
          <a:p>
            <a:pPr marL="0" indent="0" algn="just">
              <a:buNone/>
            </a:pPr>
            <a:r>
              <a:rPr lang="uk-UA" sz="2100" dirty="0"/>
              <a:t>- підвищений рівень емоційної збудливості й активності зовнішнього середовища;</a:t>
            </a:r>
          </a:p>
          <a:p>
            <a:pPr marL="0" indent="0" algn="just">
              <a:buNone/>
            </a:pPr>
            <a:r>
              <a:rPr lang="uk-UA" sz="2100" dirty="0"/>
              <a:t>- втрата віри в керівництво;</a:t>
            </a:r>
          </a:p>
          <a:p>
            <a:pPr marL="0" indent="0" algn="just">
              <a:buNone/>
            </a:pPr>
            <a:r>
              <a:rPr lang="uk-UA" sz="2100" dirty="0"/>
              <a:t>- невідповідність сильної значимості ситуації слабким чеканням;</a:t>
            </a:r>
          </a:p>
          <a:p>
            <a:pPr marL="0" indent="0" algn="just">
              <a:buNone/>
            </a:pPr>
            <a:r>
              <a:rPr lang="uk-UA" sz="2100" dirty="0"/>
              <a:t>- призначення панікера на керівну посаду;</a:t>
            </a:r>
          </a:p>
          <a:p>
            <a:pPr marL="0" indent="0" algn="just">
              <a:buNone/>
            </a:pPr>
            <a:r>
              <a:rPr lang="uk-UA" sz="2100" dirty="0"/>
              <a:t>- збіг обставин.</a:t>
            </a:r>
          </a:p>
          <a:p>
            <a:pPr marL="0" indent="0" algn="ctr">
              <a:buNone/>
            </a:pPr>
            <a:r>
              <a:rPr lang="uk-UA" sz="2100" b="1" dirty="0" smtClean="0"/>
              <a:t>Формула Карнегі: </a:t>
            </a:r>
          </a:p>
          <a:p>
            <a:pPr marL="0" indent="0" algn="just">
              <a:buNone/>
            </a:pPr>
            <a:r>
              <a:rPr lang="uk-UA" sz="2100" dirty="0" smtClean="0"/>
              <a:t>- Запитайте в себе: "Що є найгіршим з того, що може відбутися?"</a:t>
            </a:r>
          </a:p>
          <a:p>
            <a:pPr marL="0" indent="0" algn="just">
              <a:buNone/>
            </a:pPr>
            <a:r>
              <a:rPr lang="uk-UA" sz="2100" dirty="0" smtClean="0"/>
              <a:t>- Приготуйтеся примиритися з цим у разі потреби.</a:t>
            </a:r>
          </a:p>
          <a:p>
            <a:pPr marL="0" indent="0" algn="just">
              <a:buNone/>
            </a:pPr>
            <a:r>
              <a:rPr lang="uk-UA" sz="2100" dirty="0" smtClean="0"/>
              <a:t>- Потім спокійно подумайте, як змінити ситуацію.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4041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869</Words>
  <Application>Microsoft Office PowerPoint</Application>
  <PresentationFormat>Экран (4:3)</PresentationFormat>
  <Paragraphs>100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1. Людський фактор та кризові ситуації. 2. Механізм управління персоналом при антикризовому менеджменті. 3. Боротьба зі стресами як елемент антикризового управління персоналом на підприємстві.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44</cp:revision>
  <dcterms:created xsi:type="dcterms:W3CDTF">2020-08-26T06:53:27Z</dcterms:created>
  <dcterms:modified xsi:type="dcterms:W3CDTF">2022-09-16T07:22:24Z</dcterms:modified>
</cp:coreProperties>
</file>