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1" r:id="rId5"/>
    <p:sldId id="270" r:id="rId6"/>
    <p:sldId id="272" r:id="rId7"/>
    <p:sldId id="281" r:id="rId8"/>
    <p:sldId id="274" r:id="rId9"/>
    <p:sldId id="275" r:id="rId10"/>
    <p:sldId id="276" r:id="rId11"/>
    <p:sldId id="279" r:id="rId12"/>
    <p:sldId id="273" r:id="rId13"/>
    <p:sldId id="277" r:id="rId14"/>
    <p:sldId id="278" r:id="rId15"/>
    <p:sldId id="259" r:id="rId16"/>
    <p:sldId id="282" r:id="rId17"/>
    <p:sldId id="284" r:id="rId18"/>
    <p:sldId id="283" r:id="rId1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2FB2B-0722-4E36-9512-1F511DBB4151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E834-18D3-41C6-B069-E10C50D80C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60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E834-18D3-41C6-B069-E10C50D80C8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92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20AF-84CA-4322-A62F-286E70C7A62A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9A51-DB74-4A60-A160-82E306E67E5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41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5321-8389-4392-9609-9C0D546ECD75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9D0E-8BB6-47D8-A0DF-AD1CAF44F1B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907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C114-B40D-44E2-B7FF-86D8397FBD4B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7182-5B5A-4AAE-BF9C-09DD381A19A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04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E40C-BEF9-4C7C-BE5A-1FFDE83DB2D0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4847-7E4A-4B26-A289-6870502ECD1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01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D77C-F30D-4655-AB46-41F6E2DF5CA5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8AF6-1520-49AE-B079-A40600E078C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45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A004-6C72-4A9C-9541-B4C38BD987AC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089E-AADC-43DE-9E90-0276F8B4BD6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02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F2E7-2428-40C7-A8E3-5DDAD6A73099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71F46-A321-4E1E-8923-D7656F1CB90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8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1ECA-4C7F-41EF-954B-2158149C88DC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C202-BC71-4C28-B7E6-3DB05478EFA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15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20CE-161D-4048-B0B2-D940E832CFE4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B55A-D2D5-4D9D-AB36-297056C9C11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59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2E8E-9616-415C-9A6E-66DC91FDCF40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B457-C320-4BA8-B35C-5A7ED85F2D4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64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90E4-FDEA-46C0-8912-4A0BE096FBBA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270-9E11-4452-A9FA-BAC85455D4B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15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922EE8-5FAA-4A25-87C5-2241C2516B02}" type="datetimeFigureOut">
              <a:rPr lang="uk-UA"/>
              <a:pPr>
                <a:defRPr/>
              </a:pPr>
              <a:t>15.11.2015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FF0D09-43BA-4DA5-BCC0-BA48E5B00FF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тушки индуктив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8" y="147799"/>
            <a:ext cx="8769941" cy="51534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кутник 1"/>
          <p:cNvSpPr/>
          <p:nvPr/>
        </p:nvSpPr>
        <p:spPr>
          <a:xfrm>
            <a:off x="187028" y="5394160"/>
            <a:ext cx="8769941" cy="132343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САМОІНДУКЦІЯ. ІНДУКТИВНІСТЬ</a:t>
            </a:r>
            <a:b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ЕНЕРГІЯ МАГНІТНОГО ПОЛЯ</a:t>
            </a:r>
            <a:endParaRPr lang="uk-U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192689" y="854054"/>
            <a:ext cx="8784976" cy="368771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Якщо </a:t>
            </a:r>
            <a:r>
              <a:rPr lang="uk-UA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струму </a:t>
            </a:r>
            <a:r>
              <a:rPr lang="uk-UA" sz="2800" dirty="0" smtClean="0"/>
              <a:t>у провіднику </a:t>
            </a:r>
            <a:r>
              <a:rPr lang="uk-UA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змінюється</a:t>
            </a:r>
            <a:r>
              <a:rPr lang="uk-UA" sz="2800" dirty="0" smtClean="0"/>
              <a:t>, то магнітне поле навколо провідника також змінюється. Зміна магнітного поля спричинятиме створення електромагнітної індукції – у провіднику виникатиме індукційна ЕРС, яка буде протидіяти зміні струму. Згідно правила Ленца, утворені сторонні сили протидіятимуть наростанню чи спаданню струму. Таке явище називають </a:t>
            </a:r>
            <a:r>
              <a:rPr lang="uk-UA" sz="2800" b="1" i="1" dirty="0" smtClean="0">
                <a:solidFill>
                  <a:srgbClr val="FF0000"/>
                </a:solidFill>
              </a:rPr>
              <a:t>явищем самоіндукції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ЯВИЩЕ САМОІНДУКЦІЇ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97655"/>
            <a:ext cx="3769990" cy="28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Місце для вмісту 2"/>
          <p:cNvSpPr txBox="1">
            <a:spLocks/>
          </p:cNvSpPr>
          <p:nvPr/>
        </p:nvSpPr>
        <p:spPr bwMode="auto">
          <a:xfrm>
            <a:off x="179512" y="4293096"/>
            <a:ext cx="5112569" cy="24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Явище самоіндукції пояснюється виникненням навколо змінного магнітного поля вихрового електричного </a:t>
            </a:r>
            <a:r>
              <a:rPr lang="uk-UA" sz="2800" dirty="0" smtClean="0"/>
              <a:t>поля, яке діятиме на струм.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2493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ЯВИЩЕ САМОІНДУКЦІЇ</a:t>
            </a:r>
          </a:p>
        </p:txBody>
      </p:sp>
      <p:sp>
        <p:nvSpPr>
          <p:cNvPr id="13" name="Місце для вмісту 2"/>
          <p:cNvSpPr txBox="1">
            <a:spLocks/>
          </p:cNvSpPr>
          <p:nvPr/>
        </p:nvSpPr>
        <p:spPr bwMode="auto">
          <a:xfrm>
            <a:off x="395536" y="1012676"/>
            <a:ext cx="8496944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ЕРС самоіндукції </a:t>
            </a:r>
            <a:r>
              <a:rPr lang="uk-UA" sz="2800" dirty="0" smtClean="0"/>
              <a:t>залежить від швидкості зміни магнітного потоку та індуктивності провідника:</a:t>
            </a:r>
            <a:endParaRPr lang="uk-UA" sz="28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62218"/>
            <a:ext cx="4157385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Місце для вмісту 2"/>
          <p:cNvSpPr txBox="1">
            <a:spLocks/>
          </p:cNvSpPr>
          <p:nvPr/>
        </p:nvSpPr>
        <p:spPr bwMode="auto">
          <a:xfrm>
            <a:off x="362067" y="3717032"/>
            <a:ext cx="511256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Явище самоіндукції найбільше проявляється у електричних колах з котушками великої індуктивності. </a:t>
            </a:r>
            <a:br>
              <a:rPr lang="uk-UA" sz="2800" dirty="0" smtClean="0"/>
            </a:br>
            <a:r>
              <a:rPr lang="uk-UA" sz="2800" dirty="0" smtClean="0"/>
              <a:t>Вперше явище самоіндукції спостерігав і </a:t>
            </a:r>
            <a:r>
              <a:rPr lang="uk-UA" sz="2800" dirty="0"/>
              <a:t>дослідив </a:t>
            </a:r>
            <a:r>
              <a:rPr lang="uk-UA" sz="2800" b="1" i="1" dirty="0">
                <a:solidFill>
                  <a:srgbClr val="0000FF"/>
                </a:solidFill>
              </a:rPr>
              <a:t>Джозеф Генрі </a:t>
            </a:r>
            <a:r>
              <a:rPr lang="uk-UA" sz="2800" dirty="0"/>
              <a:t>(1797 – </a:t>
            </a:r>
            <a:r>
              <a:rPr lang="uk-UA" sz="2800" dirty="0" smtClean="0"/>
              <a:t>1878).</a:t>
            </a:r>
            <a:endParaRPr lang="uk-UA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63" y="2128800"/>
            <a:ext cx="3298217" cy="44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8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630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192689" y="854055"/>
            <a:ext cx="8784976" cy="185486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При </a:t>
            </a:r>
            <a:r>
              <a:rPr lang="uk-UA" sz="2800" b="1" dirty="0" smtClean="0">
                <a:solidFill>
                  <a:srgbClr val="FF0000"/>
                </a:solidFill>
              </a:rPr>
              <a:t>замиканні</a:t>
            </a:r>
            <a:r>
              <a:rPr lang="uk-UA" sz="2800" dirty="0" smtClean="0"/>
              <a:t> електричного кола явище самоіндукції «гальмує» наростання струму:  змінне магнітне поле породжує вихрове </a:t>
            </a:r>
            <a:r>
              <a:rPr lang="uk-UA" sz="2800" dirty="0"/>
              <a:t>е</a:t>
            </a:r>
            <a:r>
              <a:rPr lang="uk-UA" sz="2800" dirty="0" smtClean="0"/>
              <a:t>лектричне поле, яке діє на електрони у провіднику, гальмуючи їх рух. 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ЯВИЩЕ САМОІНДУКЦІЇ (замикання кола)</a:t>
            </a:r>
          </a:p>
        </p:txBody>
      </p:sp>
      <p:pic>
        <p:nvPicPr>
          <p:cNvPr id="31750" name="Picture 6" descr="I:\=SCHOOL\=PHYSICS\_УРОКИ\11 клас\картинки\індуктивність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7748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ісце для вмісту 2"/>
          <p:cNvSpPr txBox="1">
            <a:spLocks/>
          </p:cNvSpPr>
          <p:nvPr/>
        </p:nvSpPr>
        <p:spPr bwMode="auto">
          <a:xfrm>
            <a:off x="241421" y="5085184"/>
            <a:ext cx="8784976" cy="163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dirty="0" smtClean="0"/>
              <a:t>Явище самоіндукції проявляється тим сильніше, чим більша індуктивність провідника. В момент замикання кола частина електроенергії витрачається на створення магнітного поля і переходить в енергію цього поля.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058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192689" y="854055"/>
            <a:ext cx="8784976" cy="185486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При </a:t>
            </a:r>
            <a:r>
              <a:rPr lang="uk-UA" sz="2800" b="1" dirty="0" smtClean="0">
                <a:solidFill>
                  <a:srgbClr val="FF0000"/>
                </a:solidFill>
              </a:rPr>
              <a:t>розмиканні</a:t>
            </a:r>
            <a:r>
              <a:rPr lang="uk-UA" sz="2800" dirty="0" smtClean="0"/>
              <a:t> електричного кола явище самоіндукції «протидіє» спаданню струму:  утворене вихрове </a:t>
            </a:r>
            <a:r>
              <a:rPr lang="uk-UA" sz="2800" dirty="0"/>
              <a:t>е</a:t>
            </a:r>
            <a:r>
              <a:rPr lang="uk-UA" sz="2800" dirty="0" smtClean="0"/>
              <a:t>лектричне поле діє на електрони у провіднику у напрямі їх руху, підтримуючи рух. 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ЯВИЩЕ САМОІНДУКЦІЇ (розмикання кола)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0" y="2708920"/>
            <a:ext cx="8657930" cy="24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Місце для вмісту 2"/>
          <p:cNvSpPr txBox="1">
            <a:spLocks/>
          </p:cNvSpPr>
          <p:nvPr/>
        </p:nvSpPr>
        <p:spPr bwMode="auto">
          <a:xfrm>
            <a:off x="107504" y="5141568"/>
            <a:ext cx="8928992" cy="17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dirty="0" smtClean="0"/>
              <a:t>В момент розмикання кола накопичена магнітним полем енергія передається вихровому електричному полю, і створена в цей час ЕРС може значно перевищувати ЕРС, яка була до моменту розмикання.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51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004289"/>
            <a:ext cx="6264696" cy="194308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600" dirty="0" smtClean="0"/>
              <a:t>Явище самоіндукції легко продемонструвати, якщо сполучити паралельно дві вітки: у одній вітці - котушку індуктивності з лампою, а в іншій - резистор з лампою. </a:t>
            </a:r>
            <a:endParaRPr lang="uk-UA" sz="26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ДЕМОНСТРАЦІЯ ЯВИЩА САМОІНДУКЦІЇ</a:t>
            </a:r>
          </a:p>
        </p:txBody>
      </p:sp>
      <p:pic>
        <p:nvPicPr>
          <p:cNvPr id="6" name="Picture 3" descr="la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70155"/>
            <a:ext cx="2366923" cy="17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ra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14033"/>
            <a:ext cx="2433567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Місце для вмісту 2"/>
          <p:cNvSpPr txBox="1">
            <a:spLocks/>
          </p:cNvSpPr>
          <p:nvPr/>
        </p:nvSpPr>
        <p:spPr bwMode="auto">
          <a:xfrm>
            <a:off x="196652" y="2947372"/>
            <a:ext cx="6247556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600" dirty="0" smtClean="0"/>
              <a:t>Під час замикання кола у вітці з котушкою струм наростатиме значно повільніше і лампочка засвітиться пізніше. </a:t>
            </a:r>
            <a:endParaRPr lang="uk-UA" sz="2600" dirty="0"/>
          </a:p>
        </p:txBody>
      </p:sp>
      <p:pic>
        <p:nvPicPr>
          <p:cNvPr id="35842" name="Picture 2" descr="I:\=SCHOOL\=PHYSICS\_УРОКИ\11 клас\картинки\індуктивність\p-10b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7" y="4509179"/>
            <a:ext cx="8760929" cy="220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Властивості індукційного електричного поля та електростатичного поля</a:t>
            </a:r>
            <a:endParaRPr lang="ru-RU" sz="3600" dirty="0" smtClean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679447"/>
              </p:ext>
            </p:extLst>
          </p:nvPr>
        </p:nvGraphicFramePr>
        <p:xfrm>
          <a:off x="251520" y="3155789"/>
          <a:ext cx="8712968" cy="343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4032448"/>
              </a:tblGrid>
              <a:tr h="8005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Електростатичне поле</a:t>
                      </a:r>
                      <a:endParaRPr lang="ru-RU" sz="24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Вихрове (індукційне) електричне поле</a:t>
                      </a:r>
                      <a:endParaRPr lang="ru-RU" sz="24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564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Створюється зарядженими тілами</a:t>
                      </a:r>
                      <a:endParaRPr lang="ru-RU" sz="24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Створюється змінним магнітним полем</a:t>
                      </a:r>
                      <a:endParaRPr lang="ru-RU" sz="24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333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Силові</a:t>
                      </a:r>
                      <a:r>
                        <a:rPr lang="uk-UA" sz="2400" baseline="0" dirty="0" smtClean="0"/>
                        <a:t> лінії починаються на позитивному заряді і закінчуються на негативному (лінії незамкнені)</a:t>
                      </a:r>
                      <a:endParaRPr lang="ru-RU" sz="24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Силові лінії замкнені (вихрове поле)</a:t>
                      </a:r>
                      <a:endParaRPr lang="ru-RU" sz="24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5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Потенціальне</a:t>
                      </a:r>
                      <a:endParaRPr lang="ru-RU" sz="24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Не потенціальне</a:t>
                      </a:r>
                      <a:endParaRPr lang="ru-RU" sz="24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19" y="1052736"/>
            <a:ext cx="4068848" cy="188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 descr="C:\Users\Two_2\Desktop\6_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2180"/>
            <a:ext cx="3333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ЕЛЕКТРОСТАТИЧНЕ ТА ВИХРОВЕ ЕЛЕКТРИЧНІ ПОЛЯ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004289"/>
            <a:ext cx="8784976" cy="228069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Явище самоіндукції потрібно враховувати при проектуванні електричних кіл з великими індуктивностями. </a:t>
            </a:r>
            <a:r>
              <a:rPr lang="uk-UA" sz="2800" dirty="0"/>
              <a:t>П</a:t>
            </a:r>
            <a:r>
              <a:rPr lang="uk-UA" sz="2800" dirty="0" smtClean="0"/>
              <a:t>ри розмиканні таких кіл виникає потужна ЕРС самоіндукції, що може призвести до появи іскри чи електричної дуги у місці розмикання кола.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ПРОЯВИ ЯВИЩА САМОІНДУКЦІЇ</a:t>
            </a:r>
          </a:p>
        </p:txBody>
      </p:sp>
      <p:pic>
        <p:nvPicPr>
          <p:cNvPr id="37890" name="Picture 2" descr="C:\Users\Two_2\Desktop\p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81" y="3284984"/>
            <a:ext cx="3138041" cy="344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Місце для вмісту 2"/>
          <p:cNvSpPr txBox="1">
            <a:spLocks/>
          </p:cNvSpPr>
          <p:nvPr/>
        </p:nvSpPr>
        <p:spPr bwMode="auto">
          <a:xfrm>
            <a:off x="179512" y="3284984"/>
            <a:ext cx="5616624" cy="34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dirty="0" smtClean="0"/>
              <a:t>Для розмикання таких кіл використовують спеціальні пакетні вимикачі, які зменшують імовірність появи електричної дуги чи іскри.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dirty="0" smtClean="0"/>
              <a:t>Такі кола слід розмикати повільно, щоб зменшити ЕРС самоіндукції.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60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004289"/>
            <a:ext cx="4392488" cy="3339111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Явище самоіндукції викликає появу потужних іскор при розмиканні електричного кола трамваїв, коли струмознімач трамвая перестає контактувати з трамвайними дротами.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ПРОЯВИ ЯВИЩА САМОІНДУКЦІЇ</a:t>
            </a: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 bwMode="auto">
          <a:xfrm>
            <a:off x="4568424" y="4446037"/>
            <a:ext cx="4234963" cy="21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dirty="0" smtClean="0"/>
              <a:t>Явище самоіндукції спричиняє перегоряння електричних ламп під час вимикання струму.</a:t>
            </a:r>
            <a:endParaRPr lang="uk-UA" sz="2800" dirty="0"/>
          </a:p>
        </p:txBody>
      </p:sp>
      <p:pic>
        <p:nvPicPr>
          <p:cNvPr id="39938" name="Picture 2" descr="C:\Users\Two_2\Desktop\83754_Klipart_Pogoda_Tsiklon_Stihiya_Chelyabinsk__tramvay_led_iskri_1421396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63" y="1052735"/>
            <a:ext cx="4663167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Two_2\Desktop\pages-77CkfGx4hX-15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400" y="4261923"/>
            <a:ext cx="4012635" cy="24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004289"/>
            <a:ext cx="6552728" cy="364884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Явище самоіндукції використовують у котушках запалювання автомобілів, де при типовій напрузі 12 В ЕРС самоіндукції може становити 7000 - 25000 В. Така висока напруга потрібна для створення електричної іскри у двигунах.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Також явище самоіндукції використовують в дроселях електричних ламп денного світла.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ПРОЯВИ ЯВИЩА САМОІНДУКЦІЇ</a:t>
            </a:r>
          </a:p>
        </p:txBody>
      </p:sp>
      <p:pic>
        <p:nvPicPr>
          <p:cNvPr id="38914" name="Picture 2" descr="C:\Users\Two_2\Desktop\StartVolt_SC_0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191671" y="1557908"/>
            <a:ext cx="3164800" cy="20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Two_2\Desktop\2_15-500x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84267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C:\Users\Two_2\Desktop\13226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7381"/>
            <a:ext cx="4559100" cy="18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6296" y="6575424"/>
            <a:ext cx="1901212" cy="26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В.М.Данилюк, 2015</a:t>
            </a:r>
            <a:endParaRPr lang="uk-UA" sz="11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235613" y="980728"/>
            <a:ext cx="5472608" cy="28083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Навколо провідника зі струмом виникає магнітне поле. Для визначення напряму магнітної індукції цього поля можна скористатись правилом свердлика  (чи правилом правої руки).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МАГНІТНЕ ПОЛЕ ПРЯМОГО ПРОВІДНИКА ЗІ СТРУМОМ</a:t>
            </a:r>
          </a:p>
        </p:txBody>
      </p:sp>
      <p:pic>
        <p:nvPicPr>
          <p:cNvPr id="25604" name="Picture 4" descr="C:\Users\Two_2\Desktop\правило буравчи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73" y="980728"/>
            <a:ext cx="3154183" cy="57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72" y="3644337"/>
            <a:ext cx="2154789" cy="312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 descr="I:\=SCHOOL\=PHYSICS\_УРОКИ\11 клас\картинки\лінії М-поля\647781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3244"/>
            <a:ext cx="3228427" cy="28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3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Two_2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" y="4595015"/>
            <a:ext cx="3110441" cy="221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235612" y="980728"/>
            <a:ext cx="5704539" cy="352839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Якщо прямий провідник зігнути у кільце, то магнітні поля від різних його ділянок створять результуюче магнітне поле. Для визначення напряму магнітної індукції цього поля теж можна скористатись правилом свердлика  (чи правилом правої руки).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МАГНІТНЕ ПОЛЕ КІЛЬЦЯ ЗІ СТРУМОМ</a:t>
            </a:r>
          </a:p>
        </p:txBody>
      </p:sp>
      <p:pic>
        <p:nvPicPr>
          <p:cNvPr id="26626" name="Picture 2" descr="I:\=SCHOOL\=PHYSICS\_УРОКИ\11 клас\картинки\індуктивність\правило буравчика для кольц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33769"/>
            <a:ext cx="2961859" cy="57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21" y="4100724"/>
            <a:ext cx="2835357" cy="267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85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980728"/>
            <a:ext cx="5832647" cy="1296144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Магнітний потік, створений полем кільця зі струмом, залежить від сили струму у кільці: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ІНДУКТИВНІСТЬ</a:t>
            </a:r>
          </a:p>
        </p:txBody>
      </p:sp>
      <p:pic>
        <p:nvPicPr>
          <p:cNvPr id="26626" name="Picture 2" descr="I:\=SCHOOL\=PHYSICS\_УРОКИ\11 клас\картинки\індуктивність\правило буравчика для кольц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1033770"/>
            <a:ext cx="2961859" cy="31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677507" y="2218548"/>
            <a:ext cx="1589173" cy="864096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 bwMode="auto">
          <a:xfrm>
            <a:off x="5071" y="2786557"/>
            <a:ext cx="5976664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dirty="0" smtClean="0"/>
              <a:t>Коефіцієнт пропорційності </a:t>
            </a:r>
            <a:r>
              <a:rPr lang="en-US" sz="2800" b="1" i="1" dirty="0" smtClean="0">
                <a:solidFill>
                  <a:srgbClr val="FF0000"/>
                </a:solidFill>
              </a:rPr>
              <a:t>L</a:t>
            </a:r>
            <a:r>
              <a:rPr lang="en-US" sz="2800" dirty="0" smtClean="0"/>
              <a:t> </a:t>
            </a:r>
            <a:r>
              <a:rPr lang="uk-UA" sz="2800" dirty="0" smtClean="0"/>
              <a:t>називається </a:t>
            </a:r>
            <a:r>
              <a:rPr lang="uk-UA" sz="2800" b="1" i="1" dirty="0" smtClean="0">
                <a:solidFill>
                  <a:srgbClr val="FF0000"/>
                </a:solidFill>
              </a:rPr>
              <a:t>індуктивністю</a:t>
            </a:r>
            <a:r>
              <a:rPr lang="uk-UA" sz="2800" dirty="0" smtClean="0"/>
              <a:t> і характеризує здатність провідника зі струмом створювати потужне магнітне поле.</a:t>
            </a:r>
            <a:r>
              <a:rPr lang="en-US" sz="2800" dirty="0" smtClean="0"/>
              <a:t> </a:t>
            </a:r>
            <a:r>
              <a:rPr lang="uk-UA" sz="2800" dirty="0" smtClean="0"/>
              <a:t>Одиниця вимірювання індуктивності – </a:t>
            </a:r>
            <a:r>
              <a:rPr lang="uk-UA" sz="2800" b="1" dirty="0" err="1" smtClean="0">
                <a:solidFill>
                  <a:srgbClr val="FF0000"/>
                </a:solidFill>
              </a:rPr>
              <a:t>генрі</a:t>
            </a:r>
            <a:r>
              <a:rPr lang="uk-UA" sz="2800" dirty="0" smtClean="0"/>
              <a:t> </a:t>
            </a:r>
            <a:r>
              <a:rPr lang="ru-RU" sz="2800" dirty="0" smtClean="0"/>
              <a:t>(</a:t>
            </a:r>
            <a:r>
              <a:rPr lang="uk-UA" sz="2800" b="1" dirty="0" err="1" smtClean="0">
                <a:solidFill>
                  <a:srgbClr val="FF0000"/>
                </a:solidFill>
              </a:rPr>
              <a:t>Гн</a:t>
            </a:r>
            <a:r>
              <a:rPr lang="ru-RU" sz="2800" dirty="0" smtClean="0"/>
              <a:t>).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43808" y="2065821"/>
                <a:ext cx="187220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0" i="1" smtClean="0">
                          <a:latin typeface="Cambria Math"/>
                        </a:rPr>
                        <m:t>Ф</m:t>
                      </m:r>
                      <m:r>
                        <a:rPr lang="de-DE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𝐿𝐼</m:t>
                      </m:r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065821"/>
                <a:ext cx="187220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5" name="Picture 3" descr="C:\Users\Two_2\Desktop\66185_html_1d4129e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36" y="4509120"/>
            <a:ext cx="1407321" cy="124662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Місце для вмісту 2"/>
          <p:cNvSpPr txBox="1">
            <a:spLocks/>
          </p:cNvSpPr>
          <p:nvPr/>
        </p:nvSpPr>
        <p:spPr bwMode="auto">
          <a:xfrm>
            <a:off x="198275" y="5445224"/>
            <a:ext cx="588589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400" dirty="0" smtClean="0"/>
              <a:t>Індуктивність витка рівна 1 </a:t>
            </a:r>
            <a:r>
              <a:rPr lang="uk-UA" sz="2400" dirty="0" err="1" smtClean="0"/>
              <a:t>Гн</a:t>
            </a:r>
            <a:r>
              <a:rPr lang="uk-UA" sz="2400" dirty="0" smtClean="0"/>
              <a:t>, якщо при проходженні струму силою 1 А виток створює магнітний потік 1 Вб.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78735" y="6090326"/>
            <a:ext cx="3467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1 Гн = 1 </a:t>
            </a: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Вб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 / 1 А</a:t>
            </a:r>
          </a:p>
        </p:txBody>
      </p:sp>
    </p:spTree>
    <p:extLst>
      <p:ext uri="{BB962C8B-B14F-4D97-AF65-F5344CB8AC3E}">
        <p14:creationId xmlns:p14="http://schemas.microsoft.com/office/powerpoint/2010/main" val="149252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235612" y="980728"/>
            <a:ext cx="5704539" cy="280813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Магнітне поле котушки (соленоїда) з </a:t>
            </a:r>
            <a:r>
              <a:rPr lang="en-US" sz="2800" dirty="0" smtClean="0"/>
              <a:t>N </a:t>
            </a:r>
            <a:r>
              <a:rPr lang="uk-UA" sz="2800" dirty="0" smtClean="0"/>
              <a:t>витками буде значно більшим</a:t>
            </a:r>
            <a:r>
              <a:rPr lang="en-US" sz="2800" dirty="0" smtClean="0"/>
              <a:t>: </a:t>
            </a:r>
            <a:r>
              <a:rPr lang="uk-UA" sz="2800" dirty="0" smtClean="0"/>
              <a:t>			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 =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N·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Для визначення напряму магнітної індукції цього поля використовують правило правої руки.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МАГНІТНЕ ПОЛЕ КОТУШКИ ЗІ СТРУМОМ</a:t>
            </a:r>
          </a:p>
        </p:txBody>
      </p:sp>
      <p:pic>
        <p:nvPicPr>
          <p:cNvPr id="27651" name="Picture 3" descr="I:\=SCHOOL\=PHYSICS\_УРОКИ\11 клас\картинки\лінії М-поля\so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45609" y="1423159"/>
            <a:ext cx="3920737" cy="29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I:\=SCHOOL\=PHYSICS\_УРОКИ\11 клас\картинки\лінії М-поля\electromagnetic_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2" y="3788864"/>
            <a:ext cx="357890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78005" y="3901039"/>
                <a:ext cx="2296904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a:rPr lang="uk-UA" sz="3600" b="0" i="1" smtClean="0">
                          <a:latin typeface="Cambria Math"/>
                        </a:rPr>
                        <m:t>Ф</m:t>
                      </m:r>
                      <m:r>
                        <a:rPr lang="de-DE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𝐿𝐼</m:t>
                      </m:r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005" y="3901039"/>
                <a:ext cx="229690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80" y="4850678"/>
            <a:ext cx="4006388" cy="18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06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235612" y="980728"/>
            <a:ext cx="8728876" cy="1800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b="1" i="1" dirty="0" smtClean="0">
                <a:solidFill>
                  <a:srgbClr val="FF0000"/>
                </a:solidFill>
              </a:rPr>
              <a:t>Індуктивність котушки зі струмом </a:t>
            </a:r>
            <a:r>
              <a:rPr lang="uk-UA" sz="2800" dirty="0" smtClean="0"/>
              <a:t>залежить від кількості витків </a:t>
            </a:r>
            <a:r>
              <a:rPr lang="en-US" sz="2800" b="1" i="1" dirty="0" smtClean="0"/>
              <a:t>N</a:t>
            </a:r>
            <a:r>
              <a:rPr lang="uk-UA" sz="2800" dirty="0" smtClean="0"/>
              <a:t>, площі одного витка </a:t>
            </a:r>
            <a:r>
              <a:rPr lang="en-US" sz="2800" b="1" i="1" dirty="0" smtClean="0"/>
              <a:t>S</a:t>
            </a:r>
            <a:r>
              <a:rPr lang="uk-UA" sz="2800" dirty="0" smtClean="0"/>
              <a:t>, довжини котушки</a:t>
            </a:r>
            <a:r>
              <a:rPr lang="en-US" sz="2800" i="1" dirty="0"/>
              <a:t> </a:t>
            </a:r>
            <a:r>
              <a:rPr lang="en-US" sz="2800" b="1" i="1" dirty="0" smtClean="0">
                <a:latin typeface="Times New Roman"/>
                <a:cs typeface="Times New Roman"/>
              </a:rPr>
              <a:t>l </a:t>
            </a:r>
            <a:r>
              <a:rPr lang="uk-UA" sz="2800" dirty="0" smtClean="0"/>
              <a:t>та магнітної проникності </a:t>
            </a:r>
            <a:r>
              <a:rPr lang="uk-UA" sz="2800" b="1" i="1" dirty="0" smtClean="0">
                <a:latin typeface="Times New Roman"/>
                <a:cs typeface="Times New Roman"/>
              </a:rPr>
              <a:t>µ</a:t>
            </a:r>
            <a:r>
              <a:rPr lang="uk-UA" sz="2800" dirty="0" smtClean="0"/>
              <a:t> речовини її осердя: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ІНДУКТИВНІСТЬ КОТУШКИ ЗІ СТРУМОМ</a:t>
            </a:r>
          </a:p>
        </p:txBody>
      </p:sp>
      <p:pic>
        <p:nvPicPr>
          <p:cNvPr id="27652" name="Picture 4" descr="C:\Users\Two_2\Desktop\23473_html_4efa63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88" y="2492896"/>
            <a:ext cx="3487188" cy="159886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I:\=SCHOOL\=PHYSICS\_УРОКИ\11 клас\картинки\індуктивність\Захоплення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8173"/>
            <a:ext cx="3018454" cy="189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Two_2\Desktop\clip_image001_00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90" y="4293096"/>
            <a:ext cx="2179134" cy="19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I:\=SCHOOL\=PHYSICS\_УРОКИ\11 клас\картинки\індуктивність\katushka-induktivnosti-mundorf-ferrit-core-mcoil-h-drum-core-364x3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2884" y="1844824"/>
            <a:ext cx="38211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516" y="6271765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/>
              <a:t>Осердя з феромагнетику значно збільшує індуктивність котушки.</a:t>
            </a:r>
            <a:endParaRPr lang="uk-UA" sz="2200" dirty="0"/>
          </a:p>
        </p:txBody>
      </p:sp>
      <p:pic>
        <p:nvPicPr>
          <p:cNvPr id="29704" name="Picture 8" descr="C:\Users\Two_2\Desktop\Inductor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618"/>
            <a:ext cx="1428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I:\=SCHOOL\=PHYSICS\_УРОКИ\11 клас\картинки\індуктивність\Inductor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1" y="4344003"/>
            <a:ext cx="14287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4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92521"/>
              </p:ext>
            </p:extLst>
          </p:nvPr>
        </p:nvGraphicFramePr>
        <p:xfrm>
          <a:off x="179512" y="1002775"/>
          <a:ext cx="8784976" cy="5600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7568"/>
                <a:gridCol w="4357408"/>
              </a:tblGrid>
              <a:tr h="559362">
                <a:tc>
                  <a:txBody>
                    <a:bodyPr/>
                    <a:lstStyle/>
                    <a:p>
                      <a:pPr algn="ctr"/>
                      <a:r>
                        <a:rPr lang="uk-UA" sz="3200" noProof="0" dirty="0" smtClean="0">
                          <a:latin typeface="+mn-lt"/>
                          <a:cs typeface="Times New Roman" pitchFamily="18" charset="0"/>
                        </a:rPr>
                        <a:t>Маса </a:t>
                      </a:r>
                      <a:endParaRPr lang="uk-UA" sz="32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>
                    <a:gradFill>
                      <a:gsLst>
                        <a:gs pos="51700">
                          <a:schemeClr val="bg1"/>
                        </a:gs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noProof="0" dirty="0" smtClean="0">
                          <a:latin typeface="+mn-lt"/>
                          <a:cs typeface="Times New Roman" pitchFamily="18" charset="0"/>
                        </a:rPr>
                        <a:t>Індуктивність </a:t>
                      </a:r>
                      <a:endParaRPr lang="uk-UA" sz="32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>
                    <a:gradFill>
                      <a:gsLst>
                        <a:gs pos="51700">
                          <a:schemeClr val="bg1"/>
                        </a:gs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71518">
                <a:tc>
                  <a:txBody>
                    <a:bodyPr/>
                    <a:lstStyle/>
                    <a:p>
                      <a:pPr algn="l"/>
                      <a:r>
                        <a:rPr kumimoji="0" lang="uk-UA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Характеризує</a:t>
                      </a:r>
                      <a:r>
                        <a:rPr kumimoji="0" lang="uk-UA" sz="20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інертність тіла</a:t>
                      </a:r>
                      <a:r>
                        <a:rPr kumimoji="0" lang="uk-UA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uk-UA" sz="20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здатність змінювати його швидкість</a:t>
                      </a:r>
                      <a:endParaRPr lang="uk-UA" sz="20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uk-UA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Характеризує властивість провідників впливати на швидкість зміни сили струму</a:t>
                      </a:r>
                      <a:endParaRPr lang="uk-UA" sz="20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987401">
                <a:tc>
                  <a:txBody>
                    <a:bodyPr/>
                    <a:lstStyle/>
                    <a:p>
                      <a:endParaRPr lang="uk-UA" sz="2000" noProof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uk-UA" sz="2000" noProof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724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Виявляє себе при спробі змінити швидкість тіла</a:t>
                      </a:r>
                      <a:endParaRPr lang="uk-UA" sz="2000" noProof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Виявляє себе при спробі змінити силу струму</a:t>
                      </a:r>
                      <a:endParaRPr lang="uk-UA" sz="20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677121">
                <a:tc>
                  <a:txBody>
                    <a:bodyPr/>
                    <a:lstStyle/>
                    <a:p>
                      <a:r>
                        <a:rPr kumimoji="0" lang="uk-UA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Перешкоджає зміні швидкості тіла</a:t>
                      </a:r>
                      <a:endParaRPr lang="uk-UA" sz="20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uk-UA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Індуктивність перешкоджає зміні сили струму у електричному колі</a:t>
                      </a:r>
                      <a:endParaRPr lang="uk-UA" sz="20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801537">
                <a:tc>
                  <a:txBody>
                    <a:bodyPr/>
                    <a:lstStyle/>
                    <a:p>
                      <a:r>
                        <a:rPr kumimoji="0" lang="uk-UA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Залежить від розмірів тіла (об'єму) та густини речовини тіла</a:t>
                      </a:r>
                      <a:endParaRPr lang="uk-UA" sz="20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kumimoji="0" lang="uk-UA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Залежить від форми і розмірів провідника</a:t>
                      </a:r>
                      <a:r>
                        <a:rPr kumimoji="0" lang="uk-UA" sz="20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та магнітної проникності</a:t>
                      </a:r>
                      <a:endParaRPr lang="uk-UA" sz="20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801537"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latin typeface="+mn-lt"/>
                          <a:cs typeface="Times New Roman" pitchFamily="18" charset="0"/>
                        </a:rPr>
                        <a:t>Кінетична енергія</a:t>
                      </a:r>
                      <a:r>
                        <a:rPr lang="en-US" sz="2000" noProof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uk-UA" sz="2000" noProof="0" dirty="0" smtClean="0">
                          <a:latin typeface="+mn-lt"/>
                          <a:cs typeface="Times New Roman" pitchFamily="18" charset="0"/>
                        </a:rPr>
                        <a:t>тіла</a:t>
                      </a:r>
                      <a:endParaRPr lang="uk-UA" sz="20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latin typeface="+mn-lt"/>
                          <a:cs typeface="Times New Roman" pitchFamily="18" charset="0"/>
                        </a:rPr>
                        <a:t>Енергія магнітного</a:t>
                      </a:r>
                      <a:r>
                        <a:rPr lang="uk-UA" sz="2000" baseline="0" noProof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uk-UA" sz="2000" noProof="0" dirty="0" smtClean="0">
                          <a:latin typeface="+mn-lt"/>
                          <a:cs typeface="Times New Roman" pitchFamily="18" charset="0"/>
                        </a:rPr>
                        <a:t>поля</a:t>
                      </a:r>
                      <a:endParaRPr lang="uk-UA" sz="2000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323817"/>
              </p:ext>
            </p:extLst>
          </p:nvPr>
        </p:nvGraphicFramePr>
        <p:xfrm>
          <a:off x="1331640" y="2708920"/>
          <a:ext cx="18986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Формула" r:id="rId3" imgW="1054080" imgH="393480" progId="Equation.3">
                  <p:embed/>
                </p:oleObj>
              </mc:Choice>
              <mc:Fallback>
                <p:oleObj name="Формула" r:id="rId3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08920"/>
                        <a:ext cx="189865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310318"/>
              </p:ext>
            </p:extLst>
          </p:nvPr>
        </p:nvGraphicFramePr>
        <p:xfrm>
          <a:off x="5652120" y="2708920"/>
          <a:ext cx="18811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Формула" r:id="rId5" imgW="1206360" imgH="444240" progId="Equation.3">
                  <p:embed/>
                </p:oleObj>
              </mc:Choice>
              <mc:Fallback>
                <p:oleObj name="Формула" r:id="rId5" imgW="1206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708920"/>
                        <a:ext cx="1881188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АНАЛОГІЯ МІЖ ІНДУКТИВНІСТЮ І МАСОЮ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19565" y="5877272"/>
                <a:ext cx="1222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565" y="5877272"/>
                <a:ext cx="122257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68344" y="5877271"/>
                <a:ext cx="11097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5877271"/>
                <a:ext cx="1109791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4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235612" y="980728"/>
            <a:ext cx="8728876" cy="10081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Для послідовного з'єднання кількох котушок індуктивності: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ЄДНАННЯ КОТУШОК ІНДУКТИВНОСТЕЙ</a:t>
            </a:r>
          </a:p>
        </p:txBody>
      </p:sp>
      <p:pic>
        <p:nvPicPr>
          <p:cNvPr id="30722" name="Picture 2" descr="C:\Users\Two_2\Desktop\Inductors_in_seri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50294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49282" y="1916832"/>
                <a:ext cx="3663888" cy="52322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𝑳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uk-UA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82" y="1916832"/>
                <a:ext cx="36638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207562" y="2996952"/>
            <a:ext cx="87288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dirty="0" smtClean="0"/>
              <a:t>Для паралельного з'єднання кількох котушок індуктивності:</a:t>
            </a:r>
            <a:endParaRPr lang="uk-UA" sz="2800" dirty="0"/>
          </a:p>
        </p:txBody>
      </p:sp>
      <p:pic>
        <p:nvPicPr>
          <p:cNvPr id="30723" name="Picture 3" descr="C:\Users\Two_2\Desktop\Inductors_in_paralle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974665" cy="23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25687" y="3517911"/>
                <a:ext cx="3675109" cy="97430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𝑳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⋯+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687" y="3517911"/>
                <a:ext cx="3675109" cy="9743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4" name="Picture 4" descr="C:\Users\Two_2\Desktop\picture_picblock_a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87" y="4610004"/>
            <a:ext cx="3675109" cy="224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9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203607" y="837726"/>
            <a:ext cx="8728876" cy="10081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800" dirty="0" smtClean="0"/>
              <a:t>При проходженні електричного струму по котушці вона накопичує у створеному магнітному полі енергію: 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ЕНЕРГІЯ МАГНІТНОГО ПОЛЯ</a:t>
            </a: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 bwMode="auto">
          <a:xfrm>
            <a:off x="3518841" y="2276872"/>
            <a:ext cx="524892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dirty="0" smtClean="0"/>
              <a:t>При розмиканні кола накопичена магнітним полем енергія перетвориться у теплову. </a:t>
            </a:r>
            <a:endParaRPr lang="uk-UA" sz="2800" dirty="0"/>
          </a:p>
        </p:txBody>
      </p:sp>
      <p:pic>
        <p:nvPicPr>
          <p:cNvPr id="6" name="Picture 6" descr="1-2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66" y="3861048"/>
            <a:ext cx="5471958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вмісту 2"/>
          <p:cNvSpPr txBox="1">
            <a:spLocks/>
          </p:cNvSpPr>
          <p:nvPr/>
        </p:nvSpPr>
        <p:spPr bwMode="auto">
          <a:xfrm>
            <a:off x="206855" y="3995555"/>
            <a:ext cx="3101354" cy="261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dirty="0" smtClean="0"/>
              <a:t>На графіку площа виділеного трикутника рівна енергії, що виділиться при розмиканні кола.</a:t>
            </a:r>
            <a:endParaRPr lang="uk-UA" sz="2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38186" y="5589239"/>
            <a:ext cx="1003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Ф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/2</a:t>
            </a:r>
          </a:p>
        </p:txBody>
      </p:sp>
      <p:pic>
        <p:nvPicPr>
          <p:cNvPr id="34818" name="Picture 2" descr="C:\Users\Two_2\Desktop\m5473d64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" y="1955371"/>
            <a:ext cx="2721694" cy="176166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892</Words>
  <Application>Microsoft Office PowerPoint</Application>
  <PresentationFormat>Екран (4:3)</PresentationFormat>
  <Paragraphs>79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Властивості індукційного електричного поля та електростатичного поля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Самоіндукція. Індуктивність. Енергія магнітного поля</dc:title>
  <dc:creator>Two_2</dc:creator>
  <cp:lastModifiedBy>Two_2</cp:lastModifiedBy>
  <cp:revision>67</cp:revision>
  <dcterms:modified xsi:type="dcterms:W3CDTF">2015-11-14T22:26:37Z</dcterms:modified>
</cp:coreProperties>
</file>