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/>
              <a:t>1. Якісна оцінка управління підприємством.</a:t>
            </a:r>
            <a:br>
              <a:rPr lang="uk-UA" sz="3200" dirty="0"/>
            </a:br>
            <a:r>
              <a:rPr lang="uk-UA" sz="3200" dirty="0"/>
              <a:t>2. Кількісна оцінка управління підприємством.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3. Визначення глибини фінансової кризи на підприємстві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Для визначення глибини та причин фінансових криз на підприємствах використовують два блоки оцінки</a:t>
            </a:r>
            <a:r>
              <a:rPr lang="uk-UA" b="1" dirty="0" smtClean="0"/>
              <a:t>:</a:t>
            </a:r>
          </a:p>
          <a:p>
            <a:pPr algn="just"/>
            <a:endParaRPr lang="uk-UA" b="1" dirty="0"/>
          </a:p>
          <a:p>
            <a:pPr algn="just"/>
            <a:r>
              <a:rPr lang="uk-UA" dirty="0" smtClean="0"/>
              <a:t>1. Якісна </a:t>
            </a:r>
            <a:r>
              <a:rPr lang="uk-UA" dirty="0"/>
              <a:t>оцінка управління підприємством – </a:t>
            </a:r>
            <a:r>
              <a:rPr lang="uk-UA" dirty="0" err="1"/>
              <a:t>бенчмаркінг</a:t>
            </a:r>
            <a:r>
              <a:rPr lang="uk-UA" dirty="0"/>
              <a:t>, </a:t>
            </a:r>
            <a:r>
              <a:rPr lang="en-US" dirty="0"/>
              <a:t>SWOT – </a:t>
            </a:r>
            <a:r>
              <a:rPr lang="uk-UA" dirty="0"/>
              <a:t>аналіз та зважена рейтингова оцінка конкурентоздатності.</a:t>
            </a:r>
          </a:p>
          <a:p>
            <a:pPr algn="just"/>
            <a:r>
              <a:rPr lang="uk-UA" dirty="0" smtClean="0"/>
              <a:t>2. Кількісна </a:t>
            </a:r>
            <a:r>
              <a:rPr lang="uk-UA" dirty="0"/>
              <a:t>оцінка управління підприємством – аналіз фінансового стану</a:t>
            </a:r>
            <a:r>
              <a:rPr lang="uk-UA" dirty="0" smtClean="0"/>
              <a:t>.</a:t>
            </a:r>
          </a:p>
          <a:p>
            <a:pPr algn="just"/>
            <a:endParaRPr lang="uk-UA" dirty="0"/>
          </a:p>
          <a:p>
            <a:pPr algn="just"/>
            <a:endParaRPr lang="uk-UA" dirty="0" smtClean="0"/>
          </a:p>
          <a:p>
            <a:pPr algn="just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err="1" smtClean="0">
                <a:latin typeface="Times New Roman" pitchFamily="18" charset="0"/>
                <a:cs typeface="Times New Roman" pitchFamily="18" charset="0"/>
              </a:rPr>
              <a:t>Бенчмаркінг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метод, за яким порівнюються характеристики певного об'єкта і еталонного, кращого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Основна мета </a:t>
            </a:r>
            <a:r>
              <a:rPr lang="uk-UA" sz="1800" b="1" dirty="0" err="1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– виявлення негативних відхилень в значеннях порівнюваних показників і причин таких відхилень та розробка пропозицій щодо їх ліквідації.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Розрізняють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три види </a:t>
            </a:r>
            <a:r>
              <a:rPr lang="uk-UA" sz="1800" b="1" dirty="0" err="1">
                <a:latin typeface="Times New Roman" pitchFamily="18" charset="0"/>
                <a:cs typeface="Times New Roman" pitchFamily="18" charset="0"/>
              </a:rPr>
              <a:t>бенчмаркінгу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1. Внутрішній (аналіз і порівняння показників діяльності різних структурних підрозділів одного і того самого підприємства).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Бенчмаркінг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, зорієнтований на конкурентів (порівняльний аналіз товарів (робіт, послуг), продуктивності виробничих процесів та інших параметрів досліджуваного підприємства з аналогічними характеристиками підприємства – конкурента.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3. Функціональний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бенчмаркінг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(аналіз окремих процесів, функцій, технологій у порівнянні з іншими підприємствами, які не є конкурентами).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/>
              <a:t>SW</a:t>
            </a:r>
            <a:r>
              <a:rPr lang="uk-UA" sz="2000" b="1" dirty="0"/>
              <a:t>ОТ - аналіз </a:t>
            </a:r>
            <a:r>
              <a:rPr lang="uk-UA" sz="2000" dirty="0"/>
              <a:t>— спеціальний методичний прийом, у якому порівнюються сильні та вразливі якості підприємства з можливостями, що йому надає ринок, та існуючими загрозами з боку зовнішнього середовища</a:t>
            </a:r>
            <a:r>
              <a:rPr lang="uk-UA" sz="2000" dirty="0" smtClean="0"/>
              <a:t>.</a:t>
            </a:r>
          </a:p>
          <a:p>
            <a:pPr marL="0" indent="0" algn="ctr">
              <a:buNone/>
            </a:pPr>
            <a:r>
              <a:rPr lang="uk-UA" sz="2000" dirty="0" smtClean="0"/>
              <a:t>Таблиця 1</a:t>
            </a:r>
          </a:p>
          <a:p>
            <a:pPr marL="0" indent="0" algn="ctr">
              <a:buNone/>
            </a:pPr>
            <a:r>
              <a:rPr lang="uk-UA" sz="2000" dirty="0" smtClean="0"/>
              <a:t>Зведені результати SWОТ - аналізу сильних та вразливих сторін внутрішнього середовища підприємства</a:t>
            </a:r>
          </a:p>
          <a:p>
            <a:pPr marL="0" indent="0" algn="ctr">
              <a:buNone/>
            </a:pPr>
            <a:endParaRPr lang="uk-UA" sz="20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911" y="2132856"/>
            <a:ext cx="696595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Вимоги </a:t>
            </a:r>
            <a:r>
              <a:rPr lang="uk-UA" sz="2100" b="1" dirty="0"/>
              <a:t>до проведення </a:t>
            </a:r>
            <a:r>
              <a:rPr lang="en-US" sz="2100" b="1" dirty="0"/>
              <a:t>SW</a:t>
            </a:r>
            <a:r>
              <a:rPr lang="uk-UA" sz="2100" b="1" dirty="0"/>
              <a:t>ОТ - аналізу, що дозволяють уникнути поквапних висновків і помилок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- По-перше, слід старанно визначити сферу </a:t>
            </a:r>
            <a:r>
              <a:rPr lang="en-US" sz="2100" dirty="0"/>
              <a:t>SW</a:t>
            </a:r>
            <a:r>
              <a:rPr lang="uk-UA" sz="2100" dirty="0"/>
              <a:t>ОТ - аналізу: весь бізнес або окреме </a:t>
            </a:r>
            <a:r>
              <a:rPr lang="uk-UA" sz="2100" dirty="0" smtClean="0"/>
              <a:t>бізнес-поле</a:t>
            </a:r>
            <a:r>
              <a:rPr lang="uk-UA" sz="2100" dirty="0"/>
              <a:t>;</a:t>
            </a:r>
          </a:p>
          <a:p>
            <a:pPr marL="0" indent="0" algn="just">
              <a:buNone/>
            </a:pPr>
            <a:r>
              <a:rPr lang="uk-UA" sz="2100" dirty="0"/>
              <a:t>- По-друге, потрібна чіткість у розумінні сутності всіх елементів аналізу та можливостей впливу на них із боку підприємства. Сильні сторони та вразливі місця - це внутрішні риси; вони мають розглядатись як ендогенні змінні. Можливості й загрози пов'язані з зовнішнім оточенням, що впливає найчастіше як комплекс екзогенних змінних.</a:t>
            </a:r>
          </a:p>
          <a:p>
            <a:pPr marL="0" indent="0" algn="just">
              <a:buNone/>
            </a:pPr>
            <a:r>
              <a:rPr lang="uk-UA" sz="2100" dirty="0"/>
              <a:t>- По-третє, в оцінках слід бути максимально об'єктивними і використовувати різноманітну інформацію 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Рейтинг - </a:t>
            </a:r>
            <a:r>
              <a:rPr lang="uk-UA" sz="2100" dirty="0"/>
              <a:t>індивідуальний числовий показник оцінки діяльності об'єкта (підприємства) на певний момент часу, який виводиться в результаті підсумків опитувань експертів.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Зважена </a:t>
            </a:r>
            <a:r>
              <a:rPr lang="uk-UA" sz="2100" b="1" dirty="0"/>
              <a:t>рейтингова оцінка </a:t>
            </a:r>
            <a:r>
              <a:rPr lang="uk-UA" sz="2100" b="1" dirty="0" smtClean="0"/>
              <a:t>конкурентоздатності логічно пов'язана </a:t>
            </a:r>
            <a:r>
              <a:rPr lang="uk-UA" sz="2100" b="1" dirty="0"/>
              <a:t>із </a:t>
            </a:r>
            <a:r>
              <a:rPr lang="en-US" sz="2100" b="1" dirty="0"/>
              <a:t>SWOT - </a:t>
            </a:r>
            <a:r>
              <a:rPr lang="uk-UA" sz="2100" b="1" dirty="0"/>
              <a:t>аналізом, оскільки передбачає такі дії:</a:t>
            </a:r>
          </a:p>
          <a:p>
            <a:pPr marL="0" indent="0" algn="just">
              <a:buNone/>
            </a:pPr>
            <a:r>
              <a:rPr lang="uk-UA" sz="2100" dirty="0"/>
              <a:t>- виділення 5—10 провідних (ключових) чинників успіху в галузі у вигляді показників — низький рівень витрат, інноваційна активність, маркетингові нововведення тощо;</a:t>
            </a:r>
          </a:p>
          <a:p>
            <a:pPr marL="0" indent="0" algn="just">
              <a:buNone/>
            </a:pPr>
            <a:r>
              <a:rPr lang="uk-UA" sz="2100" dirty="0"/>
              <a:t>- експертне оцінювання значущості кожного з показників;</a:t>
            </a:r>
          </a:p>
          <a:p>
            <a:pPr marL="0" indent="0" algn="just">
              <a:buNone/>
            </a:pPr>
            <a:r>
              <a:rPr lang="uk-UA" sz="2100" dirty="0"/>
              <a:t>- визначення рейтингової позиції кожного з конкурентів за кожним показником у балах за певною шкалою оцінок;</a:t>
            </a:r>
          </a:p>
          <a:p>
            <a:pPr marL="0" indent="0" algn="just">
              <a:buNone/>
            </a:pPr>
            <a:r>
              <a:rPr lang="uk-UA" sz="2100" dirty="0"/>
              <a:t>- обчислення зважених рейтингових оцінок з урахуванням значущості показників;</a:t>
            </a:r>
          </a:p>
          <a:p>
            <a:pPr marL="0" indent="0" algn="just">
              <a:buNone/>
            </a:pPr>
            <a:r>
              <a:rPr lang="uk-UA" sz="2100" dirty="0"/>
              <a:t>- аналіз отриманих результатів, оцінка конкурентоспроможності кожного з конкурентів.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Фінансовий аналіз - </a:t>
            </a:r>
            <a:r>
              <a:rPr lang="uk-UA" sz="2100" dirty="0"/>
              <a:t>це спосіб оцінювання і прогнозування фінансового стану підприємства на підставі його бухгалтерської та фінансової звітності і оперативних даних.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Методи </a:t>
            </a:r>
            <a:r>
              <a:rPr lang="uk-UA" sz="2100" b="1" dirty="0"/>
              <a:t>фінансового аналізу </a:t>
            </a:r>
            <a:r>
              <a:rPr lang="uk-UA" sz="2100" b="1" dirty="0" smtClean="0"/>
              <a:t>:</a:t>
            </a:r>
            <a:endParaRPr lang="uk-UA" sz="2100" b="1" dirty="0"/>
          </a:p>
          <a:p>
            <a:pPr marL="0" indent="0" algn="just">
              <a:buNone/>
            </a:pPr>
            <a:r>
              <a:rPr lang="uk-UA" sz="2100" dirty="0" smtClean="0"/>
              <a:t>1. Горизонтальний </a:t>
            </a:r>
            <a:r>
              <a:rPr lang="uk-UA" sz="2100" dirty="0"/>
              <a:t>(тимчасовий) аналіз - порівняння кожної позиції звітності з попереднім періодом.</a:t>
            </a:r>
          </a:p>
          <a:p>
            <a:pPr marL="0" indent="0" algn="just">
              <a:buNone/>
            </a:pPr>
            <a:r>
              <a:rPr lang="uk-UA" sz="2100" dirty="0" smtClean="0"/>
              <a:t>2. Вертикальний </a:t>
            </a:r>
            <a:r>
              <a:rPr lang="uk-UA" sz="2100" dirty="0"/>
              <a:t>(структурний) аналіз - визначення структури підсумкових фінансових показників з виявленням позиції звітності на результат в цілому.</a:t>
            </a:r>
          </a:p>
          <a:p>
            <a:pPr marL="0" indent="0" algn="just">
              <a:buNone/>
            </a:pPr>
            <a:r>
              <a:rPr lang="uk-UA" sz="2100" dirty="0" smtClean="0"/>
              <a:t>3. </a:t>
            </a:r>
            <a:r>
              <a:rPr lang="uk-UA" sz="2100" dirty="0" err="1" smtClean="0"/>
              <a:t>Трендовий</a:t>
            </a:r>
            <a:r>
              <a:rPr lang="uk-UA" sz="2100" dirty="0" smtClean="0"/>
              <a:t> </a:t>
            </a:r>
            <a:r>
              <a:rPr lang="uk-UA" sz="2100" dirty="0"/>
              <a:t>аналіз - порівняння кожної позиції звітності з поряд попередніх періодів і визначення тренда, тобто основної тенденції динаміки показника, очищеної від випадкових впливів і індивідуальних особливостей окремих періодів.</a:t>
            </a:r>
          </a:p>
          <a:p>
            <a:pPr marL="0" indent="0" algn="just">
              <a:buNone/>
            </a:pPr>
            <a:r>
              <a:rPr lang="uk-UA" sz="2100" dirty="0" smtClean="0"/>
              <a:t>4. Метод </a:t>
            </a:r>
            <a:r>
              <a:rPr lang="uk-UA" sz="2100" dirty="0"/>
              <a:t>фінансових коефіцієнтів - розрахунок відносин даних звітності, визначення взаємозв'язків показників.</a:t>
            </a:r>
          </a:p>
          <a:p>
            <a:pPr marL="0" indent="0" algn="just">
              <a:buNone/>
            </a:pPr>
            <a:r>
              <a:rPr lang="uk-UA" sz="2100" dirty="0" smtClean="0"/>
              <a:t>5. Порівняльний </a:t>
            </a:r>
            <a:r>
              <a:rPr lang="uk-UA" sz="2100" dirty="0"/>
              <a:t>(просторовий) аналіз - </a:t>
            </a:r>
            <a:r>
              <a:rPr lang="uk-UA" sz="2100" dirty="0" err="1"/>
              <a:t>аналіз</a:t>
            </a:r>
            <a:r>
              <a:rPr lang="uk-UA" sz="2100" dirty="0"/>
              <a:t> показників звітності за окремими показниками фірми, дочірніх фірм, підрозділів, цехів, а також аналіз показників даної фірми з показниками конкурентів, з </a:t>
            </a:r>
            <a:r>
              <a:rPr lang="uk-UA" sz="2100" dirty="0" err="1"/>
              <a:t>средньогалузевими</a:t>
            </a:r>
            <a:r>
              <a:rPr lang="uk-UA" sz="2100" dirty="0"/>
              <a:t> і середніми загальноекономічними даними.</a:t>
            </a:r>
          </a:p>
          <a:p>
            <a:pPr marL="0" indent="0" algn="just">
              <a:buNone/>
            </a:pPr>
            <a:r>
              <a:rPr lang="uk-UA" sz="2100" dirty="0" smtClean="0"/>
              <a:t>6. Факторний </a:t>
            </a:r>
            <a:r>
              <a:rPr lang="uk-UA" sz="2100" dirty="0"/>
              <a:t>аналіз - </a:t>
            </a:r>
            <a:r>
              <a:rPr lang="uk-UA" sz="2100" dirty="0" err="1"/>
              <a:t>аналіз</a:t>
            </a:r>
            <a:r>
              <a:rPr lang="uk-UA" sz="2100" dirty="0"/>
              <a:t> впливу окремих чинників (причин) на результативний показник за допомогою детермінованих або стохастичних прийомів дослідження.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На </a:t>
            </a:r>
            <a:r>
              <a:rPr lang="uk-UA" sz="2100" b="1" dirty="0"/>
              <a:t>практиці методика фінансового аналізу суб’єкта господарювання включає:</a:t>
            </a:r>
          </a:p>
          <a:p>
            <a:pPr marL="0" indent="0" algn="just">
              <a:buNone/>
            </a:pPr>
            <a:r>
              <a:rPr lang="uk-UA" sz="2100" dirty="0"/>
              <a:t>- горизонтальний та вертикальний аналіз активів і пасивів;</a:t>
            </a:r>
          </a:p>
          <a:p>
            <a:pPr marL="0" indent="0" algn="just">
              <a:buNone/>
            </a:pPr>
            <a:r>
              <a:rPr lang="uk-UA" sz="2100" dirty="0"/>
              <a:t>- аналіз ліквідності;</a:t>
            </a:r>
          </a:p>
          <a:p>
            <a:pPr marL="0" indent="0" algn="just">
              <a:buNone/>
            </a:pPr>
            <a:r>
              <a:rPr lang="uk-UA" sz="2100" dirty="0"/>
              <a:t>- аналіз фінансової стійкості;</a:t>
            </a:r>
          </a:p>
          <a:p>
            <a:pPr marL="0" indent="0" algn="just">
              <a:buNone/>
            </a:pPr>
            <a:r>
              <a:rPr lang="uk-UA" sz="2100" dirty="0"/>
              <a:t>- аналіз ділової активності;</a:t>
            </a:r>
          </a:p>
          <a:p>
            <a:pPr marL="0" indent="0" algn="just">
              <a:buNone/>
            </a:pPr>
            <a:r>
              <a:rPr lang="uk-UA" sz="2100" dirty="0"/>
              <a:t>- аналіз рентабельності;</a:t>
            </a:r>
          </a:p>
          <a:p>
            <a:pPr marL="0" indent="0" algn="just">
              <a:buNone/>
            </a:pPr>
            <a:r>
              <a:rPr lang="uk-UA" sz="2100" dirty="0"/>
              <a:t>- аналіз фінансових результатів.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30930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649</Words>
  <Application>Microsoft Office PowerPoint</Application>
  <PresentationFormat>Экран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Якісна оцінка управління підприємством. 2. Кількісна оцінка управління підприємством.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23</cp:revision>
  <dcterms:created xsi:type="dcterms:W3CDTF">2020-08-26T06:53:27Z</dcterms:created>
  <dcterms:modified xsi:type="dcterms:W3CDTF">2022-09-14T06:38:55Z</dcterms:modified>
</cp:coreProperties>
</file>