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3"/>
    <p:sldId id="268" r:id="rId4"/>
    <p:sldId id="259" r:id="rId5"/>
    <p:sldId id="257" r:id="rId6"/>
    <p:sldId id="262" r:id="rId7"/>
    <p:sldId id="261" r:id="rId8"/>
    <p:sldId id="284" r:id="rId9"/>
    <p:sldId id="263" r:id="rId10"/>
    <p:sldId id="264" r:id="rId11"/>
    <p:sldId id="265" r:id="rId12"/>
    <p:sldId id="266" r:id="rId13"/>
    <p:sldId id="275" r:id="rId14"/>
    <p:sldId id="276" r:id="rId15"/>
    <p:sldId id="277" r:id="rId16"/>
    <p:sldId id="278" r:id="rId17"/>
    <p:sldId id="279" r:id="rId18"/>
    <p:sldId id="280" r:id="rId19"/>
    <p:sldId id="281" r:id="rId20"/>
    <p:sldId id="282" r:id="rId21"/>
    <p:sldId id="283" r:id="rId22"/>
    <p:sldId id="270" r:id="rId23"/>
    <p:sldId id="274" r:id="rId24"/>
    <p:sldId id="27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PhAnim="0"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descr="关系图"/>
          <p:cNvPicPr>
            <a:picLocks noChangeAspect="1"/>
          </p:cNvPicPr>
          <p:nvPr/>
        </p:nvPicPr>
        <p:blipFill>
          <a:blip r:embed="rId2"/>
          <a:srcRect r="2528" b="10909"/>
          <a:stretch>
            <a:fillRect/>
          </a:stretch>
        </p:blipFill>
        <p:spPr>
          <a:xfrm>
            <a:off x="239184" y="692150"/>
            <a:ext cx="11885083" cy="6110288"/>
          </a:xfrm>
          <a:prstGeom prst="rect">
            <a:avLst/>
          </a:prstGeom>
          <a:noFill/>
          <a:ln w="9525">
            <a:noFill/>
          </a:ln>
        </p:spPr>
      </p:pic>
      <p:sp>
        <p:nvSpPr>
          <p:cNvPr id="10" name="Rectangle 7"/>
          <p:cNvSpPr>
            <a:spLocks noChangeArrowheads="1"/>
          </p:cNvSpPr>
          <p:nvPr/>
        </p:nvSpPr>
        <p:spPr bwMode="auto">
          <a:xfrm>
            <a:off x="2117" y="549275"/>
            <a:ext cx="12192000" cy="1511300"/>
          </a:xfrm>
          <a:prstGeom prst="rect">
            <a:avLst/>
          </a:prstGeom>
          <a:gradFill rotWithShape="0">
            <a:gsLst>
              <a:gs pos="0">
                <a:schemeClr val="bg2">
                  <a:gamma/>
                  <a:tint val="0"/>
                  <a:invGamma/>
                </a:schemeClr>
              </a:gs>
              <a:gs pos="100000">
                <a:schemeClr val="bg2">
                  <a:alpha val="53999"/>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2051" name="Rectangle 3"/>
          <p:cNvSpPr>
            <a:spLocks noChangeArrowheads="1"/>
          </p:cNvSpPr>
          <p:nvPr>
            <p:ph type="subTitle" idx="1"/>
          </p:nvPr>
        </p:nvSpPr>
        <p:spPr>
          <a:xfrm>
            <a:off x="2544233" y="2492375"/>
            <a:ext cx="7393517" cy="1222375"/>
          </a:xfrm>
        </p:spPr>
        <p:txBody>
          <a:bodyPr anchor="ctr"/>
          <a:lstStyle>
            <a:lvl1pPr marL="0" indent="0" algn="ctr">
              <a:buFontTx/>
              <a:buNone/>
              <a:defRPr/>
            </a:lvl1pPr>
          </a:lstStyle>
          <a:p>
            <a:pPr lvl="0"/>
            <a:r>
              <a:rPr lang="en-US" altLang="zh-CN" noProof="0" smtClean="0"/>
              <a:t>Click to edit Master subtitle style</a:t>
            </a:r>
            <a:endParaRPr lang="en-US" altLang="zh-CN" noProof="0" smtClean="0"/>
          </a:p>
        </p:txBody>
      </p:sp>
      <p:sp>
        <p:nvSpPr>
          <p:cNvPr id="2056" name="Rectangle 8"/>
          <p:cNvSpPr>
            <a:spLocks noChangeArrowheads="1"/>
          </p:cNvSpPr>
          <p:nvPr>
            <p:ph type="ctrTitle"/>
          </p:nvPr>
        </p:nvSpPr>
        <p:spPr>
          <a:xfrm>
            <a:off x="1007533" y="620713"/>
            <a:ext cx="10363200" cy="1470025"/>
          </a:xfrm>
        </p:spPr>
        <p:txBody>
          <a:bodyPr/>
          <a:lstStyle>
            <a:lvl1pPr>
              <a:defRPr sz="3600"/>
            </a:lvl1pPr>
          </a:lstStyle>
          <a:p>
            <a:pPr lvl="0"/>
            <a:r>
              <a:rPr lang="en-US" altLang="zh-CN" noProof="0" smtClean="0"/>
              <a:t>Click to edit Master title style</a:t>
            </a:r>
            <a:endParaRPr lang="en-US" altLang="zh-CN" noProof="0" smtClean="0"/>
          </a:p>
        </p:txBody>
      </p:sp>
      <p:sp>
        <p:nvSpPr>
          <p:cNvPr id="11" name="Rectangle 4"/>
          <p:cNvSpPr>
            <a:spLocks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fld>
            <a:endParaRPr lang="en-US"/>
          </a:p>
        </p:txBody>
      </p:sp>
      <p:sp>
        <p:nvSpPr>
          <p:cNvPr id="12" name="Rectangle 5"/>
          <p:cNvSpPr>
            <a:spLocks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3" name="Rectangle 6"/>
          <p:cNvSpPr>
            <a:spLocks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600200"/>
            <a:ext cx="53848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ChangeArrowheads="1"/>
          </p:cNvSpPr>
          <p:nvPr/>
        </p:nvSpPr>
        <p:spPr bwMode="auto">
          <a:xfrm>
            <a:off x="2117" y="333375"/>
            <a:ext cx="12192000" cy="1009650"/>
          </a:xfrm>
          <a:prstGeom prst="rect">
            <a:avLst/>
          </a:prstGeom>
          <a:gradFill rotWithShape="0">
            <a:gsLst>
              <a:gs pos="0">
                <a:schemeClr val="bg2">
                  <a:gamma/>
                  <a:tint val="0"/>
                  <a:invGamma/>
                </a:schemeClr>
              </a:gs>
              <a:gs pos="100000">
                <a:schemeClr val="bg2">
                  <a:alpha val="53999"/>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pic>
        <p:nvPicPr>
          <p:cNvPr id="1027" name="Picture 3" descr="关系图"/>
          <p:cNvPicPr>
            <a:picLocks noChangeAspect="1"/>
          </p:cNvPicPr>
          <p:nvPr/>
        </p:nvPicPr>
        <p:blipFill>
          <a:blip r:embed="rId12"/>
          <a:srcRect t="1094" r="8122" b="13318"/>
          <a:stretch>
            <a:fillRect/>
          </a:stretch>
        </p:blipFill>
        <p:spPr>
          <a:xfrm>
            <a:off x="7730067" y="4438650"/>
            <a:ext cx="4453467" cy="2333625"/>
          </a:xfrm>
          <a:prstGeom prst="rect">
            <a:avLst/>
          </a:prstGeom>
          <a:noFill/>
          <a:ln w="9525">
            <a:noFill/>
          </a:ln>
        </p:spPr>
      </p:pic>
      <p:sp>
        <p:nvSpPr>
          <p:cNvPr id="1028" name="Rectangle 4"/>
          <p:cNvSpPr/>
          <p:nvPr>
            <p:ph type="title"/>
          </p:nvPr>
        </p:nvSpPr>
        <p:spPr>
          <a:xfrm>
            <a:off x="609600" y="274638"/>
            <a:ext cx="10972800" cy="1143000"/>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9" name="Rectangle 5"/>
          <p:cNvSpPr/>
          <p:nvPr>
            <p:ph type="body" idx="1"/>
          </p:nvPr>
        </p:nvSpPr>
        <p:spPr>
          <a:xfrm>
            <a:off x="609600" y="1600200"/>
            <a:ext cx="10972800" cy="4525963"/>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30" name="Rectangle 6"/>
          <p:cNvSpPr>
            <a:spLocks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fld>
            <a:endParaRPr lang="en-US"/>
          </a:p>
        </p:txBody>
      </p:sp>
      <p:sp>
        <p:nvSpPr>
          <p:cNvPr id="1031" name="Rectangle 7"/>
          <p:cNvSpPr>
            <a:spLocks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2" name="Rectangle 8"/>
          <p:cNvSpPr>
            <a:spLocks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ppt_x</p:attrName>
                                        </p:attrNameLst>
                                      </p:cBhvr>
                                      <p:tavLst>
                                        <p:tav tm="0">
                                          <p:val>
                                            <p:strVal val="#ppt_x-.2"/>
                                          </p:val>
                                        </p:tav>
                                        <p:tav tm="100000">
                                          <p:val>
                                            <p:strVal val="#ppt_x"/>
                                          </p:val>
                                        </p:tav>
                                      </p:tavLst>
                                    </p:anim>
                                    <p:anim calcmode="lin" valueType="num">
                                      <p:cBhvr>
                                        <p:cTn id="8"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p:cTn id="12" dur="1000" fill="hold"/>
                                        <p:tgtEl>
                                          <p:spTgt spid="1028"/>
                                        </p:tgtEl>
                                        <p:attrNameLst>
                                          <p:attrName>ppt_x</p:attrName>
                                        </p:attrNameLst>
                                      </p:cBhvr>
                                      <p:tavLst>
                                        <p:tav tm="0">
                                          <p:val>
                                            <p:strVal val="#ppt_x-.2"/>
                                          </p:val>
                                        </p:tav>
                                        <p:tav tm="100000">
                                          <p:val>
                                            <p:strVal val="#ppt_x"/>
                                          </p:val>
                                        </p:tav>
                                      </p:tavLst>
                                    </p:anim>
                                    <p:anim calcmode="lin" valueType="num">
                                      <p:cBhvr>
                                        <p:cTn id="13" dur="1000" fill="hold"/>
                                        <p:tgtEl>
                                          <p:spTgt spid="102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ldLvl="0" animBg="1"/>
      <p:bldP spid="1028" grpId="0" bldLvl="0"/>
    </p:bldLst>
  </p:timing>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Title 1"/>
          <p:cNvSpPr>
            <a:spLocks noGrp="1"/>
          </p:cNvSpPr>
          <p:nvPr>
            <p:ph type="ctrTitle"/>
          </p:nvPr>
        </p:nvSpPr>
        <p:spPr>
          <a:xfrm>
            <a:off x="1008063" y="620713"/>
            <a:ext cx="10363200" cy="1470025"/>
          </a:xfrm>
        </p:spPr>
        <p:txBody>
          <a:bodyPr anchor="ctr" anchorCtr="0"/>
          <a:p>
            <a:pPr>
              <a:buClrTx/>
              <a:buSzTx/>
              <a:buFontTx/>
            </a:pPr>
            <a:r>
              <a:rPr lang="en-US" altLang="uk-UA" b="1" kern="1200">
                <a:latin typeface="Times New Roman" panose="02020603050405020304" charset="0"/>
                <a:ea typeface="+mj-ea"/>
                <a:cs typeface="+mj-cs"/>
              </a:rPr>
              <a:t>Social inclusion</a:t>
            </a:r>
            <a:r>
              <a:rPr lang="uk-UA" altLang="en-US" b="1" kern="1200">
                <a:latin typeface="Times New Roman" panose="02020603050405020304" charset="0"/>
                <a:ea typeface="+mj-ea"/>
                <a:cs typeface="+mj-cs"/>
              </a:rPr>
              <a:t>. </a:t>
            </a:r>
            <a:br>
              <a:rPr lang="uk-UA" altLang="en-US" b="1" kern="1200">
                <a:latin typeface="Times New Roman" panose="02020603050405020304" charset="0"/>
                <a:ea typeface="+mj-ea"/>
                <a:cs typeface="+mj-cs"/>
              </a:rPr>
            </a:br>
            <a:r>
              <a:rPr lang="en-US" altLang="uk-UA" kern="1200">
                <a:latin typeface="Times New Roman" panose="02020603050405020304" charset="0"/>
                <a:ea typeface="+mj-ea"/>
                <a:cs typeface="+mj-cs"/>
              </a:rPr>
              <a:t>Introduction</a:t>
            </a:r>
            <a:endParaRPr lang="en-US" altLang="uk-UA" kern="1200">
              <a:latin typeface="Times New Roman" panose="02020603050405020304" charset="0"/>
              <a:ea typeface="+mj-ea"/>
              <a:cs typeface="+mj-cs"/>
            </a:endParaRPr>
          </a:p>
        </p:txBody>
      </p:sp>
      <p:sp>
        <p:nvSpPr>
          <p:cNvPr id="3" name="Subtitle 2"/>
          <p:cNvSpPr>
            <a:spLocks noGrp="1"/>
          </p:cNvSpPr>
          <p:nvPr>
            <p:ph type="subTitle" idx="1"/>
          </p:nvPr>
        </p:nvSpPr>
        <p:spPr>
          <a:xfrm>
            <a:off x="2544763" y="2492375"/>
            <a:ext cx="7392988" cy="1222375"/>
          </a:xfrm>
        </p:spPr>
        <p:txBody>
          <a:bodyPr anchor="ctr"/>
          <a:p>
            <a:pPr marL="0" marR="0" indent="0" algn="ctr" defTabSz="914400" rtl="0" eaLnBrk="1" fontAlgn="base" latinLnBrk="0" hangingPunct="1">
              <a:lnSpc>
                <a:spcPct val="100000"/>
              </a:lnSpc>
              <a:spcBef>
                <a:spcPct val="20000"/>
              </a:spcBef>
              <a:spcAft>
                <a:spcPct val="0"/>
              </a:spcAft>
              <a:buClrTx/>
              <a:buSzTx/>
              <a:buFontTx/>
              <a:buNone/>
            </a:pPr>
            <a:r>
              <a:rPr kumimoji="0" lang="en-US" altLang="uk-UA" sz="4400" b="0" i="0" u="none" strike="noStrike" kern="1200" cap="none" spc="0" normalizeH="0" baseline="0" noProof="1">
                <a:solidFill>
                  <a:schemeClr val="tx1"/>
                </a:solidFill>
                <a:latin typeface="Times New Roman" panose="02020603050405020304" charset="0"/>
                <a:ea typeface="+mn-ea"/>
                <a:cs typeface="Times New Roman" panose="02020603050405020304" charset="0"/>
              </a:rPr>
              <a:t>Lecture</a:t>
            </a:r>
            <a:r>
              <a:rPr kumimoji="0" lang="uk-UA" altLang="en-US" sz="4400" b="0" i="0" u="none" strike="noStrike" kern="1200" cap="none" spc="0" normalizeH="0" baseline="0" noProof="1">
                <a:solidFill>
                  <a:schemeClr val="tx1"/>
                </a:solidFill>
                <a:latin typeface="Times New Roman" panose="02020603050405020304" charset="0"/>
                <a:ea typeface="+mn-ea"/>
                <a:cs typeface="Times New Roman" panose="02020603050405020304" charset="0"/>
              </a:rPr>
              <a:t>1. </a:t>
            </a:r>
            <a:r>
              <a:rPr kumimoji="0" lang="en-US" altLang="uk-UA" sz="4400" b="0" i="0" u="none" strike="noStrike" kern="1200" cap="none" spc="0" normalizeH="0" baseline="0" noProof="1">
                <a:solidFill>
                  <a:schemeClr val="tx1"/>
                </a:solidFill>
                <a:latin typeface="Times New Roman" panose="02020603050405020304" charset="0"/>
                <a:ea typeface="+mn-ea"/>
                <a:cs typeface="Times New Roman" panose="02020603050405020304" charset="0"/>
              </a:rPr>
              <a:t>Social exclusion</a:t>
            </a:r>
            <a:endParaRPr kumimoji="0" lang="uk-UA" altLang="en-US" sz="4400" b="0" i="0" u="none" strike="noStrike" kern="1200" cap="none" spc="0" normalizeH="0" baseline="0" noProof="1">
              <a:solidFill>
                <a:schemeClr val="tx1"/>
              </a:solidFill>
              <a:latin typeface="Times New Roman" panose="02020603050405020304" charset="0"/>
              <a:ea typeface="+mn-ea"/>
              <a:cs typeface="Times New Roman" panose="020206030504050203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274955"/>
            <a:ext cx="10972800" cy="932815"/>
          </a:xfrm>
        </p:spPr>
        <p:txBody>
          <a:bodyPr/>
          <a:p>
            <a:r>
              <a:rPr lang="en-US" altLang="uk-UA" sz="3200">
                <a:solidFill>
                  <a:schemeClr val="tx1"/>
                </a:solidFill>
                <a:latin typeface="Times New Roman" panose="02020603050405020304" charset="0"/>
                <a:ea typeface="+mn-ea"/>
                <a:cs typeface="Times New Roman" panose="02020603050405020304" charset="0"/>
                <a:sym typeface="+mn-ea"/>
              </a:rPr>
              <a:t>Social exclusion</a:t>
            </a:r>
            <a:r>
              <a:rPr lang="uk-UA" altLang="en-US" sz="3200">
                <a:solidFill>
                  <a:schemeClr val="tx1"/>
                </a:solidFill>
                <a:latin typeface="Times New Roman" panose="02020603050405020304" charset="0"/>
                <a:ea typeface="+mn-ea"/>
                <a:cs typeface="Times New Roman" panose="02020603050405020304" charset="0"/>
                <a:sym typeface="+mn-ea"/>
              </a:rPr>
              <a:t>: </a:t>
            </a:r>
            <a:r>
              <a:rPr lang="en-US" altLang="uk-UA" sz="3200">
                <a:solidFill>
                  <a:schemeClr val="tx1"/>
                </a:solidFill>
                <a:latin typeface="Times New Roman" panose="02020603050405020304" charset="0"/>
                <a:ea typeface="+mn-ea"/>
                <a:cs typeface="Times New Roman" panose="02020603050405020304" charset="0"/>
                <a:sym typeface="+mn-ea"/>
              </a:rPr>
              <a:t>features</a:t>
            </a:r>
            <a:endParaRPr lang="en-US" altLang="uk-UA" sz="3200">
              <a:solidFill>
                <a:schemeClr val="tx1"/>
              </a:solidFill>
              <a:latin typeface="Times New Roman" panose="02020603050405020304" charset="0"/>
              <a:ea typeface="+mn-ea"/>
              <a:cs typeface="Times New Roman" panose="02020603050405020304" charset="0"/>
              <a:sym typeface="+mn-ea"/>
            </a:endParaRPr>
          </a:p>
        </p:txBody>
      </p:sp>
      <p:sp>
        <p:nvSpPr>
          <p:cNvPr id="3" name="Content Placeholder 2"/>
          <p:cNvSpPr>
            <a:spLocks noGrp="1"/>
          </p:cNvSpPr>
          <p:nvPr>
            <p:ph idx="1"/>
          </p:nvPr>
        </p:nvSpPr>
        <p:spPr>
          <a:xfrm>
            <a:off x="433070" y="1334135"/>
            <a:ext cx="11436985" cy="5212715"/>
          </a:xfrm>
        </p:spPr>
        <p:txBody>
          <a:bodyPr/>
          <a:p>
            <a:pPr marL="0" indent="0">
              <a:buNone/>
            </a:pPr>
            <a:r>
              <a:rPr lang="en-US" sz="2800">
                <a:latin typeface="Times New Roman" panose="02020603050405020304" charset="0"/>
                <a:cs typeface="Times New Roman" panose="02020603050405020304" charset="0"/>
              </a:rPr>
              <a:t>As a rule, the </a:t>
            </a:r>
            <a:r>
              <a:rPr lang="en-US" sz="2800" b="1" u="sng">
                <a:latin typeface="Times New Roman" panose="02020603050405020304" charset="0"/>
                <a:cs typeface="Times New Roman" panose="02020603050405020304" charset="0"/>
              </a:rPr>
              <a:t>characteristic features</a:t>
            </a:r>
            <a:r>
              <a:rPr lang="en-US" sz="2800" u="sng">
                <a:latin typeface="Times New Roman" panose="02020603050405020304" charset="0"/>
                <a:cs typeface="Times New Roman" panose="02020603050405020304" charset="0"/>
              </a:rPr>
              <a:t> of social exclusion</a:t>
            </a:r>
            <a:r>
              <a:rPr lang="en-US" sz="2800">
                <a:latin typeface="Times New Roman" panose="02020603050405020304" charset="0"/>
                <a:cs typeface="Times New Roman" panose="02020603050405020304" charset="0"/>
              </a:rPr>
              <a:t> are recognized:</a:t>
            </a:r>
            <a:endParaRPr lang="en-US" sz="2800">
              <a:latin typeface="Times New Roman" panose="02020603050405020304" charset="0"/>
              <a:cs typeface="Times New Roman" panose="02020603050405020304" charset="0"/>
            </a:endParaRPr>
          </a:p>
          <a:p>
            <a:pPr marL="0" indent="0">
              <a:buNone/>
            </a:pP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low levels of consumption and income of individuals or groups;</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limited access to social mechanisms for improving well-being;</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predominantly passive type of interaction with society</a:t>
            </a:r>
            <a:endParaRPr lang="en-US" sz="2800">
              <a:latin typeface="Times New Roman" panose="02020603050405020304" charset="0"/>
              <a:cs typeface="Times New Roman" panose="02020603050405020304" charset="0"/>
            </a:endParaRPr>
          </a:p>
          <a:p>
            <a:endParaRPr lang="en-US" sz="2800">
              <a:latin typeface="Times New Roman" panose="02020603050405020304" charset="0"/>
              <a:cs typeface="Times New Roman" panose="02020603050405020304" charset="0"/>
            </a:endParaRPr>
          </a:p>
          <a:p>
            <a:pPr>
              <a:buFont typeface="Wingdings" panose="05000000000000000000" charset="0"/>
              <a:buChar char="Ø"/>
            </a:pPr>
            <a:r>
              <a:rPr lang="en-US" sz="2800">
                <a:latin typeface="Times New Roman" panose="02020603050405020304" charset="0"/>
                <a:cs typeface="Times New Roman" panose="02020603050405020304" charset="0"/>
              </a:rPr>
              <a:t>The concept of </a:t>
            </a:r>
            <a:r>
              <a:rPr lang="en-US" sz="2800" i="1">
                <a:latin typeface="Times New Roman" panose="02020603050405020304" charset="0"/>
                <a:cs typeface="Times New Roman" panose="02020603050405020304" charset="0"/>
              </a:rPr>
              <a:t>social exclusion</a:t>
            </a:r>
            <a:r>
              <a:rPr lang="en-US" sz="2800">
                <a:latin typeface="Times New Roman" panose="02020603050405020304" charset="0"/>
                <a:cs typeface="Times New Roman" panose="02020603050405020304" charset="0"/>
              </a:rPr>
              <a:t> is used in very different ways, as will be discussed in the following section. For some it is </a:t>
            </a:r>
            <a:r>
              <a:rPr lang="en-US" sz="2800" i="1">
                <a:latin typeface="Times New Roman" panose="02020603050405020304" charset="0"/>
                <a:cs typeface="Times New Roman" panose="02020603050405020304" charset="0"/>
              </a:rPr>
              <a:t>synonymous</a:t>
            </a:r>
            <a:r>
              <a:rPr lang="en-US" sz="2800">
                <a:latin typeface="Times New Roman" panose="02020603050405020304" charset="0"/>
                <a:cs typeface="Times New Roman" panose="02020603050405020304" charset="0"/>
              </a:rPr>
              <a:t> with </a:t>
            </a:r>
            <a:r>
              <a:rPr lang="en-US" sz="2800">
                <a:solidFill>
                  <a:srgbClr val="C00000"/>
                </a:solidFill>
                <a:latin typeface="Times New Roman" panose="02020603050405020304" charset="0"/>
                <a:cs typeface="Times New Roman" panose="02020603050405020304" charset="0"/>
              </a:rPr>
              <a:t>poverty</a:t>
            </a:r>
            <a:r>
              <a:rPr lang="en-US" sz="2800">
                <a:latin typeface="Times New Roman" panose="02020603050405020304" charset="0"/>
                <a:cs typeface="Times New Roman" panose="02020603050405020304" charset="0"/>
              </a:rPr>
              <a:t>. Others emphasise </a:t>
            </a:r>
            <a:r>
              <a:rPr lang="en-US" sz="2800">
                <a:solidFill>
                  <a:srgbClr val="7030A0"/>
                </a:solidFill>
                <a:latin typeface="Times New Roman" panose="02020603050405020304" charset="0"/>
                <a:cs typeface="Times New Roman" panose="02020603050405020304" charset="0"/>
              </a:rPr>
              <a:t>inadequate social participation</a:t>
            </a:r>
            <a:r>
              <a:rPr lang="en-US" sz="2800">
                <a:latin typeface="Times New Roman" panose="02020603050405020304" charset="0"/>
                <a:cs typeface="Times New Roman" panose="02020603050405020304" charset="0"/>
              </a:rPr>
              <a:t>, </a:t>
            </a:r>
            <a:r>
              <a:rPr lang="en-US" sz="2800">
                <a:solidFill>
                  <a:srgbClr val="7030A0"/>
                </a:solidFill>
                <a:latin typeface="Times New Roman" panose="02020603050405020304" charset="0"/>
                <a:cs typeface="Times New Roman" panose="02020603050405020304" charset="0"/>
              </a:rPr>
              <a:t>lack of social integration</a:t>
            </a:r>
            <a:r>
              <a:rPr lang="en-US" sz="2800">
                <a:latin typeface="Times New Roman" panose="02020603050405020304" charset="0"/>
                <a:cs typeface="Times New Roman" panose="02020603050405020304" charset="0"/>
              </a:rPr>
              <a:t> and lack of power.</a:t>
            </a:r>
            <a:endParaRPr lang="en-US" sz="2800">
              <a:latin typeface="Times New Roman" panose="02020603050405020304" charset="0"/>
              <a:cs typeface="Times New Roman" panose="020206030504050203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200">
                <a:latin typeface="Times New Roman" panose="02020603050405020304" charset="0"/>
                <a:cs typeface="Times New Roman" panose="02020603050405020304" charset="0"/>
              </a:rPr>
              <a:t>Forms of</a:t>
            </a:r>
            <a:r>
              <a:rPr lang="uk-UA" altLang="en-US" sz="3200">
                <a:solidFill>
                  <a:schemeClr val="tx1"/>
                </a:solidFill>
                <a:latin typeface="Times New Roman" panose="02020603050405020304" charset="0"/>
                <a:ea typeface="+mn-ea"/>
                <a:cs typeface="Times New Roman" panose="02020603050405020304" charset="0"/>
                <a:sym typeface="+mn-ea"/>
              </a:rPr>
              <a:t> </a:t>
            </a:r>
            <a:r>
              <a:rPr lang="en-US" altLang="uk-UA" sz="3200">
                <a:solidFill>
                  <a:schemeClr val="tx1"/>
                </a:solidFill>
                <a:latin typeface="Times New Roman" panose="02020603050405020304" charset="0"/>
                <a:ea typeface="+mn-ea"/>
                <a:cs typeface="Times New Roman" panose="02020603050405020304" charset="0"/>
                <a:sym typeface="+mn-ea"/>
              </a:rPr>
              <a:t>s</a:t>
            </a:r>
            <a:r>
              <a:rPr lang="en-US" altLang="uk-UA" sz="3200">
                <a:latin typeface="Times New Roman" panose="02020603050405020304" charset="0"/>
                <a:cs typeface="Times New Roman" panose="02020603050405020304" charset="0"/>
                <a:sym typeface="+mn-ea"/>
              </a:rPr>
              <a:t>ocial exclusion</a:t>
            </a:r>
            <a:endParaRPr lang="en-US" sz="3200">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609600" y="1417955"/>
            <a:ext cx="10972800" cy="5095875"/>
          </a:xfrm>
        </p:spPr>
        <p:txBody>
          <a:bodyPr/>
          <a:p>
            <a:pPr>
              <a:buFont typeface="Wingdings" panose="05000000000000000000" charset="0"/>
              <a:buChar char="§"/>
            </a:pPr>
            <a:r>
              <a:rPr lang="en-US" sz="2800">
                <a:latin typeface="Times New Roman" panose="02020603050405020304" charset="0"/>
                <a:cs typeface="Times New Roman" panose="02020603050405020304" charset="0"/>
              </a:rPr>
              <a:t>poverty </a:t>
            </a:r>
            <a:endParaRPr lang="en-US" sz="2800">
              <a:latin typeface="Times New Roman" panose="02020603050405020304" charset="0"/>
              <a:cs typeface="Times New Roman" panose="02020603050405020304" charset="0"/>
            </a:endParaRPr>
          </a:p>
          <a:p>
            <a:pPr marL="0" indent="0">
              <a:buFont typeface="Wingdings" panose="05000000000000000000" charset="0"/>
              <a:buNone/>
            </a:pPr>
            <a:endParaRPr lang="en-US" sz="2800">
              <a:latin typeface="Times New Roman" panose="02020603050405020304" charset="0"/>
              <a:cs typeface="Times New Roman" panose="02020603050405020304" charset="0"/>
            </a:endParaRPr>
          </a:p>
          <a:p>
            <a:pPr>
              <a:buFont typeface="Wingdings" panose="05000000000000000000" charset="0"/>
              <a:buChar char="§"/>
            </a:pPr>
            <a:r>
              <a:rPr lang="en-US" sz="2800">
                <a:latin typeface="Times New Roman" panose="02020603050405020304" charset="0"/>
                <a:cs typeface="Times New Roman" panose="02020603050405020304" charset="0"/>
              </a:rPr>
              <a:t>discrimination on the basis of sex, age, religion, nationality and race, health, level of education and other forms of violation of human rights and freedoms in modern society</a:t>
            </a:r>
            <a:endParaRPr lang="en-US" sz="2800">
              <a:latin typeface="Times New Roman" panose="02020603050405020304" charset="0"/>
              <a:cs typeface="Times New Roman" panose="02020603050405020304" charset="0"/>
            </a:endParaRPr>
          </a:p>
          <a:p>
            <a:pPr>
              <a:buFont typeface="Wingdings" panose="05000000000000000000" charset="0"/>
              <a:buChar char="§"/>
            </a:pPr>
            <a:endParaRPr lang="en-US" sz="2800">
              <a:latin typeface="Times New Roman" panose="02020603050405020304" charset="0"/>
              <a:cs typeface="Times New Roman" panose="02020603050405020304" charset="0"/>
            </a:endParaRPr>
          </a:p>
          <a:p>
            <a:pPr>
              <a:buFont typeface="Wingdings" panose="05000000000000000000" charset="0"/>
              <a:buChar char="§"/>
            </a:pPr>
            <a:r>
              <a:rPr lang="en-US" sz="2800">
                <a:latin typeface="Times New Roman" panose="02020603050405020304" charset="0"/>
                <a:cs typeface="Times New Roman" panose="02020603050405020304" charset="0"/>
              </a:rPr>
              <a:t>deprivation</a:t>
            </a:r>
            <a:endParaRPr lang="en-US" sz="2800">
              <a:latin typeface="Times New Roman" panose="02020603050405020304" charset="0"/>
              <a:cs typeface="Times New Roman" panose="02020603050405020304" charset="0"/>
            </a:endParaRPr>
          </a:p>
          <a:p>
            <a:pPr marL="0" indent="0">
              <a:buFont typeface="Wingdings" panose="05000000000000000000" charset="0"/>
              <a:buNone/>
            </a:pPr>
            <a:endParaRPr lang="en-US" sz="2800">
              <a:latin typeface="Times New Roman" panose="02020603050405020304" charset="0"/>
              <a:cs typeface="Times New Roman" panose="02020603050405020304" charset="0"/>
            </a:endParaRPr>
          </a:p>
          <a:p>
            <a:pPr>
              <a:buFont typeface="Wingdings" panose="05000000000000000000" charset="0"/>
              <a:buChar char="§"/>
            </a:pPr>
            <a:r>
              <a:rPr lang="en-US" sz="2800">
                <a:latin typeface="Times New Roman" panose="02020603050405020304" charset="0"/>
                <a:cs typeface="Times New Roman" panose="02020603050405020304" charset="0"/>
              </a:rPr>
              <a:t>impoverishment</a:t>
            </a:r>
            <a:endParaRPr lang="en-US" sz="2800">
              <a:latin typeface="Times New Roman" panose="02020603050405020304" charset="0"/>
              <a:cs typeface="Times New Roman" panose="0202060305040502030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274955"/>
            <a:ext cx="10972800" cy="844550"/>
          </a:xfrm>
        </p:spPr>
        <p:txBody>
          <a:bodyPr/>
          <a:p>
            <a:br>
              <a:rPr lang="uk-UA" altLang="en-US" sz="3200" b="1">
                <a:solidFill>
                  <a:schemeClr val="tx1"/>
                </a:solidFill>
                <a:latin typeface="Times New Roman" panose="02020603050405020304" charset="0"/>
                <a:ea typeface="+mn-ea"/>
                <a:cs typeface="Times New Roman" panose="02020603050405020304" charset="0"/>
                <a:sym typeface="+mn-ea"/>
              </a:rPr>
            </a:br>
            <a:r>
              <a:rPr lang="uk-UA" altLang="en-US" sz="3200" b="1">
                <a:solidFill>
                  <a:schemeClr val="tx1"/>
                </a:solidFill>
                <a:latin typeface="Times New Roman" panose="02020603050405020304" charset="0"/>
                <a:ea typeface="+mn-ea"/>
                <a:cs typeface="Times New Roman" panose="02020603050405020304" charset="0"/>
                <a:sym typeface="+mn-ea"/>
              </a:rPr>
              <a:t>2.  </a:t>
            </a:r>
            <a:r>
              <a:rPr lang="en-US" altLang="uk-UA" sz="3200" b="1">
                <a:solidFill>
                  <a:schemeClr val="tx1"/>
                </a:solidFill>
                <a:latin typeface="Times New Roman" panose="02020603050405020304" charset="0"/>
                <a:ea typeface="+mn-ea"/>
                <a:cs typeface="Times New Roman" panose="02020603050405020304" charset="0"/>
                <a:sym typeface="+mn-ea"/>
              </a:rPr>
              <a:t>Factors of</a:t>
            </a:r>
            <a:r>
              <a:rPr lang="uk-UA" altLang="en-US" sz="3200" b="1">
                <a:solidFill>
                  <a:schemeClr val="tx1"/>
                </a:solidFill>
                <a:latin typeface="Times New Roman" panose="02020603050405020304" charset="0"/>
                <a:ea typeface="+mn-ea"/>
                <a:cs typeface="Times New Roman" panose="02020603050405020304" charset="0"/>
                <a:sym typeface="+mn-ea"/>
              </a:rPr>
              <a:t> </a:t>
            </a:r>
            <a:r>
              <a:rPr lang="en-US" altLang="uk-UA" sz="3200" b="1">
                <a:solidFill>
                  <a:schemeClr val="tx1"/>
                </a:solidFill>
                <a:latin typeface="Times New Roman" panose="02020603050405020304" charset="0"/>
                <a:ea typeface="+mn-ea"/>
                <a:cs typeface="Times New Roman" panose="02020603050405020304" charset="0"/>
                <a:sym typeface="+mn-ea"/>
              </a:rPr>
              <a:t>s</a:t>
            </a:r>
            <a:r>
              <a:rPr lang="en-US" altLang="uk-UA" sz="3200" b="1">
                <a:latin typeface="Times New Roman" panose="02020603050405020304" charset="0"/>
                <a:cs typeface="Times New Roman" panose="02020603050405020304" charset="0"/>
                <a:sym typeface="+mn-ea"/>
              </a:rPr>
              <a:t>ocial exclusion (in Ukraine)</a:t>
            </a:r>
            <a:r>
              <a:rPr lang="uk-UA" altLang="en-US" sz="3200" b="1">
                <a:solidFill>
                  <a:schemeClr val="tx1"/>
                </a:solidFill>
                <a:latin typeface="Times New Roman" panose="02020603050405020304" charset="0"/>
                <a:ea typeface="+mn-ea"/>
                <a:cs typeface="Times New Roman" panose="02020603050405020304" charset="0"/>
                <a:sym typeface="+mn-ea"/>
              </a:rPr>
              <a:t>.</a:t>
            </a:r>
            <a:br>
              <a:rPr kumimoji="0" lang="uk-UA" altLang="en-US" sz="3200" b="1" i="0" u="none" strike="noStrike" kern="1200" cap="none" spc="0" normalizeH="0" baseline="0" noProof="1">
                <a:solidFill>
                  <a:schemeClr val="tx1"/>
                </a:solidFill>
                <a:latin typeface="Times New Roman" panose="02020603050405020304" charset="0"/>
                <a:ea typeface="+mn-ea"/>
                <a:cs typeface="Times New Roman" panose="02020603050405020304" charset="0"/>
              </a:rPr>
            </a:br>
            <a:endParaRPr lang="en-US" sz="3200" b="1">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609600" y="1899285"/>
            <a:ext cx="10972800" cy="4536440"/>
          </a:xfrm>
        </p:spPr>
        <p:txBody>
          <a:bodyPr/>
          <a:p>
            <a:r>
              <a:rPr lang="en-US" sz="2800">
                <a:latin typeface="Times New Roman" panose="02020603050405020304" charset="0"/>
                <a:cs typeface="Times New Roman" panose="02020603050405020304" charset="0"/>
              </a:rPr>
              <a:t>– limitation of consumer opportunities (market for goods and services); </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 restriction of access to housing (purchase or rent);</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 restrictions on freedom of movement (purchase of cars, accessibility and convenience of public transport, especially in remote areas);</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 restriction of access to high-paying work (for various reasons, including low level of education);</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 restriction of access to quality social services, in particular education and health care;</a:t>
            </a:r>
            <a:endParaRPr lang="en-US" sz="2800">
              <a:latin typeface="Times New Roman" panose="02020603050405020304" charset="0"/>
              <a:cs typeface="Times New Roman" panose="020206030504050203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274955"/>
            <a:ext cx="7172325" cy="1143000"/>
          </a:xfrm>
        </p:spPr>
        <p:txBody>
          <a:bodyPr/>
          <a:p>
            <a:r>
              <a:rPr lang="en-US" sz="3200">
                <a:latin typeface="Times New Roman" panose="02020603050405020304" charset="0"/>
                <a:cs typeface="Times New Roman" panose="02020603050405020304" charset="0"/>
              </a:rPr>
              <a:t>Vulnerable people</a:t>
            </a:r>
            <a:endParaRPr lang="en-US" sz="3200">
              <a:latin typeface="Times New Roman" panose="02020603050405020304" charset="0"/>
              <a:cs typeface="Times New Roman" panose="02020603050405020304" charset="0"/>
            </a:endParaRPr>
          </a:p>
        </p:txBody>
      </p:sp>
      <p:pic>
        <p:nvPicPr>
          <p:cNvPr id="12290" name="Content Placeholder 3" descr="exclusion"/>
          <p:cNvPicPr>
            <a:picLocks noChangeAspect="1"/>
          </p:cNvPicPr>
          <p:nvPr>
            <p:ph idx="1"/>
          </p:nvPr>
        </p:nvPicPr>
        <p:blipFill>
          <a:blip r:embed="rId1"/>
          <a:stretch>
            <a:fillRect/>
          </a:stretch>
        </p:blipFill>
        <p:spPr>
          <a:xfrm>
            <a:off x="1062990" y="2552065"/>
            <a:ext cx="3589655" cy="2689225"/>
          </a:xfrm>
          <a:prstGeom prst="rect">
            <a:avLst/>
          </a:prstGeom>
          <a:noFill/>
          <a:ln w="9525">
            <a:noFill/>
          </a:ln>
        </p:spPr>
      </p:pic>
      <p:pic>
        <p:nvPicPr>
          <p:cNvPr id="12291" name="Content Placeholder 5" descr="exclusion reasons"/>
          <p:cNvPicPr>
            <a:picLocks noChangeAspect="1"/>
          </p:cNvPicPr>
          <p:nvPr>
            <p:ph sz="half" idx="2"/>
          </p:nvPr>
        </p:nvPicPr>
        <p:blipFill>
          <a:blip r:embed="rId2"/>
          <a:stretch>
            <a:fillRect/>
          </a:stretch>
        </p:blipFill>
        <p:spPr>
          <a:xfrm>
            <a:off x="7369810" y="179070"/>
            <a:ext cx="4822190" cy="667893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200">
                <a:latin typeface="Times New Roman" panose="02020603050405020304" charset="0"/>
                <a:cs typeface="Times New Roman" panose="02020603050405020304" charset="0"/>
              </a:rPr>
              <a:t>Social exclusion by categories of excluded social groups:</a:t>
            </a:r>
            <a:endParaRPr lang="en-US" sz="3200">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609600" y="1710690"/>
            <a:ext cx="10972800" cy="4825365"/>
          </a:xfrm>
        </p:spPr>
        <p:txBody>
          <a:bodyPr/>
          <a:p>
            <a:r>
              <a:rPr lang="en-US" sz="2400">
                <a:latin typeface="Times New Roman" panose="02020603050405020304" charset="0"/>
                <a:cs typeface="Times New Roman" panose="02020603050405020304" charset="0"/>
              </a:rPr>
              <a:t>unemployed (in particular, those who remained in this for a long time categories);</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low-income citizens, especially large families;</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young people (mainly from 16 to 25 years old, without experience of the first place of work);</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elderly citizens;</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women with young children (especially those on maternity leave – they suffer the most from social isolation);</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persons with disabilities;</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ethnic and religious minorities;</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internally displaced persons and migrants.</a:t>
            </a:r>
            <a:endParaRPr lang="en-US" sz="2400">
              <a:latin typeface="Times New Roman" panose="02020603050405020304" charset="0"/>
              <a:cs typeface="Times New Roman" panose="0202060305040502030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200"/>
              <a:t>Issues for discussion:</a:t>
            </a:r>
            <a:endParaRPr lang="en-US" sz="3200"/>
          </a:p>
        </p:txBody>
      </p:sp>
      <p:sp>
        <p:nvSpPr>
          <p:cNvPr id="3" name="Content Placeholder 2"/>
          <p:cNvSpPr>
            <a:spLocks noGrp="1"/>
          </p:cNvSpPr>
          <p:nvPr>
            <p:ph idx="1"/>
          </p:nvPr>
        </p:nvSpPr>
        <p:spPr>
          <a:xfrm>
            <a:off x="609600" y="1932305"/>
            <a:ext cx="10972800" cy="4194175"/>
          </a:xfrm>
        </p:spPr>
        <p:txBody>
          <a:bodyPr/>
          <a:p>
            <a:r>
              <a:rPr lang="en-US">
                <a:latin typeface="Times New Roman" panose="02020603050405020304" charset="0"/>
                <a:cs typeface="Times New Roman" panose="02020603050405020304" charset="0"/>
              </a:rPr>
              <a:t>Is it possible to measure social exclusion by the nature of social ties in society?</a:t>
            </a:r>
            <a:endParaRPr lang="en-US">
              <a:latin typeface="Times New Roman" panose="02020603050405020304" charset="0"/>
              <a:cs typeface="Times New Roman" panose="02020603050405020304" charset="0"/>
            </a:endParaRPr>
          </a:p>
          <a:p>
            <a:pPr marL="0" indent="0">
              <a:buNone/>
            </a:pPr>
            <a:endParaRPr lang="en-US">
              <a:latin typeface="Times New Roman" panose="02020603050405020304" charset="0"/>
              <a:cs typeface="Times New Roman" panose="02020603050405020304" charset="0"/>
            </a:endParaRPr>
          </a:p>
          <a:p>
            <a:r>
              <a:rPr lang="en-US">
                <a:latin typeface="Times New Roman" panose="02020603050405020304" charset="0"/>
                <a:cs typeface="Times New Roman" panose="02020603050405020304" charset="0"/>
              </a:rPr>
              <a:t>What does the obtained assessment of the level of interpersonal social interaction show?</a:t>
            </a:r>
            <a:endParaRPr lang="en-US">
              <a:latin typeface="Times New Roman" panose="02020603050405020304" charset="0"/>
              <a:cs typeface="Times New Roman" panose="02020603050405020304" charset="0"/>
            </a:endParaRPr>
          </a:p>
        </p:txBody>
      </p:sp>
      <p:pic>
        <p:nvPicPr>
          <p:cNvPr id="4" name="Picture 3" descr="question-mark-"/>
          <p:cNvPicPr>
            <a:picLocks noChangeAspect="1"/>
          </p:cNvPicPr>
          <p:nvPr/>
        </p:nvPicPr>
        <p:blipFill>
          <a:blip r:embed="rId1"/>
          <a:stretch>
            <a:fillRect/>
          </a:stretch>
        </p:blipFill>
        <p:spPr>
          <a:xfrm>
            <a:off x="9403080" y="4237990"/>
            <a:ext cx="2788920" cy="2620010"/>
          </a:xfrm>
          <a:prstGeom prst="rect">
            <a:avLst/>
          </a:prstGeom>
        </p:spPr>
      </p:pic>
      <p:pic>
        <p:nvPicPr>
          <p:cNvPr id="5" name="Picture 4" descr="question-marks"/>
          <p:cNvPicPr>
            <a:picLocks noChangeAspect="1"/>
          </p:cNvPicPr>
          <p:nvPr/>
        </p:nvPicPr>
        <p:blipFill>
          <a:blip r:embed="rId2"/>
          <a:stretch>
            <a:fillRect/>
          </a:stretch>
        </p:blipFill>
        <p:spPr>
          <a:xfrm>
            <a:off x="685800" y="12700"/>
            <a:ext cx="2122170" cy="140525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br>
              <a:rPr lang="uk-UA" altLang="en-US" sz="3200">
                <a:solidFill>
                  <a:schemeClr val="tx1"/>
                </a:solidFill>
                <a:latin typeface="Times New Roman" panose="02020603050405020304" charset="0"/>
                <a:ea typeface="+mn-ea"/>
                <a:cs typeface="Times New Roman" panose="02020603050405020304" charset="0"/>
                <a:sym typeface="+mn-ea"/>
              </a:rPr>
            </a:br>
            <a:r>
              <a:rPr lang="uk-UA" altLang="en-US" sz="3200" b="1">
                <a:solidFill>
                  <a:schemeClr val="tx1"/>
                </a:solidFill>
                <a:latin typeface="Times New Roman" panose="02020603050405020304" charset="0"/>
                <a:ea typeface="+mn-ea"/>
                <a:cs typeface="Times New Roman" panose="02020603050405020304" charset="0"/>
                <a:sym typeface="+mn-ea"/>
              </a:rPr>
              <a:t>3. </a:t>
            </a:r>
            <a:r>
              <a:rPr lang="en-US" altLang="uk-UA" sz="3200" b="1">
                <a:solidFill>
                  <a:schemeClr val="tx1"/>
                </a:solidFill>
                <a:latin typeface="Times New Roman" panose="02020603050405020304" charset="0"/>
                <a:ea typeface="+mn-ea"/>
                <a:cs typeface="Times New Roman" panose="02020603050405020304" charset="0"/>
                <a:sym typeface="+mn-ea"/>
              </a:rPr>
              <a:t>Types</a:t>
            </a:r>
            <a:r>
              <a:rPr lang="uk-UA" altLang="en-US" sz="3200" b="1">
                <a:solidFill>
                  <a:schemeClr val="tx1"/>
                </a:solidFill>
                <a:latin typeface="Times New Roman" panose="02020603050405020304" charset="0"/>
                <a:ea typeface="+mn-ea"/>
                <a:cs typeface="Times New Roman" panose="02020603050405020304" charset="0"/>
                <a:sym typeface="+mn-ea"/>
              </a:rPr>
              <a:t> (</a:t>
            </a:r>
            <a:r>
              <a:rPr lang="en-US" altLang="uk-UA" sz="3200" b="1">
                <a:solidFill>
                  <a:schemeClr val="tx1"/>
                </a:solidFill>
                <a:latin typeface="Times New Roman" panose="02020603050405020304" charset="0"/>
                <a:ea typeface="+mn-ea"/>
                <a:cs typeface="Times New Roman" panose="02020603050405020304" charset="0"/>
                <a:sym typeface="+mn-ea"/>
              </a:rPr>
              <a:t>categories</a:t>
            </a:r>
            <a:r>
              <a:rPr lang="uk-UA" altLang="en-US" sz="3200" b="1">
                <a:solidFill>
                  <a:schemeClr val="tx1"/>
                </a:solidFill>
                <a:latin typeface="Times New Roman" panose="02020603050405020304" charset="0"/>
                <a:ea typeface="+mn-ea"/>
                <a:cs typeface="Times New Roman" panose="02020603050405020304" charset="0"/>
                <a:sym typeface="+mn-ea"/>
              </a:rPr>
              <a:t>) </a:t>
            </a:r>
            <a:r>
              <a:rPr lang="en-US" altLang="uk-UA" sz="3200" b="1">
                <a:latin typeface="Times New Roman" panose="02020603050405020304" charset="0"/>
                <a:cs typeface="Times New Roman" panose="02020603050405020304" charset="0"/>
                <a:sym typeface="+mn-ea"/>
              </a:rPr>
              <a:t>of</a:t>
            </a:r>
            <a:r>
              <a:rPr lang="uk-UA" altLang="en-US" sz="3200" b="1">
                <a:latin typeface="Times New Roman" panose="02020603050405020304" charset="0"/>
                <a:cs typeface="Times New Roman" panose="02020603050405020304" charset="0"/>
                <a:sym typeface="+mn-ea"/>
              </a:rPr>
              <a:t> </a:t>
            </a:r>
            <a:r>
              <a:rPr lang="en-US" altLang="uk-UA" sz="3200" b="1">
                <a:latin typeface="Times New Roman" panose="02020603050405020304" charset="0"/>
                <a:cs typeface="Times New Roman" panose="02020603050405020304" charset="0"/>
                <a:sym typeface="+mn-ea"/>
              </a:rPr>
              <a:t>social exclusion.</a:t>
            </a:r>
            <a:br>
              <a:rPr kumimoji="0" lang="uk-UA" altLang="en-US" sz="3200" b="1" i="0" u="none" strike="noStrike" kern="1200" cap="none" spc="0" normalizeH="0" baseline="0" noProof="1">
                <a:solidFill>
                  <a:schemeClr val="tx1"/>
                </a:solidFill>
                <a:latin typeface="Times New Roman" panose="02020603050405020304" charset="0"/>
                <a:ea typeface="+mn-ea"/>
                <a:cs typeface="Times New Roman" panose="02020603050405020304" charset="0"/>
              </a:rPr>
            </a:br>
            <a:endParaRPr lang="en-US" sz="3200" b="1">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377190" y="1577340"/>
            <a:ext cx="11459210" cy="5002530"/>
          </a:xfrm>
        </p:spPr>
        <p:txBody>
          <a:bodyPr/>
          <a:p>
            <a:r>
              <a:rPr lang="en-US" sz="2400">
                <a:latin typeface="Times New Roman" panose="02020603050405020304" charset="0"/>
                <a:cs typeface="Times New Roman" panose="02020603050405020304" charset="0"/>
              </a:rPr>
              <a:t>- racial exclusion;</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 national exclusion (ethnic);</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 religious exclusion;</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 gender exclusion;</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 age exclusion;</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 language exclusion;</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 economic exclusion;</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 political exclusion;</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 educational exclusion;</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 exclusion through health, especially the issue of disability</a:t>
            </a:r>
            <a:endParaRPr lang="en-US" sz="2400">
              <a:latin typeface="Times New Roman" panose="02020603050405020304" charset="0"/>
              <a:cs typeface="Times New Roman" panose="0202060305040502030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200">
                <a:latin typeface="Times New Roman" panose="02020603050405020304" charset="0"/>
                <a:cs typeface="Times New Roman" panose="02020603050405020304" charset="0"/>
              </a:rPr>
              <a:t>By the </a:t>
            </a:r>
            <a:r>
              <a:rPr lang="en-US" sz="3200" u="sng">
                <a:latin typeface="Times New Roman" panose="02020603050405020304" charset="0"/>
                <a:cs typeface="Times New Roman" panose="02020603050405020304" charset="0"/>
              </a:rPr>
              <a:t>scale of distribution</a:t>
            </a:r>
            <a:r>
              <a:rPr lang="en-US" sz="3200">
                <a:latin typeface="Times New Roman" panose="02020603050405020304" charset="0"/>
                <a:cs typeface="Times New Roman" panose="02020603050405020304" charset="0"/>
              </a:rPr>
              <a:t>, social exclusion can be defined as:</a:t>
            </a:r>
            <a:endParaRPr lang="en-US" sz="3200">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609600" y="1600200"/>
            <a:ext cx="11249025" cy="4747260"/>
          </a:xfrm>
        </p:spPr>
        <p:txBody>
          <a:bodyPr/>
          <a:p>
            <a:pPr>
              <a:buFont typeface="Wingdings" panose="05000000000000000000" charset="0"/>
              <a:buChar char="ü"/>
            </a:pPr>
            <a:r>
              <a:rPr lang="en-US" sz="2800" b="1" i="1">
                <a:latin typeface="Times New Roman" panose="02020603050405020304" charset="0"/>
                <a:cs typeface="Times New Roman" panose="02020603050405020304" charset="0"/>
              </a:rPr>
              <a:t>local</a:t>
            </a:r>
            <a:r>
              <a:rPr lang="en-US" sz="2800">
                <a:latin typeface="Times New Roman" panose="02020603050405020304" charset="0"/>
                <a:cs typeface="Times New Roman" panose="02020603050405020304" charset="0"/>
              </a:rPr>
              <a:t> (individuals, social groups, marginal communities)</a:t>
            </a:r>
            <a:endParaRPr lang="en-US" sz="2800">
              <a:latin typeface="Times New Roman" panose="02020603050405020304" charset="0"/>
              <a:cs typeface="Times New Roman" panose="02020603050405020304" charset="0"/>
            </a:endParaRPr>
          </a:p>
          <a:p>
            <a:pPr>
              <a:buFont typeface="Wingdings" panose="05000000000000000000" charset="0"/>
              <a:buChar char="ü"/>
            </a:pPr>
            <a:endParaRPr lang="en-US" sz="2800">
              <a:latin typeface="Times New Roman" panose="02020603050405020304" charset="0"/>
              <a:cs typeface="Times New Roman" panose="02020603050405020304" charset="0"/>
            </a:endParaRPr>
          </a:p>
          <a:p>
            <a:pPr>
              <a:buFont typeface="Wingdings" panose="05000000000000000000" charset="0"/>
              <a:buChar char="ü"/>
            </a:pPr>
            <a:r>
              <a:rPr lang="en-US" sz="2800" b="1" i="1">
                <a:latin typeface="Times New Roman" panose="02020603050405020304" charset="0"/>
                <a:cs typeface="Times New Roman" panose="02020603050405020304" charset="0"/>
              </a:rPr>
              <a:t>regional</a:t>
            </a:r>
            <a:r>
              <a:rPr lang="en-US" sz="2800">
                <a:latin typeface="Times New Roman" panose="02020603050405020304" charset="0"/>
                <a:cs typeface="Times New Roman" panose="02020603050405020304" charset="0"/>
              </a:rPr>
              <a:t> (social exclusion no longer applies to individuals, but to certain territories; a striking example of this type of exclusion for Ukraine is the temporarily uncontrolled territories of Donbas and Crimea)</a:t>
            </a:r>
            <a:endParaRPr lang="en-US" sz="2800">
              <a:latin typeface="Times New Roman" panose="02020603050405020304" charset="0"/>
              <a:cs typeface="Times New Roman" panose="02020603050405020304" charset="0"/>
            </a:endParaRPr>
          </a:p>
          <a:p>
            <a:pPr>
              <a:buFont typeface="Wingdings" panose="05000000000000000000" charset="0"/>
              <a:buChar char="ü"/>
            </a:pPr>
            <a:endParaRPr lang="en-US" sz="2800">
              <a:latin typeface="Times New Roman" panose="02020603050405020304" charset="0"/>
              <a:cs typeface="Times New Roman" panose="02020603050405020304" charset="0"/>
            </a:endParaRPr>
          </a:p>
          <a:p>
            <a:pPr>
              <a:buFont typeface="Wingdings" panose="05000000000000000000" charset="0"/>
              <a:buChar char="ü"/>
            </a:pPr>
            <a:r>
              <a:rPr lang="en-US" sz="2800" b="1" i="1">
                <a:latin typeface="Times New Roman" panose="02020603050405020304" charset="0"/>
                <a:cs typeface="Times New Roman" panose="02020603050405020304" charset="0"/>
              </a:rPr>
              <a:t>generally social</a:t>
            </a:r>
            <a:r>
              <a:rPr lang="en-US" sz="2800">
                <a:latin typeface="Times New Roman" panose="02020603050405020304" charset="0"/>
                <a:cs typeface="Times New Roman" panose="02020603050405020304" charset="0"/>
              </a:rPr>
              <a:t> (widespread throughout the whole state; especially observed in Ukraine during the collapse of the Soviet Union, when the majority of the population was on the verge of poverty, outside their social groups and society in general, losing their social positions)</a:t>
            </a:r>
            <a:endParaRPr lang="en-US" sz="2800">
              <a:latin typeface="Times New Roman" panose="02020603050405020304" charset="0"/>
              <a:cs typeface="Times New Roman" panose="0202060305040502030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200">
                <a:latin typeface="Times New Roman" panose="02020603050405020304" charset="0"/>
                <a:cs typeface="Times New Roman" panose="02020603050405020304" charset="0"/>
              </a:rPr>
              <a:t>Social exclusion by levels of formation:</a:t>
            </a:r>
            <a:endParaRPr lang="en-US" sz="3200">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609600" y="1600200"/>
            <a:ext cx="10972800" cy="5002530"/>
          </a:xfrm>
        </p:spPr>
        <p:txBody>
          <a:bodyPr/>
          <a:p>
            <a:r>
              <a:rPr lang="en-US" sz="2800">
                <a:latin typeface="Times New Roman" panose="02020603050405020304" charset="0"/>
                <a:cs typeface="Times New Roman" panose="02020603050405020304" charset="0"/>
              </a:rPr>
              <a:t>The first is the </a:t>
            </a:r>
            <a:r>
              <a:rPr lang="en-US" sz="2800">
                <a:solidFill>
                  <a:srgbClr val="0070C0"/>
                </a:solidFill>
                <a:latin typeface="Times New Roman" panose="02020603050405020304" charset="0"/>
                <a:cs typeface="Times New Roman" panose="02020603050405020304" charset="0"/>
              </a:rPr>
              <a:t>macro level</a:t>
            </a:r>
            <a:r>
              <a:rPr lang="en-US" sz="2800">
                <a:latin typeface="Times New Roman" panose="02020603050405020304" charset="0"/>
                <a:cs typeface="Times New Roman" panose="02020603050405020304" charset="0"/>
              </a:rPr>
              <a:t>:</a:t>
            </a:r>
            <a:endParaRPr lang="en-US" sz="2800">
              <a:latin typeface="Times New Roman" panose="02020603050405020304" charset="0"/>
              <a:cs typeface="Times New Roman" panose="02020603050405020304" charset="0"/>
            </a:endParaRPr>
          </a:p>
          <a:p>
            <a:pPr>
              <a:buFont typeface="Wingdings" panose="05000000000000000000" charset="0"/>
              <a:buChar char="Ø"/>
            </a:pPr>
            <a:r>
              <a:rPr lang="en-US" sz="2800">
                <a:latin typeface="Times New Roman" panose="02020603050405020304" charset="0"/>
                <a:cs typeface="Times New Roman" panose="02020603050405020304" charset="0"/>
              </a:rPr>
              <a:t>considers social exclusion from the standpoint of society and focuses on the lack of access to integration mechanisms, focusing on who has the power to exclude and who is excluded. </a:t>
            </a:r>
            <a:endParaRPr lang="en-US" sz="2800">
              <a:latin typeface="Times New Roman" panose="02020603050405020304" charset="0"/>
              <a:cs typeface="Times New Roman" panose="02020603050405020304" charset="0"/>
            </a:endParaRPr>
          </a:p>
          <a:p>
            <a:pPr>
              <a:buNone/>
            </a:pPr>
            <a:r>
              <a:rPr lang="en-US" sz="2800">
                <a:latin typeface="Times New Roman" panose="02020603050405020304" charset="0"/>
                <a:cs typeface="Times New Roman" panose="02020603050405020304" charset="0"/>
              </a:rPr>
              <a:t>	The fiture is </a:t>
            </a:r>
            <a:r>
              <a:rPr lang="en-US" sz="2800" i="1">
                <a:latin typeface="Times New Roman" panose="02020603050405020304" charset="0"/>
                <a:cs typeface="Times New Roman" panose="02020603050405020304" charset="0"/>
              </a:rPr>
              <a:t>discrimination</a:t>
            </a:r>
            <a:r>
              <a:rPr lang="en-US" sz="2800">
                <a:latin typeface="Times New Roman" panose="02020603050405020304" charset="0"/>
                <a:cs typeface="Times New Roman" panose="02020603050405020304" charset="0"/>
              </a:rPr>
              <a:t>.</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The second is the </a:t>
            </a:r>
            <a:r>
              <a:rPr lang="en-US" sz="2800">
                <a:solidFill>
                  <a:srgbClr val="0070C0"/>
                </a:solidFill>
                <a:latin typeface="Times New Roman" panose="02020603050405020304" charset="0"/>
                <a:cs typeface="Times New Roman" panose="02020603050405020304" charset="0"/>
              </a:rPr>
              <a:t>micro level</a:t>
            </a:r>
            <a:r>
              <a:rPr lang="en-US" sz="2800">
                <a:latin typeface="Times New Roman" panose="02020603050405020304" charset="0"/>
                <a:cs typeface="Times New Roman" panose="02020603050405020304" charset="0"/>
              </a:rPr>
              <a:t>:</a:t>
            </a:r>
            <a:endParaRPr lang="en-US" sz="2800">
              <a:latin typeface="Times New Roman" panose="02020603050405020304" charset="0"/>
              <a:cs typeface="Times New Roman" panose="02020603050405020304" charset="0"/>
            </a:endParaRPr>
          </a:p>
          <a:p>
            <a:pPr>
              <a:buFont typeface="Wingdings" panose="05000000000000000000" charset="0"/>
              <a:buChar char="Ø"/>
            </a:pPr>
            <a:r>
              <a:rPr lang="en-US" sz="2800">
                <a:latin typeface="Times New Roman" panose="02020603050405020304" charset="0"/>
                <a:cs typeface="Times New Roman" panose="02020603050405020304" charset="0"/>
              </a:rPr>
              <a:t> considers social exclusion on and analyzes the state of its carriers; It focuses on the specifics of the manifestation of the life situation of the members of this group relative to other members of society. </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sym typeface="+mn-ea"/>
              </a:rPr>
              <a:t>The fiture is</a:t>
            </a:r>
            <a:r>
              <a:rPr lang="en-US" sz="2800">
                <a:latin typeface="Times New Roman" panose="02020603050405020304" charset="0"/>
                <a:cs typeface="Times New Roman" panose="02020603050405020304" charset="0"/>
              </a:rPr>
              <a:t> </a:t>
            </a:r>
            <a:r>
              <a:rPr lang="en-US" sz="2800" i="1">
                <a:latin typeface="Times New Roman" panose="02020603050405020304" charset="0"/>
                <a:cs typeface="Times New Roman" panose="02020603050405020304" charset="0"/>
              </a:rPr>
              <a:t>deprivation.</a:t>
            </a:r>
            <a:endParaRPr lang="en-US" sz="2800" i="1">
              <a:latin typeface="Times New Roman" panose="02020603050405020304" charset="0"/>
              <a:cs typeface="Times New Roman" panose="0202060305040502030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274955"/>
            <a:ext cx="10972800" cy="899160"/>
          </a:xfrm>
        </p:spPr>
        <p:txBody>
          <a:bodyPr/>
          <a:p>
            <a:r>
              <a:rPr lang="en-US" sz="3200">
                <a:latin typeface="Times New Roman" panose="02020603050405020304" charset="0"/>
                <a:cs typeface="Times New Roman" panose="02020603050405020304" charset="0"/>
                <a:sym typeface="+mn-ea"/>
              </a:rPr>
              <a:t>Deprivation</a:t>
            </a:r>
            <a:endParaRPr lang="en-US" sz="3200">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466090" y="1091565"/>
            <a:ext cx="11326495" cy="5356225"/>
          </a:xfrm>
        </p:spPr>
        <p:txBody>
          <a:bodyPr/>
          <a:p>
            <a:r>
              <a:rPr lang="en-US" sz="2800" b="1" i="1">
                <a:latin typeface="Times New Roman" panose="02020603050405020304" charset="0"/>
                <a:cs typeface="Times New Roman" panose="02020603050405020304" charset="0"/>
              </a:rPr>
              <a:t>Deprivation</a:t>
            </a:r>
            <a:r>
              <a:rPr lang="en-US" sz="2800">
                <a:latin typeface="Times New Roman" panose="02020603050405020304" charset="0"/>
                <a:cs typeface="Times New Roman" panose="02020603050405020304" charset="0"/>
              </a:rPr>
              <a:t> is the process of reducing or depriving the ability to meet the basic life needs of individuals or even certain socio-demographic groups of the population due to the violation of social ties. </a:t>
            </a:r>
            <a:endParaRPr lang="en-US" sz="2800">
              <a:latin typeface="Times New Roman" panose="02020603050405020304" charset="0"/>
              <a:cs typeface="Times New Roman" panose="02020603050405020304" charset="0"/>
            </a:endParaRPr>
          </a:p>
          <a:p>
            <a:endParaRPr lang="en-US" sz="2800">
              <a:latin typeface="Times New Roman" panose="02020603050405020304" charset="0"/>
              <a:cs typeface="Times New Roman" panose="02020603050405020304" charset="0"/>
            </a:endParaRPr>
          </a:p>
          <a:p>
            <a:pPr marL="0" indent="0">
              <a:buNone/>
            </a:pPr>
            <a:r>
              <a:rPr lang="en-US" sz="2800">
                <a:latin typeface="Times New Roman" panose="02020603050405020304" charset="0"/>
                <a:cs typeface="Times New Roman" panose="02020603050405020304" charset="0"/>
              </a:rPr>
              <a:t>	It can be evaluated on the basis of indicators of the standard of living, and its main manifestations include the following: </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state of social discomfort, various mental disorders of the individual, </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violation or deformation of social ties, which, accordingly, causes social tensions, instability of mass moods </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public opinion on various issues of socio-economic development of the country </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etc</a:t>
            </a:r>
            <a:endParaRPr lang="en-US" sz="2800">
              <a:latin typeface="Times New Roman" panose="02020603050405020304" charset="0"/>
              <a:cs typeface="Times New Roman" panose="020206030504050203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4370" y="260350"/>
            <a:ext cx="5382260" cy="6337300"/>
          </a:xfrm>
        </p:spPr>
        <p:txBody>
          <a:bodyPr>
            <a:normAutofit/>
          </a:bodyPr>
          <a:lstStyle/>
          <a:p>
            <a:r>
              <a:rPr lang="en-US" sz="2400" dirty="0">
                <a:solidFill>
                  <a:schemeClr val="dk1"/>
                </a:solidFill>
                <a:latin typeface="Century Schoolbook" panose="02040604050505020304" charset="0"/>
                <a:ea typeface="Rambla"/>
                <a:cs typeface="Century Schoolbook" panose="02040604050505020304" charset="0"/>
                <a:sym typeface="Rambla"/>
              </a:rPr>
              <a:t>PhD in Pedagogical Sciences, Associate Professor at the Department of Social Pedagogy &amp; Special Education,</a:t>
            </a:r>
            <a:br>
              <a:rPr lang="en-US" sz="2400" dirty="0">
                <a:solidFill>
                  <a:schemeClr val="dk1"/>
                </a:solidFill>
                <a:latin typeface="Century Schoolbook" panose="02040604050505020304" charset="0"/>
                <a:ea typeface="Rambla"/>
                <a:cs typeface="Century Schoolbook" panose="02040604050505020304" charset="0"/>
                <a:sym typeface="Rambla"/>
              </a:rPr>
            </a:br>
            <a:br>
              <a:rPr lang="en-US" sz="2400" dirty="0">
                <a:solidFill>
                  <a:schemeClr val="dk1"/>
                </a:solidFill>
                <a:latin typeface="Century Schoolbook" panose="02040604050505020304" charset="0"/>
                <a:ea typeface="Rambla"/>
                <a:cs typeface="Century Schoolbook" panose="02040604050505020304" charset="0"/>
                <a:sym typeface="Rambla"/>
              </a:rPr>
            </a:br>
            <a:r>
              <a:rPr lang="en-US" sz="2400" dirty="0">
                <a:solidFill>
                  <a:schemeClr val="dk1"/>
                </a:solidFill>
                <a:latin typeface="Century Schoolbook" panose="02040604050505020304" charset="0"/>
                <a:ea typeface="Rambla"/>
                <a:cs typeface="Century Schoolbook" panose="02040604050505020304" charset="0"/>
                <a:sym typeface="Rambla"/>
              </a:rPr>
              <a:t> </a:t>
            </a:r>
            <a:r>
              <a:rPr lang="en-US" sz="2400" dirty="0" err="1">
                <a:solidFill>
                  <a:schemeClr val="dk1"/>
                </a:solidFill>
                <a:latin typeface="Century Schoolbook" panose="02040604050505020304" charset="0"/>
                <a:ea typeface="Rambla"/>
                <a:cs typeface="Century Schoolbook" panose="02040604050505020304" charset="0"/>
                <a:sym typeface="Rambla"/>
              </a:rPr>
              <a:t>Zaporizhzhia</a:t>
            </a:r>
            <a:r>
              <a:rPr lang="en-US" sz="2400" dirty="0">
                <a:solidFill>
                  <a:schemeClr val="dk1"/>
                </a:solidFill>
                <a:latin typeface="Century Schoolbook" panose="02040604050505020304" charset="0"/>
                <a:ea typeface="Rambla"/>
                <a:cs typeface="Century Schoolbook" panose="02040604050505020304" charset="0"/>
                <a:sym typeface="Rambla"/>
              </a:rPr>
              <a:t> National University</a:t>
            </a:r>
            <a:br>
              <a:rPr lang="en-US" sz="2400" dirty="0">
                <a:solidFill>
                  <a:schemeClr val="dk1"/>
                </a:solidFill>
                <a:latin typeface="Century Schoolbook" panose="02040604050505020304" charset="0"/>
                <a:ea typeface="Rambla"/>
                <a:cs typeface="Century Schoolbook" panose="02040604050505020304" charset="0"/>
                <a:sym typeface="Rambla"/>
              </a:rPr>
            </a:br>
            <a:r>
              <a:rPr lang="en-US" sz="2400" dirty="0">
                <a:solidFill>
                  <a:schemeClr val="dk1"/>
                </a:solidFill>
                <a:latin typeface="Century Schoolbook" panose="02040604050505020304" charset="0"/>
                <a:ea typeface="Rambla"/>
                <a:cs typeface="Century Schoolbook" panose="02040604050505020304" charset="0"/>
                <a:sym typeface="Rambla"/>
              </a:rPr>
              <a:t>(Ukraine)</a:t>
            </a:r>
            <a:br>
              <a:rPr sz="2000" dirty="0">
                <a:latin typeface="Century Schoolbook" panose="02040604050505020304" charset="0"/>
                <a:cs typeface="Century Schoolbook" panose="02040604050505020304" charset="0"/>
              </a:rPr>
            </a:br>
            <a:br>
              <a:rPr lang="uk-UA" sz="2400" dirty="0" smtClean="0">
                <a:latin typeface="Times New Roman" panose="02020603050405020304" charset="0"/>
                <a:cs typeface="Times New Roman" panose="02020603050405020304" charset="0"/>
              </a:rPr>
            </a:br>
            <a:br>
              <a:rPr lang="uk-UA" sz="2400" dirty="0" smtClean="0">
                <a:latin typeface="Times New Roman" panose="02020603050405020304" charset="0"/>
                <a:cs typeface="Times New Roman" panose="02020603050405020304" charset="0"/>
              </a:rPr>
            </a:br>
            <a:endParaRPr lang="uk-UA" sz="2800" dirty="0">
              <a:latin typeface="Times New Roman" panose="02020603050405020304" charset="0"/>
              <a:cs typeface="Times New Roman" panose="02020603050405020304" charset="0"/>
            </a:endParaRPr>
          </a:p>
        </p:txBody>
      </p:sp>
      <p:pic>
        <p:nvPicPr>
          <p:cNvPr id="4" name="Содержимое 3" descr="IMG_0525.JPG"/>
          <p:cNvPicPr>
            <a:picLocks noGrp="1" noChangeAspect="1"/>
          </p:cNvPicPr>
          <p:nvPr>
            <p:ph idx="1"/>
          </p:nvPr>
        </p:nvPicPr>
        <p:blipFill>
          <a:blip r:embed="rId1" cstate="print"/>
          <a:srcRect/>
          <a:stretch>
            <a:fillRect/>
          </a:stretch>
        </p:blipFill>
        <p:spPr>
          <a:xfrm rot="5400000">
            <a:off x="6355080" y="1021080"/>
            <a:ext cx="6858000" cy="4815840"/>
          </a:xfrm>
        </p:spPr>
      </p:pic>
      <p:sp>
        <p:nvSpPr>
          <p:cNvPr id="6" name="Прямоугольник 5"/>
          <p:cNvSpPr/>
          <p:nvPr/>
        </p:nvSpPr>
        <p:spPr>
          <a:xfrm>
            <a:off x="1354510" y="4999722"/>
            <a:ext cx="3600400" cy="119888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altLang="uk-UA" sz="2400" b="1" cap="all" dirty="0">
                <a:ln w="0"/>
                <a:solidFill>
                  <a:srgbClr val="0070C0"/>
                </a:solidFill>
                <a:effectLst>
                  <a:reflection blurRad="12700" stA="50000" endPos="50000" dist="5000" dir="5400000" sy="-100000" rotWithShape="0"/>
                </a:effectLst>
                <a:latin typeface="Times New Roman" panose="02020603050405020304" charset="0"/>
                <a:cs typeface="Times New Roman" panose="02020603050405020304" charset="0"/>
                <a:sym typeface="+mn-ea"/>
              </a:rPr>
              <a:t>MARIYA</a:t>
            </a:r>
            <a:endParaRPr lang="uk-UA"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charset="0"/>
              <a:cs typeface="Times New Roman" panose="02020603050405020304" charset="0"/>
            </a:endParaRPr>
          </a:p>
          <a:p>
            <a:pPr algn="ctr"/>
            <a:r>
              <a:rPr lang="en-US" altLang="uk-UA" sz="2400" b="1" cap="all" dirty="0" smtClean="0">
                <a:ln w="0"/>
                <a:solidFill>
                  <a:srgbClr val="0070C0"/>
                </a:solidFill>
                <a:effectLst>
                  <a:reflection blurRad="12700" stA="50000" endPos="50000" dist="5000" dir="5400000" sy="-100000" rotWithShape="0"/>
                </a:effectLst>
                <a:latin typeface="Times New Roman" panose="02020603050405020304" charset="0"/>
                <a:cs typeface="Times New Roman" panose="02020603050405020304" charset="0"/>
              </a:rPr>
              <a:t>GLADYSH</a:t>
            </a:r>
            <a:endParaRPr lang="uk-UA" sz="2400" b="1" cap="all" dirty="0" smtClean="0">
              <a:ln w="0"/>
              <a:solidFill>
                <a:srgbClr val="0070C0"/>
              </a:solidFill>
              <a:effectLst>
                <a:reflection blurRad="12700" stA="50000" endPos="50000" dist="5000" dir="5400000" sy="-100000" rotWithShape="0"/>
              </a:effectLst>
              <a:latin typeface="Times New Roman" panose="02020603050405020304" charset="0"/>
              <a:cs typeface="Times New Roman" panose="02020603050405020304" charset="0"/>
            </a:endParaRPr>
          </a:p>
          <a:p>
            <a:pPr algn="ctr"/>
            <a:endParaRPr lang="en-US" altLang="uk-UA" sz="2400" b="1" cap="all" spc="0" dirty="0">
              <a:ln w="0"/>
              <a:solidFill>
                <a:srgbClr val="0070C0"/>
              </a:solidFill>
              <a:effectLst>
                <a:reflection blurRad="12700" stA="50000" endPos="50000" dist="5000" dir="5400000" sy="-100000" rotWithShape="0"/>
              </a:effectLst>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600">
                <a:latin typeface="Times New Roman" panose="02020603050405020304" charset="0"/>
                <a:cs typeface="Times New Roman" panose="02020603050405020304" charset="0"/>
              </a:rPr>
              <a:t>Conclusions</a:t>
            </a:r>
            <a:endParaRPr lang="en-US" sz="3600">
              <a:latin typeface="Times New Roman" panose="02020603050405020304" charset="0"/>
              <a:cs typeface="Times New Roman" panose="02020603050405020304" charset="0"/>
            </a:endParaRPr>
          </a:p>
        </p:txBody>
      </p:sp>
      <p:sp>
        <p:nvSpPr>
          <p:cNvPr id="3" name="Content Placeholder 2"/>
          <p:cNvSpPr>
            <a:spLocks noGrp="1"/>
          </p:cNvSpPr>
          <p:nvPr>
            <p:ph idx="1"/>
          </p:nvPr>
        </p:nvSpPr>
        <p:spPr/>
        <p:txBody>
          <a:bodyPr/>
          <a:p>
            <a:r>
              <a:rPr lang="en-US" sz="2800">
                <a:latin typeface="Times New Roman" panose="02020603050405020304" charset="0"/>
                <a:cs typeface="Times New Roman" panose="02020603050405020304" charset="0"/>
              </a:rPr>
              <a:t>The current trend of today is overcoming exclusion and building an </a:t>
            </a:r>
            <a:r>
              <a:rPr lang="en-US" sz="2800" i="1">
                <a:latin typeface="Times New Roman" panose="02020603050405020304" charset="0"/>
                <a:cs typeface="Times New Roman" panose="02020603050405020304" charset="0"/>
              </a:rPr>
              <a:t>inclusive society</a:t>
            </a:r>
            <a:r>
              <a:rPr lang="en-US" sz="2800">
                <a:latin typeface="Times New Roman" panose="02020603050405020304" charset="0"/>
                <a:cs typeface="Times New Roman" panose="02020603050405020304" charset="0"/>
              </a:rPr>
              <a:t>.</a:t>
            </a:r>
            <a:endParaRPr lang="en-US" sz="2800">
              <a:latin typeface="Times New Roman" panose="02020603050405020304" charset="0"/>
              <a:cs typeface="Times New Roman" panose="02020603050405020304" charset="0"/>
            </a:endParaRPr>
          </a:p>
          <a:p>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 The topics of this discipline cover the problems of property, gender and age equality; ensuring the rights of people with disabilities, immigrants and linguistic minorities; inclusive education, inclusive workspace, body positive, etc.</a:t>
            </a:r>
            <a:endParaRPr lang="en-US" sz="2800">
              <a:latin typeface="Times New Roman" panose="02020603050405020304" charset="0"/>
              <a:cs typeface="Times New Roman" panose="0202060305040502030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2700655" y="1335405"/>
            <a:ext cx="7054850" cy="552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200"/>
              <a:t>Home assignment. Seminar 1.</a:t>
            </a:r>
            <a:endParaRPr lang="en-US" sz="3200"/>
          </a:p>
        </p:txBody>
      </p:sp>
      <p:sp>
        <p:nvSpPr>
          <p:cNvPr id="3" name="Content Placeholder 2"/>
          <p:cNvSpPr>
            <a:spLocks noGrp="1"/>
          </p:cNvSpPr>
          <p:nvPr>
            <p:ph idx="1"/>
          </p:nvPr>
        </p:nvSpPr>
        <p:spPr>
          <a:xfrm>
            <a:off x="410845" y="1600200"/>
            <a:ext cx="11458575" cy="4891405"/>
          </a:xfrm>
        </p:spPr>
        <p:txBody>
          <a:bodyPr/>
          <a:p>
            <a:pPr marL="0" indent="0">
              <a:buNone/>
            </a:pPr>
            <a:r>
              <a:rPr lang="en-US" sz="2400">
                <a:latin typeface="Times New Roman" panose="02020603050405020304" charset="0"/>
                <a:cs typeface="Times New Roman" panose="02020603050405020304" charset="0"/>
              </a:rPr>
              <a:t>	</a:t>
            </a:r>
            <a:r>
              <a:rPr lang="en-US" sz="2400" b="1">
                <a:latin typeface="Times New Roman" panose="02020603050405020304" charset="0"/>
                <a:cs typeface="Times New Roman" panose="02020603050405020304" charset="0"/>
              </a:rPr>
              <a:t>Answer the questions:</a:t>
            </a:r>
            <a:endParaRPr lang="en-US" sz="2400" b="1">
              <a:latin typeface="Times New Roman" panose="02020603050405020304" charset="0"/>
              <a:cs typeface="Times New Roman" panose="02020603050405020304" charset="0"/>
            </a:endParaRPr>
          </a:p>
          <a:p>
            <a:pPr marL="0" indent="0">
              <a:buNone/>
            </a:pPr>
            <a:endParaRPr lang="en-US" sz="2400" b="1">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1) </a:t>
            </a:r>
            <a:r>
              <a:rPr lang="en-US" sz="2400" i="1">
                <a:latin typeface="Times New Roman" panose="02020603050405020304" charset="0"/>
                <a:cs typeface="Times New Roman" panose="02020603050405020304" charset="0"/>
              </a:rPr>
              <a:t>Social inclusion</a:t>
            </a:r>
            <a:r>
              <a:rPr lang="en-US" sz="2400">
                <a:latin typeface="Times New Roman" panose="02020603050405020304" charset="0"/>
                <a:cs typeface="Times New Roman" panose="02020603050405020304" charset="0"/>
              </a:rPr>
              <a:t> is not the same as </a:t>
            </a:r>
            <a:r>
              <a:rPr lang="en-US" sz="2400" i="1">
                <a:latin typeface="Times New Roman" panose="02020603050405020304" charset="0"/>
                <a:cs typeface="Times New Roman" panose="02020603050405020304" charset="0"/>
              </a:rPr>
              <a:t>equality</a:t>
            </a:r>
            <a:r>
              <a:rPr lang="en-US" sz="2400">
                <a:latin typeface="Times New Roman" panose="02020603050405020304" charset="0"/>
                <a:cs typeface="Times New Roman" panose="02020603050405020304" charset="0"/>
              </a:rPr>
              <a:t>. Explain the difference between the two definitions.</a:t>
            </a:r>
            <a:endParaRPr lang="en-US" sz="2400">
              <a:latin typeface="Times New Roman" panose="02020603050405020304" charset="0"/>
              <a:cs typeface="Times New Roman" panose="02020603050405020304" charset="0"/>
            </a:endParaRPr>
          </a:p>
          <a:p>
            <a:pPr marL="0" indent="0">
              <a:buNone/>
            </a:pP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2) Who coined the terms “social inclusion”? And “social exclusion”?</a:t>
            </a:r>
            <a:endParaRPr lang="en-US" sz="2400">
              <a:latin typeface="Times New Roman" panose="02020603050405020304" charset="0"/>
              <a:cs typeface="Times New Roman" panose="02020603050405020304" charset="0"/>
            </a:endParaRPr>
          </a:p>
          <a:p>
            <a:pPr marL="0" indent="0">
              <a:buNone/>
            </a:pP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3) Prepare the list of vulnerable groups of people.</a:t>
            </a:r>
            <a:endParaRPr lang="en-US" sz="2400">
              <a:latin typeface="Times New Roman" panose="02020603050405020304" charset="0"/>
              <a:cs typeface="Times New Roman" panose="02020603050405020304" charset="0"/>
            </a:endParaRPr>
          </a:p>
          <a:p>
            <a:pPr marL="0" indent="0">
              <a:buNone/>
            </a:pP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4) Classify the reasons of </a:t>
            </a:r>
            <a:r>
              <a:rPr lang="en-US" sz="2400">
                <a:latin typeface="Times New Roman" panose="02020603050405020304" charset="0"/>
                <a:cs typeface="Times New Roman" panose="02020603050405020304" charset="0"/>
                <a:sym typeface="+mn-ea"/>
              </a:rPr>
              <a:t>social exclusion in the Czech Republic.</a:t>
            </a:r>
            <a:endParaRPr lang="en-US" sz="2400">
              <a:latin typeface="Times New Roman" panose="02020603050405020304" charset="0"/>
              <a:cs typeface="Times New Roman" panose="0202060305040502030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03512" y="2204864"/>
            <a:ext cx="8964488" cy="2584450"/>
          </a:xfrm>
          <a:prstGeom prst="rect">
            <a:avLst/>
          </a:prstGeom>
          <a:noFill/>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Thank you for watching and listening</a:t>
            </a:r>
            <a:endParaRPr lang="uk-UA"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Title 1"/>
          <p:cNvSpPr>
            <a:spLocks noGrp="1"/>
          </p:cNvSpPr>
          <p:nvPr>
            <p:ph type="title"/>
          </p:nvPr>
        </p:nvSpPr>
        <p:spPr/>
        <p:txBody>
          <a:bodyPr anchor="ctr" anchorCtr="0"/>
          <a:p>
            <a:r>
              <a:rPr lang="en-US" altLang="uk-UA" sz="4000">
                <a:latin typeface="Times New Roman" panose="02020603050405020304" charset="0"/>
              </a:rPr>
              <a:t>Outline</a:t>
            </a:r>
            <a:endParaRPr lang="en-US" altLang="uk-UA" sz="4000">
              <a:latin typeface="Times New Roman" panose="02020603050405020304" charset="0"/>
            </a:endParaRPr>
          </a:p>
        </p:txBody>
      </p:sp>
      <p:sp>
        <p:nvSpPr>
          <p:cNvPr id="3" name="Content Placeholder 2"/>
          <p:cNvSpPr>
            <a:spLocks noGrp="1"/>
          </p:cNvSpPr>
          <p:nvPr>
            <p:ph idx="1"/>
          </p:nvPr>
        </p:nvSpPr>
        <p:spPr/>
        <p:txBody>
          <a:bodyPr/>
          <a:p>
            <a:pPr marL="342900" marR="0" indent="-342900" algn="l" defTabSz="914400" rtl="0" eaLnBrk="1" fontAlgn="base" latinLnBrk="0" hangingPunct="1">
              <a:lnSpc>
                <a:spcPct val="100000"/>
              </a:lnSpc>
              <a:spcBef>
                <a:spcPct val="20000"/>
              </a:spcBef>
              <a:spcAft>
                <a:spcPct val="0"/>
              </a:spcAft>
              <a:buClrTx/>
              <a:buSzTx/>
              <a:buFontTx/>
              <a:buChar char="•"/>
            </a:pPr>
            <a:r>
              <a:rPr kumimoji="0" lang="uk-UA" altLang="en-US" sz="3200" b="0" i="0" u="none" strike="noStrike" kern="1200" cap="none" spc="0" normalizeH="0" baseline="0" noProof="1">
                <a:solidFill>
                  <a:schemeClr val="tx1"/>
                </a:solidFill>
                <a:latin typeface="Times New Roman" panose="02020603050405020304" charset="0"/>
                <a:ea typeface="+mn-ea"/>
                <a:cs typeface="Times New Roman" panose="02020603050405020304" charset="0"/>
              </a:rPr>
              <a:t>1. </a:t>
            </a:r>
            <a:r>
              <a:rPr kumimoji="0" lang="en-US" altLang="uk-UA" sz="3200" b="0" i="0" u="none" strike="noStrike" kern="1200" cap="none" spc="0" normalizeH="0" baseline="0" noProof="1">
                <a:solidFill>
                  <a:schemeClr val="tx1"/>
                </a:solidFill>
                <a:latin typeface="Times New Roman" panose="02020603050405020304" charset="0"/>
                <a:ea typeface="+mn-ea"/>
                <a:cs typeface="Times New Roman" panose="02020603050405020304" charset="0"/>
              </a:rPr>
              <a:t>Social exclusion</a:t>
            </a:r>
            <a:r>
              <a:rPr kumimoji="0" lang="uk-UA" altLang="en-US" sz="3200" b="0" i="0" u="none" strike="noStrike" kern="1200" cap="none" spc="0" normalizeH="0" baseline="0" noProof="1">
                <a:solidFill>
                  <a:schemeClr val="tx1"/>
                </a:solidFill>
                <a:latin typeface="Times New Roman" panose="02020603050405020304" charset="0"/>
                <a:ea typeface="+mn-ea"/>
                <a:cs typeface="Times New Roman" panose="02020603050405020304" charset="0"/>
              </a:rPr>
              <a:t>: </a:t>
            </a:r>
            <a:r>
              <a:rPr kumimoji="0" lang="en-US" altLang="uk-UA" sz="3200" b="0" i="0" u="none" strike="noStrike" kern="1200" cap="none" spc="0" normalizeH="0" baseline="0" noProof="1">
                <a:solidFill>
                  <a:schemeClr val="tx1"/>
                </a:solidFill>
                <a:latin typeface="Times New Roman" panose="02020603050405020304" charset="0"/>
                <a:ea typeface="+mn-ea"/>
                <a:cs typeface="Times New Roman" panose="02020603050405020304" charset="0"/>
              </a:rPr>
              <a:t>reasons</a:t>
            </a:r>
            <a:r>
              <a:rPr kumimoji="0" lang="uk-UA" altLang="en-US" sz="3200" b="0" i="0" u="none" strike="noStrike" kern="1200" cap="none" spc="0" normalizeH="0" baseline="0" noProof="1">
                <a:solidFill>
                  <a:schemeClr val="tx1"/>
                </a:solidFill>
                <a:latin typeface="Times New Roman" panose="02020603050405020304" charset="0"/>
                <a:ea typeface="+mn-ea"/>
                <a:cs typeface="Times New Roman" panose="02020603050405020304" charset="0"/>
              </a:rPr>
              <a:t>, </a:t>
            </a:r>
            <a:r>
              <a:rPr kumimoji="0" lang="en-US" altLang="uk-UA" sz="3200" b="0" i="0" u="none" strike="noStrike" kern="1200" cap="none" spc="0" normalizeH="0" baseline="0" noProof="1">
                <a:solidFill>
                  <a:schemeClr val="tx1"/>
                </a:solidFill>
                <a:latin typeface="Times New Roman" panose="02020603050405020304" charset="0"/>
                <a:ea typeface="+mn-ea"/>
                <a:cs typeface="Times New Roman" panose="02020603050405020304" charset="0"/>
              </a:rPr>
              <a:t>forms of </a:t>
            </a:r>
            <a:r>
              <a:rPr kumimoji="0" lang="uk-UA" altLang="en-US" sz="3200" b="0" i="0" u="none" strike="noStrike" kern="1200" cap="none" spc="0" normalizeH="0" baseline="0" noProof="1">
                <a:solidFill>
                  <a:schemeClr val="tx1"/>
                </a:solidFill>
                <a:latin typeface="Times New Roman" panose="02020603050405020304" charset="0"/>
                <a:ea typeface="+mn-ea"/>
                <a:cs typeface="Times New Roman" panose="02020603050405020304" charset="0"/>
              </a:rPr>
              <a:t> </a:t>
            </a:r>
            <a:r>
              <a:rPr kumimoji="0" lang="en-US" altLang="uk-UA" sz="3200" b="0" i="0" u="none" strike="noStrike" kern="1200" cap="none" spc="0" normalizeH="0" baseline="0" noProof="1">
                <a:solidFill>
                  <a:schemeClr val="tx1"/>
                </a:solidFill>
                <a:latin typeface="Times New Roman" panose="02020603050405020304" charset="0"/>
                <a:ea typeface="+mn-ea"/>
                <a:cs typeface="Times New Roman" panose="02020603050405020304" charset="0"/>
              </a:rPr>
              <a:t>appearance in modern society</a:t>
            </a:r>
            <a:r>
              <a:rPr kumimoji="0" lang="uk-UA" altLang="en-US" sz="3200" b="0" i="0" u="none" strike="noStrike" kern="1200" cap="none" spc="0" normalizeH="0" baseline="0" noProof="1">
                <a:solidFill>
                  <a:schemeClr val="tx1"/>
                </a:solidFill>
                <a:latin typeface="Times New Roman" panose="02020603050405020304" charset="0"/>
                <a:ea typeface="+mn-ea"/>
                <a:cs typeface="Times New Roman" panose="02020603050405020304" charset="0"/>
              </a:rPr>
              <a:t>.</a:t>
            </a:r>
            <a:endParaRPr kumimoji="0" lang="uk-UA" altLang="en-US" sz="3200" b="0" i="0" u="none" strike="noStrike" kern="1200" cap="none" spc="0" normalizeH="0" baseline="0" noProof="1">
              <a:solidFill>
                <a:schemeClr val="tx1"/>
              </a:solidFill>
              <a:latin typeface="Times New Roman" panose="02020603050405020304" charset="0"/>
              <a:ea typeface="+mn-ea"/>
              <a:cs typeface="Times New Roman" panose="02020603050405020304" charset="0"/>
            </a:endParaRPr>
          </a:p>
          <a:p>
            <a:pPr marL="342900" marR="0" indent="-342900" algn="l" defTabSz="914400" rtl="0" eaLnBrk="1" fontAlgn="base" latinLnBrk="0" hangingPunct="1">
              <a:lnSpc>
                <a:spcPct val="100000"/>
              </a:lnSpc>
              <a:spcBef>
                <a:spcPct val="20000"/>
              </a:spcBef>
              <a:spcAft>
                <a:spcPct val="0"/>
              </a:spcAft>
              <a:buClrTx/>
              <a:buSzTx/>
              <a:buFontTx/>
              <a:buChar char="•"/>
            </a:pPr>
            <a:r>
              <a:rPr kumimoji="0" lang="uk-UA" altLang="en-US" sz="3200" b="0" i="0" u="none" strike="noStrike" kern="1200" cap="none" spc="0" normalizeH="0" baseline="0" noProof="1">
                <a:solidFill>
                  <a:schemeClr val="tx1"/>
                </a:solidFill>
                <a:latin typeface="Times New Roman" panose="02020603050405020304" charset="0"/>
                <a:ea typeface="+mn-ea"/>
                <a:cs typeface="Times New Roman" panose="02020603050405020304" charset="0"/>
                <a:sym typeface="+mn-ea"/>
              </a:rPr>
              <a:t>2.  </a:t>
            </a:r>
            <a:r>
              <a:rPr kumimoji="0" lang="en-US" altLang="uk-UA" sz="3200" b="0" i="0" u="none" strike="noStrike" kern="1200" cap="none" spc="0" normalizeH="0" baseline="0" noProof="1">
                <a:solidFill>
                  <a:schemeClr val="tx1"/>
                </a:solidFill>
                <a:latin typeface="Times New Roman" panose="02020603050405020304" charset="0"/>
                <a:ea typeface="+mn-ea"/>
                <a:cs typeface="Times New Roman" panose="02020603050405020304" charset="0"/>
                <a:sym typeface="+mn-ea"/>
              </a:rPr>
              <a:t>Factors of</a:t>
            </a:r>
            <a:r>
              <a:rPr kumimoji="0" lang="uk-UA" altLang="en-US" sz="3200" b="0" i="0" u="none" strike="noStrike" kern="1200" cap="none" spc="0" normalizeH="0" baseline="0" noProof="1">
                <a:solidFill>
                  <a:schemeClr val="tx1"/>
                </a:solidFill>
                <a:latin typeface="Times New Roman" panose="02020603050405020304" charset="0"/>
                <a:ea typeface="+mn-ea"/>
                <a:cs typeface="Times New Roman" panose="02020603050405020304" charset="0"/>
                <a:sym typeface="+mn-ea"/>
              </a:rPr>
              <a:t> </a:t>
            </a:r>
            <a:r>
              <a:rPr kumimoji="0" lang="en-US" altLang="uk-UA" sz="3200" b="0" i="0" u="none" strike="noStrike" kern="1200" cap="none" spc="0" normalizeH="0" baseline="0" noProof="1">
                <a:solidFill>
                  <a:schemeClr val="tx1"/>
                </a:solidFill>
                <a:latin typeface="Times New Roman" panose="02020603050405020304" charset="0"/>
                <a:ea typeface="+mn-ea"/>
                <a:cs typeface="Times New Roman" panose="02020603050405020304" charset="0"/>
                <a:sym typeface="+mn-ea"/>
              </a:rPr>
              <a:t>s</a:t>
            </a:r>
            <a:r>
              <a:rPr lang="en-US" altLang="uk-UA">
                <a:latin typeface="Times New Roman" panose="02020603050405020304" charset="0"/>
                <a:cs typeface="Times New Roman" panose="02020603050405020304" charset="0"/>
                <a:sym typeface="+mn-ea"/>
              </a:rPr>
              <a:t>ocial exclusion &amp; </a:t>
            </a:r>
            <a:r>
              <a:rPr lang="en-US">
                <a:latin typeface="Times New Roman" panose="02020603050405020304" charset="0"/>
                <a:cs typeface="Times New Roman" panose="02020603050405020304" charset="0"/>
                <a:sym typeface="+mn-ea"/>
              </a:rPr>
              <a:t>excluded social groups</a:t>
            </a:r>
            <a:r>
              <a:rPr kumimoji="0" lang="uk-UA" altLang="en-US" sz="3200" b="0" i="0" u="none" strike="noStrike" kern="1200" cap="none" spc="0" normalizeH="0" baseline="0" noProof="1">
                <a:solidFill>
                  <a:schemeClr val="tx1"/>
                </a:solidFill>
                <a:latin typeface="Times New Roman" panose="02020603050405020304" charset="0"/>
                <a:ea typeface="+mn-ea"/>
                <a:cs typeface="Times New Roman" panose="02020603050405020304" charset="0"/>
                <a:sym typeface="+mn-ea"/>
              </a:rPr>
              <a:t>.</a:t>
            </a:r>
            <a:endParaRPr kumimoji="0" lang="uk-UA" altLang="en-US" sz="3200" b="0" i="0" u="none" strike="noStrike" kern="1200" cap="none" spc="0" normalizeH="0" baseline="0" noProof="1">
              <a:solidFill>
                <a:schemeClr val="tx1"/>
              </a:solidFill>
              <a:latin typeface="Times New Roman" panose="02020603050405020304" charset="0"/>
              <a:ea typeface="+mn-ea"/>
              <a:cs typeface="Times New Roman" panose="02020603050405020304" charset="0"/>
            </a:endParaRPr>
          </a:p>
          <a:p>
            <a:pPr marL="342900" marR="0" indent="-342900" algn="l" defTabSz="914400" rtl="0" eaLnBrk="1" fontAlgn="base" latinLnBrk="0" hangingPunct="1">
              <a:lnSpc>
                <a:spcPct val="100000"/>
              </a:lnSpc>
              <a:spcBef>
                <a:spcPct val="20000"/>
              </a:spcBef>
              <a:spcAft>
                <a:spcPct val="0"/>
              </a:spcAft>
              <a:buClrTx/>
              <a:buSzTx/>
              <a:buFontTx/>
              <a:buChar char="•"/>
            </a:pPr>
            <a:r>
              <a:rPr kumimoji="0" lang="uk-UA" altLang="en-US" sz="3200" b="0" i="0" u="none" strike="noStrike" kern="1200" cap="none" spc="0" normalizeH="0" baseline="0" noProof="1">
                <a:solidFill>
                  <a:schemeClr val="tx1"/>
                </a:solidFill>
                <a:latin typeface="Times New Roman" panose="02020603050405020304" charset="0"/>
                <a:ea typeface="+mn-ea"/>
                <a:cs typeface="Times New Roman" panose="02020603050405020304" charset="0"/>
              </a:rPr>
              <a:t>3. </a:t>
            </a:r>
            <a:r>
              <a:rPr kumimoji="0" lang="en-US" altLang="uk-UA" sz="3200" b="0" i="0" u="none" strike="noStrike" kern="1200" cap="none" spc="0" normalizeH="0" baseline="0" noProof="1">
                <a:solidFill>
                  <a:schemeClr val="tx1"/>
                </a:solidFill>
                <a:latin typeface="Times New Roman" panose="02020603050405020304" charset="0"/>
                <a:ea typeface="+mn-ea"/>
                <a:cs typeface="Times New Roman" panose="02020603050405020304" charset="0"/>
              </a:rPr>
              <a:t>Types</a:t>
            </a:r>
            <a:r>
              <a:rPr kumimoji="0" lang="uk-UA" altLang="en-US" sz="3200" b="0" i="0" u="none" strike="noStrike" kern="1200" cap="none" spc="0" normalizeH="0" baseline="0" noProof="1">
                <a:solidFill>
                  <a:schemeClr val="tx1"/>
                </a:solidFill>
                <a:latin typeface="Times New Roman" panose="02020603050405020304" charset="0"/>
                <a:ea typeface="+mn-ea"/>
                <a:cs typeface="Times New Roman" panose="02020603050405020304" charset="0"/>
              </a:rPr>
              <a:t> (</a:t>
            </a:r>
            <a:r>
              <a:rPr kumimoji="0" lang="en-US" altLang="uk-UA" sz="3200" b="0" i="0" u="none" strike="noStrike" kern="1200" cap="none" spc="0" normalizeH="0" baseline="0" noProof="1">
                <a:solidFill>
                  <a:schemeClr val="tx1"/>
                </a:solidFill>
                <a:latin typeface="Times New Roman" panose="02020603050405020304" charset="0"/>
                <a:ea typeface="+mn-ea"/>
                <a:cs typeface="Times New Roman" panose="02020603050405020304" charset="0"/>
              </a:rPr>
              <a:t>categories</a:t>
            </a:r>
            <a:r>
              <a:rPr kumimoji="0" lang="uk-UA" altLang="en-US" sz="3200" b="0" i="0" u="none" strike="noStrike" kern="1200" cap="none" spc="0" normalizeH="0" baseline="0" noProof="1">
                <a:solidFill>
                  <a:schemeClr val="tx1"/>
                </a:solidFill>
                <a:latin typeface="Times New Roman" panose="02020603050405020304" charset="0"/>
                <a:ea typeface="+mn-ea"/>
                <a:cs typeface="Times New Roman" panose="02020603050405020304" charset="0"/>
              </a:rPr>
              <a:t>) </a:t>
            </a:r>
            <a:r>
              <a:rPr lang="en-US" altLang="uk-UA">
                <a:latin typeface="Times New Roman" panose="02020603050405020304" charset="0"/>
                <a:cs typeface="Times New Roman" panose="02020603050405020304" charset="0"/>
                <a:sym typeface="+mn-ea"/>
              </a:rPr>
              <a:t>of</a:t>
            </a:r>
            <a:r>
              <a:rPr lang="uk-UA" altLang="en-US">
                <a:latin typeface="Times New Roman" panose="02020603050405020304" charset="0"/>
                <a:cs typeface="Times New Roman" panose="02020603050405020304" charset="0"/>
                <a:sym typeface="+mn-ea"/>
              </a:rPr>
              <a:t> </a:t>
            </a:r>
            <a:r>
              <a:rPr lang="en-US" altLang="uk-UA">
                <a:latin typeface="Times New Roman" panose="02020603050405020304" charset="0"/>
                <a:cs typeface="Times New Roman" panose="02020603050405020304" charset="0"/>
                <a:sym typeface="+mn-ea"/>
              </a:rPr>
              <a:t>social exclusion.</a:t>
            </a:r>
            <a:endParaRPr kumimoji="0" lang="uk-UA" altLang="en-US" sz="3200" b="0" i="0" u="none" strike="noStrike" kern="1200" cap="none" spc="0" normalizeH="0" baseline="0" noProof="1">
              <a:solidFill>
                <a:schemeClr val="tx1"/>
              </a:solidFill>
              <a:latin typeface="Times New Roman" panose="02020603050405020304" charset="0"/>
              <a:ea typeface="+mn-ea"/>
              <a:cs typeface="Times New Roman" panose="02020603050405020304" charset="0"/>
            </a:endParaRPr>
          </a:p>
          <a:p>
            <a:pPr marL="0" marR="0" indent="0" algn="l" defTabSz="914400" rtl="0" eaLnBrk="1" fontAlgn="base" latinLnBrk="0" hangingPunct="1">
              <a:lnSpc>
                <a:spcPct val="100000"/>
              </a:lnSpc>
              <a:spcBef>
                <a:spcPct val="20000"/>
              </a:spcBef>
              <a:spcAft>
                <a:spcPct val="0"/>
              </a:spcAft>
              <a:buClrTx/>
              <a:buSzTx/>
              <a:buFontTx/>
              <a:buNone/>
            </a:pPr>
            <a:endParaRPr kumimoji="0" lang="uk-UA" altLang="en-US" sz="3200" b="0" i="0" u="none" strike="noStrike" kern="1200" cap="none" spc="0" normalizeH="0" baseline="0" noProof="1">
              <a:solidFill>
                <a:schemeClr val="tx1"/>
              </a:solidFill>
              <a:latin typeface="Times New Roman" panose="02020603050405020304" charset="0"/>
              <a:ea typeface="+mn-ea"/>
              <a:cs typeface="Times New Roman" panose="02020603050405020304" charset="0"/>
            </a:endParaRPr>
          </a:p>
          <a:p>
            <a:pPr marL="0" marR="0" indent="0" algn="l" defTabSz="914400" rtl="0" eaLnBrk="1" fontAlgn="base" latinLnBrk="0" hangingPunct="1">
              <a:lnSpc>
                <a:spcPct val="100000"/>
              </a:lnSpc>
              <a:spcBef>
                <a:spcPct val="20000"/>
              </a:spcBef>
              <a:spcAft>
                <a:spcPct val="0"/>
              </a:spcAft>
              <a:buClrTx/>
              <a:buSzTx/>
              <a:buFontTx/>
              <a:buNone/>
            </a:pPr>
            <a:r>
              <a:rPr kumimoji="0" lang="en-US" altLang="uk-UA" sz="2800" b="1" i="1" u="none" strike="noStrike" kern="1200" cap="none" spc="0" normalizeH="0" baseline="0" noProof="1">
                <a:solidFill>
                  <a:schemeClr val="tx1"/>
                </a:solidFill>
                <a:latin typeface="Times New Roman" panose="02020603050405020304" charset="0"/>
                <a:ea typeface="+mn-ea"/>
                <a:cs typeface="Times New Roman" panose="02020603050405020304" charset="0"/>
              </a:rPr>
              <a:t>Keywords</a:t>
            </a:r>
            <a:r>
              <a:rPr kumimoji="0" lang="uk-UA" altLang="en-US" sz="2800" b="0" i="1" u="none" strike="noStrike" kern="1200" cap="none" spc="0" normalizeH="0" baseline="0" noProof="1">
                <a:solidFill>
                  <a:schemeClr val="tx1"/>
                </a:solidFill>
                <a:latin typeface="Times New Roman" panose="02020603050405020304" charset="0"/>
                <a:ea typeface="+mn-ea"/>
                <a:cs typeface="Times New Roman" panose="02020603050405020304" charset="0"/>
              </a:rPr>
              <a:t>: </a:t>
            </a:r>
            <a:endParaRPr kumimoji="0" lang="uk-UA" altLang="en-US" sz="2800" b="0" i="1" u="none" strike="noStrike" kern="1200" cap="none" spc="0" normalizeH="0" baseline="0" noProof="1">
              <a:solidFill>
                <a:schemeClr val="tx1"/>
              </a:solidFill>
              <a:latin typeface="Times New Roman" panose="02020603050405020304" charset="0"/>
              <a:ea typeface="+mn-ea"/>
              <a:cs typeface="Times New Roman" panose="02020603050405020304" charset="0"/>
            </a:endParaRPr>
          </a:p>
          <a:p>
            <a:pPr marL="0" marR="0" indent="0" algn="l" defTabSz="914400" rtl="0" eaLnBrk="1" fontAlgn="base" latinLnBrk="0" hangingPunct="1">
              <a:lnSpc>
                <a:spcPct val="100000"/>
              </a:lnSpc>
              <a:spcBef>
                <a:spcPct val="20000"/>
              </a:spcBef>
              <a:spcAft>
                <a:spcPct val="0"/>
              </a:spcAft>
              <a:buClrTx/>
              <a:buSzTx/>
              <a:buFontTx/>
              <a:buNone/>
            </a:pPr>
            <a:r>
              <a:rPr kumimoji="0" lang="en-US" altLang="uk-UA" sz="2800" b="0" i="1" u="none" strike="noStrike" kern="1200" cap="none" spc="0" normalizeH="0" baseline="0" noProof="1">
                <a:solidFill>
                  <a:schemeClr val="tx1"/>
                </a:solidFill>
                <a:latin typeface="Times New Roman" panose="02020603050405020304" charset="0"/>
                <a:ea typeface="+mn-ea"/>
                <a:cs typeface="Times New Roman" panose="02020603050405020304" charset="0"/>
              </a:rPr>
              <a:t>inclusion</a:t>
            </a:r>
            <a:r>
              <a:rPr kumimoji="0" lang="uk-UA" altLang="en-US" sz="2800" b="0" i="1" u="none" strike="noStrike" kern="1200" cap="none" spc="0" normalizeH="0" baseline="0" noProof="1">
                <a:solidFill>
                  <a:schemeClr val="tx1"/>
                </a:solidFill>
                <a:latin typeface="Times New Roman" panose="02020603050405020304" charset="0"/>
                <a:ea typeface="+mn-ea"/>
                <a:cs typeface="Times New Roman" panose="02020603050405020304" charset="0"/>
              </a:rPr>
              <a:t>, </a:t>
            </a:r>
            <a:r>
              <a:rPr kumimoji="0" lang="en-US" altLang="uk-UA" sz="2800" b="0" i="1" u="none" strike="noStrike" kern="1200" cap="none" spc="0" normalizeH="0" baseline="0" noProof="1">
                <a:solidFill>
                  <a:schemeClr val="tx1"/>
                </a:solidFill>
                <a:latin typeface="Times New Roman" panose="02020603050405020304" charset="0"/>
                <a:ea typeface="+mn-ea"/>
                <a:cs typeface="Times New Roman" panose="02020603050405020304" charset="0"/>
              </a:rPr>
              <a:t>exclusion</a:t>
            </a:r>
            <a:r>
              <a:rPr kumimoji="0" lang="uk-UA" altLang="en-US" sz="2800" b="0" i="1" u="none" strike="noStrike" kern="1200" cap="none" spc="0" normalizeH="0" baseline="0" noProof="1">
                <a:solidFill>
                  <a:schemeClr val="tx1"/>
                </a:solidFill>
                <a:latin typeface="Times New Roman" panose="02020603050405020304" charset="0"/>
                <a:ea typeface="+mn-ea"/>
                <a:cs typeface="Times New Roman" panose="02020603050405020304" charset="0"/>
              </a:rPr>
              <a:t>, </a:t>
            </a:r>
            <a:endParaRPr kumimoji="0" lang="uk-UA" altLang="en-US" sz="2800" b="0" i="1" u="none" strike="noStrike" kern="1200" cap="none" spc="0" normalizeH="0" baseline="0" noProof="1">
              <a:solidFill>
                <a:schemeClr val="tx1"/>
              </a:solidFill>
              <a:latin typeface="Times New Roman" panose="02020603050405020304" charset="0"/>
              <a:ea typeface="+mn-ea"/>
              <a:cs typeface="Times New Roman" panose="02020603050405020304" charset="0"/>
            </a:endParaRPr>
          </a:p>
          <a:p>
            <a:pPr marL="0" marR="0" indent="0" algn="l" defTabSz="914400" rtl="0" eaLnBrk="1" fontAlgn="base" latinLnBrk="0" hangingPunct="1">
              <a:lnSpc>
                <a:spcPct val="100000"/>
              </a:lnSpc>
              <a:spcBef>
                <a:spcPct val="20000"/>
              </a:spcBef>
              <a:spcAft>
                <a:spcPct val="0"/>
              </a:spcAft>
              <a:buClrTx/>
              <a:buSzTx/>
              <a:buFontTx/>
              <a:buNone/>
            </a:pPr>
            <a:r>
              <a:rPr kumimoji="0" lang="en-US" altLang="uk-UA" sz="2800" b="0" i="1" u="none" strike="noStrike" kern="1200" cap="none" spc="0" normalizeH="0" baseline="0" noProof="1">
                <a:solidFill>
                  <a:schemeClr val="tx1"/>
                </a:solidFill>
                <a:latin typeface="Times New Roman" panose="02020603050405020304" charset="0"/>
                <a:ea typeface="+mn-ea"/>
                <a:cs typeface="Times New Roman" panose="02020603050405020304" charset="0"/>
              </a:rPr>
              <a:t>integration</a:t>
            </a:r>
            <a:r>
              <a:rPr kumimoji="0" lang="uk-UA" altLang="en-US" sz="2800" b="0" i="1" u="none" strike="noStrike" kern="1200" cap="none" spc="0" normalizeH="0" baseline="0" noProof="1">
                <a:solidFill>
                  <a:schemeClr val="tx1"/>
                </a:solidFill>
                <a:latin typeface="Times New Roman" panose="02020603050405020304" charset="0"/>
                <a:ea typeface="+mn-ea"/>
                <a:cs typeface="Times New Roman" panose="02020603050405020304" charset="0"/>
              </a:rPr>
              <a:t>, </a:t>
            </a:r>
            <a:r>
              <a:rPr kumimoji="0" lang="en-US" altLang="uk-UA" sz="2800" b="0" i="1" u="none" strike="noStrike" kern="1200" cap="none" spc="0" normalizeH="0" baseline="0" noProof="1">
                <a:solidFill>
                  <a:schemeClr val="tx1"/>
                </a:solidFill>
                <a:latin typeface="Times New Roman" panose="02020603050405020304" charset="0"/>
                <a:ea typeface="+mn-ea"/>
                <a:cs typeface="Times New Roman" panose="02020603050405020304" charset="0"/>
              </a:rPr>
              <a:t>segregation</a:t>
            </a:r>
            <a:r>
              <a:rPr kumimoji="0" lang="uk-UA" altLang="en-US" sz="2800" b="0" i="1" u="none" strike="noStrike" kern="1200" cap="none" spc="0" normalizeH="0" baseline="0" noProof="1">
                <a:solidFill>
                  <a:schemeClr val="tx1"/>
                </a:solidFill>
                <a:latin typeface="Times New Roman" panose="02020603050405020304" charset="0"/>
                <a:ea typeface="+mn-ea"/>
                <a:cs typeface="Times New Roman" panose="02020603050405020304" charset="0"/>
              </a:rPr>
              <a:t>.</a:t>
            </a:r>
            <a:endParaRPr kumimoji="0" lang="uk-UA" altLang="en-US" sz="2800" b="0" i="1" u="none" strike="noStrike" kern="1200" cap="none" spc="0" normalizeH="0" baseline="0" noProof="1">
              <a:solidFill>
                <a:schemeClr val="tx1"/>
              </a:solidFill>
              <a:latin typeface="Times New Roman" panose="02020603050405020304" charset="0"/>
              <a:ea typeface="+mn-ea"/>
              <a:cs typeface="Times New Roman" panose="02020603050405020304" charset="0"/>
            </a:endParaRPr>
          </a:p>
        </p:txBody>
      </p:sp>
      <p:pic>
        <p:nvPicPr>
          <p:cNvPr id="4099" name="Picture 3" descr="ексклюзія"/>
          <p:cNvPicPr>
            <a:picLocks noChangeAspect="1"/>
          </p:cNvPicPr>
          <p:nvPr/>
        </p:nvPicPr>
        <p:blipFill>
          <a:blip r:embed="rId1"/>
          <a:stretch>
            <a:fillRect/>
          </a:stretch>
        </p:blipFill>
        <p:spPr>
          <a:xfrm>
            <a:off x="8039100" y="3492500"/>
            <a:ext cx="4152900" cy="3365500"/>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4000">
                <a:latin typeface="Times New Roman" panose="02020603050405020304" charset="0"/>
                <a:cs typeface="Times New Roman" panose="02020603050405020304" charset="0"/>
              </a:rPr>
              <a:t>Literature sources</a:t>
            </a:r>
            <a:endParaRPr lang="en-US" sz="4000">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609600" y="1600200"/>
            <a:ext cx="10972800" cy="4932680"/>
          </a:xfrm>
        </p:spPr>
        <p:txBody>
          <a:bodyPr/>
          <a:p>
            <a:r>
              <a:rPr lang="en-US" sz="2400">
                <a:latin typeface="Times New Roman" panose="02020603050405020304" charset="0"/>
                <a:cs typeface="Times New Roman" panose="02020603050405020304" charset="0"/>
              </a:rPr>
              <a:t>Duvnjak, A. and Harris, P., 2019. Social inclusion in a ‘risk society’: Identifying the barriers and facilitators of inclusion across different communities and contexts. Journal of Social Inclusion, 10(2), pp.1–3. DOI: http://doi.org/10.36251/josi.183</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Harris, P. and Sawrikar, P., 2020. Challenges to social inclusion are being illuminated in the era of social distancing. Journal of Social Inclusion, 11(1), pp.1–4. DOI: http://doi.org/10.36251/josi.195</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Oudshoorn, A., Van Berkum, A. and Van Loon, C., 2018. A History of Women’s Homelessness: The Making of a Crisis. Journal of Social Inclusion, 9(1), pp.5–20. DOI: http://doi.org/10.36251/josi.128</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Social Exclusion and Policies of Inclusion (2022). Publisher: Springer Singapore. 318 p. DOI: https://doi.org/10.1007/978-981-16-9773-9</a:t>
            </a:r>
            <a:endParaRPr lang="en-US" sz="2400">
              <a:latin typeface="Times New Roman" panose="02020603050405020304" charset="0"/>
              <a:cs typeface="Times New Roman" panose="020206030504050203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65760" y="274955"/>
            <a:ext cx="11670665" cy="976630"/>
          </a:xfrm>
        </p:spPr>
        <p:txBody>
          <a:bodyPr/>
          <a:p>
            <a:br>
              <a:rPr lang="uk-UA" altLang="en-US" sz="3600">
                <a:solidFill>
                  <a:schemeClr val="tx1"/>
                </a:solidFill>
                <a:latin typeface="Times New Roman" panose="02020603050405020304" charset="0"/>
                <a:ea typeface="+mn-ea"/>
                <a:cs typeface="Times New Roman" panose="02020603050405020304" charset="0"/>
                <a:sym typeface="+mn-ea"/>
              </a:rPr>
            </a:br>
            <a:r>
              <a:rPr lang="uk-UA" altLang="en-US" sz="3200" b="1">
                <a:solidFill>
                  <a:schemeClr val="tx1"/>
                </a:solidFill>
                <a:latin typeface="Times New Roman" panose="02020603050405020304" charset="0"/>
                <a:ea typeface="+mn-ea"/>
                <a:cs typeface="Times New Roman" panose="02020603050405020304" charset="0"/>
                <a:sym typeface="+mn-ea"/>
              </a:rPr>
              <a:t>1. </a:t>
            </a:r>
            <a:r>
              <a:rPr lang="en-US" altLang="uk-UA" sz="3200" b="1">
                <a:solidFill>
                  <a:schemeClr val="tx1"/>
                </a:solidFill>
                <a:latin typeface="Times New Roman" panose="02020603050405020304" charset="0"/>
                <a:ea typeface="+mn-ea"/>
                <a:cs typeface="Times New Roman" panose="02020603050405020304" charset="0"/>
                <a:sym typeface="+mn-ea"/>
              </a:rPr>
              <a:t>Social exclusion</a:t>
            </a:r>
            <a:r>
              <a:rPr lang="uk-UA" altLang="en-US" sz="3200" b="1">
                <a:solidFill>
                  <a:schemeClr val="tx1"/>
                </a:solidFill>
                <a:latin typeface="Times New Roman" panose="02020603050405020304" charset="0"/>
                <a:ea typeface="+mn-ea"/>
                <a:cs typeface="Times New Roman" panose="02020603050405020304" charset="0"/>
                <a:sym typeface="+mn-ea"/>
              </a:rPr>
              <a:t>: </a:t>
            </a:r>
            <a:r>
              <a:rPr lang="en-US" altLang="uk-UA" sz="3200" b="1">
                <a:solidFill>
                  <a:schemeClr val="tx1"/>
                </a:solidFill>
                <a:latin typeface="Times New Roman" panose="02020603050405020304" charset="0"/>
                <a:ea typeface="+mn-ea"/>
                <a:cs typeface="Times New Roman" panose="02020603050405020304" charset="0"/>
                <a:sym typeface="+mn-ea"/>
              </a:rPr>
              <a:t>reasons</a:t>
            </a:r>
            <a:r>
              <a:rPr lang="uk-UA" altLang="en-US" sz="3200" b="1">
                <a:solidFill>
                  <a:schemeClr val="tx1"/>
                </a:solidFill>
                <a:latin typeface="Times New Roman" panose="02020603050405020304" charset="0"/>
                <a:ea typeface="+mn-ea"/>
                <a:cs typeface="Times New Roman" panose="02020603050405020304" charset="0"/>
                <a:sym typeface="+mn-ea"/>
              </a:rPr>
              <a:t>, </a:t>
            </a:r>
            <a:r>
              <a:rPr lang="en-US" altLang="uk-UA" sz="3200" b="1">
                <a:solidFill>
                  <a:schemeClr val="tx1"/>
                </a:solidFill>
                <a:latin typeface="Times New Roman" panose="02020603050405020304" charset="0"/>
                <a:ea typeface="+mn-ea"/>
                <a:cs typeface="Times New Roman" panose="02020603050405020304" charset="0"/>
                <a:sym typeface="+mn-ea"/>
              </a:rPr>
              <a:t>forms of </a:t>
            </a:r>
            <a:r>
              <a:rPr lang="uk-UA" altLang="en-US" sz="3200" b="1">
                <a:solidFill>
                  <a:schemeClr val="tx1"/>
                </a:solidFill>
                <a:latin typeface="Times New Roman" panose="02020603050405020304" charset="0"/>
                <a:ea typeface="+mn-ea"/>
                <a:cs typeface="Times New Roman" panose="02020603050405020304" charset="0"/>
                <a:sym typeface="+mn-ea"/>
              </a:rPr>
              <a:t> </a:t>
            </a:r>
            <a:r>
              <a:rPr lang="en-US" altLang="uk-UA" sz="3200" b="1">
                <a:solidFill>
                  <a:schemeClr val="tx1"/>
                </a:solidFill>
                <a:latin typeface="Times New Roman" panose="02020603050405020304" charset="0"/>
                <a:ea typeface="+mn-ea"/>
                <a:cs typeface="Times New Roman" panose="02020603050405020304" charset="0"/>
                <a:sym typeface="+mn-ea"/>
              </a:rPr>
              <a:t>appearance in modern society</a:t>
            </a:r>
            <a:r>
              <a:rPr lang="uk-UA" altLang="en-US" sz="3200" b="1">
                <a:solidFill>
                  <a:schemeClr val="tx1"/>
                </a:solidFill>
                <a:latin typeface="Times New Roman" panose="02020603050405020304" charset="0"/>
                <a:ea typeface="+mn-ea"/>
                <a:cs typeface="Times New Roman" panose="02020603050405020304" charset="0"/>
                <a:sym typeface="+mn-ea"/>
              </a:rPr>
              <a:t>.</a:t>
            </a:r>
            <a:br>
              <a:rPr kumimoji="0" lang="uk-UA" altLang="en-US" sz="3200" b="1" i="0" u="none" strike="noStrike" kern="1200" cap="none" spc="0" normalizeH="0" baseline="0" noProof="1">
                <a:solidFill>
                  <a:schemeClr val="tx1"/>
                </a:solidFill>
                <a:latin typeface="Times New Roman" panose="02020603050405020304" charset="0"/>
                <a:ea typeface="+mn-ea"/>
                <a:cs typeface="Times New Roman" panose="02020603050405020304" charset="0"/>
              </a:rPr>
            </a:br>
            <a:endParaRPr lang="en-US" sz="3200" b="1">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609600" y="1588770"/>
            <a:ext cx="11183620" cy="4825365"/>
          </a:xfrm>
        </p:spPr>
        <p:txBody>
          <a:bodyPr/>
          <a:p>
            <a:pPr marL="0" indent="0">
              <a:buNone/>
            </a:pPr>
            <a:r>
              <a:rPr lang="en-US" sz="2800">
                <a:latin typeface="Times New Roman" panose="02020603050405020304" charset="0"/>
                <a:cs typeface="Times New Roman" panose="02020603050405020304" charset="0"/>
              </a:rPr>
              <a:t>	</a:t>
            </a:r>
            <a:r>
              <a:rPr lang="en-US" sz="2800" b="1">
                <a:latin typeface="Times New Roman" panose="02020603050405020304" charset="0"/>
                <a:cs typeface="Times New Roman" panose="02020603050405020304" charset="0"/>
              </a:rPr>
              <a:t>Social inclusion</a:t>
            </a:r>
            <a:r>
              <a:rPr lang="en-US" sz="2800">
                <a:latin typeface="Times New Roman" panose="02020603050405020304" charset="0"/>
                <a:cs typeface="Times New Roman" panose="02020603050405020304" charset="0"/>
              </a:rPr>
              <a:t> describes </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the state of </a:t>
            </a:r>
            <a:r>
              <a:rPr lang="en-US" sz="2800" i="1">
                <a:gradFill>
                  <a:gsLst>
                    <a:gs pos="0">
                      <a:srgbClr val="007BD3"/>
                    </a:gs>
                    <a:gs pos="100000">
                      <a:srgbClr val="034373"/>
                    </a:gs>
                  </a:gsLst>
                  <a:lin scaled="0"/>
                </a:gradFill>
                <a:latin typeface="Times New Roman" panose="02020603050405020304" charset="0"/>
                <a:cs typeface="Times New Roman" panose="02020603050405020304" charset="0"/>
              </a:rPr>
              <a:t>being included</a:t>
            </a:r>
            <a:r>
              <a:rPr lang="en-US" sz="2800" i="1">
                <a:latin typeface="Times New Roman" panose="02020603050405020304" charset="0"/>
                <a:cs typeface="Times New Roman" panose="02020603050405020304" charset="0"/>
              </a:rPr>
              <a:t> </a:t>
            </a:r>
            <a:r>
              <a:rPr lang="en-US" sz="2800">
                <a:latin typeface="Times New Roman" panose="02020603050405020304" charset="0"/>
                <a:cs typeface="Times New Roman" panose="02020603050405020304" charset="0"/>
              </a:rPr>
              <a:t>in a community and society </a:t>
            </a:r>
            <a:r>
              <a:rPr lang="en-US" sz="2800" i="1">
                <a:solidFill>
                  <a:schemeClr val="tx1"/>
                </a:solidFill>
                <a:latin typeface="Times New Roman" panose="02020603050405020304" charset="0"/>
                <a:cs typeface="Times New Roman" panose="02020603050405020304" charset="0"/>
              </a:rPr>
              <a:t>as a whole</a:t>
            </a:r>
            <a:r>
              <a:rPr lang="en-US" sz="2800">
                <a:latin typeface="Times New Roman" panose="02020603050405020304" charset="0"/>
                <a:cs typeface="Times New Roman" panose="02020603050405020304" charset="0"/>
              </a:rPr>
              <a:t>; </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a condition in which individuals and groups can </a:t>
            </a:r>
            <a:r>
              <a:rPr lang="en-US" sz="2800" i="1">
                <a:solidFill>
                  <a:schemeClr val="accent2"/>
                </a:solidFill>
                <a:latin typeface="Times New Roman" panose="02020603050405020304" charset="0"/>
                <a:cs typeface="Times New Roman" panose="02020603050405020304" charset="0"/>
              </a:rPr>
              <a:t>access the range of available opportunities</a:t>
            </a:r>
            <a:r>
              <a:rPr lang="en-US" sz="2800">
                <a:latin typeface="Times New Roman" panose="02020603050405020304" charset="0"/>
                <a:cs typeface="Times New Roman" panose="02020603050405020304" charset="0"/>
              </a:rPr>
              <a:t>, </a:t>
            </a:r>
            <a:r>
              <a:rPr lang="en-US" sz="2800" i="1">
                <a:solidFill>
                  <a:schemeClr val="accent2"/>
                </a:solidFill>
                <a:latin typeface="Times New Roman" panose="02020603050405020304" charset="0"/>
                <a:cs typeface="Times New Roman" panose="02020603050405020304" charset="0"/>
              </a:rPr>
              <a:t>services and resources</a:t>
            </a:r>
            <a:r>
              <a:rPr lang="en-US" sz="2800">
                <a:latin typeface="Times New Roman" panose="02020603050405020304" charset="0"/>
                <a:cs typeface="Times New Roman" panose="02020603050405020304" charset="0"/>
              </a:rPr>
              <a:t> and contribute to planning and decision making. </a:t>
            </a:r>
            <a:endParaRPr lang="en-US" sz="2800">
              <a:latin typeface="Times New Roman" panose="02020603050405020304" charset="0"/>
              <a:cs typeface="Times New Roman" panose="02020603050405020304" charset="0"/>
            </a:endParaRPr>
          </a:p>
          <a:p>
            <a:pPr marL="0" indent="0">
              <a:buNone/>
            </a:pPr>
            <a:endParaRPr lang="en-US" sz="2800">
              <a:latin typeface="Times New Roman" panose="02020603050405020304" charset="0"/>
              <a:cs typeface="Times New Roman" panose="02020603050405020304" charset="0"/>
            </a:endParaRPr>
          </a:p>
          <a:p>
            <a:pPr marL="0" indent="0">
              <a:buNone/>
            </a:pPr>
            <a:r>
              <a:rPr lang="en-US" sz="2800">
                <a:latin typeface="Times New Roman" panose="02020603050405020304" charset="0"/>
                <a:cs typeface="Times New Roman" panose="02020603050405020304" charset="0"/>
              </a:rPr>
              <a:t>	It also refers to the </a:t>
            </a:r>
            <a:r>
              <a:rPr lang="en-US" sz="2800">
                <a:solidFill>
                  <a:schemeClr val="accent2"/>
                </a:solidFill>
                <a:latin typeface="Times New Roman" panose="02020603050405020304" charset="0"/>
                <a:cs typeface="Times New Roman" panose="02020603050405020304" charset="0"/>
              </a:rPr>
              <a:t>actions and processes</a:t>
            </a:r>
            <a:r>
              <a:rPr lang="en-US" sz="2800">
                <a:latin typeface="Times New Roman" panose="02020603050405020304" charset="0"/>
                <a:cs typeface="Times New Roman" panose="02020603050405020304" charset="0"/>
              </a:rPr>
              <a:t> needed to </a:t>
            </a:r>
            <a:r>
              <a:rPr lang="en-US" sz="2800">
                <a:solidFill>
                  <a:schemeClr val="accent2"/>
                </a:solidFill>
                <a:latin typeface="Times New Roman" panose="02020603050405020304" charset="0"/>
                <a:cs typeface="Times New Roman" panose="02020603050405020304" charset="0"/>
              </a:rPr>
              <a:t>transform the situation</a:t>
            </a:r>
            <a:r>
              <a:rPr lang="en-US" sz="2800">
                <a:latin typeface="Times New Roman" panose="02020603050405020304" charset="0"/>
                <a:cs typeface="Times New Roman" panose="02020603050405020304" charset="0"/>
              </a:rPr>
              <a:t> of those </a:t>
            </a:r>
            <a:r>
              <a:rPr lang="en-US" sz="2800">
                <a:solidFill>
                  <a:srgbClr val="C00000"/>
                </a:solidFill>
                <a:latin typeface="Times New Roman" panose="02020603050405020304" charset="0"/>
                <a:cs typeface="Times New Roman" panose="02020603050405020304" charset="0"/>
              </a:rPr>
              <a:t>who are socially excluded</a:t>
            </a:r>
            <a:r>
              <a:rPr lang="en-US" sz="2800">
                <a:latin typeface="Times New Roman" panose="02020603050405020304" charset="0"/>
                <a:cs typeface="Times New Roman" panose="02020603050405020304" charset="0"/>
              </a:rPr>
              <a:t>, by influencing institutions and changing the perceptions that create and sustain exclusion.</a:t>
            </a:r>
            <a:endParaRPr lang="en-US" sz="2800">
              <a:latin typeface="Times New Roman" panose="02020603050405020304" charset="0"/>
              <a:cs typeface="Times New Roman" panose="020206030504050203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descr="image"/>
          <p:cNvPicPr>
            <a:picLocks noChangeAspect="1"/>
          </p:cNvPicPr>
          <p:nvPr/>
        </p:nvPicPr>
        <p:blipFill>
          <a:blip r:embed="rId1"/>
          <a:stretch>
            <a:fillRect/>
          </a:stretch>
        </p:blipFill>
        <p:spPr>
          <a:xfrm>
            <a:off x="-635" y="40640"/>
            <a:ext cx="12192635" cy="68199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l"/>
            <a:r>
              <a:rPr lang="en-US" sz="3200" i="1">
                <a:latin typeface="Times New Roman" panose="02020603050405020304" charset="0"/>
                <a:cs typeface="Times New Roman" panose="02020603050405020304" charset="0"/>
              </a:rPr>
              <a:t>Key words</a:t>
            </a:r>
            <a:endParaRPr lang="en-US" sz="3200" i="1">
              <a:latin typeface="Times New Roman" panose="02020603050405020304" charset="0"/>
              <a:cs typeface="Times New Roman" panose="02020603050405020304" charset="0"/>
            </a:endParaRPr>
          </a:p>
        </p:txBody>
      </p:sp>
      <p:sp>
        <p:nvSpPr>
          <p:cNvPr id="3" name="Content Placeholder 2"/>
          <p:cNvSpPr>
            <a:spLocks noGrp="1"/>
          </p:cNvSpPr>
          <p:nvPr>
            <p:ph idx="1"/>
          </p:nvPr>
        </p:nvSpPr>
        <p:spPr/>
        <p:txBody>
          <a:bodyPr/>
          <a:p>
            <a:r>
              <a:rPr lang="en-US" sz="2800" b="1" i="1">
                <a:latin typeface="Times New Roman" panose="02020603050405020304" charset="0"/>
                <a:cs typeface="Times New Roman" panose="02020603050405020304" charset="0"/>
              </a:rPr>
              <a:t>Segregation</a:t>
            </a:r>
            <a:r>
              <a:rPr lang="en-US" sz="2800">
                <a:latin typeface="Times New Roman" panose="02020603050405020304" charset="0"/>
                <a:cs typeface="Times New Roman" panose="02020603050405020304" charset="0"/>
              </a:rPr>
              <a:t> is the systematic separation of people into separate groups in daily life; systematic separation of facilities and services such as housing, healthcare, education, employment, and transportation on discrimination grounds. </a:t>
            </a:r>
            <a:endParaRPr lang="en-US" sz="2800">
              <a:latin typeface="Times New Roman" panose="02020603050405020304" charset="0"/>
              <a:cs typeface="Times New Roman" panose="02020603050405020304" charset="0"/>
            </a:endParaRPr>
          </a:p>
          <a:p>
            <a:endParaRPr lang="en-US" sz="2800">
              <a:latin typeface="Times New Roman" panose="02020603050405020304" charset="0"/>
              <a:cs typeface="Times New Roman" panose="02020603050405020304" charset="0"/>
            </a:endParaRPr>
          </a:p>
          <a:p>
            <a:r>
              <a:rPr lang="en-US" sz="2800" b="1" i="1">
                <a:latin typeface="Times New Roman" panose="02020603050405020304" charset="0"/>
                <a:cs typeface="Times New Roman" panose="02020603050405020304" charset="0"/>
              </a:rPr>
              <a:t>Integration</a:t>
            </a:r>
            <a:r>
              <a:rPr lang="en-US" sz="2800">
                <a:latin typeface="Times New Roman" panose="02020603050405020304" charset="0"/>
                <a:cs typeface="Times New Roman" panose="02020603050405020304" charset="0"/>
              </a:rPr>
              <a:t> is a dynamic, multi-actor process of mutual engagement that facilitates effective participation by all members of a diverse society in economic, political, social and cultural life, and fosters a shared sense of belonging at national and local levels.</a:t>
            </a:r>
            <a:endParaRPr lang="en-US" sz="2800">
              <a:latin typeface="Times New Roman" panose="02020603050405020304" charset="0"/>
              <a:cs typeface="Times New Roman" panose="02020603050405020304" charset="0"/>
            </a:endParaRPr>
          </a:p>
          <a:p>
            <a:endParaRPr lang="en-US" sz="2800">
              <a:latin typeface="Times New Roman" panose="02020603050405020304" charset="0"/>
              <a:cs typeface="Times New Roman" panose="02020603050405020304" charset="0"/>
            </a:endParaRPr>
          </a:p>
          <a:p>
            <a:endParaRPr lang="en-US" sz="2800">
              <a:latin typeface="Times New Roman" panose="02020603050405020304" charset="0"/>
              <a:cs typeface="Times New Roman" panose="020206030504050203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274955"/>
            <a:ext cx="10972800" cy="655320"/>
          </a:xfrm>
        </p:spPr>
        <p:txBody>
          <a:bodyPr/>
          <a:p>
            <a:r>
              <a:rPr lang="en-US" sz="3200">
                <a:latin typeface="Times New Roman" panose="02020603050405020304" charset="0"/>
                <a:cs typeface="Times New Roman" panose="02020603050405020304" charset="0"/>
              </a:rPr>
              <a:t>Difference between the notions</a:t>
            </a:r>
            <a:endParaRPr lang="en-US" sz="3200">
              <a:latin typeface="Times New Roman" panose="02020603050405020304" charset="0"/>
              <a:cs typeface="Times New Roman" panose="02020603050405020304" charset="0"/>
            </a:endParaRPr>
          </a:p>
        </p:txBody>
      </p:sp>
      <p:pic>
        <p:nvPicPr>
          <p:cNvPr id="4" name="Picture 3" descr="difference"/>
          <p:cNvPicPr>
            <a:picLocks noChangeAspect="1"/>
          </p:cNvPicPr>
          <p:nvPr/>
        </p:nvPicPr>
        <p:blipFill>
          <a:blip r:embed="rId1"/>
          <a:stretch>
            <a:fillRect/>
          </a:stretch>
        </p:blipFill>
        <p:spPr>
          <a:xfrm>
            <a:off x="2186305" y="1205230"/>
            <a:ext cx="8315960" cy="565340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274955"/>
            <a:ext cx="10972800" cy="888365"/>
          </a:xfrm>
        </p:spPr>
        <p:txBody>
          <a:bodyPr/>
          <a:p>
            <a:r>
              <a:rPr lang="en-US" altLang="uk-UA" sz="3200">
                <a:solidFill>
                  <a:schemeClr val="tx1"/>
                </a:solidFill>
                <a:latin typeface="Times New Roman" panose="02020603050405020304" charset="0"/>
                <a:ea typeface="+mn-ea"/>
                <a:cs typeface="Times New Roman" panose="02020603050405020304" charset="0"/>
                <a:sym typeface="+mn-ea"/>
              </a:rPr>
              <a:t>Social exclusion</a:t>
            </a:r>
            <a:r>
              <a:rPr lang="uk-UA" altLang="en-US" sz="3200">
                <a:solidFill>
                  <a:schemeClr val="tx1"/>
                </a:solidFill>
                <a:latin typeface="Times New Roman" panose="02020603050405020304" charset="0"/>
                <a:ea typeface="+mn-ea"/>
                <a:cs typeface="Times New Roman" panose="02020603050405020304" charset="0"/>
                <a:sym typeface="+mn-ea"/>
              </a:rPr>
              <a:t>: </a:t>
            </a:r>
            <a:r>
              <a:rPr lang="en-US" altLang="uk-UA" sz="3200">
                <a:solidFill>
                  <a:schemeClr val="tx1"/>
                </a:solidFill>
                <a:latin typeface="Times New Roman" panose="02020603050405020304" charset="0"/>
                <a:ea typeface="+mn-ea"/>
                <a:cs typeface="Times New Roman" panose="02020603050405020304" charset="0"/>
                <a:sym typeface="+mn-ea"/>
              </a:rPr>
              <a:t>reasons</a:t>
            </a:r>
            <a:endParaRPr lang="en-US" sz="3200">
              <a:latin typeface="Times New Roman" panose="02020603050405020304" charset="0"/>
              <a:cs typeface="Times New Roman" panose="02020603050405020304" charset="0"/>
            </a:endParaRPr>
          </a:p>
        </p:txBody>
      </p:sp>
      <p:sp>
        <p:nvSpPr>
          <p:cNvPr id="3" name="Content Placeholder 2"/>
          <p:cNvSpPr>
            <a:spLocks noGrp="1"/>
          </p:cNvSpPr>
          <p:nvPr>
            <p:ph idx="1"/>
          </p:nvPr>
        </p:nvSpPr>
        <p:spPr/>
        <p:txBody>
          <a:bodyPr/>
          <a:p>
            <a:r>
              <a:rPr lang="en-US" sz="2800" b="1">
                <a:latin typeface="Times New Roman" panose="02020603050405020304" charset="0"/>
                <a:cs typeface="Times New Roman" panose="02020603050405020304" charset="0"/>
              </a:rPr>
              <a:t>Social exclusion</a:t>
            </a:r>
            <a:r>
              <a:rPr lang="en-US" sz="2800">
                <a:latin typeface="Times New Roman" panose="02020603050405020304" charset="0"/>
                <a:cs typeface="Times New Roman" panose="02020603050405020304" charset="0"/>
              </a:rPr>
              <a:t> is the process of excluding a person or group of people </a:t>
            </a:r>
            <a:r>
              <a:rPr lang="en-US" sz="2800">
                <a:solidFill>
                  <a:schemeClr val="accent2"/>
                </a:solidFill>
                <a:latin typeface="Times New Roman" panose="02020603050405020304" charset="0"/>
                <a:cs typeface="Times New Roman" panose="02020603050405020304" charset="0"/>
              </a:rPr>
              <a:t>from a certain system of social relations </a:t>
            </a:r>
            <a:r>
              <a:rPr lang="en-US" sz="2800">
                <a:latin typeface="Times New Roman" panose="02020603050405020304" charset="0"/>
                <a:cs typeface="Times New Roman" panose="02020603050405020304" charset="0"/>
              </a:rPr>
              <a:t>that give access to socio-cultural benefits and guarantee the satisfaction of individual and social needs. </a:t>
            </a:r>
            <a:endParaRPr lang="en-US" sz="2800">
              <a:latin typeface="Times New Roman" panose="02020603050405020304" charset="0"/>
              <a:cs typeface="Times New Roman" panose="02020603050405020304" charset="0"/>
            </a:endParaRPr>
          </a:p>
          <a:p>
            <a:pPr marL="0" indent="0">
              <a:buNone/>
            </a:pPr>
            <a:endParaRPr lang="en-US" sz="2800">
              <a:latin typeface="Times New Roman" panose="02020603050405020304" charset="0"/>
              <a:cs typeface="Times New Roman" panose="02020603050405020304" charset="0"/>
            </a:endParaRPr>
          </a:p>
          <a:p>
            <a:pPr marL="0" indent="0">
              <a:buNone/>
            </a:pPr>
            <a:r>
              <a:rPr lang="en-US" sz="2800">
                <a:latin typeface="Times New Roman" panose="02020603050405020304" charset="0"/>
                <a:cs typeface="Times New Roman" panose="02020603050405020304" charset="0"/>
              </a:rPr>
              <a:t>	</a:t>
            </a:r>
            <a:r>
              <a:rPr lang="en-US" sz="2800" b="1" i="1">
                <a:latin typeface="Times New Roman" panose="02020603050405020304" charset="0"/>
                <a:cs typeface="Times New Roman" panose="02020603050405020304" charset="0"/>
              </a:rPr>
              <a:t>Reasons: </a:t>
            </a:r>
            <a:endParaRPr lang="en-US" sz="2800">
              <a:latin typeface="Times New Roman" panose="02020603050405020304" charset="0"/>
              <a:cs typeface="Times New Roman" panose="02020603050405020304" charset="0"/>
            </a:endParaRPr>
          </a:p>
          <a:p>
            <a:pPr>
              <a:buFont typeface="Wingdings" panose="05000000000000000000" charset="0"/>
              <a:buChar char="ü"/>
            </a:pPr>
            <a:r>
              <a:rPr lang="en-US" sz="2800">
                <a:latin typeface="Times New Roman" panose="02020603050405020304" charset="0"/>
                <a:cs typeface="Times New Roman" panose="02020603050405020304" charset="0"/>
              </a:rPr>
              <a:t>social differences </a:t>
            </a:r>
            <a:endParaRPr lang="en-US" sz="2800">
              <a:latin typeface="Times New Roman" panose="02020603050405020304" charset="0"/>
              <a:cs typeface="Times New Roman" panose="02020603050405020304" charset="0"/>
            </a:endParaRPr>
          </a:p>
          <a:p>
            <a:pPr>
              <a:buFont typeface="Wingdings" panose="05000000000000000000" charset="0"/>
              <a:buChar char="ü"/>
            </a:pPr>
            <a:r>
              <a:rPr lang="en-US" sz="2800">
                <a:latin typeface="Times New Roman" panose="02020603050405020304" charset="0"/>
                <a:cs typeface="Times New Roman" panose="02020603050405020304" charset="0"/>
              </a:rPr>
              <a:t>social inequality and injustice, </a:t>
            </a:r>
            <a:endParaRPr lang="en-US" sz="2800">
              <a:latin typeface="Times New Roman" panose="02020603050405020304" charset="0"/>
              <a:cs typeface="Times New Roman" panose="02020603050405020304" charset="0"/>
            </a:endParaRPr>
          </a:p>
          <a:p>
            <a:pPr>
              <a:buFont typeface="Wingdings" panose="05000000000000000000" charset="0"/>
              <a:buChar char="ü"/>
            </a:pPr>
            <a:r>
              <a:rPr lang="en-US" sz="2800">
                <a:latin typeface="Times New Roman" panose="02020603050405020304" charset="0"/>
                <a:cs typeface="Times New Roman" panose="02020603050405020304" charset="0"/>
              </a:rPr>
              <a:t>social deprivation, </a:t>
            </a:r>
            <a:endParaRPr lang="en-US" sz="2800">
              <a:latin typeface="Times New Roman" panose="02020603050405020304" charset="0"/>
              <a:cs typeface="Times New Roman" panose="02020603050405020304" charset="0"/>
            </a:endParaRPr>
          </a:p>
          <a:p>
            <a:pPr>
              <a:buFont typeface="Wingdings" panose="05000000000000000000" charset="0"/>
              <a:buChar char="ü"/>
            </a:pPr>
            <a:r>
              <a:rPr lang="en-US" sz="2800">
                <a:latin typeface="Times New Roman" panose="02020603050405020304" charset="0"/>
                <a:cs typeface="Times New Roman" panose="02020603050405020304" charset="0"/>
              </a:rPr>
              <a:t>violation of human rights and freedoms</a:t>
            </a:r>
            <a:endParaRPr lang="en-US" sz="2800">
              <a:latin typeface="Times New Roman" panose="02020603050405020304" charset="0"/>
              <a:cs typeface="Times New Roman" panose="02020603050405020304" charset="0"/>
            </a:endParaRPr>
          </a:p>
        </p:txBody>
      </p:sp>
    </p:spTree>
  </p:cSld>
  <p:clrMapOvr>
    <a:masterClrMapping/>
  </p:clrMapOvr>
</p:sld>
</file>

<file path=ppt/theme/theme1.xml><?xml version="1.0" encoding="utf-8"?>
<a:theme xmlns:a="http://schemas.openxmlformats.org/drawingml/2006/main" name="Business Cooperate">
  <a:themeElements>
    <a:clrScheme name="Business Coope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siness Cooperat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usiness Coope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siness Cooper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siness Cooper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siness Cooper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siness Cooper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siness Cooper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siness Cooper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siness Cooper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siness Cooper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siness Cooper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siness Cooper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siness Cooper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7426</Words>
  <Application>WPS Presentation</Application>
  <PresentationFormat>Widescreen</PresentationFormat>
  <Paragraphs>162</Paragraphs>
  <Slides>23</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23</vt:i4>
      </vt:variant>
    </vt:vector>
  </HeadingPairs>
  <TitlesOfParts>
    <vt:vector size="36" baseType="lpstr">
      <vt:lpstr>Arial</vt:lpstr>
      <vt:lpstr>SimSun</vt:lpstr>
      <vt:lpstr>Wingdings</vt:lpstr>
      <vt:lpstr>Times New Roman</vt:lpstr>
      <vt:lpstr>Wingdings</vt:lpstr>
      <vt:lpstr>Microsoft YaHei</vt:lpstr>
      <vt:lpstr>Arial Unicode MS</vt:lpstr>
      <vt:lpstr>Calibri</vt:lpstr>
      <vt:lpstr>Century Schoolbook</vt:lpstr>
      <vt:lpstr>Rambla</vt:lpstr>
      <vt:lpstr>Segoe Print</vt:lpstr>
      <vt:lpstr>Century Gothic</vt:lpstr>
      <vt:lpstr>Business Cooperate</vt:lpstr>
      <vt:lpstr>Social inclusion.  Introduction</vt:lpstr>
      <vt:lpstr>PhD in Pedagogical Sciences, Associate Professor at the Department of Social Pedagogy &amp; Special Education,  Zaporizhzhia National University  Викладач ЗНУ факультету СПП  кандидат педагогічних наук, доцент кафедри соціальної педагогіки та спеціальної освіти   </vt:lpstr>
      <vt:lpstr>Outline</vt:lpstr>
      <vt:lpstr>Literature sources</vt:lpstr>
      <vt:lpstr> 1. Social exclusion: reasons, forms of  appearance in modern society. </vt:lpstr>
      <vt:lpstr>PowerPoint 演示文稿</vt:lpstr>
      <vt:lpstr>PowerPoint 演示文稿</vt:lpstr>
      <vt:lpstr>Difference between the notions</vt:lpstr>
      <vt:lpstr>Social exclusion: reasons</vt:lpstr>
      <vt:lpstr>Social exclusion: features</vt:lpstr>
      <vt:lpstr>Forms of social exclusion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root</cp:lastModifiedBy>
  <cp:revision>35</cp:revision>
  <dcterms:created xsi:type="dcterms:W3CDTF">2022-10-18T07:23:00Z</dcterms:created>
  <dcterms:modified xsi:type="dcterms:W3CDTF">2022-10-20T00:32:48Z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5DC2A4B2DD724AE29328A3841433698F</vt:lpwstr>
  </property>
  <property fmtid="{D5CDD505-2E9C-101B-9397-08002B2CF9AE}" pid="3" name="KSOProductBuildVer">
    <vt:lpwstr>1033-11.2.0.11210</vt:lpwstr>
  </property>
</Properties>
</file>