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0" r:id="rId10"/>
    <p:sldId id="269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36E13-E64B-4672-8A8E-FDC624E315F5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2ADBD-5F6D-4AA7-9A6D-0811B62B3B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E01A0-759F-40CE-805F-F16D99EAD3A4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AA370-CFB5-4856-8D65-B8115258A5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E2F5F-FE86-4021-89B9-D7778DD31C19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30FAD-D2B2-43BB-ADE9-505B2AB51C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487D7-4B40-4450-80DA-CFDAAFEC4AA2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FBE63D-2B1B-49F2-B341-BB1B168BF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946FF-F08E-4BC4-A7FB-852E9767AD58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6D666-FF58-42CD-8FED-6655F70989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80888-ACBE-4559-B022-530762DA46F5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DCC8D-F553-4DF1-AEE0-5843341B61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613C6-B98D-4E0F-A880-5FB9FCFB21AA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41887-514F-4DFB-90A4-FE8BACAF9E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DFAA9-141A-472B-85B5-58455335C2B6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74A43-F0FD-45F8-A5EA-F48906944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94E93-C2A6-4EDE-A638-5A9ACDE1BC3D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EBA6E-A78A-46AE-895B-258C971D3B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2F23F-AC56-4FFE-BC81-8D6E8382A78E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51DCA-C066-4EB0-B9CF-96A265CC8D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AA138-A1BD-46DA-B98C-52F662A1820D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B5747-7BFF-4A72-8D78-808DEF1994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4DBE5C4-1E61-4C27-A429-421B7DE6DA6C}" type="datetimeFigureOut">
              <a:rPr lang="ru-RU"/>
              <a:pPr>
                <a:defRPr/>
              </a:pPr>
              <a:t>09.02.2024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6A2CCA-CC70-4B18-91AC-0D48A6742B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uk-UA" sz="3200" b="1" dirty="0" smtClean="0"/>
              <a:t>Тема </a:t>
            </a:r>
            <a:r>
              <a:rPr lang="uk-UA" sz="3200" b="1" dirty="0"/>
              <a:t>4. Бухгалтерський контроль та юридична відповідальність на підприємстві </a:t>
            </a:r>
            <a:br>
              <a:rPr lang="uk-UA" sz="3200" b="1" dirty="0"/>
            </a:br>
            <a:endParaRPr lang="uk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План</a:t>
            </a:r>
            <a:endParaRPr lang="en-US" b="1" dirty="0" smtClean="0"/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uk-UA" b="1" dirty="0" smtClean="0"/>
              <a:t>Поняття, </a:t>
            </a:r>
            <a:r>
              <a:rPr lang="uk-UA" b="1" dirty="0"/>
              <a:t>види та форми бухгалтерського </a:t>
            </a:r>
            <a:r>
              <a:rPr lang="uk-UA" b="1" dirty="0" smtClean="0"/>
              <a:t>контролю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uk-UA" b="1" dirty="0" smtClean="0"/>
              <a:t> Особливості організації бухгалтерського контролю на підприємстві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uk-UA" b="1" dirty="0" smtClean="0"/>
              <a:t>Юридична відповідальність облікового персоналу підприємства </a:t>
            </a:r>
            <a:endParaRPr lang="uk-UA" b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288" y="476250"/>
            <a:ext cx="8280400" cy="564991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• оформленням комерційних актів та ін. документів </a:t>
            </a:r>
            <a:r>
              <a:rPr lang="uk-UA" sz="2000" b="1" dirty="0"/>
              <a:t>у випадках невідповідності інформації супровідних документів і фактичної наявності, а також стану запасів, на які виписані супровідні документи, про пошкодження упаковки та своєчасне виставлення претензій і позовів до постачальників</a:t>
            </a:r>
            <a:r>
              <a:rPr lang="uk-UA" b="1" dirty="0"/>
              <a:t>; </a:t>
            </a:r>
            <a:endParaRPr lang="en-US" b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• відпуском виробничих запасів виробничим підрозділам та іншим господарським одиницям;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• </a:t>
            </a:r>
            <a:r>
              <a:rPr lang="uk-UA" b="1" dirty="0" smtClean="0"/>
              <a:t>повнотою </a:t>
            </a:r>
            <a:r>
              <a:rPr lang="uk-UA" b="1" dirty="0"/>
              <a:t>повернення запасів;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• </a:t>
            </a:r>
            <a:r>
              <a:rPr lang="uk-UA" b="1" dirty="0" smtClean="0"/>
              <a:t>дотриманням </a:t>
            </a:r>
            <a:r>
              <a:rPr lang="uk-UA" b="1" dirty="0"/>
              <a:t>встановленого порядку видачі та оформлення документів за такими операціями;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11188" y="476250"/>
            <a:ext cx="8208962" cy="564991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• витрачанням дорогих і дефіцитних виробничих запасів; забезпеченням їх </a:t>
            </a:r>
            <a:r>
              <a:rPr lang="uk-UA" b="1" dirty="0" err="1"/>
              <a:t>збережності</a:t>
            </a:r>
            <a:r>
              <a:rPr lang="uk-UA" b="1" dirty="0"/>
              <a:t> в процесі виробництва і поверненням після закінчення зміни до виробничої комори;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• </a:t>
            </a:r>
            <a:r>
              <a:rPr lang="uk-UA" b="1" dirty="0"/>
              <a:t>дотриманням норм витрачання відпущених запасів за документами про їх використання (перевірка норм витрачання запасів на одиницю продукції) у виробничих підрозділах і витрачання запасів для внутрішньовиробничих та господарських потреб</a:t>
            </a:r>
            <a:r>
              <a:rPr lang="uk-UA" b="1" dirty="0" smtClean="0"/>
              <a:t>;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 </a:t>
            </a:r>
            <a:r>
              <a:rPr lang="uk-UA" b="1" dirty="0"/>
              <a:t>• наявністю виробничих запасів відповідно до нормативів;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• </a:t>
            </a:r>
            <a:r>
              <a:rPr lang="uk-UA" b="1" dirty="0"/>
              <a:t>станом складського господарства, його забезпеченістю ваговимірювальними приладами</a:t>
            </a:r>
            <a:r>
              <a:rPr lang="uk-UA" b="1" dirty="0" smtClean="0"/>
              <a:t>;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• </a:t>
            </a:r>
            <a:r>
              <a:rPr lang="uk-UA" b="1" dirty="0"/>
              <a:t>станом аналітичного обліку на </a:t>
            </a:r>
            <a:r>
              <a:rPr lang="uk-UA" b="1" dirty="0" smtClean="0"/>
              <a:t>складах;</a:t>
            </a:r>
            <a:endParaRPr lang="uk-UA" b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288" y="476250"/>
            <a:ext cx="8353425" cy="564991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• </a:t>
            </a:r>
            <a:r>
              <a:rPr lang="uk-UA" b="1" dirty="0"/>
              <a:t>зберіганням готівки та дотриманням цільового використання коштів;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• </a:t>
            </a:r>
            <a:r>
              <a:rPr lang="uk-UA" b="1" dirty="0"/>
              <a:t>сплатою штрафів, запобіганням виникненню непродуктивних і позареалізаційних витрат;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• </a:t>
            </a:r>
            <a:r>
              <a:rPr lang="uk-UA" b="1" dirty="0"/>
              <a:t>станом розрахунків з покупцями та постачальниками, наявністю прострочених платежів по розрахунках та позиках банку</a:t>
            </a:r>
            <a:r>
              <a:rPr lang="uk-UA" b="1" dirty="0" smtClean="0"/>
              <a:t>;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 </a:t>
            </a:r>
            <a:r>
              <a:rPr lang="uk-UA" b="1" dirty="0"/>
              <a:t>• застосуванням типових форм первинних документів, станом їх оформлення;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• </a:t>
            </a:r>
            <a:r>
              <a:rPr lang="uk-UA" b="1" dirty="0"/>
              <a:t>дотриманням документообігу, графіка передачі документів по підрозділах підприємства для їх перевірки та обробки тощо.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6600" b="1" dirty="0"/>
              <a:t>Види контролю: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/>
              <a:t>− </a:t>
            </a:r>
            <a:r>
              <a:rPr lang="uk-UA" b="1" dirty="0"/>
              <a:t>контроль власника за діяльністю керівника підприємства досягається створенням спеціальних служб: спостережної ради, ревізійної комісії;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− </a:t>
            </a:r>
            <a:r>
              <a:rPr lang="uk-UA" b="1" dirty="0"/>
              <a:t>адміністративний контроль здійснюється управлінським персоналом і спеціалізованими службами, створеними на підприємстві, такими як інвентаризаційна комісія і служба внутрішнього аудиту;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− </a:t>
            </a:r>
            <a:r>
              <a:rPr lang="uk-UA" b="1" dirty="0"/>
              <a:t>бухгалтерський контроль здійснюється обліковими працівниками на чолі з головним бухгалтером шляхом постійного контролю за забезпеченням достовірності бухгалтерської інформації.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/>
              <a:t>Бухгалтерський </a:t>
            </a:r>
            <a:r>
              <a:rPr lang="uk-UA" b="1" dirty="0" smtClean="0"/>
              <a:t>контроль </a:t>
            </a:r>
            <a:r>
              <a:rPr lang="uk-UA" b="1" dirty="0"/>
              <a:t>передбачає: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дотримання </a:t>
            </a:r>
            <a:r>
              <a:rPr lang="uk-UA" b="1" dirty="0"/>
              <a:t>облікової політики; </a:t>
            </a:r>
            <a:endParaRPr lang="uk-UA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оцінку </a:t>
            </a:r>
            <a:r>
              <a:rPr lang="uk-UA" b="1" dirty="0"/>
              <a:t>достовірності бухгалтерської інформації</a:t>
            </a:r>
            <a:r>
              <a:rPr lang="uk-UA" b="1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 </a:t>
            </a:r>
            <a:r>
              <a:rPr lang="uk-UA" b="1" dirty="0"/>
              <a:t>перевірку дотримання правильності облікових процедур; </a:t>
            </a:r>
            <a:endParaRPr lang="uk-UA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перевірку </a:t>
            </a:r>
            <a:r>
              <a:rPr lang="uk-UA" b="1" dirty="0"/>
              <a:t>точності облікових записів; </a:t>
            </a:r>
            <a:endParaRPr lang="uk-UA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контроль </a:t>
            </a:r>
            <a:r>
              <a:rPr lang="uk-UA" b="1" dirty="0"/>
              <a:t>за збереженням активів; </a:t>
            </a:r>
            <a:endParaRPr lang="uk-UA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запобігання </a:t>
            </a:r>
            <a:r>
              <a:rPr lang="uk-UA" b="1" dirty="0"/>
              <a:t>помилкам і зловживанням; </a:t>
            </a:r>
            <a:endParaRPr lang="uk-UA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визначення </a:t>
            </a:r>
            <a:r>
              <a:rPr lang="uk-UA" b="1" dirty="0"/>
              <a:t>ефективності окремих операцій; </a:t>
            </a:r>
            <a:endParaRPr lang="uk-UA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розподіл </a:t>
            </a:r>
            <a:r>
              <a:rPr lang="uk-UA" b="1" dirty="0"/>
              <a:t>обов’язків з ведення бухгалтерського обліку від обов’язків управління підрозділами та зі зберігання запасів та грошових коштів.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/>
              <a:t>Об’єктами бухгалтерського контролю є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5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5800" b="1" dirty="0"/>
              <a:t>обліковий процес і діяльність облікових та </a:t>
            </a:r>
            <a:r>
              <a:rPr lang="uk-UA" sz="5800" b="1" dirty="0" smtClean="0"/>
              <a:t>інших </a:t>
            </a:r>
            <a:r>
              <a:rPr lang="uk-UA" sz="5800" b="1" dirty="0"/>
              <a:t>працівників підприємства</a:t>
            </a:r>
            <a:r>
              <a:rPr lang="uk-UA" sz="5800" b="1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400" b="1" dirty="0"/>
              <a:t>За часом проведення бухгалтерський контроль </a:t>
            </a:r>
            <a:r>
              <a:rPr lang="uk-UA" sz="4400" b="1" dirty="0" smtClean="0"/>
              <a:t>поділяється: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sz="4400" b="1" dirty="0" smtClean="0"/>
              <a:t>на </a:t>
            </a:r>
            <a:r>
              <a:rPr lang="uk-UA" sz="4400" b="1" dirty="0">
                <a:solidFill>
                  <a:srgbClr val="C00000"/>
                </a:solidFill>
              </a:rPr>
              <a:t>попередній </a:t>
            </a:r>
            <a:r>
              <a:rPr lang="uk-UA" sz="4400" b="1" dirty="0"/>
              <a:t>(передбачає перевірку доцільності та законності господарських операцій до моменту їх здійснення), </a:t>
            </a:r>
            <a:endParaRPr lang="uk-UA" sz="4400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sz="4400" b="1" dirty="0" smtClean="0">
                <a:solidFill>
                  <a:srgbClr val="0070C0"/>
                </a:solidFill>
              </a:rPr>
              <a:t>поточний</a:t>
            </a:r>
            <a:r>
              <a:rPr lang="uk-UA" sz="4400" b="1" dirty="0" smtClean="0"/>
              <a:t> </a:t>
            </a:r>
            <a:r>
              <a:rPr lang="uk-UA" sz="4400" b="1" dirty="0"/>
              <a:t>(проводиться для оперативного виявлення відхилень та застосування відповідних заходів щодо їх усунення) і </a:t>
            </a:r>
            <a:endParaRPr lang="uk-UA" sz="4400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sz="4400" b="1" dirty="0" smtClean="0">
                <a:solidFill>
                  <a:srgbClr val="7030A0"/>
                </a:solidFill>
              </a:rPr>
              <a:t>наступний</a:t>
            </a:r>
            <a:r>
              <a:rPr lang="uk-UA" sz="4400" b="1" dirty="0" smtClean="0">
                <a:solidFill>
                  <a:srgbClr val="00B050"/>
                </a:solidFill>
              </a:rPr>
              <a:t> </a:t>
            </a:r>
            <a:r>
              <a:rPr lang="uk-UA" sz="4400" b="1" dirty="0"/>
              <a:t>(проводиться після здійснення господарської операції або події, яка контролюється з метою формування пропозицій щодо покращення їх результатів).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/>
              <a:t>Методи внутрішньогосподарського контролю: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sz="3600" b="1" dirty="0" smtClean="0">
                <a:solidFill>
                  <a:srgbClr val="7030A0"/>
                </a:solidFill>
              </a:rPr>
              <a:t>інвентаризація</a:t>
            </a:r>
            <a:r>
              <a:rPr lang="uk-UA" sz="3600" b="1" dirty="0" smtClean="0"/>
              <a:t> </a:t>
            </a:r>
            <a:r>
              <a:rPr lang="uk-UA" sz="3600" b="1" dirty="0"/>
              <a:t>— це спосіб перевірки в натурі наявності товарно-матеріальних цінностей і грошових коштів шляхом перерахування, зважування, обмірювання й оцінки всіх залишків господарських засобів і порівняння з даними бухгалтерського обліку; </a:t>
            </a:r>
            <a:endParaRPr lang="uk-UA" sz="3600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sz="3600" b="1" dirty="0" smtClean="0">
                <a:solidFill>
                  <a:srgbClr val="7030A0"/>
                </a:solidFill>
              </a:rPr>
              <a:t>тематична </a:t>
            </a:r>
            <a:r>
              <a:rPr lang="uk-UA" sz="3600" b="1" dirty="0">
                <a:solidFill>
                  <a:srgbClr val="7030A0"/>
                </a:solidFill>
              </a:rPr>
              <a:t>перевірка </a:t>
            </a:r>
            <a:r>
              <a:rPr lang="uk-UA" sz="3600" b="1" dirty="0"/>
              <a:t>— це вивчення окремих питань діяльності підприємства або дій апарату управління на підставі заяв, скарг або відповідно до плану роботи контролюючого органу; </a:t>
            </a:r>
            <a:endParaRPr lang="uk-UA" sz="3600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sz="3600" b="1" dirty="0" smtClean="0">
                <a:solidFill>
                  <a:srgbClr val="7030A0"/>
                </a:solidFill>
              </a:rPr>
              <a:t>обстеження</a:t>
            </a:r>
            <a:r>
              <a:rPr lang="uk-UA" sz="3600" b="1" dirty="0" smtClean="0"/>
              <a:t> </a:t>
            </a:r>
            <a:r>
              <a:rPr lang="uk-UA" sz="3600" b="1" dirty="0"/>
              <a:t>— це ознайомлення на місці з діяльністю окремих ділянок підприємства для виявлення позитивних або негативних сторін їх роботи</a:t>
            </a:r>
            <a:r>
              <a:rPr lang="uk-UA" sz="3600" b="1" dirty="0" smtClean="0"/>
              <a:t>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68313" y="549275"/>
            <a:ext cx="8207375" cy="55768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>
                <a:solidFill>
                  <a:srgbClr val="7030A0"/>
                </a:solidFill>
              </a:rPr>
              <a:t>внутрішній аудит</a:t>
            </a:r>
            <a:r>
              <a:rPr lang="uk-UA" b="1" dirty="0"/>
              <a:t> — це перевірка стану бухгалтерського обліку та звітності, їх достовірності та законності, доцільності господарських операцій у структурних підрозділах підприємства, проведення аналізу діяльності підприємства з метою визначення шляхів підвищення її ефективності;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>
                <a:solidFill>
                  <a:srgbClr val="7030A0"/>
                </a:solidFill>
              </a:rPr>
              <a:t>аналіз господарської діяльності </a:t>
            </a:r>
            <a:r>
              <a:rPr lang="uk-UA" b="1" dirty="0"/>
              <a:t>— це засіб контролю за виконанням планів з метою виявлення недоліків, помилок й оперативного впливу на економічні процеси, коригування планів та управлінських рішень; 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>
                <a:solidFill>
                  <a:srgbClr val="7030A0"/>
                </a:solidFill>
              </a:rPr>
              <a:t>визначення та використання резервів підвищення </a:t>
            </a:r>
            <a:r>
              <a:rPr lang="uk-UA" b="1" dirty="0"/>
              <a:t>ефективності діяльності підприємства.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/>
              <a:t>Методи здійснення контролю: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суцільний </a:t>
            </a:r>
            <a:r>
              <a:rPr lang="uk-UA" b="1" dirty="0"/>
              <a:t>(перевірка усіх без винятку документів, оборотів та залишків за рахунками, інших об’єктів за період, що перевіряється); </a:t>
            </a:r>
            <a:endParaRPr lang="uk-UA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вибірковий </a:t>
            </a:r>
            <a:r>
              <a:rPr lang="uk-UA" b="1" dirty="0"/>
              <a:t>(вивчення окремих об’єктів контролю, відібраних з використанням імовірнісних та </a:t>
            </a:r>
            <a:r>
              <a:rPr lang="uk-UA" b="1" dirty="0" smtClean="0"/>
              <a:t>не ймовірнісних </a:t>
            </a:r>
            <a:r>
              <a:rPr lang="uk-UA" b="1" dirty="0"/>
              <a:t>методів вибору); </a:t>
            </a:r>
            <a:endParaRPr lang="uk-UA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комбінований </a:t>
            </a:r>
            <a:r>
              <a:rPr lang="uk-UA" b="1" dirty="0"/>
              <a:t>(з поєднанням попередніх методів).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800" b="1" dirty="0"/>
              <a:t>Організація бухгалтерського контролю — це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це цілеспрямована діяльність головного бухгалтера зі створення, постійного впорядкування та вдосконалення бухгалтерського контролю за збереженням активів підприємства, їх раціональним використанням і достовірністю звітності, на підставі даних, відображених у бухгалтерських документах, отриманих від інших підрозділів.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8000" b="1" dirty="0"/>
              <a:t>Контроль -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600200"/>
            <a:ext cx="8713787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77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400" b="1" dirty="0" smtClean="0"/>
              <a:t>процес </a:t>
            </a:r>
            <a:r>
              <a:rPr lang="uk-UA" sz="4400" b="1" dirty="0"/>
              <a:t>визначення, оцінки і інформації про відхилення дійсних значень від заданих або їх збіг і результати аналізу. Контролювати можна мету, хід виконання плану, прогнози, розвиток процесу</a:t>
            </a:r>
            <a:r>
              <a:rPr lang="uk-UA" sz="4400" b="1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200" b="1" dirty="0"/>
              <a:t>Контрольна інформація використовується в процесі регулювання</a:t>
            </a:r>
            <a:r>
              <a:rPr lang="uk-UA" sz="4200" b="1" dirty="0" smtClean="0"/>
              <a:t>. Доцільно </a:t>
            </a:r>
            <a:r>
              <a:rPr lang="uk-UA" sz="4000" b="1" dirty="0" smtClean="0"/>
              <a:t>об'єднувати </a:t>
            </a:r>
            <a:r>
              <a:rPr lang="uk-UA" sz="4000" b="1" dirty="0"/>
              <a:t>планування і </a:t>
            </a:r>
            <a:r>
              <a:rPr lang="uk-UA" sz="4000" b="1" dirty="0" smtClean="0"/>
              <a:t>контроль </a:t>
            </a:r>
            <a:r>
              <a:rPr lang="uk-UA" sz="4000" b="1" dirty="0"/>
              <a:t>в єдину систему управління (</a:t>
            </a:r>
            <a:r>
              <a:rPr lang="uk-UA" sz="4000" b="1" dirty="0" err="1">
                <a:solidFill>
                  <a:srgbClr val="C00000"/>
                </a:solidFill>
              </a:rPr>
              <a:t>Controlling</a:t>
            </a:r>
            <a:r>
              <a:rPr lang="uk-UA" sz="4000" b="1" dirty="0"/>
              <a:t>): планування, контроль, звітність.</a:t>
            </a:r>
            <a:endParaRPr lang="uk-UA" sz="4200" b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/>
              <a:t>Організація бухгалтерського контролю забезпечує: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• неможливість виконання окремих дій від початку до кінця одним працівником, пов’язаних зі здійсненням, обліком і контролем господарських операцій;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• здійснення дій щодо відображення в бухгалтерському обліку господарської операції лише вповноваженим працівником;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• проведення перевірки виконання дій кожним наступним працівником;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611188" y="620713"/>
            <a:ext cx="7921625" cy="56880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600" b="1" dirty="0"/>
              <a:t>• відокремлення дій щодо складання документів і відображення їх інформаційних даних у бухгалтерському обліку від виконавчих дій;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600" b="1" dirty="0"/>
              <a:t>• систематичне здійснення бухгалтерського контролю;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600" b="1" dirty="0"/>
              <a:t> • документальне затвердження обов’язків щодо здійснення бухгалтерського контролю.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sz="36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950" y="260350"/>
            <a:ext cx="89281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uk-UA" sz="3600" b="1" dirty="0"/>
              <a:t>Для </a:t>
            </a:r>
            <a:r>
              <a:rPr lang="uk-UA" sz="3600" b="1" dirty="0" smtClean="0"/>
              <a:t>ефективної </a:t>
            </a:r>
            <a:r>
              <a:rPr lang="uk-UA" sz="3600" b="1" dirty="0"/>
              <a:t>організації </a:t>
            </a:r>
            <a:r>
              <a:rPr lang="uk-UA" sz="3600" b="1" dirty="0" smtClean="0"/>
              <a:t>бухгалтерського </a:t>
            </a:r>
            <a:r>
              <a:rPr lang="uk-UA" sz="3600" b="1" dirty="0"/>
              <a:t>контролю необхідно визначити: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/>
              <a:t>• </a:t>
            </a:r>
            <a:r>
              <a:rPr lang="uk-UA" b="1" dirty="0"/>
              <a:t>особу, яка здійснюватиме бухгалтерський контроль на підприємстві (головний бухгалтер, аудитор тощо);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• </a:t>
            </a:r>
            <a:r>
              <a:rPr lang="uk-UA" b="1" dirty="0"/>
              <a:t>сферу бухгалтерського контролю із визначенням контролюючої особи та періоду контролю;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• </a:t>
            </a:r>
            <a:r>
              <a:rPr lang="uk-UA" b="1" dirty="0"/>
              <a:t>методику і техніку здійснення контролю на даному підприємстві;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• </a:t>
            </a:r>
            <a:r>
              <a:rPr lang="uk-UA" b="1" dirty="0"/>
              <a:t>способи здійснення контрольних функцій.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3. Юридична </a:t>
            </a:r>
            <a:r>
              <a:rPr lang="uk-UA" b="1" dirty="0"/>
              <a:t>відповідальність облікового персоналу підприємства 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000" b="1" dirty="0"/>
              <a:t>Законодавство України, визначаючи систему податків і зборів (обов’язкових платежів), встановлює до кожного з них відповідні форми звітності, порядок і терміни її подання. За порушення цих термінів (несвоєчасне подання або неподання), припущення помилок, а також внесення неправдивих відомостей до цих документів законодавством установлена юридична відповідальність. 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000" b="1" dirty="0" smtClean="0"/>
              <a:t/>
            </a:r>
            <a:br>
              <a:rPr lang="uk-UA" sz="4000" b="1" dirty="0" smtClean="0"/>
            </a:br>
            <a:r>
              <a:rPr lang="uk-UA" sz="4000" b="1" dirty="0" smtClean="0"/>
              <a:t>Види</a:t>
            </a:r>
            <a:r>
              <a:rPr lang="uk-UA" sz="4000" dirty="0" smtClean="0"/>
              <a:t> </a:t>
            </a:r>
            <a:r>
              <a:rPr lang="uk-UA" sz="4000" b="1" dirty="0"/>
              <a:t>юридичної відповідальності:</a:t>
            </a:r>
            <a:br>
              <a:rPr lang="uk-UA" sz="4000" b="1" dirty="0"/>
            </a:br>
            <a:endParaRPr lang="uk-UA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600200"/>
            <a:ext cx="8642350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sz="4000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000" dirty="0" smtClean="0"/>
              <a:t>• </a:t>
            </a:r>
            <a:r>
              <a:rPr lang="uk-UA" sz="4000" b="1" dirty="0">
                <a:solidFill>
                  <a:srgbClr val="C00000"/>
                </a:solidFill>
              </a:rPr>
              <a:t>матеріальна</a:t>
            </a:r>
            <a:r>
              <a:rPr lang="uk-UA" sz="4000" dirty="0">
                <a:solidFill>
                  <a:srgbClr val="C00000"/>
                </a:solidFill>
              </a:rPr>
              <a:t> </a:t>
            </a:r>
            <a:r>
              <a:rPr lang="uk-UA" sz="4000" b="1" dirty="0">
                <a:solidFill>
                  <a:srgbClr val="C00000"/>
                </a:solidFill>
              </a:rPr>
              <a:t>відповідальність</a:t>
            </a:r>
            <a:r>
              <a:rPr lang="uk-UA" sz="4000" b="1" dirty="0"/>
              <a:t>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000" b="1" dirty="0"/>
              <a:t>• </a:t>
            </a:r>
            <a:r>
              <a:rPr lang="uk-UA" sz="4000" b="1" dirty="0">
                <a:solidFill>
                  <a:srgbClr val="00B050"/>
                </a:solidFill>
              </a:rPr>
              <a:t>адміністративна відповідальність</a:t>
            </a:r>
            <a:r>
              <a:rPr lang="uk-UA" sz="4000" b="1" dirty="0"/>
              <a:t>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000" b="1" dirty="0"/>
              <a:t>• </a:t>
            </a:r>
            <a:r>
              <a:rPr lang="uk-UA" sz="4000" b="1" dirty="0">
                <a:solidFill>
                  <a:srgbClr val="002060"/>
                </a:solidFill>
              </a:rPr>
              <a:t>кримінальна </a:t>
            </a:r>
            <a:r>
              <a:rPr lang="uk-UA" sz="4000" b="1" dirty="0" smtClean="0">
                <a:solidFill>
                  <a:srgbClr val="002060"/>
                </a:solidFill>
              </a:rPr>
              <a:t>відповідальність</a:t>
            </a:r>
            <a:r>
              <a:rPr lang="uk-UA" sz="4000" b="1" dirty="0" smtClean="0"/>
              <a:t>;</a:t>
            </a:r>
            <a:endParaRPr lang="uk-UA" sz="4000" b="1" dirty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000" dirty="0"/>
              <a:t>• </a:t>
            </a:r>
            <a:r>
              <a:rPr lang="uk-UA" sz="4000" b="1" dirty="0">
                <a:solidFill>
                  <a:srgbClr val="7030A0"/>
                </a:solidFill>
              </a:rPr>
              <a:t>цивільно-правова </a:t>
            </a:r>
            <a:r>
              <a:rPr lang="uk-UA" sz="4000" b="1" dirty="0" smtClean="0">
                <a:solidFill>
                  <a:srgbClr val="7030A0"/>
                </a:solidFill>
              </a:rPr>
              <a:t>відповідальність</a:t>
            </a:r>
            <a:r>
              <a:rPr lang="uk-UA" sz="4000" b="1" dirty="0"/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sz="4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800" b="1" dirty="0">
                <a:solidFill>
                  <a:srgbClr val="C00000"/>
                </a:solidFill>
              </a:rPr>
              <a:t>матеріальна</a:t>
            </a:r>
            <a:r>
              <a:rPr lang="uk-UA" sz="4800" dirty="0">
                <a:solidFill>
                  <a:srgbClr val="C00000"/>
                </a:solidFill>
              </a:rPr>
              <a:t> </a:t>
            </a:r>
            <a:r>
              <a:rPr lang="uk-UA" sz="4800" b="1" dirty="0" smtClean="0">
                <a:solidFill>
                  <a:srgbClr val="C00000"/>
                </a:solidFill>
              </a:rPr>
              <a:t>відповідальність</a:t>
            </a:r>
            <a:r>
              <a:rPr lang="en-US" sz="4800" b="1" dirty="0" smtClean="0">
                <a:solidFill>
                  <a:srgbClr val="C00000"/>
                </a:solidFill>
              </a:rPr>
              <a:t> -</a:t>
            </a:r>
            <a:endParaRPr lang="uk-UA" sz="4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77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це юридична відповідальність, яка полягає у двосторонньому взаємному зобов’язанні як прийнятого працівника, так і власника або вповноваженого ним органу, відшкодувати винною стороною шкоду, заподіяну при виконанні трудових обов’язків, у встановленому законом розмірі та порядку. </a:t>
            </a:r>
            <a:endParaRPr lang="en-US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    </a:t>
            </a:r>
            <a:r>
              <a:rPr lang="uk-UA" b="1" dirty="0" smtClean="0"/>
              <a:t>У </a:t>
            </a:r>
            <a:r>
              <a:rPr lang="uk-UA" b="1" dirty="0"/>
              <a:t>загальному вигляді матеріальна відповідальність працівників і службовців являє собою один з видів юридичної відповідальності за допущене правопорушення. Вона полягає в зобов’язанні працівників відшкодовувати завдану з їх вини шкоду підприємству, з яким вони перебувають у трудових відносинах.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>
                <a:solidFill>
                  <a:srgbClr val="002060"/>
                </a:solidFill>
              </a:rPr>
              <a:t>Матеріально відповідально </a:t>
            </a:r>
            <a:r>
              <a:rPr lang="uk-UA" b="1" dirty="0" smtClean="0">
                <a:solidFill>
                  <a:srgbClr val="002060"/>
                </a:solidFill>
              </a:rPr>
              <a:t>особа</a:t>
            </a:r>
            <a:r>
              <a:rPr lang="en-US" b="1" dirty="0" smtClean="0">
                <a:solidFill>
                  <a:srgbClr val="002060"/>
                </a:solidFill>
              </a:rPr>
              <a:t> -</a:t>
            </a:r>
            <a:r>
              <a:rPr lang="uk-UA" b="1" dirty="0" smtClean="0">
                <a:solidFill>
                  <a:srgbClr val="002060"/>
                </a:solidFill>
              </a:rPr>
              <a:t> </a:t>
            </a:r>
            <a:endParaRPr lang="uk-UA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25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це </a:t>
            </a:r>
            <a:r>
              <a:rPr lang="uk-UA" b="1" dirty="0" smtClean="0"/>
              <a:t>працівник </a:t>
            </a:r>
            <a:r>
              <a:rPr lang="uk-UA" b="1" dirty="0"/>
              <a:t>підприємства, з яким укладено договір про повну або обмежену матеріальну відповідальність. </a:t>
            </a:r>
            <a:endParaRPr lang="uk-UA" b="1" dirty="0" smtClean="0"/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 </a:t>
            </a:r>
            <a:r>
              <a:rPr lang="uk-UA" b="1" dirty="0" smtClean="0"/>
              <a:t>       Перелік </a:t>
            </a:r>
            <a:r>
              <a:rPr lang="uk-UA" b="1" dirty="0"/>
              <a:t>матеріально відповідальних осіб установлюється на підприємстві і закріплюється шляхом затвердження в Положенні про облікову політику підприємства у вигляді переліку посад працівників та сфери їх матеріальної відповідальності.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>
                <a:solidFill>
                  <a:srgbClr val="C00000"/>
                </a:solidFill>
              </a:rPr>
              <a:t>Бухгалтер</a:t>
            </a:r>
            <a:r>
              <a:rPr lang="uk-UA" b="1" dirty="0"/>
              <a:t> </a:t>
            </a:r>
            <a:r>
              <a:rPr lang="uk-UA" b="1" dirty="0">
                <a:solidFill>
                  <a:srgbClr val="00B050"/>
                </a:solidFill>
              </a:rPr>
              <a:t>не є матеріально відповідальною особою</a:t>
            </a:r>
            <a:r>
              <a:rPr lang="uk-UA" dirty="0">
                <a:solidFill>
                  <a:srgbClr val="00B05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600200"/>
            <a:ext cx="8785225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000" b="1" dirty="0" smtClean="0"/>
              <a:t>якщо він </a:t>
            </a:r>
            <a:r>
              <a:rPr lang="uk-UA" sz="4000" b="1" dirty="0"/>
              <a:t>не виконує функцій, </a:t>
            </a:r>
            <a:r>
              <a:rPr lang="uk-UA" sz="2000" b="1" dirty="0"/>
              <a:t>наприклад</a:t>
            </a:r>
            <a:r>
              <a:rPr lang="uk-UA" sz="4000" b="1" dirty="0"/>
              <a:t>, </a:t>
            </a:r>
            <a:r>
              <a:rPr lang="uk-UA" sz="4000" b="1" dirty="0" smtClean="0">
                <a:solidFill>
                  <a:srgbClr val="0070C0"/>
                </a:solidFill>
              </a:rPr>
              <a:t>касира</a:t>
            </a:r>
            <a:r>
              <a:rPr lang="uk-UA" sz="4000" b="1" dirty="0" smtClean="0"/>
              <a:t>. </a:t>
            </a:r>
            <a:r>
              <a:rPr lang="uk-UA" sz="4000" b="1" dirty="0"/>
              <a:t>Його посада не передбачає виконання робіт, безпосередньо пов'язаних зі зберіганням, </a:t>
            </a:r>
            <a:r>
              <a:rPr lang="uk-UA" sz="4000" b="1" dirty="0" smtClean="0"/>
              <a:t>обробкою, продажем, чи </a:t>
            </a:r>
            <a:r>
              <a:rPr lang="uk-UA" sz="4000" b="1" dirty="0"/>
              <a:t>застосуванням у процесі виробництва переданих йому </a:t>
            </a:r>
            <a:r>
              <a:rPr lang="uk-UA" sz="4000" b="1" dirty="0" smtClean="0"/>
              <a:t>цінностей - </a:t>
            </a:r>
            <a:r>
              <a:rPr lang="uk-UA" sz="4000" b="1" dirty="0">
                <a:solidFill>
                  <a:srgbClr val="C00000"/>
                </a:solidFill>
              </a:rPr>
              <a:t>з ним не можна укласти договір про повну матеріальну відповідальність.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sz="40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/>
              <a:t>Д</a:t>
            </a:r>
            <a:r>
              <a:rPr lang="uk-UA" b="1" dirty="0" smtClean="0"/>
              <a:t>о </a:t>
            </a:r>
            <a:r>
              <a:rPr lang="uk-UA" b="1" dirty="0"/>
              <a:t>бухгалтера можна застосувати </a:t>
            </a:r>
            <a:r>
              <a:rPr lang="uk-UA" b="1" dirty="0" smtClean="0"/>
              <a:t>відповідальність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600200"/>
            <a:ext cx="8785225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600" b="1" dirty="0"/>
              <a:t>лише в межах середньомісячного </a:t>
            </a:r>
            <a:r>
              <a:rPr lang="uk-UA" sz="3600" b="1" dirty="0">
                <a:solidFill>
                  <a:srgbClr val="C00000"/>
                </a:solidFill>
              </a:rPr>
              <a:t>заробітку</a:t>
            </a:r>
            <a:r>
              <a:rPr lang="uk-UA" sz="3600" b="1" dirty="0"/>
              <a:t>. З</a:t>
            </a:r>
            <a:r>
              <a:rPr lang="uk-UA" sz="3600" b="1" dirty="0" smtClean="0"/>
              <a:t>гідно </a:t>
            </a:r>
            <a:r>
              <a:rPr lang="uk-UA" sz="3600" b="1" dirty="0"/>
              <a:t>зі ст. 132 </a:t>
            </a:r>
            <a:r>
              <a:rPr lang="uk-UA" sz="3600" b="1" dirty="0" err="1"/>
              <a:t>КЗпП</a:t>
            </a:r>
            <a:r>
              <a:rPr lang="uk-UA" sz="3600" b="1" dirty="0"/>
              <a:t> за шкоду, заподіяну </a:t>
            </a:r>
            <a:r>
              <a:rPr lang="uk-UA" sz="3600" b="1" dirty="0" smtClean="0"/>
              <a:t>підприємству </a:t>
            </a:r>
            <a:r>
              <a:rPr lang="uk-UA" sz="3600" b="1" dirty="0"/>
              <a:t>при виконанні трудових обов'язків, працівники, з вини яких заподіяно шкоду, несуть матеріальну </a:t>
            </a:r>
            <a:r>
              <a:rPr lang="uk-UA" sz="3600" b="1" dirty="0">
                <a:solidFill>
                  <a:srgbClr val="0070C0"/>
                </a:solidFill>
              </a:rPr>
              <a:t>відповідальність у розмірі прямої дійсної шкоди</a:t>
            </a:r>
            <a:r>
              <a:rPr lang="uk-UA" sz="3600" b="1" dirty="0"/>
              <a:t>, але </a:t>
            </a:r>
            <a:r>
              <a:rPr lang="uk-UA" sz="3600" b="1" dirty="0">
                <a:solidFill>
                  <a:srgbClr val="C00000"/>
                </a:solidFill>
              </a:rPr>
              <a:t>не більше свого середнього місячного заробітку</a:t>
            </a:r>
            <a:r>
              <a:rPr lang="uk-UA" sz="3600" b="1" dirty="0"/>
              <a:t>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200" b="1" dirty="0"/>
              <a:t>п. 2 ст. 133 </a:t>
            </a:r>
            <a:r>
              <a:rPr lang="uk-UA" sz="3200" b="1" dirty="0" err="1"/>
              <a:t>КЗпП</a:t>
            </a:r>
            <a:r>
              <a:rPr lang="uk-UA" sz="3200" b="1" dirty="0"/>
              <a:t> розкриває, що </a:t>
            </a:r>
            <a:r>
              <a:rPr lang="uk-UA" sz="3200" b="1" dirty="0">
                <a:solidFill>
                  <a:srgbClr val="C00000"/>
                </a:solidFill>
              </a:rPr>
              <a:t>обмежену</a:t>
            </a:r>
            <a:r>
              <a:rPr lang="uk-UA" sz="3200" b="1" dirty="0"/>
              <a:t> матеріальну відповідальність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600200"/>
            <a:ext cx="8713788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несуть керівники структурних підрозділів на </a:t>
            </a:r>
            <a:r>
              <a:rPr lang="uk-UA" b="1" dirty="0" smtClean="0"/>
              <a:t>підприємствах (</a:t>
            </a:r>
            <a:r>
              <a:rPr lang="uk-UA" b="1" dirty="0"/>
              <a:t>а головний бухгалтер таким є) та їх заступники, якщо шкоду заподіяно: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300" b="1" dirty="0"/>
              <a:t>– необґрунтованими грошовими виплатами;  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300" b="1" dirty="0"/>
              <a:t>– неправильною постановкою обліку та зберігання матеріальних або грошових цінностей;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300" b="1" dirty="0"/>
              <a:t>– невжиттям необхідних заходів щодо запобігання простоям, випуску неякісної продукції, розкраданню, знищенню та псуванню матеріальних або грошових цінностей.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5400" b="1" dirty="0"/>
              <a:t>Контроль </a:t>
            </a:r>
            <a:r>
              <a:rPr lang="uk-UA" sz="5400" b="1" dirty="0" smtClean="0"/>
              <a:t>класифікують:</a:t>
            </a:r>
            <a:endParaRPr lang="uk-UA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за </a:t>
            </a:r>
            <a:r>
              <a:rPr lang="uk-UA" b="1" dirty="0"/>
              <a:t>приналежністю до підприємства суб'єкта контролю (внутрішній, зовнішній); </a:t>
            </a:r>
            <a:endParaRPr lang="uk-UA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за </a:t>
            </a:r>
            <a:r>
              <a:rPr lang="uk-UA" b="1" dirty="0"/>
              <a:t>підставою для обов'язку (добровільний, по статуту, договірний, згідно із законом); </a:t>
            </a:r>
            <a:endParaRPr lang="uk-UA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за </a:t>
            </a:r>
            <a:r>
              <a:rPr lang="uk-UA" b="1" dirty="0"/>
              <a:t>об'єктом контролю (за об'єктом, за рішеннями, за результатами); </a:t>
            </a:r>
            <a:endParaRPr lang="uk-UA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за </a:t>
            </a:r>
            <a:r>
              <a:rPr lang="uk-UA" b="1" dirty="0"/>
              <a:t>регулярністю (регулярний, нерегулярний, спеціальний).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/>
              <a:t/>
            </a:r>
            <a:br>
              <a:rPr lang="uk-UA" dirty="0" smtClean="0"/>
            </a:br>
            <a:r>
              <a:rPr lang="uk-UA" b="1" dirty="0" smtClean="0"/>
              <a:t>Випадки </a:t>
            </a:r>
            <a:r>
              <a:rPr lang="uk-UA" b="1" dirty="0">
                <a:solidFill>
                  <a:srgbClr val="C00000"/>
                </a:solidFill>
              </a:rPr>
              <a:t>повної</a:t>
            </a:r>
            <a:r>
              <a:rPr lang="uk-UA" b="1" dirty="0"/>
              <a:t> матеріальної </a:t>
            </a:r>
            <a:r>
              <a:rPr lang="uk-UA" b="1" dirty="0" smtClean="0"/>
              <a:t>відповідальності бухгалтера, якщо: </a:t>
            </a:r>
            <a:r>
              <a:rPr lang="uk-UA" b="1" dirty="0"/>
              <a:t/>
            </a:r>
            <a:br>
              <a:rPr lang="uk-UA" b="1" dirty="0"/>
            </a:b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9600" b="1" dirty="0"/>
              <a:t>1) майно та інші цінності було одержано ним під звіт за разовою довіреністю або за іншими разовими документами;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9600" b="1" dirty="0" smtClean="0"/>
              <a:t>2</a:t>
            </a:r>
            <a:r>
              <a:rPr lang="uk-UA" sz="9600" b="1" dirty="0"/>
              <a:t>) </a:t>
            </a:r>
            <a:r>
              <a:rPr lang="uk-UA" sz="9600" b="1" dirty="0">
                <a:solidFill>
                  <a:srgbClr val="C00000"/>
                </a:solidFill>
              </a:rPr>
              <a:t>шкоди завдано його діями, які мають ознаки діянь, переслідуваних у кримінальному порядку</a:t>
            </a:r>
            <a:r>
              <a:rPr lang="uk-UA" sz="9600" b="1" dirty="0"/>
              <a:t>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9600" b="1" dirty="0" smtClean="0"/>
              <a:t>3</a:t>
            </a:r>
            <a:r>
              <a:rPr lang="uk-UA" sz="9600" b="1" dirty="0"/>
              <a:t>) шкоди завдано ним, коли він перебував у нетверезому стані;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9600" b="1" dirty="0" smtClean="0"/>
              <a:t>4</a:t>
            </a:r>
            <a:r>
              <a:rPr lang="uk-UA" sz="9600" b="1" dirty="0"/>
              <a:t>) шкоди завдано нестачею, умисним знищенням або умисним зіпсуттям матеріалів, напівфабрикатів, виробів (продукції), у тому числі при їх виготовленні, а також інструментів, вимірювальних приладів, спеціального одягу та інших предметів, виданих підприємством, установою, організацією йому в користування;  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9600" b="1" dirty="0"/>
              <a:t>5) шкоди завдано не при виконанні трудових обов'язків.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/>
              <a:t> 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Адміністративна </a:t>
            </a:r>
            <a:r>
              <a:rPr lang="uk-UA" b="1" dirty="0"/>
              <a:t>відповідальність 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388" y="1600200"/>
            <a:ext cx="8713787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5400" b="1" dirty="0" smtClean="0"/>
              <a:t>регламентується </a:t>
            </a:r>
            <a:r>
              <a:rPr lang="uk-UA" sz="5400" b="1" dirty="0" err="1"/>
              <a:t>КУпАП</a:t>
            </a:r>
            <a:r>
              <a:rPr lang="uk-UA" sz="5400" b="1" dirty="0" smtClean="0"/>
              <a:t>.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5200" b="1" dirty="0"/>
              <a:t>Б</a:t>
            </a:r>
            <a:r>
              <a:rPr lang="uk-UA" sz="5200" b="1" dirty="0" smtClean="0"/>
              <a:t>ухгалтеру </a:t>
            </a:r>
            <a:r>
              <a:rPr lang="uk-UA" sz="5200" b="1" dirty="0"/>
              <a:t>важливо знати положення </a:t>
            </a:r>
            <a:r>
              <a:rPr lang="uk-UA" sz="5200" b="1" dirty="0" smtClean="0"/>
              <a:t>якими </a:t>
            </a:r>
            <a:r>
              <a:rPr lang="uk-UA" sz="5200" b="1" dirty="0"/>
              <a:t>встановлено низку </a:t>
            </a:r>
            <a:r>
              <a:rPr lang="uk-UA" sz="5200" b="1" dirty="0">
                <a:solidFill>
                  <a:srgbClr val="C00000"/>
                </a:solidFill>
              </a:rPr>
              <a:t>адміністративних штрафів</a:t>
            </a:r>
            <a:r>
              <a:rPr lang="uk-UA" sz="5200" b="1" dirty="0"/>
              <a:t>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sz="54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/>
              <a:t>згідно з частиною першою ст. 36 </a:t>
            </a:r>
            <a:r>
              <a:rPr lang="uk-UA" b="1" dirty="0" err="1"/>
              <a:t>КУпАП</a:t>
            </a: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при </a:t>
            </a:r>
            <a:r>
              <a:rPr lang="uk-UA" b="1" dirty="0"/>
              <a:t>вчиненні однією особою двох чи більше правопорушень, адміністративне стягнення накладається за кожне правопорушення </a:t>
            </a:r>
            <a:r>
              <a:rPr lang="uk-UA" b="1" dirty="0">
                <a:solidFill>
                  <a:srgbClr val="C00000"/>
                </a:solidFill>
              </a:rPr>
              <a:t>окремо</a:t>
            </a:r>
            <a:r>
              <a:rPr lang="uk-UA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b="1" dirty="0" smtClean="0"/>
              <a:t>згідно </a:t>
            </a:r>
            <a:r>
              <a:rPr lang="uk-UA" b="1" dirty="0"/>
              <a:t>з частиною другою цієї ж статті, якщо особа вчинила декілька адміністративних правопорушень, справи </a:t>
            </a:r>
            <a:r>
              <a:rPr lang="uk-UA" b="1" dirty="0" smtClean="0"/>
              <a:t>які </a:t>
            </a:r>
            <a:r>
              <a:rPr lang="uk-UA" b="1" dirty="0">
                <a:solidFill>
                  <a:srgbClr val="C00000"/>
                </a:solidFill>
              </a:rPr>
              <a:t>одночасно розглядаються тим самим органом </a:t>
            </a:r>
            <a:r>
              <a:rPr lang="uk-UA" b="1" dirty="0"/>
              <a:t>(посадовою особою), стягнення накладається у межах санкції, встановленої за серйозніше правопорушення із вчинених.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>
                <a:solidFill>
                  <a:srgbClr val="002060"/>
                </a:solidFill>
              </a:rPr>
              <a:t>кримінальна відповідальність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800" b="1" dirty="0" smtClean="0"/>
              <a:t>Головний бухгалтер (у тому числі і рядовий)</a:t>
            </a:r>
            <a:r>
              <a:rPr lang="uk-UA" sz="2800" dirty="0" smtClean="0"/>
              <a:t> </a:t>
            </a:r>
            <a:r>
              <a:rPr lang="uk-UA" sz="2800" b="1" dirty="0" smtClean="0"/>
              <a:t>може бути притягнутий до кримінальної відповідальності за трьома статтями ККУ: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800" dirty="0" smtClean="0"/>
              <a:t>ст.212 – «Ухиляння від сплати податків, зборів, інших обов’язкових платежів»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800" dirty="0" smtClean="0"/>
              <a:t>ст. 364 </a:t>
            </a:r>
            <a:r>
              <a:rPr lang="uk-UA" sz="2800" dirty="0"/>
              <a:t>– </a:t>
            </a:r>
            <a:r>
              <a:rPr lang="uk-UA" sz="2800" dirty="0" smtClean="0"/>
              <a:t>«Зловживання владою чи службовим становищем» 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800" dirty="0" smtClean="0"/>
              <a:t>ст. 367 </a:t>
            </a:r>
            <a:r>
              <a:rPr lang="uk-UA" sz="2800" dirty="0"/>
              <a:t>– </a:t>
            </a:r>
            <a:r>
              <a:rPr lang="uk-UA" sz="2800" dirty="0" smtClean="0"/>
              <a:t>«Службова недбалість»   </a:t>
            </a:r>
            <a:endParaRPr lang="uk-UA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>
                <a:solidFill>
                  <a:srgbClr val="7030A0"/>
                </a:solidFill>
              </a:rPr>
              <a:t>цивільно-правова відповідальність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/>
              <a:t>До даного виду відповідальності можуть бути притягнуті фахівці, що здійснюють ведення бухгалтерського обліку на договірній основі. Цивільно-правова відповідальність виражається у формі </a:t>
            </a:r>
            <a:r>
              <a:rPr lang="uk-UA" b="1" dirty="0" smtClean="0">
                <a:solidFill>
                  <a:srgbClr val="7030A0"/>
                </a:solidFill>
              </a:rPr>
              <a:t>відшкодування заподіяних збитків</a:t>
            </a:r>
            <a:r>
              <a:rPr lang="uk-UA" b="1" dirty="0" smtClean="0"/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 smtClean="0">
                <a:solidFill>
                  <a:srgbClr val="C00000"/>
                </a:solidFill>
              </a:rPr>
              <a:t>Процедура стягнення збитків здійснюється в судовому порядку шляхом пред’явлення позову до винної сторони.</a:t>
            </a:r>
            <a:endParaRPr lang="uk-UA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513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8000" b="1" dirty="0" smtClean="0">
                <a:solidFill>
                  <a:srgbClr val="C00000"/>
                </a:solidFill>
              </a:rPr>
              <a:t>Збитками</a:t>
            </a:r>
            <a:r>
              <a:rPr lang="uk-UA" sz="8000" b="1" dirty="0" smtClean="0"/>
              <a:t>, </a:t>
            </a:r>
            <a:endParaRPr lang="uk-UA" sz="8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513" cy="45259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000" b="1" dirty="0" smtClean="0"/>
              <a:t>понесеними підприємством у зв’язку з неналежним виконанням договору про ведення бухгалтерського обліку, можуть бути суми податкових зобов’язань, пені і штрафні санкції, донараховані у результаті перевірок. </a:t>
            </a:r>
            <a:endParaRPr lang="uk-UA" sz="4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/>
              <a:t/>
            </a:r>
            <a:br>
              <a:rPr lang="uk-UA" dirty="0" smtClean="0"/>
            </a:br>
            <a:r>
              <a:rPr lang="uk-UA" sz="6000" b="1" dirty="0" smtClean="0"/>
              <a:t>Стадії процесу контролю:</a:t>
            </a:r>
            <a:r>
              <a:rPr lang="uk-UA" sz="6700" dirty="0"/>
              <a:t/>
            </a:r>
            <a:br>
              <a:rPr lang="uk-UA" sz="6700" dirty="0"/>
            </a:br>
            <a:endParaRPr lang="uk-UA" sz="6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2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b="1" dirty="0"/>
              <a:t>1. Визначення концепції контролю </a:t>
            </a:r>
            <a:r>
              <a:rPr lang="uk-UA" sz="7200" dirty="0" smtClean="0"/>
              <a:t>("</a:t>
            </a:r>
            <a:r>
              <a:rPr lang="uk-UA" sz="7200" dirty="0" err="1"/>
              <a:t>Controlling</a:t>
            </a:r>
            <a:r>
              <a:rPr lang="uk-UA" sz="7200" dirty="0"/>
              <a:t>" або приватні перевірки).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b="1" dirty="0" smtClean="0"/>
              <a:t>2</a:t>
            </a:r>
            <a:r>
              <a:rPr lang="uk-UA" sz="7200" b="1" dirty="0"/>
              <a:t>. Визначення мети контролю </a:t>
            </a:r>
            <a:r>
              <a:rPr lang="uk-UA" sz="7200" dirty="0" smtClean="0"/>
              <a:t>(</a:t>
            </a:r>
            <a:r>
              <a:rPr lang="uk-UA" sz="7200" dirty="0"/>
              <a:t>рішення про доцільність, правильність, регулярність, ефективність процесу управління).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b="1" dirty="0"/>
              <a:t>3. Планування перевірки.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b="1" dirty="0"/>
              <a:t>4. Об'єкти контролю </a:t>
            </a:r>
            <a:r>
              <a:rPr lang="uk-UA" sz="7200" dirty="0"/>
              <a:t>(потенціали, методи, результати, показники і т. д.); </a:t>
            </a:r>
            <a:r>
              <a:rPr lang="uk-UA" sz="7200" b="1" dirty="0"/>
              <a:t>норми</a:t>
            </a:r>
            <a:r>
              <a:rPr lang="uk-UA" sz="7200" dirty="0"/>
              <a:t>, що перевіряються (етичні, правові, виробничі); </a:t>
            </a:r>
            <a:r>
              <a:rPr lang="uk-UA" sz="7200" b="1" dirty="0"/>
              <a:t>суб'єкти контролю </a:t>
            </a:r>
            <a:r>
              <a:rPr lang="uk-UA" sz="7200" dirty="0"/>
              <a:t>(внутрішні або зовнішні органи контролю); </a:t>
            </a:r>
            <a:r>
              <a:rPr lang="uk-UA" sz="7200" b="1" dirty="0"/>
              <a:t>методи контролю</a:t>
            </a:r>
            <a:r>
              <a:rPr lang="uk-UA" sz="7200" dirty="0"/>
              <a:t>; </a:t>
            </a:r>
            <a:r>
              <a:rPr lang="uk-UA" sz="7200" b="1" dirty="0"/>
              <a:t>обсяг і засоби контролю </a:t>
            </a:r>
            <a:r>
              <a:rPr lang="uk-UA" sz="7200" dirty="0"/>
              <a:t>(повний, суцільний, вибірковий, ручні, автоматичні, комп'ютеризовані); </a:t>
            </a:r>
            <a:r>
              <a:rPr lang="uk-UA" sz="7200" b="1" dirty="0"/>
              <a:t>терміни і тривалість перевірок</a:t>
            </a:r>
            <a:r>
              <a:rPr lang="uk-UA" sz="7200" dirty="0"/>
              <a:t>; </a:t>
            </a:r>
            <a:r>
              <a:rPr lang="uk-UA" sz="7200" b="1" dirty="0"/>
              <a:t>послідовність, методики і допуски перевірок.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b="1" dirty="0"/>
              <a:t>5. Визначення значень дійсних і наказаних.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b="1" dirty="0"/>
              <a:t>6. Встановлення ідентичності розбіжностей</a:t>
            </a:r>
            <a:r>
              <a:rPr lang="uk-UA" sz="7200" dirty="0"/>
              <a:t> (виявлення, кількісна оцінка).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b="1" dirty="0"/>
              <a:t>7. Вироблення рішення, визначення його ваги.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b="1" dirty="0"/>
              <a:t>8. Документування рішення.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b="1" dirty="0"/>
              <a:t>9. Мета перевірки.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b="1" dirty="0"/>
              <a:t>10. Повідомлення рішення </a:t>
            </a:r>
            <a:r>
              <a:rPr lang="uk-UA" sz="7200" dirty="0"/>
              <a:t>(усне, письмовий звіт).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7200" b="1" dirty="0"/>
              <a:t>11. Оцінка рішення </a:t>
            </a:r>
            <a:r>
              <a:rPr lang="uk-UA" sz="7200" dirty="0"/>
              <a:t>(аналіз відхилень, локалізація причин, встановлення відповідальності, дослідження можливостей виправлення, заходи з усунення недоліків).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800" b="1" dirty="0"/>
              <a:t>К</a:t>
            </a:r>
            <a:r>
              <a:rPr lang="uk-UA" sz="4800" b="1" dirty="0" smtClean="0"/>
              <a:t>онтрольно-ревізійна робота</a:t>
            </a:r>
            <a:endParaRPr lang="uk-UA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сукупність трудових процесів, пов'язаних з виконанням контрольно-ревізійних процедур, а також із створенням необхідних умов для їх </a:t>
            </a:r>
            <a:r>
              <a:rPr lang="uk-UA" b="1" dirty="0" smtClean="0"/>
              <a:t>здійснення </a:t>
            </a:r>
            <a:r>
              <a:rPr lang="uk-UA" dirty="0" smtClean="0"/>
              <a:t>(</a:t>
            </a:r>
            <a:r>
              <a:rPr lang="uk-UA" sz="2800" dirty="0" smtClean="0"/>
              <a:t>організація  </a:t>
            </a:r>
            <a:r>
              <a:rPr lang="uk-UA" sz="2800" dirty="0"/>
              <a:t>перевірки наявності та стану матеріальних цінностей, фінансових ресурсів, розрахункових операцій і т. д. </a:t>
            </a:r>
            <a:r>
              <a:rPr lang="uk-UA" dirty="0" smtClean="0"/>
              <a:t>)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Контрольно-ревізійна робота проводиться у </a:t>
            </a:r>
            <a:r>
              <a:rPr lang="uk-UA" sz="4000" b="1" dirty="0"/>
              <a:t>формі </a:t>
            </a:r>
            <a:r>
              <a:rPr lang="uk-UA" sz="4000" b="1" dirty="0">
                <a:solidFill>
                  <a:srgbClr val="C00000"/>
                </a:solidFill>
              </a:rPr>
              <a:t>ревізій</a:t>
            </a:r>
            <a:r>
              <a:rPr lang="uk-UA" sz="4000" b="1" dirty="0"/>
              <a:t> і </a:t>
            </a:r>
            <a:r>
              <a:rPr lang="uk-UA" sz="4000" b="1" dirty="0">
                <a:solidFill>
                  <a:srgbClr val="7030A0"/>
                </a:solidFill>
              </a:rPr>
              <a:t>перевірок</a:t>
            </a:r>
            <a:r>
              <a:rPr lang="uk-UA" b="1" dirty="0">
                <a:solidFill>
                  <a:srgbClr val="7030A0"/>
                </a:solidFill>
              </a:rPr>
              <a:t>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8000" b="1" i="1" dirty="0"/>
              <a:t>Ревізія</a:t>
            </a:r>
            <a:r>
              <a:rPr lang="uk-UA" sz="8000" b="1" dirty="0"/>
              <a:t> -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b="1" dirty="0"/>
              <a:t>це метод документального контролю за фінансово-господарською діяльністю підприємства, дотриманням законодавства з фінансових питань, достовірністю обліку і звітності, спосіб документального розкриття недостач, розтрат, привласнень та крадіжок коштів і матеріальних цінностей, попередження фінансових зловживань. За наслідками ревізії складається акт.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7200" b="1" i="1" dirty="0"/>
              <a:t>Перевірка</a:t>
            </a:r>
            <a:r>
              <a:rPr lang="uk-UA" sz="7200" b="1" dirty="0"/>
              <a:t> -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85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4400" b="1" dirty="0"/>
              <a:t>це обстеження і визначення окремих ділянок фінансово-господарської діяльності підприємства або їх підрозділів. На відміну від ревізії перевірки оформляються </a:t>
            </a:r>
            <a:r>
              <a:rPr lang="uk-UA" sz="4400" b="1" dirty="0">
                <a:solidFill>
                  <a:srgbClr val="C00000"/>
                </a:solidFill>
              </a:rPr>
              <a:t>довідкою</a:t>
            </a:r>
            <a:r>
              <a:rPr lang="uk-UA" sz="4400" b="1" dirty="0"/>
              <a:t> або </a:t>
            </a:r>
            <a:r>
              <a:rPr lang="uk-UA" sz="4400" b="1" dirty="0">
                <a:solidFill>
                  <a:srgbClr val="00B050"/>
                </a:solidFill>
              </a:rPr>
              <a:t>доповідною запискою</a:t>
            </a:r>
            <a:r>
              <a:rPr lang="uk-UA" sz="4400" b="1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dirty="0" smtClean="0"/>
              <a:t/>
            </a:r>
            <a:br>
              <a:rPr lang="uk-UA" dirty="0" smtClean="0"/>
            </a:br>
            <a:r>
              <a:rPr lang="uk-UA" b="1" dirty="0" smtClean="0"/>
              <a:t>За відношенням до плану роботи ревізії поділяють на:</a:t>
            </a:r>
            <a:br>
              <a:rPr lang="uk-UA" b="1" dirty="0" smtClean="0"/>
            </a:br>
            <a:endParaRPr lang="uk-UA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55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dirty="0"/>
              <a:t> </a:t>
            </a:r>
            <a:r>
              <a:rPr lang="uk-UA" b="1" dirty="0" smtClean="0"/>
              <a:t>-  </a:t>
            </a:r>
            <a:r>
              <a:rPr lang="uk-UA" sz="7700" b="1" dirty="0" smtClean="0"/>
              <a:t>планові</a:t>
            </a:r>
            <a:r>
              <a:rPr lang="uk-UA" sz="7700" dirty="0" smtClean="0"/>
              <a:t> </a:t>
            </a:r>
            <a:r>
              <a:rPr lang="uk-UA" dirty="0"/>
              <a:t>- </a:t>
            </a:r>
            <a:r>
              <a:rPr lang="uk-UA" sz="4100" b="1" dirty="0"/>
              <a:t>здійснюються за раніше розробленим і затвердженим планом;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sz="7700" b="1" dirty="0" smtClean="0"/>
              <a:t>непланові</a:t>
            </a:r>
            <a:r>
              <a:rPr lang="uk-UA" dirty="0" smtClean="0"/>
              <a:t> </a:t>
            </a:r>
            <a:r>
              <a:rPr lang="uk-UA" b="1" dirty="0"/>
              <a:t>- </a:t>
            </a:r>
            <a:r>
              <a:rPr lang="uk-UA" sz="4100" b="1" dirty="0"/>
              <a:t>які проводяться в терміни, не передбачені затвердженим планом (при незадовільній роботі установи, у випадках крадіжок цінностей і т. д.); </a:t>
            </a:r>
            <a:endParaRPr lang="uk-UA" sz="4100" b="1" dirty="0" smtClean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sz="6500" b="1" dirty="0" smtClean="0"/>
              <a:t>на </a:t>
            </a:r>
            <a:r>
              <a:rPr lang="uk-UA" sz="6500" b="1" dirty="0"/>
              <a:t>вимогу слідчих органів </a:t>
            </a:r>
            <a:r>
              <a:rPr lang="uk-UA" b="1" dirty="0"/>
              <a:t>- </a:t>
            </a:r>
            <a:r>
              <a:rPr lang="uk-UA" sz="4100" b="1" dirty="0"/>
              <a:t>при порушенні кримінальних справ</a:t>
            </a:r>
            <a:r>
              <a:rPr lang="uk-UA" sz="4100" b="1" dirty="0" smtClean="0"/>
              <a:t>;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uk-UA" sz="4100" b="1" dirty="0" smtClean="0"/>
              <a:t> </a:t>
            </a:r>
            <a:r>
              <a:rPr lang="uk-UA" sz="6900" b="1" dirty="0"/>
              <a:t>за дорученням </a:t>
            </a:r>
            <a:r>
              <a:rPr lang="uk-UA" sz="4100" b="1" dirty="0"/>
              <a:t>Президента України або Кабінету Міністрів.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b="1" dirty="0"/>
              <a:t>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3600" b="1" dirty="0" smtClean="0"/>
              <a:t>2. Особливості </a:t>
            </a:r>
            <a:r>
              <a:rPr lang="uk-UA" sz="3600" b="1" dirty="0"/>
              <a:t>організації бухгалтерського контролю на підприємстві</a:t>
            </a:r>
            <a:br>
              <a:rPr lang="uk-UA" sz="3600" b="1" dirty="0"/>
            </a:b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313"/>
            <a:ext cx="8229600" cy="464185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500" b="1" dirty="0"/>
              <a:t>Завдання внутрішньогосподарського контролю виявляються у здійсненні контролю за</a:t>
            </a:r>
            <a:r>
              <a:rPr lang="uk-UA" sz="3500" b="1" dirty="0" smtClean="0"/>
              <a:t>: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500" b="1" dirty="0"/>
              <a:t>• </a:t>
            </a:r>
            <a:r>
              <a:rPr lang="uk-UA" sz="3500" b="1" dirty="0" smtClean="0"/>
              <a:t>організацією </a:t>
            </a:r>
            <a:r>
              <a:rPr lang="uk-UA" sz="3500" b="1" dirty="0"/>
              <a:t>пропускного режиму на підприємстві щодо дотримання режиму ввезення, винесення та вивезення матеріальних активів і готової продукції;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500" b="1" dirty="0"/>
              <a:t>• своєчасним та повним оприбуткуванням запасів у день їх надходження; </a:t>
            </a:r>
          </a:p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3500" b="1" dirty="0"/>
              <a:t>• складанням документів на їх оприбуткування в присутності осіб, які доставили вантаж;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1988</Words>
  <Application>Microsoft Office PowerPoint</Application>
  <PresentationFormat>Экран (4:3)</PresentationFormat>
  <Paragraphs>146</Paragraphs>
  <Slides>35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8" baseType="lpstr">
      <vt:lpstr>Arial</vt:lpstr>
      <vt:lpstr>Calibri</vt:lpstr>
      <vt:lpstr>Тема Office</vt:lpstr>
      <vt:lpstr> Тема 4. Бухгалтерський контроль та юридична відповідальність на підприємстві  </vt:lpstr>
      <vt:lpstr>Контроль -</vt:lpstr>
      <vt:lpstr>Контроль класифікують:</vt:lpstr>
      <vt:lpstr> Стадії процесу контролю: </vt:lpstr>
      <vt:lpstr>Контрольно-ревізійна робота</vt:lpstr>
      <vt:lpstr>Ревізія -</vt:lpstr>
      <vt:lpstr>Перевірка -</vt:lpstr>
      <vt:lpstr> За відношенням до плану роботи ревізії поділяють на: </vt:lpstr>
      <vt:lpstr>  2. Особливості організації бухгалтерського контролю на підприємстві </vt:lpstr>
      <vt:lpstr>Презентация PowerPoint</vt:lpstr>
      <vt:lpstr>Презентация PowerPoint</vt:lpstr>
      <vt:lpstr>Презентация PowerPoint</vt:lpstr>
      <vt:lpstr>Види контролю:</vt:lpstr>
      <vt:lpstr>Бухгалтерський контроль передбачає: </vt:lpstr>
      <vt:lpstr>Об’єктами бухгалтерського контролю є</vt:lpstr>
      <vt:lpstr>Методи внутрішньогосподарського контролю:</vt:lpstr>
      <vt:lpstr>Презентация PowerPoint</vt:lpstr>
      <vt:lpstr>Методи здійснення контролю: </vt:lpstr>
      <vt:lpstr>Організація бухгалтерського контролю — це </vt:lpstr>
      <vt:lpstr>Організація бухгалтерського контролю забезпечує: </vt:lpstr>
      <vt:lpstr>Презентация PowerPoint</vt:lpstr>
      <vt:lpstr>Для ефективної організації бухгалтерського контролю необхідно визначити:</vt:lpstr>
      <vt:lpstr> 3. Юридична відповідальність облікового персоналу підприємства  </vt:lpstr>
      <vt:lpstr> Види юридичної відповідальності: </vt:lpstr>
      <vt:lpstr>матеріальна відповідальність -</vt:lpstr>
      <vt:lpstr>Матеріально відповідально особа - </vt:lpstr>
      <vt:lpstr>Бухгалтер не є матеріально відповідальною особою </vt:lpstr>
      <vt:lpstr>До бухгалтера можна застосувати відповідальність</vt:lpstr>
      <vt:lpstr>п. 2 ст. 133 КЗпП розкриває, що обмежену матеріальну відповідальність</vt:lpstr>
      <vt:lpstr> Випадки повної матеріальної відповідальності бухгалтера, якщо:  </vt:lpstr>
      <vt:lpstr> Адміністративна відповідальність  </vt:lpstr>
      <vt:lpstr>згідно з частиною першою ст. 36 КУпАП</vt:lpstr>
      <vt:lpstr>кримінальна відповідальність</vt:lpstr>
      <vt:lpstr>цивільно-правова відповідальність</vt:lpstr>
      <vt:lpstr>Збитками,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Бухгалтерський контроль та юридична відповідальність на підприємстві</dc:title>
  <dc:creator>Пользователь</dc:creator>
  <cp:lastModifiedBy>Professor</cp:lastModifiedBy>
  <cp:revision>34</cp:revision>
  <dcterms:created xsi:type="dcterms:W3CDTF">2016-02-29T15:43:40Z</dcterms:created>
  <dcterms:modified xsi:type="dcterms:W3CDTF">2024-02-08T22:48:31Z</dcterms:modified>
</cp:coreProperties>
</file>