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8" r:id="rId2"/>
    <p:sldId id="264" r:id="rId3"/>
    <p:sldId id="322" r:id="rId4"/>
    <p:sldId id="320" r:id="rId5"/>
    <p:sldId id="321" r:id="rId6"/>
    <p:sldId id="324" r:id="rId7"/>
    <p:sldId id="325" r:id="rId8"/>
    <p:sldId id="326" r:id="rId9"/>
    <p:sldId id="327" r:id="rId10"/>
    <p:sldId id="328" r:id="rId11"/>
    <p:sldId id="329" r:id="rId12"/>
    <p:sldId id="330" r:id="rId13"/>
    <p:sldId id="331" r:id="rId14"/>
    <p:sldId id="319" r:id="rId15"/>
    <p:sldId id="314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793" userDrawn="1">
          <p15:clr>
            <a:srgbClr val="A4A3A4"/>
          </p15:clr>
        </p15:guide>
        <p15:guide id="2" pos="379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176"/>
    <a:srgbClr val="2637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7" d="100"/>
          <a:sy n="67" d="100"/>
        </p:scale>
        <p:origin x="-840" y="-132"/>
      </p:cViewPr>
      <p:guideLst>
        <p:guide orient="horz" pos="3793"/>
        <p:guide pos="379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88744A-58AD-44BD-8243-13DD9445D718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FAF16A-5DA7-497E-959C-AE03A4628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903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7D77-E995-4AFA-83C8-984967F91BAD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B9E1-54E9-4F20-A7CB-8F049A49D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9343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7D77-E995-4AFA-83C8-984967F91BAD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B9E1-54E9-4F20-A7CB-8F049A49D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893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7D77-E995-4AFA-83C8-984967F91BAD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B9E1-54E9-4F20-A7CB-8F049A49D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477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7D77-E995-4AFA-83C8-984967F91BAD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B9E1-54E9-4F20-A7CB-8F049A49D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396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7D77-E995-4AFA-83C8-984967F91BAD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B9E1-54E9-4F20-A7CB-8F049A49D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890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7D77-E995-4AFA-83C8-984967F91BAD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B9E1-54E9-4F20-A7CB-8F049A49D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895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7D77-E995-4AFA-83C8-984967F91BAD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B9E1-54E9-4F20-A7CB-8F049A49D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210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7D77-E995-4AFA-83C8-984967F91BAD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B9E1-54E9-4F20-A7CB-8F049A49D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473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7D77-E995-4AFA-83C8-984967F91BAD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B9E1-54E9-4F20-A7CB-8F049A49D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339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7D77-E995-4AFA-83C8-984967F91BAD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B9E1-54E9-4F20-A7CB-8F049A49D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132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7D77-E995-4AFA-83C8-984967F91BAD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B9E1-54E9-4F20-A7CB-8F049A49D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228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47D77-E995-4AFA-83C8-984967F91BAD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3B9E1-54E9-4F20-A7CB-8F049A49D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625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60"/>
          <a:stretch/>
        </p:blipFill>
        <p:spPr>
          <a:xfrm flipH="1">
            <a:off x="0" y="-21022"/>
            <a:ext cx="12192000" cy="69268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962" y="-21022"/>
            <a:ext cx="5041829" cy="6916344"/>
          </a:xfrm>
          <a:prstGeom prst="rect">
            <a:avLst/>
          </a:prstGeom>
          <a:solidFill>
            <a:srgbClr val="002176"/>
          </a:solidFill>
        </p:spPr>
      </p:pic>
      <p:sp>
        <p:nvSpPr>
          <p:cNvPr id="13" name="TextBox 12"/>
          <p:cNvSpPr txBox="1"/>
          <p:nvPr/>
        </p:nvSpPr>
        <p:spPr>
          <a:xfrm>
            <a:off x="9961626" y="423308"/>
            <a:ext cx="513410" cy="2527572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chemeClr val="bg1"/>
                </a:solidFill>
              </a:rPr>
              <a:t>NEWAGRO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154" y="206138"/>
            <a:ext cx="1180997" cy="25233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796" y="0"/>
            <a:ext cx="3794574" cy="84661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80683" y="1062566"/>
            <a:ext cx="487680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uk-UA" sz="2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Євроінтеграція </a:t>
            </a:r>
            <a:r>
              <a:rPr lang="uk-UA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та сталий </a:t>
            </a:r>
            <a:r>
              <a:rPr lang="uk-UA" sz="2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розвиток</a:t>
            </a:r>
            <a:r>
              <a:rPr lang="en-US" sz="2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uk-UA" sz="2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сільських </a:t>
            </a:r>
            <a:r>
              <a:rPr lang="uk-UA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територій  України </a:t>
            </a:r>
            <a:r>
              <a:rPr lang="uk-UA" sz="2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як</a:t>
            </a:r>
            <a:r>
              <a:rPr lang="en-US" sz="2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uk-UA" sz="2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запорука </a:t>
            </a:r>
            <a:r>
              <a:rPr lang="uk-UA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забезпечення </a:t>
            </a:r>
            <a:r>
              <a:rPr lang="uk-UA" sz="2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продовольчої</a:t>
            </a:r>
            <a:r>
              <a:rPr lang="en-US" sz="2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uk-UA" sz="2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безпеки </a:t>
            </a:r>
            <a:r>
              <a:rPr lang="uk-UA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в умовах </a:t>
            </a:r>
            <a:r>
              <a:rPr lang="uk-UA" sz="2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повоєнного</a:t>
            </a:r>
            <a:r>
              <a:rPr lang="en-US" sz="2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uk-UA" sz="2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відновлення</a:t>
            </a:r>
            <a:endParaRPr lang="ru-RU" sz="2000" b="1" dirty="0"/>
          </a:p>
          <a:p>
            <a:pPr algn="ctr">
              <a:spcBef>
                <a:spcPts val="600"/>
              </a:spcBef>
            </a:pPr>
            <a:r>
              <a:rPr lang="ru-RU" sz="2800" dirty="0" err="1" smtClean="0"/>
              <a:t>Відновлення</a:t>
            </a:r>
            <a:r>
              <a:rPr lang="ru-RU" sz="2800" dirty="0" smtClean="0"/>
              <a:t> </a:t>
            </a:r>
            <a:r>
              <a:rPr lang="ru-RU" sz="2800" dirty="0" err="1"/>
              <a:t>економічного</a:t>
            </a:r>
            <a:r>
              <a:rPr lang="ru-RU" sz="2800" dirty="0"/>
              <a:t> </a:t>
            </a:r>
            <a:r>
              <a:rPr lang="ru-RU" sz="2800" dirty="0" err="1"/>
              <a:t>розвитку</a:t>
            </a:r>
            <a:r>
              <a:rPr lang="ru-RU" sz="2800" dirty="0"/>
              <a:t> </a:t>
            </a:r>
            <a:r>
              <a:rPr lang="ru-RU" sz="2800" dirty="0" err="1"/>
              <a:t>сільськогосподарських</a:t>
            </a:r>
            <a:r>
              <a:rPr lang="ru-RU" sz="2800" dirty="0"/>
              <a:t> громад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err="1"/>
              <a:t>України</a:t>
            </a:r>
            <a:r>
              <a:rPr lang="ru-RU" sz="2800" dirty="0"/>
              <a:t> в </a:t>
            </a:r>
            <a:r>
              <a:rPr lang="ru-RU" sz="2800" dirty="0" err="1"/>
              <a:t>контексті</a:t>
            </a:r>
            <a:r>
              <a:rPr lang="ru-RU" sz="2800" dirty="0"/>
              <a:t> </a:t>
            </a:r>
            <a:r>
              <a:rPr lang="ru-RU" sz="2800" dirty="0" err="1" smtClean="0"/>
              <a:t>євроінтеграції</a:t>
            </a:r>
            <a:endParaRPr lang="ru-RU" sz="2800" dirty="0" smtClean="0"/>
          </a:p>
          <a:p>
            <a:pPr algn="ctr">
              <a:spcBef>
                <a:spcPts val="600"/>
              </a:spcBef>
            </a:pPr>
            <a:r>
              <a:rPr lang="uk-UA" sz="1200" b="1" dirty="0" err="1" smtClean="0">
                <a:solidFill>
                  <a:srgbClr val="002060"/>
                </a:solidFill>
              </a:rPr>
              <a:t>к.ю.н</a:t>
            </a:r>
            <a:r>
              <a:rPr lang="uk-UA" sz="1200" b="1" dirty="0" smtClean="0">
                <a:solidFill>
                  <a:srgbClr val="002060"/>
                </a:solidFill>
              </a:rPr>
              <a:t>., </a:t>
            </a:r>
            <a:r>
              <a:rPr lang="uk-UA" sz="1200" b="1" dirty="0" err="1" smtClean="0">
                <a:solidFill>
                  <a:srgbClr val="002060"/>
                </a:solidFill>
              </a:rPr>
              <a:t>децент</a:t>
            </a:r>
            <a:r>
              <a:rPr lang="uk-UA" sz="1200" b="1" dirty="0" smtClean="0">
                <a:solidFill>
                  <a:srgbClr val="002060"/>
                </a:solidFill>
              </a:rPr>
              <a:t>, доцент кафедри цивільного права, керівник юридичної клініки ЗНУ Дмитро ЛУЦ</a:t>
            </a:r>
            <a:endParaRPr lang="ru-RU" sz="1200" dirty="0">
              <a:solidFill>
                <a:srgbClr val="002060"/>
              </a:solidFill>
            </a:endParaRPr>
          </a:p>
          <a:p>
            <a:pPr>
              <a:spcBef>
                <a:spcPts val="600"/>
              </a:spcBef>
            </a:pPr>
            <a:endParaRPr lang="uk-UA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endParaRPr lang="en-US" sz="2400" b="1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632" y="5275953"/>
            <a:ext cx="695391" cy="15693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99633" y="5305396"/>
            <a:ext cx="382999" cy="1600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</a:rPr>
              <a:t>N</a:t>
            </a:r>
          </a:p>
          <a:p>
            <a:pPr algn="ctr"/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</a:rPr>
              <a:t>E</a:t>
            </a:r>
          </a:p>
          <a:p>
            <a:pPr algn="ctr"/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</a:rPr>
              <a:t>W</a:t>
            </a:r>
          </a:p>
          <a:p>
            <a:pPr algn="ctr"/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</a:rPr>
              <a:t>A</a:t>
            </a:r>
          </a:p>
          <a:p>
            <a:pPr algn="ctr"/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</a:rPr>
              <a:t>G</a:t>
            </a:r>
          </a:p>
          <a:p>
            <a:pPr algn="ctr"/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</a:rPr>
              <a:t>R</a:t>
            </a:r>
          </a:p>
          <a:p>
            <a:pPr algn="ctr"/>
            <a:r>
              <a:rPr lang="en-US" sz="1400" b="1" dirty="0">
                <a:solidFill>
                  <a:schemeClr val="accent5">
                    <a:lumMod val="75000"/>
                  </a:schemeClr>
                </a:solidFill>
              </a:rPr>
              <a:t>O</a:t>
            </a:r>
            <a:endParaRPr lang="ru-RU" sz="1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146" y="5617753"/>
            <a:ext cx="1059463" cy="10562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896" y="5004955"/>
            <a:ext cx="1130764" cy="228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48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Равнобедренный треугольник 18"/>
          <p:cNvSpPr/>
          <p:nvPr/>
        </p:nvSpPr>
        <p:spPr>
          <a:xfrm flipV="1">
            <a:off x="4818997" y="0"/>
            <a:ext cx="3157378" cy="1135117"/>
          </a:xfrm>
          <a:prstGeom prst="triangle">
            <a:avLst>
              <a:gd name="adj" fmla="val 49356"/>
            </a:avLst>
          </a:prstGeom>
          <a:blipFill>
            <a:blip r:embed="rId2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387" name="Picture 3" descr="вертикаль си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9300" y="647700"/>
            <a:ext cx="128270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2925" y="1414463"/>
            <a:ext cx="10180637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/>
              <a:t>Бюджетні</a:t>
            </a:r>
            <a:r>
              <a:rPr lang="ru-RU" sz="2400" b="1" dirty="0"/>
              <a:t> </a:t>
            </a:r>
            <a:r>
              <a:rPr lang="ru-RU" sz="2400" b="1" dirty="0" err="1"/>
              <a:t>програми</a:t>
            </a:r>
            <a:r>
              <a:rPr lang="ru-RU" sz="2400" b="1" dirty="0"/>
              <a:t> </a:t>
            </a:r>
            <a:r>
              <a:rPr lang="ru-RU" sz="2400" b="1" dirty="0" err="1"/>
              <a:t>підтримки</a:t>
            </a:r>
            <a:r>
              <a:rPr lang="ru-RU" sz="2400" b="1" dirty="0"/>
              <a:t> </a:t>
            </a:r>
            <a:r>
              <a:rPr lang="ru-RU" sz="2400" b="1" dirty="0" err="1"/>
              <a:t>бізнесу</a:t>
            </a:r>
            <a:r>
              <a:rPr lang="ru-RU" sz="2400" b="1" dirty="0"/>
              <a:t> та </a:t>
            </a:r>
            <a:r>
              <a:rPr lang="ru-RU" sz="2400" b="1" dirty="0" err="1"/>
              <a:t>розвитку</a:t>
            </a:r>
            <a:r>
              <a:rPr lang="ru-RU" sz="2400" b="1" dirty="0"/>
              <a:t> </a:t>
            </a:r>
            <a:endParaRPr lang="ru-RU" sz="2400" b="1" dirty="0" smtClean="0"/>
          </a:p>
          <a:p>
            <a:pPr algn="ctr"/>
            <a:r>
              <a:rPr lang="ru-RU" sz="2400" b="1" dirty="0" err="1" smtClean="0"/>
              <a:t>підприємництва</a:t>
            </a:r>
            <a:r>
              <a:rPr lang="ru-RU" sz="2400" b="1" dirty="0" smtClean="0"/>
              <a:t> </a:t>
            </a:r>
            <a:r>
              <a:rPr lang="ru-RU" sz="2400" b="1" dirty="0"/>
              <a:t>у 2024 </a:t>
            </a:r>
            <a:r>
              <a:rPr lang="ru-RU" sz="2400" b="1" dirty="0" err="1" smtClean="0"/>
              <a:t>році</a:t>
            </a:r>
            <a:endParaRPr lang="ru-RU" sz="2400" b="1" dirty="0" smtClean="0"/>
          </a:p>
          <a:p>
            <a:pPr algn="just"/>
            <a:endParaRPr lang="uk-UA" sz="2400" b="1" dirty="0">
              <a:effectLst/>
            </a:endParaRPr>
          </a:p>
          <a:p>
            <a:pPr algn="just"/>
            <a:r>
              <a:rPr lang="ru-RU" sz="2000" b="1" dirty="0"/>
              <a:t>Бюджетною </a:t>
            </a:r>
            <a:r>
              <a:rPr lang="ru-RU" sz="2000" b="1" dirty="0" err="1"/>
              <a:t>програмою</a:t>
            </a:r>
            <a:r>
              <a:rPr lang="ru-RU" sz="2000" dirty="0"/>
              <a:t> </a:t>
            </a:r>
            <a:r>
              <a:rPr lang="ru-RU" sz="2000" b="1" dirty="0"/>
              <a:t>«</a:t>
            </a:r>
            <a:r>
              <a:rPr lang="ru-RU" sz="2000" b="1" dirty="0" err="1"/>
              <a:t>Державне</a:t>
            </a:r>
            <a:r>
              <a:rPr lang="ru-RU" sz="2000" b="1" dirty="0"/>
              <a:t> </a:t>
            </a:r>
            <a:r>
              <a:rPr lang="ru-RU" sz="2000" b="1" dirty="0" err="1"/>
              <a:t>стимулювання</a:t>
            </a:r>
            <a:r>
              <a:rPr lang="ru-RU" sz="2000" b="1" dirty="0"/>
              <a:t> </a:t>
            </a:r>
            <a:r>
              <a:rPr lang="ru-RU" sz="2000" b="1" dirty="0" err="1"/>
              <a:t>створення</a:t>
            </a:r>
            <a:r>
              <a:rPr lang="ru-RU" sz="2000" b="1" dirty="0"/>
              <a:t> </a:t>
            </a:r>
            <a:r>
              <a:rPr lang="ru-RU" sz="2000" b="1" dirty="0" err="1"/>
              <a:t>індустріальних</a:t>
            </a:r>
            <a:r>
              <a:rPr lang="ru-RU" sz="2000" b="1" dirty="0"/>
              <a:t> </a:t>
            </a:r>
            <a:r>
              <a:rPr lang="ru-RU" sz="2000" b="1" dirty="0" err="1"/>
              <a:t>парків</a:t>
            </a:r>
            <a:r>
              <a:rPr lang="ru-RU" sz="2000" b="1" dirty="0"/>
              <a:t>»</a:t>
            </a:r>
            <a:r>
              <a:rPr lang="ru-RU" sz="2000" dirty="0"/>
              <a:t> </a:t>
            </a:r>
            <a:r>
              <a:rPr lang="ru-RU" sz="2000" dirty="0" err="1"/>
              <a:t>заплановано</a:t>
            </a:r>
            <a:r>
              <a:rPr lang="ru-RU" sz="2000" dirty="0"/>
              <a:t> </a:t>
            </a:r>
            <a:r>
              <a:rPr lang="ru-RU" sz="2000" dirty="0" err="1"/>
              <a:t>спрямувати</a:t>
            </a:r>
            <a:r>
              <a:rPr lang="ru-RU" sz="2000" dirty="0"/>
              <a:t> 1 000,0 млн </a:t>
            </a:r>
            <a:r>
              <a:rPr lang="ru-RU" sz="2000" dirty="0" err="1"/>
              <a:t>грн</a:t>
            </a:r>
            <a:r>
              <a:rPr lang="ru-RU" sz="2000" dirty="0"/>
              <a:t> на </a:t>
            </a:r>
            <a:r>
              <a:rPr lang="ru-RU" sz="2000" dirty="0" err="1"/>
              <a:t>фінансування</a:t>
            </a:r>
            <a:r>
              <a:rPr lang="ru-RU" sz="2000" dirty="0"/>
              <a:t> </a:t>
            </a:r>
            <a:r>
              <a:rPr lang="ru-RU" sz="2000" dirty="0" err="1"/>
              <a:t>визначених</a:t>
            </a:r>
            <a:r>
              <a:rPr lang="ru-RU" sz="2000" dirty="0"/>
              <a:t> та </a:t>
            </a:r>
            <a:r>
              <a:rPr lang="ru-RU" sz="2000" dirty="0" err="1"/>
              <a:t>залучення</a:t>
            </a:r>
            <a:r>
              <a:rPr lang="ru-RU" sz="2000" dirty="0"/>
              <a:t> </a:t>
            </a:r>
            <a:r>
              <a:rPr lang="ru-RU" sz="2000" dirty="0" err="1"/>
              <a:t>нових</a:t>
            </a:r>
            <a:r>
              <a:rPr lang="ru-RU" sz="2000" dirty="0"/>
              <a:t> </a:t>
            </a:r>
            <a:r>
              <a:rPr lang="ru-RU" sz="2000" dirty="0" err="1"/>
              <a:t>інвестиційних</a:t>
            </a:r>
            <a:r>
              <a:rPr lang="ru-RU" sz="2000" dirty="0"/>
              <a:t> </a:t>
            </a:r>
            <a:r>
              <a:rPr lang="ru-RU" sz="2000" dirty="0" err="1"/>
              <a:t>проєктів</a:t>
            </a:r>
            <a:r>
              <a:rPr lang="ru-RU" sz="2000" dirty="0"/>
              <a:t> </a:t>
            </a:r>
            <a:r>
              <a:rPr lang="ru-RU" sz="2000" dirty="0" err="1"/>
              <a:t>із</a:t>
            </a:r>
            <a:r>
              <a:rPr lang="ru-RU" sz="2000" dirty="0"/>
              <a:t> </a:t>
            </a:r>
            <a:r>
              <a:rPr lang="ru-RU" sz="2000" dirty="0" err="1"/>
              <a:t>значними</a:t>
            </a:r>
            <a:r>
              <a:rPr lang="ru-RU" sz="2000" dirty="0"/>
              <a:t> </a:t>
            </a:r>
            <a:r>
              <a:rPr lang="ru-RU" sz="2000" dirty="0" err="1"/>
              <a:t>інвестиціями</a:t>
            </a:r>
            <a:r>
              <a:rPr lang="ru-RU" sz="2000" dirty="0"/>
              <a:t> для </a:t>
            </a:r>
            <a:r>
              <a:rPr lang="ru-RU" sz="2000" dirty="0" err="1"/>
              <a:t>відновлення</a:t>
            </a:r>
            <a:r>
              <a:rPr lang="ru-RU" sz="2000" dirty="0"/>
              <a:t> і </a:t>
            </a:r>
            <a:r>
              <a:rPr lang="ru-RU" sz="2000" dirty="0" err="1"/>
              <a:t>розвитку</a:t>
            </a:r>
            <a:r>
              <a:rPr lang="ru-RU" sz="2000" dirty="0"/>
              <a:t> </a:t>
            </a:r>
            <a:r>
              <a:rPr lang="ru-RU" sz="2000" dirty="0" err="1"/>
              <a:t>економіки</a:t>
            </a:r>
            <a:r>
              <a:rPr lang="ru-RU" sz="2000" dirty="0"/>
              <a:t> </a:t>
            </a:r>
            <a:r>
              <a:rPr lang="ru-RU" sz="2000" dirty="0" err="1"/>
              <a:t>України</a:t>
            </a:r>
            <a:r>
              <a:rPr lang="ru-RU" sz="2000" dirty="0"/>
              <a:t>. </a:t>
            </a:r>
            <a:r>
              <a:rPr lang="ru-RU" sz="2000" dirty="0" err="1"/>
              <a:t>Індустріальні</a:t>
            </a:r>
            <a:r>
              <a:rPr lang="ru-RU" sz="2000" dirty="0"/>
              <a:t> парки </a:t>
            </a:r>
            <a:r>
              <a:rPr lang="ru-RU" sz="2000" dirty="0" err="1"/>
              <a:t>відіграють</a:t>
            </a:r>
            <a:r>
              <a:rPr lang="ru-RU" sz="2000" dirty="0"/>
              <a:t> </a:t>
            </a:r>
            <a:r>
              <a:rPr lang="ru-RU" sz="2000" dirty="0" err="1"/>
              <a:t>важливу</a:t>
            </a:r>
            <a:r>
              <a:rPr lang="ru-RU" sz="2000" dirty="0"/>
              <a:t> роль у </a:t>
            </a:r>
            <a:r>
              <a:rPr lang="ru-RU" sz="2000" dirty="0" err="1"/>
              <a:t>формуванні</a:t>
            </a:r>
            <a:r>
              <a:rPr lang="ru-RU" sz="2000" dirty="0"/>
              <a:t> </a:t>
            </a:r>
            <a:r>
              <a:rPr lang="ru-RU" sz="2000" dirty="0" err="1"/>
              <a:t>інноваційних</a:t>
            </a:r>
            <a:r>
              <a:rPr lang="ru-RU" sz="2000" dirty="0"/>
              <a:t> </a:t>
            </a:r>
            <a:r>
              <a:rPr lang="ru-RU" sz="2000" dirty="0" err="1"/>
              <a:t>знань</a:t>
            </a:r>
            <a:r>
              <a:rPr lang="ru-RU" sz="2000" dirty="0"/>
              <a:t> та </a:t>
            </a:r>
            <a:r>
              <a:rPr lang="ru-RU" sz="2000" dirty="0" err="1"/>
              <a:t>технологій</a:t>
            </a:r>
            <a:r>
              <a:rPr lang="ru-RU" sz="2000" dirty="0"/>
              <a:t>, </a:t>
            </a:r>
            <a:r>
              <a:rPr lang="ru-RU" sz="2000" dirty="0" err="1"/>
              <a:t>сприяючи</a:t>
            </a:r>
            <a:r>
              <a:rPr lang="ru-RU" sz="2000" dirty="0"/>
              <a:t> </a:t>
            </a:r>
            <a:r>
              <a:rPr lang="ru-RU" sz="2000" dirty="0" err="1"/>
              <a:t>залученню</a:t>
            </a:r>
            <a:r>
              <a:rPr lang="ru-RU" sz="2000" dirty="0"/>
              <a:t> </a:t>
            </a:r>
            <a:r>
              <a:rPr lang="ru-RU" sz="2000" dirty="0" err="1"/>
              <a:t>інвестицій</a:t>
            </a:r>
            <a:r>
              <a:rPr lang="ru-RU" sz="2000" dirty="0"/>
              <a:t>, </a:t>
            </a:r>
            <a:r>
              <a:rPr lang="ru-RU" sz="2000" dirty="0" err="1"/>
              <a:t>активізації</a:t>
            </a:r>
            <a:r>
              <a:rPr lang="ru-RU" sz="2000" dirty="0"/>
              <a:t> </a:t>
            </a:r>
            <a:r>
              <a:rPr lang="ru-RU" sz="2000" dirty="0" err="1"/>
              <a:t>підприємницької</a:t>
            </a:r>
            <a:r>
              <a:rPr lang="ru-RU" sz="2000" dirty="0"/>
              <a:t> </a:t>
            </a:r>
            <a:r>
              <a:rPr lang="ru-RU" sz="2000" dirty="0" err="1"/>
              <a:t>діяльності</a:t>
            </a:r>
            <a:r>
              <a:rPr lang="ru-RU" sz="2000" dirty="0"/>
              <a:t>, </a:t>
            </a:r>
            <a:r>
              <a:rPr lang="ru-RU" sz="2000" dirty="0" err="1"/>
              <a:t>створенню</a:t>
            </a:r>
            <a:r>
              <a:rPr lang="ru-RU" sz="2000" dirty="0"/>
              <a:t> </a:t>
            </a:r>
            <a:r>
              <a:rPr lang="ru-RU" sz="2000" dirty="0" err="1"/>
              <a:t>нових</a:t>
            </a:r>
            <a:r>
              <a:rPr lang="ru-RU" sz="2000" dirty="0"/>
              <a:t> </a:t>
            </a:r>
            <a:r>
              <a:rPr lang="ru-RU" sz="2000" dirty="0" err="1"/>
              <a:t>робочих</a:t>
            </a:r>
            <a:r>
              <a:rPr lang="ru-RU" sz="2000" dirty="0"/>
              <a:t> </a:t>
            </a:r>
            <a:r>
              <a:rPr lang="ru-RU" sz="2000" dirty="0" err="1"/>
              <a:t>місць</a:t>
            </a:r>
            <a:r>
              <a:rPr lang="ru-RU" sz="2000" dirty="0"/>
              <a:t>, </a:t>
            </a:r>
            <a:r>
              <a:rPr lang="ru-RU" sz="2000" dirty="0" err="1"/>
              <a:t>мінімізації</a:t>
            </a:r>
            <a:r>
              <a:rPr lang="ru-RU" sz="2000" dirty="0"/>
              <a:t> </a:t>
            </a:r>
            <a:r>
              <a:rPr lang="ru-RU" sz="2000" dirty="0" err="1"/>
              <a:t>трансакційних</a:t>
            </a:r>
            <a:r>
              <a:rPr lang="ru-RU" sz="2000" dirty="0"/>
              <a:t> </a:t>
            </a:r>
            <a:r>
              <a:rPr lang="ru-RU" sz="2000" dirty="0" err="1"/>
              <a:t>витрат</a:t>
            </a:r>
            <a:r>
              <a:rPr lang="ru-RU" sz="2000" dirty="0"/>
              <a:t> </a:t>
            </a:r>
            <a:r>
              <a:rPr lang="ru-RU" sz="2000" dirty="0" err="1"/>
              <a:t>тощо</a:t>
            </a:r>
            <a:r>
              <a:rPr lang="ru-RU" sz="2000" dirty="0"/>
              <a:t>. </a:t>
            </a:r>
            <a:r>
              <a:rPr lang="ru-RU" sz="2000" dirty="0" err="1"/>
              <a:t>Водночас</a:t>
            </a:r>
            <a:r>
              <a:rPr lang="ru-RU" sz="2000" dirty="0"/>
              <a:t> </a:t>
            </a:r>
            <a:r>
              <a:rPr lang="ru-RU" sz="2000" dirty="0" err="1"/>
              <a:t>їх</a:t>
            </a:r>
            <a:r>
              <a:rPr lang="ru-RU" sz="2000" dirty="0"/>
              <a:t> </a:t>
            </a:r>
            <a:r>
              <a:rPr lang="ru-RU" sz="2000" dirty="0" err="1"/>
              <a:t>розвиток</a:t>
            </a:r>
            <a:r>
              <a:rPr lang="ru-RU" sz="2000" dirty="0"/>
              <a:t> </a:t>
            </a:r>
            <a:r>
              <a:rPr lang="ru-RU" sz="2000" dirty="0" err="1"/>
              <a:t>потребує</a:t>
            </a:r>
            <a:r>
              <a:rPr lang="ru-RU" sz="2000" dirty="0"/>
              <a:t> </a:t>
            </a:r>
            <a:r>
              <a:rPr lang="ru-RU" sz="2000" dirty="0" err="1"/>
              <a:t>підтримки</a:t>
            </a:r>
            <a:r>
              <a:rPr lang="ru-RU" sz="2000" dirty="0"/>
              <a:t> та </a:t>
            </a:r>
            <a:r>
              <a:rPr lang="ru-RU" sz="2000" dirty="0" err="1"/>
              <a:t>сприяння</a:t>
            </a:r>
            <a:r>
              <a:rPr lang="ru-RU" sz="2000" dirty="0"/>
              <a:t> на </a:t>
            </a:r>
            <a:r>
              <a:rPr lang="ru-RU" sz="2000" dirty="0" err="1"/>
              <a:t>національному</a:t>
            </a:r>
            <a:r>
              <a:rPr lang="ru-RU" sz="2000" dirty="0"/>
              <a:t>, </a:t>
            </a:r>
            <a:r>
              <a:rPr lang="ru-RU" sz="2000" dirty="0" err="1"/>
              <a:t>регіональному</a:t>
            </a:r>
            <a:r>
              <a:rPr lang="ru-RU" sz="2000" dirty="0"/>
              <a:t> і </a:t>
            </a:r>
            <a:r>
              <a:rPr lang="ru-RU" sz="2000" dirty="0" err="1"/>
              <a:t>місцевому</a:t>
            </a:r>
            <a:r>
              <a:rPr lang="ru-RU" sz="2000" dirty="0"/>
              <a:t> </a:t>
            </a:r>
            <a:r>
              <a:rPr lang="ru-RU" sz="2000" dirty="0" err="1"/>
              <a:t>рівнях</a:t>
            </a:r>
            <a:r>
              <a:rPr lang="ru-RU" sz="2000" dirty="0"/>
              <a:t>, а </a:t>
            </a:r>
            <a:r>
              <a:rPr lang="ru-RU" sz="2000" dirty="0" err="1"/>
              <a:t>також</a:t>
            </a:r>
            <a:r>
              <a:rPr lang="ru-RU" sz="2000" dirty="0"/>
              <a:t> </a:t>
            </a:r>
            <a:r>
              <a:rPr lang="ru-RU" sz="2000" dirty="0" err="1"/>
              <a:t>створення</a:t>
            </a:r>
            <a:r>
              <a:rPr lang="ru-RU" sz="2000" dirty="0"/>
              <a:t> </a:t>
            </a:r>
            <a:r>
              <a:rPr lang="ru-RU" sz="2000" dirty="0" err="1"/>
              <a:t>належних</a:t>
            </a:r>
            <a:r>
              <a:rPr lang="ru-RU" sz="2000" dirty="0"/>
              <a:t> </a:t>
            </a:r>
            <a:r>
              <a:rPr lang="ru-RU" sz="2000" dirty="0" err="1"/>
              <a:t>механізмів</a:t>
            </a:r>
            <a:r>
              <a:rPr lang="ru-RU" sz="2000" dirty="0"/>
              <a:t> і умов для </a:t>
            </a:r>
            <a:r>
              <a:rPr lang="ru-RU" sz="2000" dirty="0" err="1"/>
              <a:t>їх</a:t>
            </a:r>
            <a:r>
              <a:rPr lang="ru-RU" sz="2000" dirty="0"/>
              <a:t> </a:t>
            </a:r>
            <a:r>
              <a:rPr lang="ru-RU" sz="2000" dirty="0" err="1"/>
              <a:t>діяльності</a:t>
            </a:r>
            <a:r>
              <a:rPr lang="ru-RU" sz="2000" dirty="0"/>
              <a:t>.  В межах </a:t>
            </a:r>
            <a:r>
              <a:rPr lang="ru-RU" sz="2000" dirty="0" err="1"/>
              <a:t>виконання</a:t>
            </a:r>
            <a:r>
              <a:rPr lang="ru-RU" sz="2000" dirty="0"/>
              <a:t> </a:t>
            </a:r>
            <a:r>
              <a:rPr lang="ru-RU" sz="2000" dirty="0" err="1"/>
              <a:t>бюджетної</a:t>
            </a:r>
            <a:r>
              <a:rPr lang="ru-RU" sz="2000" dirty="0"/>
              <a:t> </a:t>
            </a:r>
            <a:r>
              <a:rPr lang="ru-RU" sz="2000" dirty="0" err="1"/>
              <a:t>програми</a:t>
            </a:r>
            <a:r>
              <a:rPr lang="ru-RU" sz="2000" dirty="0"/>
              <a:t> </a:t>
            </a:r>
            <a:r>
              <a:rPr lang="ru-RU" sz="2000" dirty="0" err="1"/>
              <a:t>передбачено</a:t>
            </a:r>
            <a:r>
              <a:rPr lang="ru-RU" sz="2000" dirty="0"/>
              <a:t> </a:t>
            </a:r>
            <a:r>
              <a:rPr lang="ru-RU" sz="2000" dirty="0" err="1"/>
              <a:t>здійснення</a:t>
            </a:r>
            <a:r>
              <a:rPr lang="ru-RU" sz="2000" dirty="0"/>
              <a:t> </a:t>
            </a:r>
            <a:r>
              <a:rPr lang="ru-RU" sz="2000" dirty="0" err="1"/>
              <a:t>видатків</a:t>
            </a:r>
            <a:r>
              <a:rPr lang="ru-RU" sz="2000" dirty="0"/>
              <a:t> на </a:t>
            </a:r>
            <a:r>
              <a:rPr lang="ru-RU" sz="2000" dirty="0" err="1"/>
              <a:t>створення</a:t>
            </a:r>
            <a:r>
              <a:rPr lang="ru-RU" sz="2000" dirty="0"/>
              <a:t> і </a:t>
            </a:r>
            <a:r>
              <a:rPr lang="ru-RU" sz="2000" dirty="0" err="1"/>
              <a:t>функціонування</a:t>
            </a:r>
            <a:r>
              <a:rPr lang="ru-RU" sz="2000" dirty="0"/>
              <a:t> </a:t>
            </a:r>
            <a:r>
              <a:rPr lang="ru-RU" sz="2000" dirty="0" err="1"/>
              <a:t>Офісу</a:t>
            </a:r>
            <a:r>
              <a:rPr lang="ru-RU" sz="2000" dirty="0"/>
              <a:t> </a:t>
            </a:r>
            <a:r>
              <a:rPr lang="ru-RU" sz="2000" dirty="0" err="1"/>
              <a:t>розвитку</a:t>
            </a:r>
            <a:r>
              <a:rPr lang="ru-RU" sz="2000" dirty="0"/>
              <a:t> </a:t>
            </a:r>
            <a:r>
              <a:rPr lang="ru-RU" sz="2000" dirty="0" err="1"/>
              <a:t>індустріальних</a:t>
            </a:r>
            <a:r>
              <a:rPr lang="ru-RU" sz="2000" dirty="0"/>
              <a:t> </a:t>
            </a:r>
            <a:r>
              <a:rPr lang="ru-RU" sz="2000" dirty="0" err="1"/>
              <a:t>парків</a:t>
            </a:r>
            <a:r>
              <a:rPr lang="ru-RU" sz="2000" dirty="0"/>
              <a:t>, </a:t>
            </a:r>
            <a:r>
              <a:rPr lang="ru-RU" sz="2000" dirty="0" err="1"/>
              <a:t>облаштування</a:t>
            </a:r>
            <a:r>
              <a:rPr lang="ru-RU" sz="2000" dirty="0"/>
              <a:t> </a:t>
            </a:r>
            <a:r>
              <a:rPr lang="ru-RU" sz="2000" dirty="0" err="1"/>
              <a:t>індустріальних</a:t>
            </a:r>
            <a:r>
              <a:rPr lang="ru-RU" sz="2000" dirty="0"/>
              <a:t> (</a:t>
            </a:r>
            <a:r>
              <a:rPr lang="ru-RU" sz="2000" dirty="0" err="1"/>
              <a:t>промислових</a:t>
            </a:r>
            <a:r>
              <a:rPr lang="ru-RU" sz="2000" dirty="0"/>
              <a:t>) </a:t>
            </a:r>
            <a:r>
              <a:rPr lang="ru-RU" sz="2000" dirty="0" err="1"/>
              <a:t>парків</a:t>
            </a:r>
            <a:r>
              <a:rPr lang="ru-RU" sz="2000" dirty="0"/>
              <a:t> та/</a:t>
            </a:r>
            <a:r>
              <a:rPr lang="ru-RU" sz="2000" dirty="0" err="1"/>
              <a:t>або</a:t>
            </a:r>
            <a:r>
              <a:rPr lang="ru-RU" sz="2000" dirty="0"/>
              <a:t> </a:t>
            </a:r>
            <a:r>
              <a:rPr lang="ru-RU" sz="2000" dirty="0" err="1"/>
              <a:t>забезпечення</a:t>
            </a:r>
            <a:r>
              <a:rPr lang="ru-RU" sz="2000" dirty="0"/>
              <a:t> </a:t>
            </a:r>
            <a:r>
              <a:rPr lang="ru-RU" sz="2000" dirty="0" err="1"/>
              <a:t>будівництва</a:t>
            </a:r>
            <a:r>
              <a:rPr lang="ru-RU" sz="2000" dirty="0"/>
              <a:t> </a:t>
            </a:r>
            <a:r>
              <a:rPr lang="ru-RU" sz="2000" dirty="0" err="1"/>
              <a:t>об'єктів</a:t>
            </a:r>
            <a:r>
              <a:rPr lang="ru-RU" sz="2000" dirty="0"/>
              <a:t> </a:t>
            </a:r>
            <a:r>
              <a:rPr lang="ru-RU" sz="2000" dirty="0" err="1"/>
              <a:t>суміжної</a:t>
            </a:r>
            <a:r>
              <a:rPr lang="ru-RU" sz="2000" dirty="0"/>
              <a:t> </a:t>
            </a:r>
            <a:r>
              <a:rPr lang="ru-RU" sz="2000" dirty="0" err="1"/>
              <a:t>інфраструктури</a:t>
            </a:r>
            <a:r>
              <a:rPr lang="ru-RU" sz="2000" dirty="0"/>
              <a:t>, та </a:t>
            </a:r>
            <a:r>
              <a:rPr lang="ru-RU" sz="2000" dirty="0" err="1"/>
              <a:t>інших</a:t>
            </a:r>
            <a:r>
              <a:rPr lang="ru-RU" sz="2000" dirty="0"/>
              <a:t> </a:t>
            </a:r>
            <a:r>
              <a:rPr lang="ru-RU" sz="2000" dirty="0" err="1"/>
              <a:t>заходів</a:t>
            </a:r>
            <a:r>
              <a:rPr lang="ru-RU" sz="2000" dirty="0"/>
              <a:t>, </a:t>
            </a:r>
            <a:r>
              <a:rPr lang="ru-RU" sz="2000" dirty="0" err="1"/>
              <a:t>необхідних</a:t>
            </a:r>
            <a:r>
              <a:rPr lang="ru-RU" sz="2000" dirty="0"/>
              <a:t> для </a:t>
            </a:r>
            <a:r>
              <a:rPr lang="ru-RU" sz="2000" dirty="0" err="1"/>
              <a:t>створення</a:t>
            </a:r>
            <a:r>
              <a:rPr lang="ru-RU" sz="2000" dirty="0"/>
              <a:t> та </a:t>
            </a:r>
            <a:r>
              <a:rPr lang="ru-RU" sz="2000" dirty="0" err="1"/>
              <a:t>функціонування</a:t>
            </a:r>
            <a:r>
              <a:rPr lang="ru-RU" sz="2000" dirty="0"/>
              <a:t> </a:t>
            </a:r>
            <a:r>
              <a:rPr lang="ru-RU" sz="2000" dirty="0" err="1"/>
              <a:t>індустріальних</a:t>
            </a:r>
            <a:r>
              <a:rPr lang="ru-RU" sz="2000" dirty="0"/>
              <a:t> (</a:t>
            </a:r>
            <a:r>
              <a:rPr lang="ru-RU" sz="2000" dirty="0" err="1"/>
              <a:t>промислових</a:t>
            </a:r>
            <a:r>
              <a:rPr lang="ru-RU" sz="2000" dirty="0"/>
              <a:t>) </a:t>
            </a:r>
            <a:r>
              <a:rPr lang="ru-RU" sz="2000" dirty="0" err="1"/>
              <a:t>парків</a:t>
            </a:r>
            <a:endParaRPr lang="ru-RU" sz="2000" dirty="0"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14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Равнобедренный треугольник 18"/>
          <p:cNvSpPr/>
          <p:nvPr/>
        </p:nvSpPr>
        <p:spPr>
          <a:xfrm flipV="1">
            <a:off x="4818997" y="0"/>
            <a:ext cx="3157378" cy="1135117"/>
          </a:xfrm>
          <a:prstGeom prst="triangle">
            <a:avLst>
              <a:gd name="adj" fmla="val 49356"/>
            </a:avLst>
          </a:prstGeom>
          <a:blipFill>
            <a:blip r:embed="rId2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387" name="Picture 3" descr="вертикаль си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9300" y="647700"/>
            <a:ext cx="128270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2925" y="1414463"/>
            <a:ext cx="1018063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/>
              <a:t>Бюджетні</a:t>
            </a:r>
            <a:r>
              <a:rPr lang="ru-RU" sz="2400" b="1" dirty="0"/>
              <a:t> </a:t>
            </a:r>
            <a:r>
              <a:rPr lang="ru-RU" sz="2400" b="1" dirty="0" err="1"/>
              <a:t>програми</a:t>
            </a:r>
            <a:r>
              <a:rPr lang="ru-RU" sz="2400" b="1" dirty="0"/>
              <a:t> </a:t>
            </a:r>
            <a:r>
              <a:rPr lang="ru-RU" sz="2400" b="1" dirty="0" err="1"/>
              <a:t>підтримки</a:t>
            </a:r>
            <a:r>
              <a:rPr lang="ru-RU" sz="2400" b="1" dirty="0"/>
              <a:t> </a:t>
            </a:r>
            <a:r>
              <a:rPr lang="ru-RU" sz="2400" b="1" dirty="0" err="1"/>
              <a:t>бізнесу</a:t>
            </a:r>
            <a:r>
              <a:rPr lang="ru-RU" sz="2400" b="1" dirty="0"/>
              <a:t> та </a:t>
            </a:r>
            <a:r>
              <a:rPr lang="ru-RU" sz="2400" b="1" dirty="0" err="1"/>
              <a:t>розвитку</a:t>
            </a:r>
            <a:r>
              <a:rPr lang="ru-RU" sz="2400" b="1" dirty="0"/>
              <a:t> </a:t>
            </a:r>
            <a:endParaRPr lang="ru-RU" sz="2400" b="1" dirty="0" smtClean="0"/>
          </a:p>
          <a:p>
            <a:pPr algn="ctr"/>
            <a:r>
              <a:rPr lang="ru-RU" sz="2400" b="1" dirty="0" err="1" smtClean="0"/>
              <a:t>підприємництва</a:t>
            </a:r>
            <a:r>
              <a:rPr lang="ru-RU" sz="2400" b="1" dirty="0" smtClean="0"/>
              <a:t> </a:t>
            </a:r>
            <a:r>
              <a:rPr lang="ru-RU" sz="2400" b="1" dirty="0"/>
              <a:t>у 2024 </a:t>
            </a:r>
            <a:r>
              <a:rPr lang="ru-RU" sz="2400" b="1" dirty="0" err="1" smtClean="0"/>
              <a:t>році</a:t>
            </a:r>
            <a:endParaRPr lang="ru-RU" sz="2400" b="1" dirty="0" smtClean="0"/>
          </a:p>
          <a:p>
            <a:pPr algn="just"/>
            <a:endParaRPr lang="uk-UA" sz="2400" b="1" dirty="0">
              <a:effectLst/>
            </a:endParaRPr>
          </a:p>
          <a:p>
            <a:pPr algn="just"/>
            <a:r>
              <a:rPr lang="ru-RU" sz="2000" b="1" dirty="0"/>
              <a:t>Бюджетною </a:t>
            </a:r>
            <a:r>
              <a:rPr lang="ru-RU" sz="2000" b="1" dirty="0" err="1"/>
              <a:t>програмою</a:t>
            </a:r>
            <a:r>
              <a:rPr lang="ru-RU" sz="2000" b="1" dirty="0"/>
              <a:t> «</a:t>
            </a:r>
            <a:r>
              <a:rPr lang="ru-RU" sz="2000" b="1" dirty="0" err="1"/>
              <a:t>Реалізація</a:t>
            </a:r>
            <a:r>
              <a:rPr lang="ru-RU" sz="2000" b="1" dirty="0"/>
              <a:t> </a:t>
            </a:r>
            <a:r>
              <a:rPr lang="ru-RU" sz="2000" b="1" dirty="0" err="1"/>
              <a:t>приватним</a:t>
            </a:r>
            <a:r>
              <a:rPr lang="ru-RU" sz="2000" b="1" dirty="0"/>
              <a:t> </a:t>
            </a:r>
            <a:r>
              <a:rPr lang="ru-RU" sz="2000" b="1" dirty="0" err="1"/>
              <a:t>акціонерним</a:t>
            </a:r>
            <a:r>
              <a:rPr lang="ru-RU" sz="2000" b="1" dirty="0"/>
              <a:t> </a:t>
            </a:r>
            <a:r>
              <a:rPr lang="ru-RU" sz="2000" b="1" dirty="0" err="1"/>
              <a:t>товариством</a:t>
            </a:r>
            <a:r>
              <a:rPr lang="ru-RU" sz="2000" b="1" dirty="0"/>
              <a:t> «</a:t>
            </a:r>
            <a:r>
              <a:rPr lang="ru-RU" sz="2000" b="1" dirty="0" err="1"/>
              <a:t>Українська</a:t>
            </a:r>
            <a:r>
              <a:rPr lang="ru-RU" sz="2000" b="1" dirty="0"/>
              <a:t> </a:t>
            </a:r>
            <a:r>
              <a:rPr lang="ru-RU" sz="2000" b="1" dirty="0" err="1"/>
              <a:t>фінансова</a:t>
            </a:r>
            <a:r>
              <a:rPr lang="ru-RU" sz="2000" b="1" dirty="0"/>
              <a:t> </a:t>
            </a:r>
            <a:r>
              <a:rPr lang="ru-RU" sz="2000" b="1" dirty="0" err="1"/>
              <a:t>житлова</a:t>
            </a:r>
            <a:r>
              <a:rPr lang="ru-RU" sz="2000" b="1" dirty="0"/>
              <a:t> </a:t>
            </a:r>
            <a:r>
              <a:rPr lang="ru-RU" sz="2000" b="1" dirty="0" err="1"/>
              <a:t>компанія</a:t>
            </a:r>
            <a:r>
              <a:rPr lang="ru-RU" sz="2000" b="1" dirty="0"/>
              <a:t>» </a:t>
            </a:r>
            <a:r>
              <a:rPr lang="ru-RU" sz="2000" b="1" dirty="0" err="1"/>
              <a:t>житлової</a:t>
            </a:r>
            <a:r>
              <a:rPr lang="ru-RU" sz="2000" b="1" dirty="0"/>
              <a:t> </a:t>
            </a:r>
            <a:r>
              <a:rPr lang="ru-RU" sz="2000" b="1" dirty="0" err="1"/>
              <a:t>політики</a:t>
            </a:r>
            <a:r>
              <a:rPr lang="ru-RU" sz="2000" b="1" dirty="0"/>
              <a:t> </a:t>
            </a:r>
            <a:r>
              <a:rPr lang="ru-RU" sz="2000" b="1" dirty="0" err="1"/>
              <a:t>держави</a:t>
            </a:r>
            <a:r>
              <a:rPr lang="ru-RU" sz="2000" b="1" dirty="0"/>
              <a:t> шляхом </a:t>
            </a:r>
            <a:r>
              <a:rPr lang="ru-RU" sz="2000" b="1" dirty="0" err="1"/>
              <a:t>забезпечення</a:t>
            </a:r>
            <a:r>
              <a:rPr lang="ru-RU" sz="2000" b="1" dirty="0"/>
              <a:t> </a:t>
            </a:r>
            <a:r>
              <a:rPr lang="ru-RU" sz="2000" b="1" dirty="0" err="1"/>
              <a:t>громадян</a:t>
            </a:r>
            <a:r>
              <a:rPr lang="ru-RU" sz="2000" b="1" dirty="0"/>
              <a:t> </a:t>
            </a:r>
            <a:r>
              <a:rPr lang="ru-RU" sz="2000" b="1" dirty="0" err="1"/>
              <a:t>України</a:t>
            </a:r>
            <a:r>
              <a:rPr lang="ru-RU" sz="2000" b="1" dirty="0"/>
              <a:t> </a:t>
            </a:r>
            <a:r>
              <a:rPr lang="ru-RU" sz="2000" b="1" dirty="0" err="1"/>
              <a:t>житлом</a:t>
            </a:r>
            <a:r>
              <a:rPr lang="ru-RU" sz="2000" b="1" dirty="0"/>
              <a:t>»</a:t>
            </a:r>
            <a:r>
              <a:rPr lang="ru-RU" sz="2000" dirty="0"/>
              <a:t> </a:t>
            </a:r>
            <a:r>
              <a:rPr lang="ru-RU" sz="2000" dirty="0" err="1"/>
              <a:t>передбачено</a:t>
            </a:r>
            <a:r>
              <a:rPr lang="ru-RU" sz="2000" dirty="0"/>
              <a:t> 1 443,7 млн </a:t>
            </a:r>
            <a:r>
              <a:rPr lang="ru-RU" sz="2000" dirty="0" err="1"/>
              <a:t>грн</a:t>
            </a:r>
            <a:r>
              <a:rPr lang="ru-RU" sz="2000" dirty="0"/>
              <a:t> для  </a:t>
            </a:r>
            <a:r>
              <a:rPr lang="ru-RU" sz="2000" dirty="0" err="1"/>
              <a:t>забезпечення</a:t>
            </a:r>
            <a:r>
              <a:rPr lang="ru-RU" sz="2000" dirty="0"/>
              <a:t> </a:t>
            </a:r>
            <a:r>
              <a:rPr lang="ru-RU" sz="2000" dirty="0" err="1"/>
              <a:t>громадян</a:t>
            </a:r>
            <a:r>
              <a:rPr lang="ru-RU" sz="2000" dirty="0"/>
              <a:t> </a:t>
            </a:r>
            <a:r>
              <a:rPr lang="ru-RU" sz="2000" dirty="0" err="1"/>
              <a:t>України</a:t>
            </a:r>
            <a:r>
              <a:rPr lang="ru-RU" sz="2000" dirty="0"/>
              <a:t> </a:t>
            </a:r>
            <a:r>
              <a:rPr lang="ru-RU" sz="2000" dirty="0" err="1"/>
              <a:t>доступним</a:t>
            </a:r>
            <a:r>
              <a:rPr lang="ru-RU" sz="2000" dirty="0"/>
              <a:t> </a:t>
            </a:r>
            <a:r>
              <a:rPr lang="ru-RU" sz="2000" dirty="0" err="1"/>
              <a:t>житлом</a:t>
            </a:r>
            <a:r>
              <a:rPr lang="ru-RU" sz="2000" dirty="0"/>
              <a:t> </a:t>
            </a:r>
            <a:r>
              <a:rPr lang="ru-RU" sz="2000" dirty="0" err="1"/>
              <a:t>згідно</a:t>
            </a:r>
            <a:r>
              <a:rPr lang="ru-RU" sz="2000" dirty="0"/>
              <a:t> Умов </a:t>
            </a:r>
            <a:r>
              <a:rPr lang="ru-RU" sz="2000" dirty="0" err="1"/>
              <a:t>забезпечення</a:t>
            </a:r>
            <a:r>
              <a:rPr lang="ru-RU" sz="2000" dirty="0"/>
              <a:t> </a:t>
            </a:r>
            <a:r>
              <a:rPr lang="ru-RU" sz="2000" dirty="0" err="1"/>
              <a:t>приватним</a:t>
            </a:r>
            <a:r>
              <a:rPr lang="ru-RU" sz="2000" dirty="0"/>
              <a:t> </a:t>
            </a:r>
            <a:r>
              <a:rPr lang="ru-RU" sz="2000" dirty="0" err="1"/>
              <a:t>акціонерним</a:t>
            </a:r>
            <a:r>
              <a:rPr lang="ru-RU" sz="2000" dirty="0"/>
              <a:t> </a:t>
            </a:r>
            <a:r>
              <a:rPr lang="ru-RU" sz="2000" dirty="0" err="1"/>
              <a:t>товариством</a:t>
            </a:r>
            <a:r>
              <a:rPr lang="ru-RU" sz="2000" dirty="0"/>
              <a:t> «</a:t>
            </a:r>
            <a:r>
              <a:rPr lang="ru-RU" sz="2000" dirty="0" err="1"/>
              <a:t>Українська</a:t>
            </a:r>
            <a:r>
              <a:rPr lang="ru-RU" sz="2000" dirty="0"/>
              <a:t> </a:t>
            </a:r>
            <a:r>
              <a:rPr lang="ru-RU" sz="2000" dirty="0" err="1"/>
              <a:t>фінансова</a:t>
            </a:r>
            <a:r>
              <a:rPr lang="ru-RU" sz="2000" dirty="0"/>
              <a:t> </a:t>
            </a:r>
            <a:r>
              <a:rPr lang="ru-RU" sz="2000" dirty="0" err="1"/>
              <a:t>житлова</a:t>
            </a:r>
            <a:r>
              <a:rPr lang="ru-RU" sz="2000" dirty="0"/>
              <a:t> </a:t>
            </a:r>
            <a:r>
              <a:rPr lang="ru-RU" sz="2000" dirty="0" err="1"/>
              <a:t>компанія</a:t>
            </a:r>
            <a:r>
              <a:rPr lang="ru-RU" sz="2000" dirty="0"/>
              <a:t>» доступного </a:t>
            </a:r>
            <a:r>
              <a:rPr lang="ru-RU" sz="2000" dirty="0" err="1"/>
              <a:t>іпотечного</a:t>
            </a:r>
            <a:r>
              <a:rPr lang="ru-RU" sz="2000" dirty="0"/>
              <a:t> </a:t>
            </a:r>
            <a:r>
              <a:rPr lang="ru-RU" sz="2000" dirty="0" err="1"/>
              <a:t>кредитування</a:t>
            </a:r>
            <a:r>
              <a:rPr lang="ru-RU" sz="2000" dirty="0"/>
              <a:t> </a:t>
            </a:r>
            <a:r>
              <a:rPr lang="ru-RU" sz="2000" dirty="0" err="1"/>
              <a:t>громадян</a:t>
            </a:r>
            <a:r>
              <a:rPr lang="ru-RU" sz="2000" dirty="0"/>
              <a:t> </a:t>
            </a:r>
            <a:r>
              <a:rPr lang="ru-RU" sz="2000" dirty="0" err="1"/>
              <a:t>України</a:t>
            </a:r>
            <a:r>
              <a:rPr lang="ru-RU" sz="2000" dirty="0"/>
              <a:t>, </a:t>
            </a:r>
            <a:r>
              <a:rPr lang="ru-RU" sz="2000" dirty="0" err="1"/>
              <a:t>затверджених</a:t>
            </a:r>
            <a:r>
              <a:rPr lang="ru-RU" sz="2000" dirty="0"/>
              <a:t> </a:t>
            </a:r>
            <a:r>
              <a:rPr lang="ru-RU" sz="2000" dirty="0" err="1"/>
              <a:t>постановою</a:t>
            </a:r>
            <a:r>
              <a:rPr lang="ru-RU" sz="2000" dirty="0"/>
              <a:t> </a:t>
            </a:r>
            <a:r>
              <a:rPr lang="ru-RU" sz="2000" dirty="0" err="1"/>
              <a:t>Кабінету</a:t>
            </a:r>
            <a:r>
              <a:rPr lang="ru-RU" sz="2000" dirty="0"/>
              <a:t> </a:t>
            </a:r>
            <a:r>
              <a:rPr lang="ru-RU" sz="2000" dirty="0" err="1"/>
              <a:t>Міністрів</a:t>
            </a:r>
            <a:r>
              <a:rPr lang="ru-RU" sz="2000" dirty="0"/>
              <a:t> </a:t>
            </a:r>
            <a:r>
              <a:rPr lang="ru-RU" sz="2000" dirty="0" err="1"/>
              <a:t>України</a:t>
            </a:r>
            <a:r>
              <a:rPr lang="ru-RU" sz="2000" dirty="0"/>
              <a:t> </a:t>
            </a:r>
            <a:r>
              <a:rPr lang="ru-RU" sz="2000" dirty="0" err="1"/>
              <a:t>від</a:t>
            </a:r>
            <a:r>
              <a:rPr lang="ru-RU" sz="2000" dirty="0"/>
              <a:t> 02.08.2022 № 856. На </a:t>
            </a:r>
            <a:r>
              <a:rPr lang="ru-RU" sz="2000" dirty="0" err="1"/>
              <a:t>сьогодні</a:t>
            </a:r>
            <a:r>
              <a:rPr lang="ru-RU" sz="2000" dirty="0"/>
              <a:t> для </a:t>
            </a:r>
            <a:r>
              <a:rPr lang="ru-RU" sz="2000" dirty="0" err="1"/>
              <a:t>отримання</a:t>
            </a:r>
            <a:r>
              <a:rPr lang="ru-RU" sz="2000" dirty="0"/>
              <a:t> </a:t>
            </a:r>
            <a:r>
              <a:rPr lang="ru-RU" sz="2000" dirty="0" err="1"/>
              <a:t>пільгового</a:t>
            </a:r>
            <a:r>
              <a:rPr lang="ru-RU" sz="2000" dirty="0"/>
              <a:t> </a:t>
            </a:r>
            <a:r>
              <a:rPr lang="ru-RU" sz="2000" dirty="0" err="1"/>
              <a:t>житла</a:t>
            </a:r>
            <a:r>
              <a:rPr lang="ru-RU" sz="2000" dirty="0"/>
              <a:t> </a:t>
            </a:r>
            <a:r>
              <a:rPr lang="ru-RU" sz="2000" dirty="0" err="1"/>
              <a:t>заявниками</a:t>
            </a:r>
            <a:r>
              <a:rPr lang="ru-RU" sz="2000" dirty="0"/>
              <a:t> подано 113 </a:t>
            </a:r>
            <a:r>
              <a:rPr lang="ru-RU" sz="2000" dirty="0" err="1"/>
              <a:t>тисяч</a:t>
            </a:r>
            <a:r>
              <a:rPr lang="ru-RU" sz="2000" dirty="0"/>
              <a:t> заявок, </a:t>
            </a:r>
            <a:r>
              <a:rPr lang="ru-RU" sz="2000" dirty="0" err="1"/>
              <a:t>які</a:t>
            </a:r>
            <a:r>
              <a:rPr lang="ru-RU" sz="2000" dirty="0"/>
              <a:t> не </a:t>
            </a:r>
            <a:r>
              <a:rPr lang="ru-RU" sz="2000" dirty="0" err="1"/>
              <a:t>покрито</a:t>
            </a:r>
            <a:r>
              <a:rPr lang="ru-RU" sz="2000" dirty="0"/>
              <a:t> </a:t>
            </a:r>
            <a:r>
              <a:rPr lang="ru-RU" sz="2000" dirty="0" err="1"/>
              <a:t>фінансовим</a:t>
            </a:r>
            <a:r>
              <a:rPr lang="ru-RU" sz="2000" dirty="0"/>
              <a:t> ресурсом. З початку </a:t>
            </a:r>
            <a:r>
              <a:rPr lang="ru-RU" sz="2000" dirty="0" err="1"/>
              <a:t>реалізації</a:t>
            </a:r>
            <a:r>
              <a:rPr lang="ru-RU" sz="2000" dirty="0"/>
              <a:t> </a:t>
            </a:r>
            <a:r>
              <a:rPr lang="ru-RU" sz="2000" dirty="0" err="1"/>
              <a:t>іпотечної</a:t>
            </a:r>
            <a:r>
              <a:rPr lang="ru-RU" sz="2000" dirty="0"/>
              <a:t> </a:t>
            </a:r>
            <a:r>
              <a:rPr lang="ru-RU" sz="2000" dirty="0" err="1"/>
              <a:t>програми</a:t>
            </a:r>
            <a:r>
              <a:rPr lang="ru-RU" sz="2000" dirty="0"/>
              <a:t> портфель </a:t>
            </a:r>
            <a:r>
              <a:rPr lang="ru-RU" sz="2000" dirty="0" err="1"/>
              <a:t>виданих</a:t>
            </a:r>
            <a:r>
              <a:rPr lang="ru-RU" sz="2000" dirty="0"/>
              <a:t> </a:t>
            </a:r>
            <a:r>
              <a:rPr lang="ru-RU" sz="2000" dirty="0" err="1"/>
              <a:t>іпотечних</a:t>
            </a:r>
            <a:r>
              <a:rPr lang="ru-RU" sz="2000" dirty="0"/>
              <a:t> </a:t>
            </a:r>
            <a:r>
              <a:rPr lang="ru-RU" sz="2000" dirty="0" err="1"/>
              <a:t>договорів</a:t>
            </a:r>
            <a:r>
              <a:rPr lang="ru-RU" sz="2000" dirty="0"/>
              <a:t> становить 3181 тис, а </a:t>
            </a:r>
            <a:r>
              <a:rPr lang="ru-RU" sz="2000" dirty="0" err="1"/>
              <a:t>середня</a:t>
            </a:r>
            <a:r>
              <a:rPr lang="ru-RU" sz="2000" dirty="0"/>
              <a:t> </a:t>
            </a:r>
            <a:r>
              <a:rPr lang="ru-RU" sz="2000" dirty="0" err="1"/>
              <a:t>вартість</a:t>
            </a:r>
            <a:r>
              <a:rPr lang="ru-RU" sz="2000" dirty="0"/>
              <a:t> одного договору становить 1 500 тис. </a:t>
            </a:r>
            <a:r>
              <a:rPr lang="ru-RU" sz="2000" dirty="0" err="1"/>
              <a:t>гривень</a:t>
            </a:r>
            <a:endParaRPr lang="ru-RU" sz="2000" dirty="0"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54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Равнобедренный треугольник 18"/>
          <p:cNvSpPr/>
          <p:nvPr/>
        </p:nvSpPr>
        <p:spPr>
          <a:xfrm flipV="1">
            <a:off x="4818997" y="0"/>
            <a:ext cx="3157378" cy="1135117"/>
          </a:xfrm>
          <a:prstGeom prst="triangle">
            <a:avLst>
              <a:gd name="adj" fmla="val 49356"/>
            </a:avLst>
          </a:prstGeom>
          <a:blipFill>
            <a:blip r:embed="rId2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387" name="Picture 3" descr="вертикаль си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9300" y="647700"/>
            <a:ext cx="128270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2925" y="1414463"/>
            <a:ext cx="10180637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/>
              <a:t>Бюджетні</a:t>
            </a:r>
            <a:r>
              <a:rPr lang="ru-RU" sz="2400" b="1" dirty="0"/>
              <a:t> </a:t>
            </a:r>
            <a:r>
              <a:rPr lang="ru-RU" sz="2400" b="1" dirty="0" err="1"/>
              <a:t>програми</a:t>
            </a:r>
            <a:r>
              <a:rPr lang="ru-RU" sz="2400" b="1" dirty="0"/>
              <a:t> </a:t>
            </a:r>
            <a:r>
              <a:rPr lang="ru-RU" sz="2400" b="1" dirty="0" err="1"/>
              <a:t>підтримки</a:t>
            </a:r>
            <a:r>
              <a:rPr lang="ru-RU" sz="2400" b="1" dirty="0"/>
              <a:t> </a:t>
            </a:r>
            <a:r>
              <a:rPr lang="ru-RU" sz="2400" b="1" dirty="0" err="1"/>
              <a:t>бізнесу</a:t>
            </a:r>
            <a:r>
              <a:rPr lang="ru-RU" sz="2400" b="1" dirty="0"/>
              <a:t> та </a:t>
            </a:r>
            <a:r>
              <a:rPr lang="ru-RU" sz="2400" b="1" dirty="0" err="1"/>
              <a:t>розвитку</a:t>
            </a:r>
            <a:r>
              <a:rPr lang="ru-RU" sz="2400" b="1" dirty="0"/>
              <a:t> </a:t>
            </a:r>
            <a:endParaRPr lang="ru-RU" sz="2400" b="1" dirty="0" smtClean="0"/>
          </a:p>
          <a:p>
            <a:pPr algn="ctr"/>
            <a:r>
              <a:rPr lang="ru-RU" sz="2400" b="1" dirty="0" err="1" smtClean="0"/>
              <a:t>підприємництва</a:t>
            </a:r>
            <a:r>
              <a:rPr lang="ru-RU" sz="2400" b="1" dirty="0" smtClean="0"/>
              <a:t> </a:t>
            </a:r>
            <a:r>
              <a:rPr lang="ru-RU" sz="2400" b="1" dirty="0"/>
              <a:t>у 2024 </a:t>
            </a:r>
            <a:r>
              <a:rPr lang="ru-RU" sz="2400" b="1" dirty="0" err="1" smtClean="0"/>
              <a:t>році</a:t>
            </a:r>
            <a:endParaRPr lang="ru-RU" sz="2400" b="1" dirty="0" smtClean="0"/>
          </a:p>
          <a:p>
            <a:pPr algn="just"/>
            <a:endParaRPr lang="uk-UA" sz="2400" b="1" dirty="0">
              <a:effectLst/>
            </a:endParaRPr>
          </a:p>
          <a:p>
            <a:pPr algn="just"/>
            <a:r>
              <a:rPr lang="ru-RU" sz="2000" b="1" dirty="0" err="1"/>
              <a:t>Бюджетна</a:t>
            </a:r>
            <a:r>
              <a:rPr lang="ru-RU" sz="2000" b="1" dirty="0"/>
              <a:t> </a:t>
            </a:r>
            <a:r>
              <a:rPr lang="ru-RU" sz="2000" b="1" dirty="0" err="1"/>
              <a:t>програма</a:t>
            </a:r>
            <a:r>
              <a:rPr lang="ru-RU" sz="2000" b="1" dirty="0"/>
              <a:t> «</a:t>
            </a:r>
            <a:r>
              <a:rPr lang="ru-RU" sz="2000" b="1" dirty="0" err="1"/>
              <a:t>Підтримка</a:t>
            </a:r>
            <a:r>
              <a:rPr lang="ru-RU" sz="2000" b="1" dirty="0"/>
              <a:t> </a:t>
            </a:r>
            <a:r>
              <a:rPr lang="ru-RU" sz="2000" b="1" dirty="0" err="1"/>
              <a:t>внутрішнього</a:t>
            </a:r>
            <a:r>
              <a:rPr lang="ru-RU" sz="2000" b="1" dirty="0"/>
              <a:t> </a:t>
            </a:r>
            <a:r>
              <a:rPr lang="ru-RU" sz="2000" b="1" dirty="0" err="1"/>
              <a:t>попиту</a:t>
            </a:r>
            <a:r>
              <a:rPr lang="ru-RU" sz="2000" b="1" dirty="0"/>
              <a:t> на </a:t>
            </a:r>
            <a:r>
              <a:rPr lang="ru-RU" sz="2000" b="1" dirty="0" err="1"/>
              <a:t>вітчизняні</a:t>
            </a:r>
            <a:r>
              <a:rPr lang="ru-RU" sz="2000" b="1" dirty="0"/>
              <a:t> </a:t>
            </a:r>
            <a:r>
              <a:rPr lang="ru-RU" sz="2000" b="1" dirty="0" err="1"/>
              <a:t>товари</a:t>
            </a:r>
            <a:r>
              <a:rPr lang="ru-RU" sz="2000" b="1" dirty="0"/>
              <a:t> та </a:t>
            </a:r>
            <a:r>
              <a:rPr lang="ru-RU" sz="2000" b="1" dirty="0" err="1"/>
              <a:t>послуги</a:t>
            </a:r>
            <a:r>
              <a:rPr lang="ru-RU" sz="2000" b="1" dirty="0"/>
              <a:t>»</a:t>
            </a:r>
            <a:r>
              <a:rPr lang="ru-RU" sz="2000" dirty="0"/>
              <a:t> </a:t>
            </a:r>
            <a:r>
              <a:rPr lang="ru-RU" sz="2000" dirty="0" err="1"/>
              <a:t>передбачає</a:t>
            </a:r>
            <a:r>
              <a:rPr lang="ru-RU" sz="2000" dirty="0"/>
              <a:t> </a:t>
            </a:r>
            <a:r>
              <a:rPr lang="ru-RU" sz="2000" dirty="0" err="1"/>
              <a:t>виділення</a:t>
            </a:r>
            <a:r>
              <a:rPr lang="ru-RU" sz="2000" dirty="0"/>
              <a:t> 3 000,0 млн грн. на </a:t>
            </a:r>
            <a:r>
              <a:rPr lang="ru-RU" sz="2000" dirty="0" err="1"/>
              <a:t>підвищення</a:t>
            </a:r>
            <a:r>
              <a:rPr lang="ru-RU" sz="2000" dirty="0"/>
              <a:t> </a:t>
            </a:r>
            <a:r>
              <a:rPr lang="ru-RU" sz="2000" dirty="0" err="1"/>
              <a:t>попиту</a:t>
            </a:r>
            <a:r>
              <a:rPr lang="ru-RU" sz="2000" dirty="0"/>
              <a:t> на </a:t>
            </a:r>
            <a:r>
              <a:rPr lang="ru-RU" sz="2000" dirty="0" err="1"/>
              <a:t>вітчизняні</a:t>
            </a:r>
            <a:r>
              <a:rPr lang="ru-RU" sz="2000" dirty="0"/>
              <a:t> </a:t>
            </a:r>
            <a:r>
              <a:rPr lang="ru-RU" sz="2000" dirty="0" err="1"/>
              <a:t>товари</a:t>
            </a:r>
            <a:r>
              <a:rPr lang="ru-RU" sz="2000" dirty="0"/>
              <a:t>, шляхом </a:t>
            </a:r>
            <a:r>
              <a:rPr lang="ru-RU" sz="2000" dirty="0" err="1"/>
              <a:t>здійснення</a:t>
            </a:r>
            <a:r>
              <a:rPr lang="ru-RU" sz="2000" dirty="0"/>
              <a:t> </a:t>
            </a:r>
            <a:r>
              <a:rPr lang="ru-RU" sz="2000" dirty="0" err="1"/>
              <a:t>часткової</a:t>
            </a:r>
            <a:r>
              <a:rPr lang="ru-RU" sz="2000" dirty="0"/>
              <a:t> </a:t>
            </a:r>
            <a:r>
              <a:rPr lang="ru-RU" sz="2000" dirty="0" err="1"/>
              <a:t>компенсації</a:t>
            </a:r>
            <a:r>
              <a:rPr lang="ru-RU" sz="2000" dirty="0"/>
              <a:t> </a:t>
            </a:r>
            <a:r>
              <a:rPr lang="ru-RU" sz="2000" dirty="0" err="1"/>
              <a:t>їх</a:t>
            </a:r>
            <a:r>
              <a:rPr lang="ru-RU" sz="2000" dirty="0"/>
              <a:t> </a:t>
            </a:r>
            <a:r>
              <a:rPr lang="ru-RU" sz="2000" dirty="0" err="1"/>
              <a:t>вартості</a:t>
            </a:r>
            <a:r>
              <a:rPr lang="ru-RU" sz="2000" dirty="0"/>
              <a:t>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закуплені</a:t>
            </a:r>
            <a:r>
              <a:rPr lang="ru-RU" sz="2000" dirty="0"/>
              <a:t> у </a:t>
            </a:r>
            <a:r>
              <a:rPr lang="ru-RU" sz="2000" dirty="0" err="1"/>
              <a:t>вітчизняних</a:t>
            </a:r>
            <a:r>
              <a:rPr lang="ru-RU" sz="2000" dirty="0"/>
              <a:t> </a:t>
            </a:r>
            <a:r>
              <a:rPr lang="ru-RU" sz="2000" dirty="0" err="1"/>
              <a:t>виробників</a:t>
            </a:r>
            <a:r>
              <a:rPr lang="ru-RU" sz="2000" dirty="0"/>
              <a:t> та/</a:t>
            </a:r>
            <a:r>
              <a:rPr lang="ru-RU" sz="2000" dirty="0" err="1"/>
              <a:t>або</a:t>
            </a:r>
            <a:r>
              <a:rPr lang="ru-RU" sz="2000" dirty="0"/>
              <a:t> </a:t>
            </a:r>
            <a:r>
              <a:rPr lang="ru-RU" sz="2000" dirty="0" err="1"/>
              <a:t>їх</a:t>
            </a:r>
            <a:r>
              <a:rPr lang="ru-RU" sz="2000" dirty="0"/>
              <a:t> </a:t>
            </a:r>
            <a:r>
              <a:rPr lang="ru-RU" sz="2000" dirty="0" err="1"/>
              <a:t>дилерів</a:t>
            </a:r>
            <a:r>
              <a:rPr lang="ru-RU" sz="2000" dirty="0"/>
              <a:t>. </a:t>
            </a:r>
            <a:r>
              <a:rPr lang="ru-RU" sz="2000" dirty="0" err="1"/>
              <a:t>Зокрема</a:t>
            </a:r>
            <a:r>
              <a:rPr lang="ru-RU" sz="2000" dirty="0"/>
              <a:t>, </a:t>
            </a:r>
            <a:r>
              <a:rPr lang="ru-RU" sz="2000" dirty="0" err="1"/>
              <a:t>передбачається</a:t>
            </a:r>
            <a:r>
              <a:rPr lang="ru-RU" sz="2000" dirty="0"/>
              <a:t> </a:t>
            </a:r>
            <a:r>
              <a:rPr lang="ru-RU" sz="2000" dirty="0" err="1"/>
              <a:t>надання</a:t>
            </a:r>
            <a:r>
              <a:rPr lang="ru-RU" sz="2000" dirty="0"/>
              <a:t> </a:t>
            </a:r>
            <a:r>
              <a:rPr lang="ru-RU" sz="2000" dirty="0" err="1"/>
              <a:t>часткової</a:t>
            </a:r>
            <a:r>
              <a:rPr lang="ru-RU" sz="2000" dirty="0"/>
              <a:t> </a:t>
            </a:r>
            <a:r>
              <a:rPr lang="ru-RU" sz="2000" dirty="0" err="1"/>
              <a:t>компенсації</a:t>
            </a:r>
            <a:r>
              <a:rPr lang="ru-RU" sz="2000" dirty="0"/>
              <a:t> </a:t>
            </a:r>
            <a:r>
              <a:rPr lang="ru-RU" sz="2000" dirty="0" err="1"/>
              <a:t>вартості</a:t>
            </a:r>
            <a:r>
              <a:rPr lang="ru-RU" sz="2000" dirty="0"/>
              <a:t> </a:t>
            </a:r>
            <a:r>
              <a:rPr lang="ru-RU" sz="2000" dirty="0" err="1"/>
              <a:t>комунальної</a:t>
            </a:r>
            <a:r>
              <a:rPr lang="ru-RU" sz="2000" dirty="0"/>
              <a:t> та </a:t>
            </a:r>
            <a:r>
              <a:rPr lang="ru-RU" sz="2000" dirty="0" err="1"/>
              <a:t>спеціальної</a:t>
            </a:r>
            <a:r>
              <a:rPr lang="ru-RU" sz="2000" dirty="0"/>
              <a:t> </a:t>
            </a:r>
            <a:r>
              <a:rPr lang="ru-RU" sz="2000" dirty="0" err="1"/>
              <a:t>техніки</a:t>
            </a:r>
            <a:r>
              <a:rPr lang="ru-RU" sz="2000" dirty="0"/>
              <a:t>, </a:t>
            </a:r>
            <a:r>
              <a:rPr lang="ru-RU" sz="2000" dirty="0" err="1"/>
              <a:t>громадського</a:t>
            </a:r>
            <a:r>
              <a:rPr lang="ru-RU" sz="2000" dirty="0"/>
              <a:t> транспорту, </a:t>
            </a:r>
            <a:r>
              <a:rPr lang="ru-RU" sz="2000" dirty="0" err="1"/>
              <a:t>енергетичного</a:t>
            </a:r>
            <a:r>
              <a:rPr lang="ru-RU" sz="2000" dirty="0"/>
              <a:t> </a:t>
            </a:r>
            <a:r>
              <a:rPr lang="ru-RU" sz="2000" dirty="0" err="1"/>
              <a:t>обладнання</a:t>
            </a:r>
            <a:r>
              <a:rPr lang="ru-RU" sz="2000" dirty="0"/>
              <a:t>, </a:t>
            </a:r>
            <a:r>
              <a:rPr lang="ru-RU" sz="2000" dirty="0" err="1"/>
              <a:t>ліфтів</a:t>
            </a:r>
            <a:r>
              <a:rPr lang="ru-RU" sz="2000" dirty="0"/>
              <a:t> та </a:t>
            </a:r>
            <a:r>
              <a:rPr lang="ru-RU" sz="2000" dirty="0" err="1"/>
              <a:t>ліфтового</a:t>
            </a:r>
            <a:r>
              <a:rPr lang="ru-RU" sz="2000" dirty="0"/>
              <a:t> </a:t>
            </a:r>
            <a:r>
              <a:rPr lang="ru-RU" sz="2000" dirty="0" err="1"/>
              <a:t>обладнання</a:t>
            </a:r>
            <a:r>
              <a:rPr lang="ru-RU" sz="2000" dirty="0"/>
              <a:t> </a:t>
            </a:r>
            <a:r>
              <a:rPr lang="ru-RU" sz="2000" dirty="0" err="1"/>
              <a:t>вітчизняного</a:t>
            </a:r>
            <a:r>
              <a:rPr lang="ru-RU" sz="2000" dirty="0"/>
              <a:t> </a:t>
            </a:r>
            <a:r>
              <a:rPr lang="ru-RU" sz="2000" dirty="0" err="1"/>
              <a:t>виробництва</a:t>
            </a:r>
            <a:r>
              <a:rPr lang="ru-RU" sz="2000" dirty="0"/>
              <a:t>. На заходи </a:t>
            </a:r>
            <a:r>
              <a:rPr lang="ru-RU" sz="2000" dirty="0" err="1"/>
              <a:t>із</a:t>
            </a:r>
            <a:r>
              <a:rPr lang="ru-RU" sz="2000" dirty="0"/>
              <a:t> </a:t>
            </a:r>
            <a:r>
              <a:rPr lang="ru-RU" sz="2000" dirty="0" err="1"/>
              <a:t>посилення</a:t>
            </a:r>
            <a:r>
              <a:rPr lang="ru-RU" sz="2000" dirty="0"/>
              <a:t> </a:t>
            </a:r>
            <a:r>
              <a:rPr lang="ru-RU" sz="2000" dirty="0" err="1"/>
              <a:t>інституційної</a:t>
            </a:r>
            <a:r>
              <a:rPr lang="ru-RU" sz="2000" dirty="0"/>
              <a:t> </a:t>
            </a:r>
            <a:r>
              <a:rPr lang="ru-RU" sz="2000" dirty="0" err="1"/>
              <a:t>спроможності</a:t>
            </a:r>
            <a:r>
              <a:rPr lang="ru-RU" sz="2000" dirty="0"/>
              <a:t> для </a:t>
            </a:r>
            <a:r>
              <a:rPr lang="ru-RU" sz="2000" dirty="0" err="1"/>
              <a:t>підготовки</a:t>
            </a:r>
            <a:r>
              <a:rPr lang="ru-RU" sz="2000" dirty="0"/>
              <a:t> </a:t>
            </a:r>
            <a:r>
              <a:rPr lang="ru-RU" sz="2000" dirty="0" err="1"/>
              <a:t>проектів</a:t>
            </a:r>
            <a:r>
              <a:rPr lang="ru-RU" sz="2000" dirty="0"/>
              <a:t> державно-приватного партнерства </a:t>
            </a:r>
            <a:r>
              <a:rPr lang="ru-RU" sz="2000" dirty="0" err="1"/>
              <a:t>заплановано</a:t>
            </a:r>
            <a:r>
              <a:rPr lang="ru-RU" sz="2000" dirty="0"/>
              <a:t> 4,95 млн </a:t>
            </a:r>
            <a:r>
              <a:rPr lang="ru-RU" sz="2000" dirty="0" err="1"/>
              <a:t>гривень</a:t>
            </a:r>
            <a:r>
              <a:rPr lang="ru-RU" sz="2000" dirty="0"/>
              <a:t>.</a:t>
            </a:r>
            <a:endParaRPr lang="ru-RU" sz="2000" dirty="0"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45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Равнобедренный треугольник 18"/>
          <p:cNvSpPr/>
          <p:nvPr/>
        </p:nvSpPr>
        <p:spPr>
          <a:xfrm flipV="1">
            <a:off x="4818997" y="0"/>
            <a:ext cx="3157378" cy="1135117"/>
          </a:xfrm>
          <a:prstGeom prst="triangle">
            <a:avLst>
              <a:gd name="adj" fmla="val 49356"/>
            </a:avLst>
          </a:prstGeom>
          <a:blipFill>
            <a:blip r:embed="rId2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387" name="Picture 3" descr="вертикаль си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9300" y="647700"/>
            <a:ext cx="128270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2925" y="1414463"/>
            <a:ext cx="10180637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/>
              <a:t>Бюджетні</a:t>
            </a:r>
            <a:r>
              <a:rPr lang="ru-RU" sz="2400" b="1" dirty="0"/>
              <a:t> </a:t>
            </a:r>
            <a:r>
              <a:rPr lang="ru-RU" sz="2400" b="1" dirty="0" err="1"/>
              <a:t>програми</a:t>
            </a:r>
            <a:r>
              <a:rPr lang="ru-RU" sz="2400" b="1" dirty="0"/>
              <a:t> </a:t>
            </a:r>
            <a:r>
              <a:rPr lang="ru-RU" sz="2400" b="1" dirty="0" err="1"/>
              <a:t>підтримки</a:t>
            </a:r>
            <a:r>
              <a:rPr lang="ru-RU" sz="2400" b="1" dirty="0"/>
              <a:t> </a:t>
            </a:r>
            <a:r>
              <a:rPr lang="ru-RU" sz="2400" b="1" dirty="0" err="1"/>
              <a:t>бізнесу</a:t>
            </a:r>
            <a:r>
              <a:rPr lang="ru-RU" sz="2400" b="1" dirty="0"/>
              <a:t> та </a:t>
            </a:r>
            <a:r>
              <a:rPr lang="ru-RU" sz="2400" b="1" dirty="0" err="1"/>
              <a:t>розвитку</a:t>
            </a:r>
            <a:r>
              <a:rPr lang="ru-RU" sz="2400" b="1" dirty="0"/>
              <a:t> </a:t>
            </a:r>
            <a:endParaRPr lang="ru-RU" sz="2400" b="1" dirty="0" smtClean="0"/>
          </a:p>
          <a:p>
            <a:pPr algn="ctr"/>
            <a:r>
              <a:rPr lang="ru-RU" sz="2400" b="1" dirty="0" err="1" smtClean="0"/>
              <a:t>підприємництва</a:t>
            </a:r>
            <a:r>
              <a:rPr lang="ru-RU" sz="2400" b="1" dirty="0" smtClean="0"/>
              <a:t> </a:t>
            </a:r>
            <a:r>
              <a:rPr lang="ru-RU" sz="2400" b="1" dirty="0"/>
              <a:t>у 2024 </a:t>
            </a:r>
            <a:r>
              <a:rPr lang="ru-RU" sz="2400" b="1" dirty="0" err="1" smtClean="0"/>
              <a:t>році</a:t>
            </a:r>
            <a:endParaRPr lang="ru-RU" sz="2400" b="1" dirty="0" smtClean="0"/>
          </a:p>
          <a:p>
            <a:pPr algn="just"/>
            <a:endParaRPr lang="uk-UA" sz="2400" b="1" dirty="0">
              <a:effectLst/>
            </a:endParaRPr>
          </a:p>
          <a:p>
            <a:pPr algn="just"/>
            <a:r>
              <a:rPr lang="ru-RU" sz="2000" b="1" dirty="0"/>
              <a:t>Бюджетною </a:t>
            </a:r>
            <a:r>
              <a:rPr lang="ru-RU" sz="2000" b="1" dirty="0" err="1"/>
              <a:t>програмою</a:t>
            </a:r>
            <a:r>
              <a:rPr lang="ru-RU" sz="2000" b="1" dirty="0"/>
              <a:t> «</a:t>
            </a:r>
            <a:r>
              <a:rPr lang="ru-RU" sz="2000" b="1" dirty="0" err="1"/>
              <a:t>Фінансова</a:t>
            </a:r>
            <a:r>
              <a:rPr lang="ru-RU" sz="2000" b="1" dirty="0"/>
              <a:t> </a:t>
            </a:r>
            <a:r>
              <a:rPr lang="ru-RU" sz="2000" b="1" dirty="0" err="1"/>
              <a:t>підтримка</a:t>
            </a:r>
            <a:r>
              <a:rPr lang="ru-RU" sz="2000" b="1" dirty="0"/>
              <a:t> </a:t>
            </a:r>
            <a:r>
              <a:rPr lang="ru-RU" sz="2000" b="1" dirty="0" err="1"/>
              <a:t>сільгосптоваровиробників</a:t>
            </a:r>
            <a:r>
              <a:rPr lang="ru-RU" sz="2000" b="1" dirty="0"/>
              <a:t>»</a:t>
            </a:r>
            <a:r>
              <a:rPr lang="ru-RU" sz="2000" dirty="0"/>
              <a:t> буде </a:t>
            </a:r>
            <a:r>
              <a:rPr lang="ru-RU" sz="2000" dirty="0" err="1"/>
              <a:t>профінансовано</a:t>
            </a:r>
            <a:r>
              <a:rPr lang="ru-RU" sz="2000" dirty="0"/>
              <a:t> 205,0 млн </a:t>
            </a:r>
            <a:r>
              <a:rPr lang="ru-RU" sz="2000" dirty="0" err="1"/>
              <a:t>грн</a:t>
            </a:r>
            <a:r>
              <a:rPr lang="ru-RU" sz="2000" dirty="0"/>
              <a:t> на </a:t>
            </a:r>
            <a:r>
              <a:rPr lang="ru-RU" sz="2000" dirty="0" err="1"/>
              <a:t>розвиток</a:t>
            </a:r>
            <a:r>
              <a:rPr lang="ru-RU" sz="2000" dirty="0"/>
              <a:t> </a:t>
            </a:r>
            <a:r>
              <a:rPr lang="ru-RU" sz="2000" dirty="0" err="1"/>
              <a:t>галузі</a:t>
            </a:r>
            <a:r>
              <a:rPr lang="ru-RU" sz="2000" dirty="0"/>
              <a:t>. </a:t>
            </a:r>
            <a:r>
              <a:rPr lang="ru-RU" sz="2000" dirty="0" err="1"/>
              <a:t>Програма</a:t>
            </a:r>
            <a:r>
              <a:rPr lang="ru-RU" sz="2000" dirty="0"/>
              <a:t> </a:t>
            </a:r>
            <a:r>
              <a:rPr lang="ru-RU" sz="2000" dirty="0" err="1"/>
              <a:t>орієнтована</a:t>
            </a:r>
            <a:r>
              <a:rPr lang="ru-RU" sz="2000" dirty="0"/>
              <a:t> на </a:t>
            </a:r>
            <a:r>
              <a:rPr lang="ru-RU" sz="2000" dirty="0" err="1"/>
              <a:t>забезпечення</a:t>
            </a:r>
            <a:r>
              <a:rPr lang="ru-RU" sz="2000" dirty="0"/>
              <a:t> </a:t>
            </a:r>
            <a:r>
              <a:rPr lang="ru-RU" sz="2000" dirty="0" err="1"/>
              <a:t>продовольчої</a:t>
            </a:r>
            <a:r>
              <a:rPr lang="ru-RU" sz="2000" dirty="0"/>
              <a:t> </a:t>
            </a:r>
            <a:r>
              <a:rPr lang="ru-RU" sz="2000" dirty="0" err="1"/>
              <a:t>безпеки</a:t>
            </a:r>
            <a:r>
              <a:rPr lang="ru-RU" sz="2000" dirty="0"/>
              <a:t> </a:t>
            </a:r>
            <a:r>
              <a:rPr lang="ru-RU" sz="2000" dirty="0" err="1"/>
              <a:t>держави</a:t>
            </a:r>
            <a:r>
              <a:rPr lang="ru-RU" sz="2000" dirty="0"/>
              <a:t>, </a:t>
            </a:r>
            <a:r>
              <a:rPr lang="ru-RU" sz="2000" dirty="0" err="1"/>
              <a:t>підтримку</a:t>
            </a:r>
            <a:r>
              <a:rPr lang="ru-RU" sz="2000" dirty="0"/>
              <a:t> </a:t>
            </a:r>
            <a:r>
              <a:rPr lang="ru-RU" sz="2000" dirty="0" err="1"/>
              <a:t>фінансової</a:t>
            </a:r>
            <a:r>
              <a:rPr lang="ru-RU" sz="2000" dirty="0"/>
              <a:t> </a:t>
            </a:r>
            <a:r>
              <a:rPr lang="ru-RU" sz="2000" dirty="0" err="1"/>
              <a:t>стійкості</a:t>
            </a:r>
            <a:r>
              <a:rPr lang="ru-RU" sz="2000" dirty="0"/>
              <a:t> </a:t>
            </a:r>
            <a:r>
              <a:rPr lang="ru-RU" sz="2000" dirty="0" err="1"/>
              <a:t>сільськогосподарських</a:t>
            </a:r>
            <a:r>
              <a:rPr lang="ru-RU" sz="2000" dirty="0"/>
              <a:t> </a:t>
            </a:r>
            <a:r>
              <a:rPr lang="ru-RU" sz="2000" dirty="0" err="1"/>
              <a:t>товаровиробників</a:t>
            </a:r>
            <a:r>
              <a:rPr lang="ru-RU" sz="2000" dirty="0"/>
              <a:t> шляхом </a:t>
            </a:r>
            <a:r>
              <a:rPr lang="ru-RU" sz="2000" dirty="0" err="1"/>
              <a:t>відновлення</a:t>
            </a:r>
            <a:r>
              <a:rPr lang="ru-RU" sz="2000" dirty="0"/>
              <a:t> та </a:t>
            </a:r>
            <a:r>
              <a:rPr lang="ru-RU" sz="2000" dirty="0" err="1"/>
              <a:t>модернізації</a:t>
            </a:r>
            <a:r>
              <a:rPr lang="ru-RU" sz="2000" dirty="0"/>
              <a:t> </a:t>
            </a:r>
            <a:r>
              <a:rPr lang="ru-RU" sz="2000" dirty="0" err="1"/>
              <a:t>меліоративних</a:t>
            </a:r>
            <a:r>
              <a:rPr lang="ru-RU" sz="2000" dirty="0"/>
              <a:t> систем, а </a:t>
            </a:r>
            <a:r>
              <a:rPr lang="ru-RU" sz="2000" dirty="0" err="1"/>
              <a:t>також</a:t>
            </a:r>
            <a:r>
              <a:rPr lang="ru-RU" sz="2000" dirty="0"/>
              <a:t> </a:t>
            </a:r>
            <a:r>
              <a:rPr lang="ru-RU" sz="2000" dirty="0" err="1"/>
              <a:t>підвищення</a:t>
            </a:r>
            <a:r>
              <a:rPr lang="ru-RU" sz="2000" dirty="0"/>
              <a:t> </a:t>
            </a:r>
            <a:r>
              <a:rPr lang="ru-RU" sz="2000" dirty="0" err="1"/>
              <a:t>ефективності</a:t>
            </a:r>
            <a:r>
              <a:rPr lang="ru-RU" sz="2000" dirty="0"/>
              <a:t> і </a:t>
            </a:r>
            <a:r>
              <a:rPr lang="ru-RU" sz="2000" dirty="0" err="1"/>
              <a:t>прозорості</a:t>
            </a:r>
            <a:r>
              <a:rPr lang="ru-RU" sz="2000" dirty="0"/>
              <a:t> </a:t>
            </a:r>
            <a:r>
              <a:rPr lang="ru-RU" sz="2000" dirty="0" err="1"/>
              <a:t>управління</a:t>
            </a:r>
            <a:r>
              <a:rPr lang="ru-RU" sz="2000" dirty="0"/>
              <a:t>. </a:t>
            </a:r>
            <a:r>
              <a:rPr lang="ru-RU" sz="2000" dirty="0" err="1"/>
              <a:t>Бюджетні</a:t>
            </a:r>
            <a:r>
              <a:rPr lang="ru-RU" sz="2000" dirty="0"/>
              <a:t> </a:t>
            </a:r>
            <a:r>
              <a:rPr lang="ru-RU" sz="2000" dirty="0" err="1"/>
              <a:t>кошти</a:t>
            </a:r>
            <a:r>
              <a:rPr lang="ru-RU" sz="2000" dirty="0"/>
              <a:t> </a:t>
            </a:r>
            <a:r>
              <a:rPr lang="ru-RU" sz="2000" dirty="0" err="1"/>
              <a:t>будуть</a:t>
            </a:r>
            <a:r>
              <a:rPr lang="ru-RU" sz="2000" dirty="0"/>
              <a:t> </a:t>
            </a:r>
            <a:r>
              <a:rPr lang="ru-RU" sz="2000" dirty="0" err="1"/>
              <a:t>спрямовані</a:t>
            </a:r>
            <a:r>
              <a:rPr lang="ru-RU" sz="2000" dirty="0"/>
              <a:t> для </a:t>
            </a:r>
            <a:r>
              <a:rPr lang="ru-RU" sz="2000" dirty="0" err="1"/>
              <a:t>надання</a:t>
            </a:r>
            <a:r>
              <a:rPr lang="ru-RU" sz="2000" dirty="0"/>
              <a:t> </a:t>
            </a:r>
            <a:r>
              <a:rPr lang="ru-RU" sz="2000" dirty="0" err="1"/>
              <a:t>державної</a:t>
            </a:r>
            <a:r>
              <a:rPr lang="ru-RU" sz="2000" dirty="0"/>
              <a:t> </a:t>
            </a:r>
            <a:r>
              <a:rPr lang="ru-RU" sz="2000" dirty="0" err="1"/>
              <a:t>підтримки</a:t>
            </a:r>
            <a:r>
              <a:rPr lang="ru-RU" sz="2000" dirty="0"/>
              <a:t> у </a:t>
            </a:r>
            <a:r>
              <a:rPr lang="ru-RU" sz="2000" dirty="0" err="1"/>
              <a:t>вигляді</a:t>
            </a:r>
            <a:r>
              <a:rPr lang="ru-RU" sz="2000" dirty="0"/>
              <a:t> </a:t>
            </a:r>
            <a:r>
              <a:rPr lang="ru-RU" sz="2000" dirty="0" err="1"/>
              <a:t>бюджетної</a:t>
            </a:r>
            <a:r>
              <a:rPr lang="ru-RU" sz="2000" dirty="0"/>
              <a:t> </a:t>
            </a:r>
            <a:r>
              <a:rPr lang="ru-RU" sz="2000" dirty="0" err="1"/>
              <a:t>дотації</a:t>
            </a:r>
            <a:r>
              <a:rPr lang="ru-RU" sz="2000" dirty="0"/>
              <a:t> </a:t>
            </a:r>
            <a:r>
              <a:rPr lang="ru-RU" sz="2000" dirty="0" err="1"/>
              <a:t>сільськогосподарським</a:t>
            </a:r>
            <a:r>
              <a:rPr lang="ru-RU" sz="2000" dirty="0"/>
              <a:t> </a:t>
            </a:r>
            <a:r>
              <a:rPr lang="ru-RU" sz="2000" dirty="0" err="1"/>
              <a:t>товаровиробникам</a:t>
            </a:r>
            <a:r>
              <a:rPr lang="ru-RU" sz="2000" dirty="0"/>
              <a:t>, </a:t>
            </a:r>
            <a:r>
              <a:rPr lang="ru-RU" sz="2000" dirty="0" err="1"/>
              <a:t>які</a:t>
            </a:r>
            <a:r>
              <a:rPr lang="ru-RU" sz="2000" dirty="0"/>
              <a:t> </a:t>
            </a:r>
            <a:r>
              <a:rPr lang="ru-RU" sz="2000" dirty="0" err="1"/>
              <a:t>використовують</a:t>
            </a:r>
            <a:r>
              <a:rPr lang="ru-RU" sz="2000" dirty="0"/>
              <a:t> </a:t>
            </a:r>
            <a:r>
              <a:rPr lang="ru-RU" sz="2000" dirty="0" err="1"/>
              <a:t>меліоровані</a:t>
            </a:r>
            <a:r>
              <a:rPr lang="ru-RU" sz="2000" dirty="0"/>
              <a:t> </a:t>
            </a:r>
            <a:r>
              <a:rPr lang="ru-RU" sz="2000" dirty="0" err="1"/>
              <a:t>землі</a:t>
            </a:r>
            <a:r>
              <a:rPr lang="ru-RU" sz="2000" dirty="0"/>
              <a:t> та </a:t>
            </a:r>
            <a:r>
              <a:rPr lang="ru-RU" sz="2000" dirty="0" err="1"/>
              <a:t>провадять</a:t>
            </a:r>
            <a:r>
              <a:rPr lang="ru-RU" sz="2000" dirty="0"/>
              <a:t> </a:t>
            </a:r>
            <a:r>
              <a:rPr lang="ru-RU" sz="2000" dirty="0" err="1"/>
              <a:t>сільськогосподарську</a:t>
            </a:r>
            <a:r>
              <a:rPr lang="ru-RU" sz="2000" dirty="0"/>
              <a:t> </a:t>
            </a:r>
            <a:r>
              <a:rPr lang="ru-RU" sz="2000" dirty="0" err="1"/>
              <a:t>діяльність</a:t>
            </a:r>
            <a:r>
              <a:rPr lang="ru-RU" sz="2000" dirty="0"/>
              <a:t> </a:t>
            </a:r>
            <a:r>
              <a:rPr lang="ru-RU" sz="2000" dirty="0" err="1"/>
              <a:t>із</a:t>
            </a:r>
            <a:r>
              <a:rPr lang="ru-RU" sz="2000" dirty="0"/>
              <a:t> </a:t>
            </a:r>
            <a:r>
              <a:rPr lang="ru-RU" sz="2000" dirty="0" err="1"/>
              <a:t>застосуванням</a:t>
            </a:r>
            <a:r>
              <a:rPr lang="ru-RU" sz="2000" dirty="0"/>
              <a:t> </a:t>
            </a:r>
            <a:r>
              <a:rPr lang="ru-RU" sz="2000" dirty="0" err="1"/>
              <a:t>гідротехнічної</a:t>
            </a:r>
            <a:r>
              <a:rPr lang="ru-RU" sz="2000" dirty="0"/>
              <a:t> </a:t>
            </a:r>
            <a:r>
              <a:rPr lang="ru-RU" sz="2000" dirty="0" err="1"/>
              <a:t>меліорації</a:t>
            </a:r>
            <a:r>
              <a:rPr lang="ru-RU" sz="2000" dirty="0"/>
              <a:t>, для </a:t>
            </a:r>
            <a:r>
              <a:rPr lang="ru-RU" sz="2000" dirty="0" err="1"/>
              <a:t>підвищення</a:t>
            </a:r>
            <a:r>
              <a:rPr lang="ru-RU" sz="2000" dirty="0"/>
              <a:t> </a:t>
            </a:r>
            <a:r>
              <a:rPr lang="ru-RU" sz="2000" dirty="0" err="1"/>
              <a:t>ефективності</a:t>
            </a:r>
            <a:r>
              <a:rPr lang="ru-RU" sz="2000" dirty="0"/>
              <a:t> </a:t>
            </a:r>
            <a:r>
              <a:rPr lang="ru-RU" sz="2000" dirty="0" err="1"/>
              <a:t>сільського</a:t>
            </a:r>
            <a:r>
              <a:rPr lang="ru-RU" sz="2000" dirty="0"/>
              <a:t> </a:t>
            </a:r>
            <a:r>
              <a:rPr lang="ru-RU" sz="2000" dirty="0" err="1"/>
              <a:t>господарства</a:t>
            </a:r>
            <a:r>
              <a:rPr lang="ru-RU" sz="2000" dirty="0"/>
              <a:t> в </a:t>
            </a:r>
            <a:r>
              <a:rPr lang="ru-RU" sz="2000" dirty="0" err="1"/>
              <a:t>умовах</a:t>
            </a:r>
            <a:r>
              <a:rPr lang="ru-RU" sz="2000" dirty="0"/>
              <a:t> </a:t>
            </a:r>
            <a:r>
              <a:rPr lang="ru-RU" sz="2000" dirty="0" err="1"/>
              <a:t>змін</a:t>
            </a:r>
            <a:r>
              <a:rPr lang="ru-RU" sz="2000" dirty="0"/>
              <a:t> </a:t>
            </a:r>
            <a:r>
              <a:rPr lang="ru-RU" sz="2000" dirty="0" err="1"/>
              <a:t>клімату</a:t>
            </a:r>
            <a:r>
              <a:rPr lang="ru-RU" sz="2000" dirty="0"/>
              <a:t>, </a:t>
            </a:r>
            <a:r>
              <a:rPr lang="ru-RU" sz="2000" dirty="0" err="1"/>
              <a:t>стимулювання</a:t>
            </a:r>
            <a:r>
              <a:rPr lang="ru-RU" sz="2000" dirty="0"/>
              <a:t> </a:t>
            </a:r>
            <a:r>
              <a:rPr lang="ru-RU" sz="2000" dirty="0" err="1"/>
              <a:t>збільшення</a:t>
            </a:r>
            <a:r>
              <a:rPr lang="ru-RU" sz="2000" dirty="0"/>
              <a:t> </a:t>
            </a:r>
            <a:r>
              <a:rPr lang="ru-RU" sz="2000" dirty="0" err="1"/>
              <a:t>площ</a:t>
            </a:r>
            <a:r>
              <a:rPr lang="ru-RU" sz="2000" dirty="0"/>
              <a:t> </a:t>
            </a:r>
            <a:r>
              <a:rPr lang="ru-RU" sz="2000" dirty="0" err="1"/>
              <a:t>меліорованих</a:t>
            </a:r>
            <a:r>
              <a:rPr lang="ru-RU" sz="2000" dirty="0"/>
              <a:t> земель та </a:t>
            </a:r>
            <a:r>
              <a:rPr lang="ru-RU" sz="2000" dirty="0" err="1"/>
              <a:t>збільшення</a:t>
            </a:r>
            <a:r>
              <a:rPr lang="ru-RU" sz="2000" dirty="0"/>
              <a:t> валового </a:t>
            </a:r>
            <a:r>
              <a:rPr lang="ru-RU" sz="2000" dirty="0" err="1"/>
              <a:t>виробництва</a:t>
            </a:r>
            <a:r>
              <a:rPr lang="ru-RU" sz="2000" dirty="0"/>
              <a:t> </a:t>
            </a:r>
            <a:r>
              <a:rPr lang="ru-RU" sz="2000" dirty="0" err="1"/>
              <a:t>сільськогосподарської</a:t>
            </a:r>
            <a:r>
              <a:rPr lang="ru-RU" sz="2000" dirty="0"/>
              <a:t> </a:t>
            </a:r>
            <a:r>
              <a:rPr lang="ru-RU" sz="2000" dirty="0" err="1"/>
              <a:t>продукції</a:t>
            </a:r>
            <a:r>
              <a:rPr lang="ru-RU" sz="2000" dirty="0"/>
              <a:t>.</a:t>
            </a:r>
            <a:endParaRPr lang="ru-RU" sz="2000" dirty="0"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12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282700" y="289560"/>
            <a:ext cx="10604500" cy="3135930"/>
          </a:xfrm>
          <a:prstGeom prst="rect">
            <a:avLst/>
          </a:prstGeom>
          <a:blipFill>
            <a:blip r:embed="rId2"/>
            <a:stretch>
              <a:fillRect t="-159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64" name="Picture 4" descr="вертикаль си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260"/>
            <a:ext cx="1282700" cy="5223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8800" y="3743325"/>
            <a:ext cx="960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b="1" i="1" dirty="0" smtClean="0">
                <a:solidFill>
                  <a:schemeClr val="tx2"/>
                </a:solidFill>
              </a:rPr>
              <a:t>ДЯКУЮ ЗА УВАГУ!</a:t>
            </a:r>
            <a:endParaRPr lang="ru-RU" sz="6000" b="1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98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60"/>
          <a:stretch/>
        </p:blipFill>
        <p:spPr>
          <a:xfrm flipH="1">
            <a:off x="0" y="-21022"/>
            <a:ext cx="12192000" cy="692685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" y="-21022"/>
            <a:ext cx="12192000" cy="6902172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630105" y="-21022"/>
            <a:ext cx="4876800" cy="6926855"/>
          </a:xfrm>
          <a:prstGeom prst="rect">
            <a:avLst/>
          </a:prstGeom>
          <a:solidFill>
            <a:srgbClr val="2637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929" y="5926669"/>
            <a:ext cx="971840" cy="9126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832" y="47833"/>
            <a:ext cx="3794574" cy="8466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1" y="1403088"/>
            <a:ext cx="1236017" cy="12360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3" y="25373"/>
            <a:ext cx="1236016" cy="12360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3" y="6462036"/>
            <a:ext cx="320704" cy="3207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1" y="5979993"/>
            <a:ext cx="324297" cy="32429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2110" y="6408054"/>
            <a:ext cx="3100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newagro.znu.edu.ua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3540" y="5936428"/>
            <a:ext cx="2732690" cy="367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</a:t>
            </a:r>
            <a:r>
              <a:rPr lang="en-US" dirty="0" smtClean="0">
                <a:solidFill>
                  <a:schemeClr val="bg1"/>
                </a:solidFill>
              </a:rPr>
              <a:t>ewagro.znu@ukr.net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22021" y="2216363"/>
            <a:ext cx="513410" cy="2527572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chemeClr val="bg1"/>
                </a:solidFill>
              </a:rPr>
              <a:t>NEWAGRO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431" y="1811604"/>
            <a:ext cx="1285740" cy="274710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675" y="4277578"/>
            <a:ext cx="980094" cy="198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25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flipV="1">
            <a:off x="1777263" y="-7883"/>
            <a:ext cx="3157378" cy="1135117"/>
          </a:xfrm>
          <a:prstGeom prst="triangle">
            <a:avLst>
              <a:gd name="adj" fmla="val 49356"/>
            </a:avLst>
          </a:prstGeom>
          <a:blipFill>
            <a:blip r:embed="rId2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 flipH="1">
            <a:off x="7194663" y="322352"/>
            <a:ext cx="4771697" cy="5433848"/>
          </a:xfrm>
          <a:prstGeom prst="rect">
            <a:avLst/>
          </a:prstGeom>
          <a:blipFill dpi="0" rotWithShape="1">
            <a:blip r:embed="rId3"/>
            <a:srcRect/>
            <a:stretch>
              <a:fillRect l="-41000" r="-8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194663" y="322352"/>
            <a:ext cx="4771697" cy="5433848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горизонт син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52" y="5249262"/>
            <a:ext cx="59309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28688" y="1371600"/>
            <a:ext cx="575786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latin typeface="Times New Roman" panose="02020603050405020304" pitchFamily="18" charset="0"/>
              </a:rPr>
              <a:t>ПЛАН</a:t>
            </a:r>
            <a:endParaRPr lang="ru-RU" dirty="0">
              <a:latin typeface="Times New Roman" panose="02020603050405020304" pitchFamily="18" charset="0"/>
            </a:endParaRPr>
          </a:p>
          <a:p>
            <a:r>
              <a:rPr lang="en-US" sz="2000" dirty="0" smtClean="0">
                <a:latin typeface="Times New Roman" panose="02020603050405020304" pitchFamily="18" charset="0"/>
              </a:rPr>
              <a:t>1. </a:t>
            </a:r>
            <a:r>
              <a:rPr lang="ru-RU" sz="2000" dirty="0" err="1" smtClean="0">
                <a:latin typeface="Times New Roman" panose="02020603050405020304" pitchFamily="18" charset="0"/>
              </a:rPr>
              <a:t>Поняття</a:t>
            </a:r>
            <a:r>
              <a:rPr lang="ru-RU" sz="2000" dirty="0" smtClean="0">
                <a:latin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</a:rPr>
              <a:t>та </a:t>
            </a:r>
            <a:r>
              <a:rPr lang="ru-RU" sz="2000" dirty="0" err="1">
                <a:latin typeface="Times New Roman" panose="02020603050405020304" pitchFamily="18" charset="0"/>
              </a:rPr>
              <a:t>сутність</a:t>
            </a:r>
            <a:r>
              <a:rPr lang="ru-RU" sz="2000" dirty="0"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</a:rPr>
              <a:t>інвестиційної</a:t>
            </a:r>
            <a:r>
              <a:rPr lang="ru-RU" sz="2000" dirty="0"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</a:rPr>
              <a:t>діяльності</a:t>
            </a:r>
            <a:r>
              <a:rPr lang="ru-RU" sz="2000" dirty="0">
                <a:latin typeface="Times New Roman" panose="02020603050405020304" pitchFamily="18" charset="0"/>
              </a:rPr>
              <a:t>.</a:t>
            </a:r>
            <a:r>
              <a:rPr lang="ru-RU" sz="2000" dirty="0">
                <a:latin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</a:rPr>
              <a:t>2. </a:t>
            </a:r>
            <a:r>
              <a:rPr lang="ru-RU" sz="2000" dirty="0" err="1" smtClean="0">
                <a:latin typeface="Times New Roman" panose="02020603050405020304" pitchFamily="18" charset="0"/>
              </a:rPr>
              <a:t>Правові</a:t>
            </a:r>
            <a:r>
              <a:rPr lang="ru-RU" sz="2000" dirty="0" smtClean="0">
                <a:latin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</a:rPr>
              <a:t>засади </a:t>
            </a:r>
            <a:r>
              <a:rPr lang="ru-RU" sz="2000" dirty="0" err="1">
                <a:latin typeface="Times New Roman" panose="02020603050405020304" pitchFamily="18" charset="0"/>
              </a:rPr>
              <a:t>діяльності</a:t>
            </a:r>
            <a:r>
              <a:rPr lang="ru-RU" sz="2000" dirty="0"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</a:rPr>
              <a:t>центрів</a:t>
            </a:r>
            <a:r>
              <a:rPr lang="ru-RU" sz="2000" dirty="0"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</a:rPr>
              <a:t>залучення</a:t>
            </a:r>
            <a:r>
              <a:rPr lang="ru-RU" sz="2000" dirty="0"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</a:rPr>
              <a:t>інвестицій</a:t>
            </a:r>
            <a:r>
              <a:rPr lang="ru-RU" sz="2000" dirty="0">
                <a:latin typeface="Times New Roman" panose="02020603050405020304" pitchFamily="18" charset="0"/>
              </a:rPr>
              <a:t>.</a:t>
            </a:r>
            <a:r>
              <a:rPr lang="ru-RU" sz="2000" dirty="0">
                <a:latin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</a:rPr>
              <a:t>3. </a:t>
            </a:r>
            <a:r>
              <a:rPr lang="ru-RU" sz="2000" dirty="0" err="1" smtClean="0">
                <a:latin typeface="Times New Roman" panose="02020603050405020304" pitchFamily="18" charset="0"/>
              </a:rPr>
              <a:t>Реалізація</a:t>
            </a:r>
            <a:r>
              <a:rPr lang="ru-RU" sz="2000" dirty="0" smtClean="0"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</a:rPr>
              <a:t>державної</a:t>
            </a:r>
            <a:r>
              <a:rPr lang="ru-RU" sz="2000" dirty="0"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</a:rPr>
              <a:t>політики</a:t>
            </a:r>
            <a:r>
              <a:rPr lang="ru-RU" sz="2000" dirty="0">
                <a:latin typeface="Times New Roman" panose="02020603050405020304" pitchFamily="18" charset="0"/>
              </a:rPr>
              <a:t> в </a:t>
            </a:r>
            <a:r>
              <a:rPr lang="ru-RU" sz="2000" dirty="0" err="1">
                <a:latin typeface="Times New Roman" panose="02020603050405020304" pitchFamily="18" charset="0"/>
              </a:rPr>
              <a:t>галузі</a:t>
            </a:r>
            <a:r>
              <a:rPr lang="ru-RU" sz="2000" dirty="0"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</a:rPr>
              <a:t>сільськогосподарської</a:t>
            </a:r>
            <a:r>
              <a:rPr lang="ru-RU" sz="2000" dirty="0"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</a:rPr>
              <a:t>дорадчої</a:t>
            </a:r>
            <a:r>
              <a:rPr lang="ru-RU" sz="2000" dirty="0"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</a:rPr>
              <a:t>діяльності</a:t>
            </a:r>
            <a:r>
              <a:rPr lang="ru-RU" sz="2000" dirty="0">
                <a:latin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</a:rPr>
              <a:t>4. </a:t>
            </a:r>
            <a:r>
              <a:rPr lang="ru-RU" sz="2000" dirty="0" err="1" smtClean="0">
                <a:latin typeface="Times New Roman" panose="02020603050405020304" pitchFamily="18" charset="0"/>
              </a:rPr>
              <a:t>Сприяння</a:t>
            </a:r>
            <a:r>
              <a:rPr lang="ru-RU" sz="2000" dirty="0" smtClean="0"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</a:rPr>
              <a:t>розвитку</a:t>
            </a:r>
            <a:r>
              <a:rPr lang="ru-RU" sz="2000" dirty="0">
                <a:latin typeface="Times New Roman" panose="02020603050405020304" pitchFamily="18" charset="0"/>
              </a:rPr>
              <a:t> малого </a:t>
            </a:r>
            <a:r>
              <a:rPr lang="ru-RU" sz="2000" dirty="0" err="1">
                <a:latin typeface="Times New Roman" panose="02020603050405020304" pitchFamily="18" charset="0"/>
              </a:rPr>
              <a:t>підприємництва</a:t>
            </a:r>
            <a:r>
              <a:rPr lang="ru-RU" sz="2000" dirty="0">
                <a:latin typeface="Times New Roman" panose="02020603050405020304" pitchFamily="18" charset="0"/>
              </a:rPr>
              <a:t> на </a:t>
            </a:r>
            <a:r>
              <a:rPr lang="ru-RU" sz="2000" dirty="0" err="1">
                <a:latin typeface="Times New Roman" panose="02020603050405020304" pitchFamily="18" charset="0"/>
              </a:rPr>
              <a:t>селі</a:t>
            </a:r>
            <a:r>
              <a:rPr lang="ru-RU" sz="2000" dirty="0">
                <a:latin typeface="Times New Roman" panose="02020603050405020304" pitchFamily="18" charset="0"/>
              </a:rPr>
              <a:t>.</a:t>
            </a:r>
            <a:r>
              <a:rPr lang="ru-RU" sz="2000" dirty="0">
                <a:latin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</a:rPr>
              <a:t>5. </a:t>
            </a:r>
            <a:r>
              <a:rPr lang="ru-RU" sz="2000" dirty="0" err="1" smtClean="0">
                <a:latin typeface="Times New Roman" panose="02020603050405020304" pitchFamily="18" charset="0"/>
              </a:rPr>
              <a:t>Правовий</a:t>
            </a:r>
            <a:r>
              <a:rPr lang="ru-RU" sz="2000" dirty="0" smtClean="0">
                <a:latin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</a:rPr>
              <a:t>режим </a:t>
            </a:r>
            <a:r>
              <a:rPr lang="ru-RU" sz="2000" dirty="0" err="1">
                <a:latin typeface="Times New Roman" panose="02020603050405020304" pitchFamily="18" charset="0"/>
              </a:rPr>
              <a:t>об’єктів</a:t>
            </a:r>
            <a:r>
              <a:rPr lang="ru-RU" sz="2000" dirty="0"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</a:rPr>
              <a:t>соціальної</a:t>
            </a:r>
            <a:r>
              <a:rPr lang="ru-RU" sz="2000" dirty="0"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</a:rPr>
              <a:t>інфраструктури</a:t>
            </a:r>
            <a:r>
              <a:rPr lang="ru-RU" sz="2000" dirty="0">
                <a:latin typeface="Times New Roman" panose="02020603050405020304" pitchFamily="18" charset="0"/>
              </a:rPr>
              <a:t> села.</a:t>
            </a:r>
            <a:r>
              <a:rPr lang="ru-RU" sz="2000" dirty="0">
                <a:latin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</a:rPr>
              <a:t>6. </a:t>
            </a:r>
            <a:r>
              <a:rPr lang="ru-RU" sz="2000" dirty="0" err="1" smtClean="0">
                <a:latin typeface="Times New Roman" panose="02020603050405020304" pitchFamily="18" charset="0"/>
              </a:rPr>
              <a:t>Відновлення</a:t>
            </a:r>
            <a:r>
              <a:rPr lang="ru-RU" sz="2000" dirty="0" smtClean="0"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</a:rPr>
              <a:t>виробництва</a:t>
            </a:r>
            <a:r>
              <a:rPr lang="ru-RU" sz="2000" dirty="0">
                <a:latin typeface="Times New Roman" panose="02020603050405020304" pitchFamily="18" charset="0"/>
              </a:rPr>
              <a:t> на </a:t>
            </a:r>
            <a:r>
              <a:rPr lang="ru-RU" sz="2000" dirty="0" err="1">
                <a:latin typeface="Times New Roman" panose="02020603050405020304" pitchFamily="18" charset="0"/>
              </a:rPr>
              <a:t>потенційно</a:t>
            </a:r>
            <a:r>
              <a:rPr lang="ru-RU" sz="2000" dirty="0"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</a:rPr>
              <a:t>замінованих</a:t>
            </a:r>
            <a:r>
              <a:rPr lang="ru-RU" sz="2000" dirty="0">
                <a:latin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</a:rPr>
              <a:t>забруднених</a:t>
            </a:r>
            <a:r>
              <a:rPr lang="ru-RU" sz="2000" dirty="0">
                <a:latin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</a:rPr>
            </a:br>
            <a:r>
              <a:rPr lang="ru-RU" sz="2000" dirty="0" err="1">
                <a:latin typeface="Times New Roman" panose="02020603050405020304" pitchFamily="18" charset="0"/>
              </a:rPr>
              <a:t>вибухонебезпечними</a:t>
            </a:r>
            <a:r>
              <a:rPr lang="ru-RU" sz="2000" dirty="0">
                <a:latin typeface="Times New Roman" panose="02020603050405020304" pitchFamily="18" charset="0"/>
              </a:rPr>
              <a:t> предметами землях.</a:t>
            </a:r>
            <a:endParaRPr lang="ru-RU" sz="20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17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flipV="1">
            <a:off x="1777263" y="-7883"/>
            <a:ext cx="3157378" cy="1135117"/>
          </a:xfrm>
          <a:prstGeom prst="triangle">
            <a:avLst>
              <a:gd name="adj" fmla="val 49356"/>
            </a:avLst>
          </a:prstGeom>
          <a:blipFill>
            <a:blip r:embed="rId2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 flipH="1">
            <a:off x="6788798" y="670759"/>
            <a:ext cx="4771697" cy="5433848"/>
          </a:xfrm>
          <a:prstGeom prst="rect">
            <a:avLst/>
          </a:prstGeom>
          <a:blipFill dpi="0" rotWithShape="1">
            <a:blip r:embed="rId3"/>
            <a:srcRect/>
            <a:stretch>
              <a:fillRect l="-41000" r="-8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194663" y="322352"/>
            <a:ext cx="4771697" cy="5433848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горизонт син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52" y="5223367"/>
            <a:ext cx="59309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50" y="1714499"/>
            <a:ext cx="60578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err="1">
                <a:latin typeface="Times New Roman" panose="02020603050405020304" pitchFamily="18" charset="0"/>
              </a:rPr>
              <a:t>Інвестиціями</a:t>
            </a:r>
            <a:r>
              <a:rPr lang="ru-RU" sz="2400" dirty="0">
                <a:latin typeface="Times New Roman" panose="02020603050405020304" pitchFamily="18" charset="0"/>
              </a:rPr>
              <a:t> є </a:t>
            </a:r>
            <a:r>
              <a:rPr lang="ru-RU" sz="2400" dirty="0" err="1">
                <a:latin typeface="Times New Roman" panose="02020603050405020304" pitchFamily="18" charset="0"/>
              </a:rPr>
              <a:t>всі</a:t>
            </a:r>
            <a:r>
              <a:rPr lang="ru-RU" sz="2400" dirty="0"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</a:rPr>
              <a:t>види</a:t>
            </a:r>
            <a:r>
              <a:rPr lang="ru-RU" sz="2400" dirty="0"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</a:rPr>
              <a:t>майнових</a:t>
            </a:r>
            <a:r>
              <a:rPr lang="ru-RU" sz="2400" dirty="0">
                <a:latin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</a:rPr>
              <a:t>інтелектуальних</a:t>
            </a:r>
            <a:r>
              <a:rPr lang="ru-RU" sz="2400" dirty="0"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</a:rPr>
              <a:t>цінностей</a:t>
            </a:r>
            <a:r>
              <a:rPr lang="ru-RU" sz="2400" dirty="0">
                <a:latin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</a:rPr>
              <a:t>що</a:t>
            </a:r>
            <a:r>
              <a:rPr lang="ru-RU" sz="2400" dirty="0"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</a:rPr>
              <a:t>вкладаються</a:t>
            </a:r>
            <a:r>
              <a:rPr lang="ru-RU" sz="2400" dirty="0">
                <a:latin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</a:rPr>
              <a:t>об'єкти</a:t>
            </a:r>
            <a:r>
              <a:rPr lang="ru-RU" sz="2400" dirty="0"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</a:rPr>
              <a:t>підприємницької</a:t>
            </a:r>
            <a:r>
              <a:rPr lang="ru-RU" sz="2400" dirty="0">
                <a:latin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</a:rPr>
              <a:t>інших</a:t>
            </a:r>
            <a:r>
              <a:rPr lang="ru-RU" sz="2400" dirty="0"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</a:rPr>
              <a:t>видів</a:t>
            </a:r>
            <a:r>
              <a:rPr lang="ru-RU" sz="2400" dirty="0"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</a:rPr>
              <a:t>діяльності</a:t>
            </a:r>
            <a:r>
              <a:rPr lang="ru-RU" sz="2400" dirty="0">
                <a:latin typeface="Times New Roman" panose="02020603050405020304" pitchFamily="18" charset="0"/>
              </a:rPr>
              <a:t>, в </a:t>
            </a:r>
            <a:r>
              <a:rPr lang="ru-RU" sz="2400" dirty="0" err="1">
                <a:latin typeface="Times New Roman" panose="02020603050405020304" pitchFamily="18" charset="0"/>
              </a:rPr>
              <a:t>результаті</a:t>
            </a:r>
            <a:r>
              <a:rPr lang="ru-RU" sz="2400" dirty="0"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</a:rPr>
              <a:t>якої</a:t>
            </a:r>
            <a:r>
              <a:rPr lang="ru-RU" sz="2400" dirty="0"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</a:rPr>
              <a:t>створюється</a:t>
            </a:r>
            <a:r>
              <a:rPr lang="ru-RU" sz="2400" dirty="0"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</a:rPr>
              <a:t>прибуток</a:t>
            </a:r>
            <a:r>
              <a:rPr lang="ru-RU" sz="2400" dirty="0">
                <a:latin typeface="Times New Roman" panose="02020603050405020304" pitchFamily="18" charset="0"/>
              </a:rPr>
              <a:t> (доход) та/</a:t>
            </a:r>
            <a:r>
              <a:rPr lang="ru-RU" sz="2400" dirty="0" err="1">
                <a:latin typeface="Times New Roman" panose="02020603050405020304" pitchFamily="18" charset="0"/>
              </a:rPr>
              <a:t>або</a:t>
            </a:r>
            <a:r>
              <a:rPr lang="ru-RU" sz="2400" dirty="0"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</a:rPr>
              <a:t>досягається</a:t>
            </a:r>
            <a:r>
              <a:rPr lang="ru-RU" sz="2400" dirty="0"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</a:rPr>
              <a:t>соціальний</a:t>
            </a:r>
            <a:r>
              <a:rPr lang="ru-RU" sz="2400" dirty="0">
                <a:latin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</a:rPr>
              <a:t>екологічний</a:t>
            </a:r>
            <a:r>
              <a:rPr lang="ru-RU" sz="2400" dirty="0"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</a:rPr>
              <a:t>ефект</a:t>
            </a:r>
            <a:r>
              <a:rPr lang="ru-RU" sz="2400" dirty="0" smtClean="0">
                <a:latin typeface="Times New Roman" panose="02020603050405020304" pitchFamily="18" charset="0"/>
              </a:rPr>
              <a:t>.</a:t>
            </a:r>
            <a:endParaRPr lang="en-US" sz="2400" dirty="0" smtClean="0">
              <a:latin typeface="Times New Roman" panose="02020603050405020304" pitchFamily="18" charset="0"/>
            </a:endParaRPr>
          </a:p>
          <a:p>
            <a:pPr algn="just"/>
            <a:endParaRPr lang="en-US" sz="2400" dirty="0">
              <a:latin typeface="Times New Roman" panose="02020603050405020304" pitchFamily="18" charset="0"/>
            </a:endParaRPr>
          </a:p>
          <a:p>
            <a:pPr algn="just"/>
            <a:r>
              <a:rPr lang="ru-RU" sz="2400" dirty="0" err="1">
                <a:latin typeface="Times New Roman" panose="02020603050405020304" pitchFamily="18" charset="0"/>
              </a:rPr>
              <a:t>Інвестиційною</a:t>
            </a:r>
            <a:r>
              <a:rPr lang="ru-RU" sz="2400" dirty="0"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</a:rPr>
              <a:t>діяльністю</a:t>
            </a:r>
            <a:r>
              <a:rPr lang="ru-RU" sz="2400" dirty="0">
                <a:latin typeface="Times New Roman" panose="02020603050405020304" pitchFamily="18" charset="0"/>
              </a:rPr>
              <a:t> є </a:t>
            </a:r>
            <a:r>
              <a:rPr lang="ru-RU" sz="2400" dirty="0" err="1">
                <a:latin typeface="Times New Roman" panose="02020603050405020304" pitchFamily="18" charset="0"/>
              </a:rPr>
              <a:t>сукупність</a:t>
            </a:r>
            <a:r>
              <a:rPr lang="ru-RU" sz="2400" dirty="0"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</a:rPr>
              <a:t>практичних</a:t>
            </a:r>
            <a:r>
              <a:rPr lang="ru-RU" sz="2400" dirty="0"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</a:rPr>
              <a:t>дій</a:t>
            </a:r>
            <a:r>
              <a:rPr lang="ru-RU" sz="2400" dirty="0"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</a:rPr>
              <a:t>громадян</a:t>
            </a:r>
            <a:r>
              <a:rPr lang="ru-RU" sz="2400" dirty="0">
                <a:latin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</a:rPr>
              <a:t>юридичних</a:t>
            </a:r>
            <a:r>
              <a:rPr lang="ru-RU" sz="2400" dirty="0"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</a:rPr>
              <a:t>осіб</a:t>
            </a:r>
            <a:r>
              <a:rPr lang="ru-RU" sz="2400" dirty="0">
                <a:latin typeface="Times New Roman" panose="02020603050405020304" pitchFamily="18" charset="0"/>
              </a:rPr>
              <a:t> і </a:t>
            </a:r>
            <a:r>
              <a:rPr lang="ru-RU" sz="2400" dirty="0" err="1">
                <a:latin typeface="Times New Roman" panose="02020603050405020304" pitchFamily="18" charset="0"/>
              </a:rPr>
              <a:t>держави</a:t>
            </a:r>
            <a:r>
              <a:rPr lang="ru-RU" sz="2400" dirty="0"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</a:rPr>
              <a:t>щодо</a:t>
            </a:r>
            <a:r>
              <a:rPr lang="ru-RU" sz="2400" dirty="0"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</a:rPr>
              <a:t>реалізації</a:t>
            </a:r>
            <a:r>
              <a:rPr lang="ru-RU" sz="2400" dirty="0"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</a:rPr>
              <a:t>інвестицій</a:t>
            </a:r>
            <a:r>
              <a:rPr lang="ru-RU" sz="2400" dirty="0">
                <a:latin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38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Равнобедренный треугольник 18"/>
          <p:cNvSpPr/>
          <p:nvPr/>
        </p:nvSpPr>
        <p:spPr>
          <a:xfrm flipV="1">
            <a:off x="4818997" y="0"/>
            <a:ext cx="3157378" cy="1135117"/>
          </a:xfrm>
          <a:prstGeom prst="triangle">
            <a:avLst>
              <a:gd name="adj" fmla="val 49356"/>
            </a:avLst>
          </a:prstGeom>
          <a:blipFill>
            <a:blip r:embed="rId2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077" name="Picture 5" descr="вертикаль си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9300" y="760232"/>
            <a:ext cx="128270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28700" y="1135117"/>
            <a:ext cx="910113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latin typeface="Times New Roman" panose="02020603050405020304" pitchFamily="18" charset="0"/>
              </a:rPr>
              <a:t>Інвестиційна</a:t>
            </a:r>
            <a:r>
              <a:rPr lang="ru-RU" b="1" dirty="0"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</a:rPr>
              <a:t>діяльність</a:t>
            </a:r>
            <a:r>
              <a:rPr lang="ru-RU" b="1" dirty="0"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</a:rPr>
              <a:t>провадиться</a:t>
            </a:r>
            <a:r>
              <a:rPr lang="ru-RU" b="1" dirty="0">
                <a:latin typeface="Times New Roman" panose="02020603050405020304" pitchFamily="18" charset="0"/>
              </a:rPr>
              <a:t> на </a:t>
            </a:r>
            <a:r>
              <a:rPr lang="ru-RU" b="1" dirty="0" err="1">
                <a:latin typeface="Times New Roman" panose="02020603050405020304" pitchFamily="18" charset="0"/>
              </a:rPr>
              <a:t>основі</a:t>
            </a:r>
            <a:r>
              <a:rPr lang="ru-RU" b="1" dirty="0" smtClean="0">
                <a:latin typeface="Times New Roman" panose="02020603050405020304" pitchFamily="18" charset="0"/>
              </a:rPr>
              <a:t>:</a:t>
            </a:r>
            <a:endParaRPr lang="en-US" b="1" dirty="0" smtClean="0">
              <a:latin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</a:rPr>
              <a:t>- </a:t>
            </a:r>
            <a:r>
              <a:rPr lang="ru-RU" dirty="0" err="1" smtClean="0">
                <a:latin typeface="Times New Roman" panose="02020603050405020304" pitchFamily="18" charset="0"/>
              </a:rPr>
              <a:t>інвестування</a:t>
            </a:r>
            <a:r>
              <a:rPr lang="ru-RU" dirty="0">
                <a:latin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</a:rPr>
              <a:t>здійснюється</a:t>
            </a:r>
            <a:r>
              <a:rPr lang="ru-RU" dirty="0">
                <a:latin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</a:rPr>
              <a:t>громадянами</a:t>
            </a:r>
            <a:r>
              <a:rPr lang="ru-RU" dirty="0">
                <a:latin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</a:rPr>
              <a:t>недержавними</a:t>
            </a:r>
            <a:r>
              <a:rPr lang="ru-RU" dirty="0">
                <a:latin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</a:rPr>
              <a:t>підприємствами</a:t>
            </a:r>
            <a:r>
              <a:rPr lang="ru-RU" dirty="0">
                <a:latin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</a:rPr>
              <a:t>господарськими</a:t>
            </a:r>
            <a:r>
              <a:rPr lang="ru-RU" dirty="0">
                <a:latin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</a:rPr>
              <a:t>асоціаціями</a:t>
            </a:r>
            <a:r>
              <a:rPr lang="ru-RU" dirty="0">
                <a:latin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</a:rPr>
              <a:t>спілками</a:t>
            </a:r>
            <a:r>
              <a:rPr lang="ru-RU" dirty="0">
                <a:latin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</a:rPr>
              <a:t>товариствами</a:t>
            </a:r>
            <a:r>
              <a:rPr lang="ru-RU" dirty="0">
                <a:latin typeface="Times New Roman" panose="02020603050405020304" pitchFamily="18" charset="0"/>
              </a:rPr>
              <a:t>, а </a:t>
            </a:r>
            <a:r>
              <a:rPr lang="ru-RU" dirty="0" err="1">
                <a:latin typeface="Times New Roman" panose="02020603050405020304" pitchFamily="18" charset="0"/>
              </a:rPr>
              <a:t>також</a:t>
            </a:r>
            <a:r>
              <a:rPr lang="ru-RU" dirty="0">
                <a:latin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</a:rPr>
              <a:t>громадськими</a:t>
            </a:r>
            <a:r>
              <a:rPr lang="ru-RU" dirty="0">
                <a:latin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</a:rPr>
              <a:t>релігійними</a:t>
            </a:r>
            <a:r>
              <a:rPr lang="ru-RU" dirty="0">
                <a:latin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</a:rPr>
              <a:t>організаціями</a:t>
            </a:r>
            <a:r>
              <a:rPr lang="ru-RU" dirty="0">
                <a:latin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</a:rPr>
              <a:t>іншими</a:t>
            </a:r>
            <a:r>
              <a:rPr lang="ru-RU" dirty="0">
                <a:latin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</a:rPr>
              <a:t>юридичними</a:t>
            </a:r>
            <a:r>
              <a:rPr lang="ru-RU" dirty="0">
                <a:latin typeface="Times New Roman" panose="02020603050405020304" pitchFamily="18" charset="0"/>
              </a:rPr>
              <a:t> особами, </a:t>
            </a:r>
            <a:r>
              <a:rPr lang="ru-RU" dirty="0" err="1">
                <a:latin typeface="Times New Roman" panose="02020603050405020304" pitchFamily="18" charset="0"/>
              </a:rPr>
              <a:t>заснованими</a:t>
            </a:r>
            <a:r>
              <a:rPr lang="ru-RU" dirty="0">
                <a:latin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</a:rPr>
              <a:t>колективній</a:t>
            </a:r>
            <a:r>
              <a:rPr lang="ru-RU" dirty="0">
                <a:latin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</a:rPr>
              <a:t>власності</a:t>
            </a:r>
            <a:r>
              <a:rPr lang="ru-RU" dirty="0">
                <a:latin typeface="Times New Roman" panose="02020603050405020304" pitchFamily="18" charset="0"/>
              </a:rPr>
              <a:t>;</a:t>
            </a:r>
          </a:p>
          <a:p>
            <a:r>
              <a:rPr lang="en-US" dirty="0" smtClean="0">
                <a:latin typeface="Times New Roman" panose="02020603050405020304" pitchFamily="18" charset="0"/>
              </a:rPr>
              <a:t>- </a:t>
            </a:r>
            <a:r>
              <a:rPr lang="ru-RU" dirty="0" smtClean="0">
                <a:latin typeface="Times New Roman" panose="02020603050405020304" pitchFamily="18" charset="0"/>
              </a:rPr>
              <a:t>державного </a:t>
            </a:r>
            <a:r>
              <a:rPr lang="ru-RU" dirty="0" err="1">
                <a:latin typeface="Times New Roman" panose="02020603050405020304" pitchFamily="18" charset="0"/>
              </a:rPr>
              <a:t>інвестування</a:t>
            </a:r>
            <a:r>
              <a:rPr lang="ru-RU" dirty="0">
                <a:latin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</a:rPr>
              <a:t>здійснюється</a:t>
            </a:r>
            <a:r>
              <a:rPr lang="ru-RU" dirty="0">
                <a:latin typeface="Times New Roman" panose="02020603050405020304" pitchFamily="18" charset="0"/>
              </a:rPr>
              <a:t> органами </a:t>
            </a:r>
            <a:r>
              <a:rPr lang="ru-RU" dirty="0" err="1">
                <a:latin typeface="Times New Roman" panose="02020603050405020304" pitchFamily="18" charset="0"/>
              </a:rPr>
              <a:t>державної</a:t>
            </a:r>
            <a:r>
              <a:rPr lang="ru-RU" dirty="0">
                <a:latin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</a:rPr>
              <a:t>влади</a:t>
            </a:r>
            <a:r>
              <a:rPr lang="ru-RU" dirty="0">
                <a:latin typeface="Times New Roman" panose="02020603050405020304" pitchFamily="18" charset="0"/>
              </a:rPr>
              <a:t> за </a:t>
            </a:r>
            <a:r>
              <a:rPr lang="ru-RU" dirty="0" err="1">
                <a:latin typeface="Times New Roman" panose="02020603050405020304" pitchFamily="18" charset="0"/>
              </a:rPr>
              <a:t>рахунок</a:t>
            </a:r>
            <a:r>
              <a:rPr lang="ru-RU" dirty="0">
                <a:latin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</a:rPr>
              <a:t>коштів</a:t>
            </a:r>
            <a:r>
              <a:rPr lang="ru-RU" dirty="0">
                <a:latin typeface="Times New Roman" panose="02020603050405020304" pitchFamily="18" charset="0"/>
              </a:rPr>
              <a:t> державного бюджету, </a:t>
            </a:r>
            <a:r>
              <a:rPr lang="ru-RU" dirty="0" err="1">
                <a:latin typeface="Times New Roman" panose="02020603050405020304" pitchFamily="18" charset="0"/>
              </a:rPr>
              <a:t>позичкових</a:t>
            </a:r>
            <a:r>
              <a:rPr lang="ru-RU" dirty="0">
                <a:latin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</a:rPr>
              <a:t>коштів</a:t>
            </a:r>
            <a:r>
              <a:rPr lang="ru-RU" dirty="0">
                <a:latin typeface="Times New Roman" panose="02020603050405020304" pitchFamily="18" charset="0"/>
              </a:rPr>
              <a:t>, а </a:t>
            </a:r>
            <a:r>
              <a:rPr lang="ru-RU" dirty="0" err="1">
                <a:latin typeface="Times New Roman" panose="02020603050405020304" pitchFamily="18" charset="0"/>
              </a:rPr>
              <a:t>також</a:t>
            </a:r>
            <a:r>
              <a:rPr lang="ru-RU" dirty="0">
                <a:latin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</a:rPr>
              <a:t>державними</a:t>
            </a:r>
            <a:r>
              <a:rPr lang="ru-RU" dirty="0">
                <a:latin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</a:rPr>
              <a:t>підприємствами</a:t>
            </a:r>
            <a:r>
              <a:rPr lang="ru-RU" dirty="0">
                <a:latin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</a:rPr>
              <a:t>установами</a:t>
            </a:r>
            <a:r>
              <a:rPr lang="ru-RU" dirty="0">
                <a:latin typeface="Times New Roman" panose="02020603050405020304" pitchFamily="18" charset="0"/>
              </a:rPr>
              <a:t> за </a:t>
            </a:r>
            <a:r>
              <a:rPr lang="ru-RU" dirty="0" err="1">
                <a:latin typeface="Times New Roman" panose="02020603050405020304" pitchFamily="18" charset="0"/>
              </a:rPr>
              <a:t>рахунок</a:t>
            </a:r>
            <a:r>
              <a:rPr lang="ru-RU" dirty="0">
                <a:latin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</a:rPr>
              <a:t>власних</a:t>
            </a:r>
            <a:r>
              <a:rPr lang="ru-RU" dirty="0">
                <a:latin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</a:rPr>
              <a:t>позичкових</a:t>
            </a:r>
            <a:r>
              <a:rPr lang="ru-RU" dirty="0">
                <a:latin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</a:rPr>
              <a:t>коштів</a:t>
            </a:r>
            <a:r>
              <a:rPr lang="ru-RU" dirty="0">
                <a:latin typeface="Times New Roman" panose="02020603050405020304" pitchFamily="18" charset="0"/>
              </a:rPr>
              <a:t>;</a:t>
            </a:r>
          </a:p>
          <a:p>
            <a:r>
              <a:rPr lang="en-US" dirty="0" smtClean="0">
                <a:latin typeface="Times New Roman" panose="02020603050405020304" pitchFamily="18" charset="0"/>
              </a:rPr>
              <a:t>- </a:t>
            </a:r>
            <a:r>
              <a:rPr lang="ru-RU" dirty="0" err="1" smtClean="0">
                <a:latin typeface="Times New Roman" panose="02020603050405020304" pitchFamily="18" charset="0"/>
              </a:rPr>
              <a:t>місцевого</a:t>
            </a:r>
            <a:r>
              <a:rPr lang="ru-RU" dirty="0" smtClean="0">
                <a:latin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</a:rPr>
              <a:t>інвестування</a:t>
            </a:r>
            <a:r>
              <a:rPr lang="ru-RU" dirty="0">
                <a:latin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</a:rPr>
              <a:t>здійснюється</a:t>
            </a:r>
            <a:r>
              <a:rPr lang="ru-RU" dirty="0">
                <a:latin typeface="Times New Roman" panose="02020603050405020304" pitchFamily="18" charset="0"/>
              </a:rPr>
              <a:t> органами </a:t>
            </a:r>
            <a:r>
              <a:rPr lang="ru-RU" dirty="0" err="1">
                <a:latin typeface="Times New Roman" panose="02020603050405020304" pitchFamily="18" charset="0"/>
              </a:rPr>
              <a:t>місцевого</a:t>
            </a:r>
            <a:r>
              <a:rPr lang="ru-RU" dirty="0">
                <a:latin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</a:rPr>
              <a:t>самоврядування</a:t>
            </a:r>
            <a:r>
              <a:rPr lang="ru-RU" dirty="0">
                <a:latin typeface="Times New Roman" panose="02020603050405020304" pitchFamily="18" charset="0"/>
              </a:rPr>
              <a:t> за </a:t>
            </a:r>
            <a:r>
              <a:rPr lang="ru-RU" dirty="0" err="1">
                <a:latin typeface="Times New Roman" panose="02020603050405020304" pitchFamily="18" charset="0"/>
              </a:rPr>
              <a:t>рахунок</a:t>
            </a:r>
            <a:r>
              <a:rPr lang="ru-RU" dirty="0">
                <a:latin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</a:rPr>
              <a:t>коштів</a:t>
            </a:r>
            <a:r>
              <a:rPr lang="ru-RU" dirty="0">
                <a:latin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</a:rPr>
              <a:t>місцевих</a:t>
            </a:r>
            <a:r>
              <a:rPr lang="ru-RU" dirty="0">
                <a:latin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</a:rPr>
              <a:t>бюджетів</a:t>
            </a:r>
            <a:r>
              <a:rPr lang="ru-RU" dirty="0">
                <a:latin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</a:rPr>
              <a:t>позичкових</a:t>
            </a:r>
            <a:r>
              <a:rPr lang="ru-RU" dirty="0">
                <a:latin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</a:rPr>
              <a:t>коштів</a:t>
            </a:r>
            <a:r>
              <a:rPr lang="ru-RU" dirty="0">
                <a:latin typeface="Times New Roman" panose="02020603050405020304" pitchFamily="18" charset="0"/>
              </a:rPr>
              <a:t>, а </a:t>
            </a:r>
            <a:r>
              <a:rPr lang="ru-RU" dirty="0" err="1">
                <a:latin typeface="Times New Roman" panose="02020603050405020304" pitchFamily="18" charset="0"/>
              </a:rPr>
              <a:t>також</a:t>
            </a:r>
            <a:r>
              <a:rPr lang="ru-RU" dirty="0">
                <a:latin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</a:rPr>
              <a:t>комунальними</a:t>
            </a:r>
            <a:r>
              <a:rPr lang="ru-RU" dirty="0">
                <a:latin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</a:rPr>
              <a:t>підприємствами</a:t>
            </a:r>
            <a:r>
              <a:rPr lang="ru-RU" dirty="0">
                <a:latin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</a:rPr>
              <a:t>установами</a:t>
            </a:r>
            <a:r>
              <a:rPr lang="ru-RU" dirty="0">
                <a:latin typeface="Times New Roman" panose="02020603050405020304" pitchFamily="18" charset="0"/>
              </a:rPr>
              <a:t> за </a:t>
            </a:r>
            <a:r>
              <a:rPr lang="ru-RU" dirty="0" err="1">
                <a:latin typeface="Times New Roman" panose="02020603050405020304" pitchFamily="18" charset="0"/>
              </a:rPr>
              <a:t>рахунок</a:t>
            </a:r>
            <a:r>
              <a:rPr lang="ru-RU" dirty="0">
                <a:latin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</a:rPr>
              <a:t>власних</a:t>
            </a:r>
            <a:r>
              <a:rPr lang="ru-RU" dirty="0">
                <a:latin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</a:rPr>
              <a:t>позичкових</a:t>
            </a:r>
            <a:r>
              <a:rPr lang="ru-RU" dirty="0">
                <a:latin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</a:rPr>
              <a:t>коштів</a:t>
            </a:r>
            <a:r>
              <a:rPr lang="ru-RU" dirty="0">
                <a:latin typeface="Times New Roman" panose="02020603050405020304" pitchFamily="18" charset="0"/>
              </a:rPr>
              <a:t>;</a:t>
            </a:r>
          </a:p>
          <a:p>
            <a:r>
              <a:rPr lang="en-US" dirty="0" smtClean="0">
                <a:latin typeface="Times New Roman" panose="02020603050405020304" pitchFamily="18" charset="0"/>
              </a:rPr>
              <a:t>- </a:t>
            </a:r>
            <a:r>
              <a:rPr lang="ru-RU" dirty="0" err="1" smtClean="0">
                <a:latin typeface="Times New Roman" panose="02020603050405020304" pitchFamily="18" charset="0"/>
              </a:rPr>
              <a:t>державної</a:t>
            </a:r>
            <a:r>
              <a:rPr lang="ru-RU" dirty="0" smtClean="0">
                <a:latin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</a:rPr>
              <a:t>підтримки</a:t>
            </a:r>
            <a:r>
              <a:rPr lang="ru-RU" dirty="0">
                <a:latin typeface="Times New Roman" panose="02020603050405020304" pitchFamily="18" charset="0"/>
              </a:rPr>
              <a:t> для </a:t>
            </a:r>
            <a:r>
              <a:rPr lang="ru-RU" dirty="0" err="1">
                <a:latin typeface="Times New Roman" panose="02020603050405020304" pitchFamily="18" charset="0"/>
              </a:rPr>
              <a:t>реалізації</a:t>
            </a:r>
            <a:r>
              <a:rPr lang="ru-RU" dirty="0">
                <a:latin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</a:rPr>
              <a:t>інвестиційних</a:t>
            </a:r>
            <a:r>
              <a:rPr lang="ru-RU" dirty="0">
                <a:latin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</a:rPr>
              <a:t>проектів</a:t>
            </a:r>
            <a:r>
              <a:rPr lang="ru-RU" dirty="0">
                <a:latin typeface="Times New Roman" panose="02020603050405020304" pitchFamily="18" charset="0"/>
              </a:rPr>
              <a:t>;</a:t>
            </a:r>
          </a:p>
          <a:p>
            <a:r>
              <a:rPr lang="en-US" dirty="0" smtClean="0">
                <a:latin typeface="Times New Roman" panose="02020603050405020304" pitchFamily="18" charset="0"/>
              </a:rPr>
              <a:t>- </a:t>
            </a:r>
            <a:r>
              <a:rPr lang="ru-RU" dirty="0" err="1" smtClean="0">
                <a:latin typeface="Times New Roman" panose="02020603050405020304" pitchFamily="18" charset="0"/>
              </a:rPr>
              <a:t>іноземного</a:t>
            </a:r>
            <a:r>
              <a:rPr lang="ru-RU" dirty="0" smtClean="0">
                <a:latin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</a:rPr>
              <a:t>інвестування</a:t>
            </a:r>
            <a:r>
              <a:rPr lang="ru-RU" dirty="0">
                <a:latin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</a:rPr>
              <a:t>здійснюється</a:t>
            </a:r>
            <a:r>
              <a:rPr lang="ru-RU" dirty="0">
                <a:latin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</a:rPr>
              <a:t>іноземними</a:t>
            </a:r>
            <a:r>
              <a:rPr lang="ru-RU" dirty="0">
                <a:latin typeface="Times New Roman" panose="02020603050405020304" pitchFamily="18" charset="0"/>
              </a:rPr>
              <a:t> державами, </a:t>
            </a:r>
            <a:r>
              <a:rPr lang="ru-RU" dirty="0" err="1">
                <a:latin typeface="Times New Roman" panose="02020603050405020304" pitchFamily="18" charset="0"/>
              </a:rPr>
              <a:t>юридичними</a:t>
            </a:r>
            <a:r>
              <a:rPr lang="ru-RU" dirty="0">
                <a:latin typeface="Times New Roman" panose="02020603050405020304" pitchFamily="18" charset="0"/>
              </a:rPr>
              <a:t> особами та </a:t>
            </a:r>
            <a:r>
              <a:rPr lang="ru-RU" dirty="0" err="1">
                <a:latin typeface="Times New Roman" panose="02020603050405020304" pitchFamily="18" charset="0"/>
              </a:rPr>
              <a:t>громадянами</a:t>
            </a:r>
            <a:r>
              <a:rPr lang="ru-RU" dirty="0">
                <a:latin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</a:rPr>
              <a:t>іноземних</a:t>
            </a:r>
            <a:r>
              <a:rPr lang="ru-RU" dirty="0">
                <a:latin typeface="Times New Roman" panose="02020603050405020304" pitchFamily="18" charset="0"/>
              </a:rPr>
              <a:t> держав;</a:t>
            </a:r>
          </a:p>
          <a:p>
            <a:r>
              <a:rPr lang="en-US" dirty="0" smtClean="0">
                <a:latin typeface="Times New Roman" panose="02020603050405020304" pitchFamily="18" charset="0"/>
              </a:rPr>
              <a:t>- </a:t>
            </a:r>
            <a:r>
              <a:rPr lang="ru-RU" dirty="0" err="1" smtClean="0">
                <a:latin typeface="Times New Roman" panose="02020603050405020304" pitchFamily="18" charset="0"/>
              </a:rPr>
              <a:t>спільного</a:t>
            </a:r>
            <a:r>
              <a:rPr lang="ru-RU" dirty="0" smtClean="0">
                <a:latin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</a:rPr>
              <a:t>інвестування</a:t>
            </a:r>
            <a:r>
              <a:rPr lang="ru-RU" dirty="0">
                <a:latin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</a:rPr>
              <a:t>здійснюється</a:t>
            </a:r>
            <a:r>
              <a:rPr lang="ru-RU" dirty="0">
                <a:latin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</a:rPr>
              <a:t>юридичними</a:t>
            </a:r>
            <a:r>
              <a:rPr lang="ru-RU" dirty="0">
                <a:latin typeface="Times New Roman" panose="02020603050405020304" pitchFamily="18" charset="0"/>
              </a:rPr>
              <a:t> особами та </a:t>
            </a:r>
            <a:r>
              <a:rPr lang="ru-RU" dirty="0" err="1">
                <a:latin typeface="Times New Roman" panose="02020603050405020304" pitchFamily="18" charset="0"/>
              </a:rPr>
              <a:t>громадянами</a:t>
            </a:r>
            <a:r>
              <a:rPr lang="ru-RU" dirty="0">
                <a:latin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</a:rPr>
              <a:t>України</a:t>
            </a:r>
            <a:r>
              <a:rPr lang="ru-RU" dirty="0">
                <a:latin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</a:rPr>
              <a:t>юридичними</a:t>
            </a:r>
            <a:r>
              <a:rPr lang="ru-RU" dirty="0">
                <a:latin typeface="Times New Roman" panose="02020603050405020304" pitchFamily="18" charset="0"/>
              </a:rPr>
              <a:t> особами та </a:t>
            </a:r>
            <a:r>
              <a:rPr lang="ru-RU" dirty="0" err="1">
                <a:latin typeface="Times New Roman" panose="02020603050405020304" pitchFamily="18" charset="0"/>
              </a:rPr>
              <a:t>громадянами</a:t>
            </a:r>
            <a:r>
              <a:rPr lang="ru-RU" dirty="0">
                <a:latin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</a:rPr>
              <a:t>іноземних</a:t>
            </a:r>
            <a:r>
              <a:rPr lang="ru-RU" dirty="0">
                <a:latin typeface="Times New Roman" panose="02020603050405020304" pitchFamily="18" charset="0"/>
              </a:rPr>
              <a:t> держав.</a:t>
            </a:r>
          </a:p>
        </p:txBody>
      </p:sp>
    </p:spTree>
    <p:extLst>
      <p:ext uri="{BB962C8B-B14F-4D97-AF65-F5344CB8AC3E}">
        <p14:creationId xmlns:p14="http://schemas.microsoft.com/office/powerpoint/2010/main" val="128247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Равнобедренный треугольник 18"/>
          <p:cNvSpPr/>
          <p:nvPr/>
        </p:nvSpPr>
        <p:spPr>
          <a:xfrm flipV="1">
            <a:off x="4818997" y="0"/>
            <a:ext cx="3157378" cy="1135117"/>
          </a:xfrm>
          <a:prstGeom prst="triangle">
            <a:avLst>
              <a:gd name="adj" fmla="val 49356"/>
            </a:avLst>
          </a:prstGeom>
          <a:blipFill>
            <a:blip r:embed="rId2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387" name="Picture 3" descr="вертикаль си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9300" y="647700"/>
            <a:ext cx="128270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2925" y="1414463"/>
            <a:ext cx="1018063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/>
              <a:t>Бюджетні</a:t>
            </a:r>
            <a:r>
              <a:rPr lang="ru-RU" sz="2400" b="1" dirty="0"/>
              <a:t> </a:t>
            </a:r>
            <a:r>
              <a:rPr lang="ru-RU" sz="2400" b="1" dirty="0" err="1"/>
              <a:t>програми</a:t>
            </a:r>
            <a:r>
              <a:rPr lang="ru-RU" sz="2400" b="1" dirty="0"/>
              <a:t> </a:t>
            </a:r>
            <a:r>
              <a:rPr lang="ru-RU" sz="2400" b="1" dirty="0" err="1"/>
              <a:t>підтримки</a:t>
            </a:r>
            <a:r>
              <a:rPr lang="ru-RU" sz="2400" b="1" dirty="0"/>
              <a:t> </a:t>
            </a:r>
            <a:r>
              <a:rPr lang="ru-RU" sz="2400" b="1" dirty="0" err="1"/>
              <a:t>бізнесу</a:t>
            </a:r>
            <a:r>
              <a:rPr lang="ru-RU" sz="2400" b="1" dirty="0"/>
              <a:t> та </a:t>
            </a:r>
            <a:r>
              <a:rPr lang="ru-RU" sz="2400" b="1" dirty="0" err="1"/>
              <a:t>розвитку</a:t>
            </a:r>
            <a:r>
              <a:rPr lang="ru-RU" sz="2400" b="1" dirty="0"/>
              <a:t> </a:t>
            </a:r>
            <a:endParaRPr lang="ru-RU" sz="2400" b="1" dirty="0" smtClean="0"/>
          </a:p>
          <a:p>
            <a:pPr algn="ctr"/>
            <a:r>
              <a:rPr lang="ru-RU" sz="2400" b="1" dirty="0" err="1" smtClean="0"/>
              <a:t>підприємництва</a:t>
            </a:r>
            <a:r>
              <a:rPr lang="ru-RU" sz="2400" b="1" dirty="0" smtClean="0"/>
              <a:t> </a:t>
            </a:r>
            <a:r>
              <a:rPr lang="ru-RU" sz="2400" b="1" dirty="0"/>
              <a:t>у 2024 </a:t>
            </a:r>
            <a:r>
              <a:rPr lang="ru-RU" sz="2400" b="1" dirty="0" err="1" smtClean="0"/>
              <a:t>році</a:t>
            </a:r>
            <a:endParaRPr lang="ru-RU" sz="2400" b="1" dirty="0" smtClean="0"/>
          </a:p>
          <a:p>
            <a:pPr algn="just"/>
            <a:endParaRPr lang="uk-UA" sz="2400" b="1" dirty="0">
              <a:effectLst/>
            </a:endParaRPr>
          </a:p>
          <a:p>
            <a:pPr algn="just"/>
            <a:r>
              <a:rPr lang="ru-RU" sz="2400" b="1" dirty="0" err="1" smtClean="0"/>
              <a:t>Бюджетна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програма</a:t>
            </a:r>
            <a:r>
              <a:rPr lang="ru-RU" sz="2400" b="1" dirty="0" smtClean="0"/>
              <a:t> </a:t>
            </a:r>
            <a:r>
              <a:rPr lang="ru-RU" sz="2400" b="1" dirty="0"/>
              <a:t>«</a:t>
            </a:r>
            <a:r>
              <a:rPr lang="ru-RU" sz="2400" b="1" dirty="0" err="1"/>
              <a:t>Забезпечення</a:t>
            </a:r>
            <a:r>
              <a:rPr lang="ru-RU" sz="2400" b="1" dirty="0"/>
              <a:t> </a:t>
            </a:r>
            <a:r>
              <a:rPr lang="ru-RU" sz="2400" b="1" dirty="0" err="1"/>
              <a:t>функціонування</a:t>
            </a:r>
            <a:r>
              <a:rPr lang="ru-RU" sz="2400" b="1" dirty="0"/>
              <a:t> Фонду </a:t>
            </a:r>
            <a:r>
              <a:rPr lang="ru-RU" sz="2400" b="1" dirty="0" err="1"/>
              <a:t>розвитку</a:t>
            </a:r>
            <a:r>
              <a:rPr lang="ru-RU" sz="2400" b="1" dirty="0"/>
              <a:t> </a:t>
            </a:r>
            <a:r>
              <a:rPr lang="ru-RU" sz="2400" b="1" dirty="0" err="1"/>
              <a:t>підприємництва</a:t>
            </a:r>
            <a:r>
              <a:rPr lang="ru-RU" sz="2400" b="1" dirty="0"/>
              <a:t>»</a:t>
            </a:r>
            <a:r>
              <a:rPr lang="ru-RU" sz="2400" dirty="0"/>
              <a:t> на </a:t>
            </a:r>
            <a:r>
              <a:rPr lang="ru-RU" sz="2400" dirty="0" err="1"/>
              <a:t>надання</a:t>
            </a:r>
            <a:r>
              <a:rPr lang="ru-RU" sz="2400" dirty="0"/>
              <a:t> </a:t>
            </a:r>
            <a:r>
              <a:rPr lang="ru-RU" sz="2400" dirty="0" err="1"/>
              <a:t>фінансової</a:t>
            </a:r>
            <a:r>
              <a:rPr lang="ru-RU" sz="2400" dirty="0"/>
              <a:t> </a:t>
            </a:r>
            <a:r>
              <a:rPr lang="ru-RU" sz="2400" dirty="0" err="1"/>
              <a:t>державної</a:t>
            </a:r>
            <a:r>
              <a:rPr lang="ru-RU" sz="2400" dirty="0"/>
              <a:t> </a:t>
            </a:r>
            <a:r>
              <a:rPr lang="ru-RU" sz="2400" dirty="0" err="1"/>
              <a:t>підтримки</a:t>
            </a:r>
            <a:r>
              <a:rPr lang="ru-RU" sz="2400" dirty="0"/>
              <a:t> </a:t>
            </a:r>
            <a:r>
              <a:rPr lang="ru-RU" sz="2400" dirty="0" err="1"/>
              <a:t>суб'єктам</a:t>
            </a:r>
            <a:r>
              <a:rPr lang="ru-RU" sz="2400" dirty="0"/>
              <a:t> </a:t>
            </a:r>
            <a:r>
              <a:rPr lang="ru-RU" sz="2400" dirty="0" err="1"/>
              <a:t>підприємництва</a:t>
            </a:r>
            <a:r>
              <a:rPr lang="ru-RU" sz="2400" dirty="0"/>
              <a:t> в </a:t>
            </a:r>
            <a:r>
              <a:rPr lang="ru-RU" sz="2400" dirty="0" err="1"/>
              <a:t>Україні</a:t>
            </a:r>
            <a:r>
              <a:rPr lang="ru-RU" sz="2400" dirty="0"/>
              <a:t>, </a:t>
            </a:r>
            <a:r>
              <a:rPr lang="ru-RU" sz="2400" dirty="0" err="1" smtClean="0"/>
              <a:t>спрямована</a:t>
            </a:r>
            <a:r>
              <a:rPr lang="ru-RU" sz="2400" dirty="0" smtClean="0"/>
              <a:t> на </a:t>
            </a:r>
            <a:r>
              <a:rPr lang="ru-RU" sz="2400" dirty="0" err="1"/>
              <a:t>розвиток</a:t>
            </a:r>
            <a:r>
              <a:rPr lang="ru-RU" sz="2400" dirty="0"/>
              <a:t> </a:t>
            </a:r>
            <a:r>
              <a:rPr lang="ru-RU" sz="2400" dirty="0" err="1"/>
              <a:t>підприємництва</a:t>
            </a:r>
            <a:r>
              <a:rPr lang="ru-RU" sz="2400" dirty="0"/>
              <a:t>, </a:t>
            </a:r>
            <a:r>
              <a:rPr lang="ru-RU" sz="2400" dirty="0" err="1"/>
              <a:t>збільшення</a:t>
            </a:r>
            <a:r>
              <a:rPr lang="ru-RU" sz="2400" dirty="0"/>
              <a:t> </a:t>
            </a:r>
            <a:r>
              <a:rPr lang="ru-RU" sz="2400" dirty="0" err="1"/>
              <a:t>обсягів</a:t>
            </a:r>
            <a:r>
              <a:rPr lang="ru-RU" sz="2400" dirty="0"/>
              <a:t> </a:t>
            </a:r>
            <a:r>
              <a:rPr lang="ru-RU" sz="2400" dirty="0" err="1"/>
              <a:t>виробництва</a:t>
            </a:r>
            <a:r>
              <a:rPr lang="ru-RU" sz="2400" dirty="0"/>
              <a:t>, </a:t>
            </a:r>
            <a:r>
              <a:rPr lang="ru-RU" sz="2400" dirty="0" err="1"/>
              <a:t>експорту</a:t>
            </a:r>
            <a:r>
              <a:rPr lang="ru-RU" sz="2400" dirty="0"/>
              <a:t>, </a:t>
            </a:r>
            <a:r>
              <a:rPr lang="ru-RU" sz="2400" dirty="0" err="1"/>
              <a:t>імпортозаміщення</a:t>
            </a:r>
            <a:r>
              <a:rPr lang="ru-RU" sz="2400" dirty="0"/>
              <a:t>, </a:t>
            </a:r>
            <a:r>
              <a:rPr lang="ru-RU" sz="2400" dirty="0" err="1"/>
              <a:t>розвиток</a:t>
            </a:r>
            <a:r>
              <a:rPr lang="ru-RU" sz="2400" dirty="0"/>
              <a:t> </a:t>
            </a:r>
            <a:r>
              <a:rPr lang="ru-RU" sz="2400" dirty="0" err="1"/>
              <a:t>високотехнологічного</a:t>
            </a:r>
            <a:r>
              <a:rPr lang="ru-RU" sz="2400" dirty="0"/>
              <a:t> </a:t>
            </a:r>
            <a:r>
              <a:rPr lang="ru-RU" sz="2400" dirty="0" err="1"/>
              <a:t>виробництва</a:t>
            </a:r>
            <a:r>
              <a:rPr lang="ru-RU" sz="2400" dirty="0"/>
              <a:t>, </a:t>
            </a:r>
            <a:r>
              <a:rPr lang="ru-RU" sz="2400" dirty="0" err="1"/>
              <a:t>енергоефективності</a:t>
            </a:r>
            <a:r>
              <a:rPr lang="ru-RU" sz="2400" dirty="0"/>
              <a:t>, </a:t>
            </a:r>
            <a:r>
              <a:rPr lang="ru-RU" sz="2400" dirty="0" err="1"/>
              <a:t>впровадження</a:t>
            </a:r>
            <a:r>
              <a:rPr lang="ru-RU" sz="2400" dirty="0"/>
              <a:t> </a:t>
            </a:r>
            <a:r>
              <a:rPr lang="ru-RU" sz="2400" dirty="0" err="1"/>
              <a:t>інновацій</a:t>
            </a:r>
            <a:r>
              <a:rPr lang="ru-RU" sz="2400" dirty="0"/>
              <a:t>, </a:t>
            </a:r>
            <a:r>
              <a:rPr lang="ru-RU" sz="2400" dirty="0" err="1"/>
              <a:t>фінансування</a:t>
            </a:r>
            <a:r>
              <a:rPr lang="ru-RU" sz="2400" dirty="0"/>
              <a:t> </a:t>
            </a:r>
            <a:r>
              <a:rPr lang="ru-RU" sz="2400" dirty="0" err="1"/>
              <a:t>сільськогосподарських</a:t>
            </a:r>
            <a:r>
              <a:rPr lang="ru-RU" sz="2400" dirty="0"/>
              <a:t> </a:t>
            </a:r>
            <a:r>
              <a:rPr lang="ru-RU" sz="2400" dirty="0" err="1"/>
              <a:t>товаровиробників</a:t>
            </a:r>
            <a:r>
              <a:rPr lang="ru-RU" sz="2400" dirty="0"/>
              <a:t> для </a:t>
            </a:r>
            <a:r>
              <a:rPr lang="ru-RU" sz="2400" dirty="0" err="1"/>
              <a:t>проведення</a:t>
            </a:r>
            <a:r>
              <a:rPr lang="ru-RU" sz="2400" dirty="0"/>
              <a:t> </a:t>
            </a:r>
            <a:r>
              <a:rPr lang="ru-RU" sz="2400" dirty="0" err="1"/>
              <a:t>сільськогосподарської</a:t>
            </a:r>
            <a:r>
              <a:rPr lang="ru-RU" sz="2400" dirty="0"/>
              <a:t> </a:t>
            </a:r>
            <a:r>
              <a:rPr lang="ru-RU" sz="2400" dirty="0" err="1"/>
              <a:t>діяльності</a:t>
            </a:r>
            <a:r>
              <a:rPr lang="ru-RU" sz="2400" dirty="0"/>
              <a:t> в </a:t>
            </a:r>
            <a:r>
              <a:rPr lang="ru-RU" sz="2400" dirty="0" err="1"/>
              <a:t>умовах</a:t>
            </a:r>
            <a:r>
              <a:rPr lang="ru-RU" sz="2400" dirty="0"/>
              <a:t> </a:t>
            </a:r>
            <a:r>
              <a:rPr lang="ru-RU" sz="2400" dirty="0" err="1"/>
              <a:t>воєнного</a:t>
            </a:r>
            <a:r>
              <a:rPr lang="ru-RU" sz="2400" dirty="0"/>
              <a:t> стану, а </a:t>
            </a:r>
            <a:r>
              <a:rPr lang="ru-RU" sz="2400" dirty="0" err="1"/>
              <a:t>також</a:t>
            </a:r>
            <a:r>
              <a:rPr lang="ru-RU" sz="2400" dirty="0"/>
              <a:t> </a:t>
            </a:r>
            <a:r>
              <a:rPr lang="ru-RU" sz="2400" dirty="0" err="1"/>
              <a:t>надання</a:t>
            </a:r>
            <a:r>
              <a:rPr lang="ru-RU" sz="2400" dirty="0"/>
              <a:t> </a:t>
            </a:r>
            <a:r>
              <a:rPr lang="ru-RU" sz="2400" dirty="0" err="1"/>
              <a:t>фінансової</a:t>
            </a:r>
            <a:r>
              <a:rPr lang="ru-RU" sz="2400" dirty="0"/>
              <a:t> </a:t>
            </a:r>
            <a:r>
              <a:rPr lang="ru-RU" sz="2400" dirty="0" err="1"/>
              <a:t>державної</a:t>
            </a:r>
            <a:r>
              <a:rPr lang="ru-RU" sz="2400" dirty="0"/>
              <a:t> </a:t>
            </a:r>
            <a:r>
              <a:rPr lang="ru-RU" sz="2400" dirty="0" err="1"/>
              <a:t>підтримки</a:t>
            </a:r>
            <a:r>
              <a:rPr lang="ru-RU" sz="2400" dirty="0"/>
              <a:t> </a:t>
            </a:r>
            <a:r>
              <a:rPr lang="ru-RU" sz="2400" dirty="0" err="1"/>
              <a:t>суб'єктам</a:t>
            </a:r>
            <a:r>
              <a:rPr lang="ru-RU" sz="2400" dirty="0"/>
              <a:t> </a:t>
            </a:r>
            <a:r>
              <a:rPr lang="ru-RU" sz="2400" dirty="0" err="1"/>
              <a:t>підприємництва</a:t>
            </a:r>
            <a:r>
              <a:rPr lang="ru-RU" sz="2400" dirty="0"/>
              <a:t> за договорами </a:t>
            </a:r>
            <a:r>
              <a:rPr lang="ru-RU" sz="2400" dirty="0" err="1"/>
              <a:t>фінансового</a:t>
            </a:r>
            <a:r>
              <a:rPr lang="ru-RU" sz="2400" dirty="0"/>
              <a:t> </a:t>
            </a:r>
            <a:r>
              <a:rPr lang="ru-RU" sz="2400" dirty="0" err="1"/>
              <a:t>лізингу</a:t>
            </a:r>
            <a:r>
              <a:rPr lang="ru-RU" sz="2400" dirty="0"/>
              <a:t> у 2024 </a:t>
            </a:r>
            <a:r>
              <a:rPr lang="ru-RU" sz="2400" dirty="0" err="1"/>
              <a:t>році</a:t>
            </a:r>
            <a:r>
              <a:rPr lang="ru-RU" sz="2400" dirty="0"/>
              <a:t> </a:t>
            </a:r>
            <a:r>
              <a:rPr lang="ru-RU" sz="2400" dirty="0" err="1"/>
              <a:t>передбачено</a:t>
            </a:r>
            <a:r>
              <a:rPr lang="ru-RU" sz="2400" dirty="0"/>
              <a:t> 18 000,0 млн </a:t>
            </a:r>
            <a:r>
              <a:rPr lang="ru-RU" sz="2400" dirty="0" smtClean="0"/>
              <a:t>грн.</a:t>
            </a:r>
            <a:endParaRPr lang="ru-RU" sz="24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8385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Равнобедренный треугольник 18"/>
          <p:cNvSpPr/>
          <p:nvPr/>
        </p:nvSpPr>
        <p:spPr>
          <a:xfrm flipV="1">
            <a:off x="4818997" y="0"/>
            <a:ext cx="3157378" cy="1135117"/>
          </a:xfrm>
          <a:prstGeom prst="triangle">
            <a:avLst>
              <a:gd name="adj" fmla="val 49356"/>
            </a:avLst>
          </a:prstGeom>
          <a:blipFill>
            <a:blip r:embed="rId2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387" name="Picture 3" descr="вертикаль си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9300" y="647700"/>
            <a:ext cx="128270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2925" y="1414463"/>
            <a:ext cx="101806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/>
              <a:t>Бюджетні</a:t>
            </a:r>
            <a:r>
              <a:rPr lang="ru-RU" sz="2400" b="1" dirty="0"/>
              <a:t> </a:t>
            </a:r>
            <a:r>
              <a:rPr lang="ru-RU" sz="2400" b="1" dirty="0" err="1"/>
              <a:t>програми</a:t>
            </a:r>
            <a:r>
              <a:rPr lang="ru-RU" sz="2400" b="1" dirty="0"/>
              <a:t> </a:t>
            </a:r>
            <a:r>
              <a:rPr lang="ru-RU" sz="2400" b="1" dirty="0" err="1"/>
              <a:t>підтримки</a:t>
            </a:r>
            <a:r>
              <a:rPr lang="ru-RU" sz="2400" b="1" dirty="0"/>
              <a:t> </a:t>
            </a:r>
            <a:r>
              <a:rPr lang="ru-RU" sz="2400" b="1" dirty="0" err="1"/>
              <a:t>бізнесу</a:t>
            </a:r>
            <a:r>
              <a:rPr lang="ru-RU" sz="2400" b="1" dirty="0"/>
              <a:t> та </a:t>
            </a:r>
            <a:r>
              <a:rPr lang="ru-RU" sz="2400" b="1" dirty="0" err="1"/>
              <a:t>розвитку</a:t>
            </a:r>
            <a:r>
              <a:rPr lang="ru-RU" sz="2400" b="1" dirty="0"/>
              <a:t> </a:t>
            </a:r>
            <a:endParaRPr lang="ru-RU" sz="2400" b="1" dirty="0" smtClean="0"/>
          </a:p>
          <a:p>
            <a:pPr algn="ctr"/>
            <a:r>
              <a:rPr lang="ru-RU" sz="2400" b="1" dirty="0" err="1" smtClean="0"/>
              <a:t>підприємництва</a:t>
            </a:r>
            <a:r>
              <a:rPr lang="ru-RU" sz="2400" b="1" dirty="0" smtClean="0"/>
              <a:t> </a:t>
            </a:r>
            <a:r>
              <a:rPr lang="ru-RU" sz="2400" b="1" dirty="0"/>
              <a:t>у 2024 </a:t>
            </a:r>
            <a:r>
              <a:rPr lang="ru-RU" sz="2400" b="1" dirty="0" err="1" smtClean="0"/>
              <a:t>році</a:t>
            </a:r>
            <a:endParaRPr lang="ru-RU" sz="2400" b="1" dirty="0" smtClean="0"/>
          </a:p>
          <a:p>
            <a:pPr algn="just"/>
            <a:endParaRPr lang="uk-UA" sz="2400" b="1" dirty="0">
              <a:effectLst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</a:rPr>
              <a:t>Фондом </a:t>
            </a:r>
            <a:r>
              <a:rPr lang="ru-RU" sz="2400" dirty="0" err="1">
                <a:latin typeface="Times New Roman" panose="02020603050405020304" pitchFamily="18" charset="0"/>
              </a:rPr>
              <a:t>розвитку</a:t>
            </a:r>
            <a:r>
              <a:rPr lang="ru-RU" sz="2400" dirty="0"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</a:rPr>
              <a:t>підприємництва</a:t>
            </a:r>
            <a:r>
              <a:rPr lang="ru-RU" sz="2400" dirty="0"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</a:rPr>
              <a:t>реалізуються</a:t>
            </a:r>
            <a:r>
              <a:rPr lang="ru-RU" sz="2400" dirty="0"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</a:rPr>
              <a:t>Державні</a:t>
            </a:r>
            <a:r>
              <a:rPr lang="ru-RU" sz="2400" dirty="0"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</a:rPr>
              <a:t>програми</a:t>
            </a:r>
            <a:r>
              <a:rPr lang="ru-RU" sz="2400" dirty="0">
                <a:latin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</a:rPr>
              <a:t>«</a:t>
            </a:r>
            <a:r>
              <a:rPr lang="ru-RU" sz="2400" b="1" dirty="0" err="1">
                <a:latin typeface="Times New Roman" panose="02020603050405020304" pitchFamily="18" charset="0"/>
              </a:rPr>
              <a:t>Доступні</a:t>
            </a:r>
            <a:r>
              <a:rPr lang="ru-RU" sz="2400" b="1" dirty="0">
                <a:latin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</a:rPr>
              <a:t>кредити</a:t>
            </a:r>
            <a:r>
              <a:rPr lang="ru-RU" sz="2400" b="1" dirty="0">
                <a:latin typeface="Times New Roman" panose="02020603050405020304" pitchFamily="18" charset="0"/>
              </a:rPr>
              <a:t> 5-7-9» </a:t>
            </a:r>
            <a:r>
              <a:rPr lang="ru-RU" sz="2400" dirty="0">
                <a:latin typeface="Times New Roman" panose="02020603050405020304" pitchFamily="18" charset="0"/>
              </a:rPr>
              <a:t>та «</a:t>
            </a:r>
            <a:r>
              <a:rPr lang="ru-RU" sz="2400" dirty="0" err="1">
                <a:latin typeface="Times New Roman" panose="02020603050405020304" pitchFamily="18" charset="0"/>
              </a:rPr>
              <a:t>Доступний</a:t>
            </a:r>
            <a:r>
              <a:rPr lang="ru-RU" sz="2400" dirty="0"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</a:rPr>
              <a:t>фінансовий</a:t>
            </a:r>
            <a:r>
              <a:rPr lang="ru-RU" sz="2400" dirty="0"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</a:rPr>
              <a:t>лізинг</a:t>
            </a:r>
            <a:r>
              <a:rPr lang="ru-RU" sz="2400" dirty="0">
                <a:latin typeface="Times New Roman" panose="02020603050405020304" pitchFamily="18" charset="0"/>
              </a:rPr>
              <a:t> 5-7-9» в </a:t>
            </a:r>
            <a:r>
              <a:rPr lang="ru-RU" sz="2400" dirty="0" err="1">
                <a:latin typeface="Times New Roman" panose="02020603050405020304" pitchFamily="18" charset="0"/>
              </a:rPr>
              <a:t>частині</a:t>
            </a:r>
            <a:r>
              <a:rPr lang="ru-RU" sz="2400" dirty="0"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</a:rPr>
              <a:t>здешевлення</a:t>
            </a:r>
            <a:r>
              <a:rPr lang="ru-RU" sz="2400" dirty="0"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</a:rPr>
              <a:t>вартості</a:t>
            </a:r>
            <a:r>
              <a:rPr lang="ru-RU" sz="2400" dirty="0"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</a:rPr>
              <a:t>кредитів</a:t>
            </a:r>
            <a:r>
              <a:rPr lang="ru-RU" sz="2400" dirty="0">
                <a:latin typeface="Times New Roman" panose="02020603050405020304" pitchFamily="18" charset="0"/>
              </a:rPr>
              <a:t> для </a:t>
            </a:r>
            <a:r>
              <a:rPr lang="ru-RU" sz="2400" dirty="0" err="1">
                <a:latin typeface="Times New Roman" panose="02020603050405020304" pitchFamily="18" charset="0"/>
              </a:rPr>
              <a:t>суб’єктів</a:t>
            </a:r>
            <a:r>
              <a:rPr lang="ru-RU" sz="2400" dirty="0">
                <a:latin typeface="Times New Roman" panose="02020603050405020304" pitchFamily="18" charset="0"/>
              </a:rPr>
              <a:t> малого, у тому </a:t>
            </a:r>
            <a:r>
              <a:rPr lang="ru-RU" sz="2400" dirty="0" err="1">
                <a:latin typeface="Times New Roman" panose="02020603050405020304" pitchFamily="18" charset="0"/>
              </a:rPr>
              <a:t>числі</a:t>
            </a:r>
            <a:r>
              <a:rPr lang="ru-RU" sz="2400" dirty="0"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</a:rPr>
              <a:t>мікропідприємництва</a:t>
            </a:r>
            <a:r>
              <a:rPr lang="ru-RU" sz="2400" dirty="0">
                <a:latin typeface="Times New Roman" panose="02020603050405020304" pitchFamily="18" charset="0"/>
              </a:rPr>
              <a:t>, та </a:t>
            </a:r>
            <a:r>
              <a:rPr lang="ru-RU" sz="2400" dirty="0" err="1">
                <a:latin typeface="Times New Roman" panose="02020603050405020304" pitchFamily="18" charset="0"/>
              </a:rPr>
              <a:t>середнього</a:t>
            </a:r>
            <a:r>
              <a:rPr lang="ru-RU" sz="2400" dirty="0"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</a:rPr>
              <a:t>підприємництва</a:t>
            </a:r>
            <a:r>
              <a:rPr lang="ru-RU" sz="2400" dirty="0"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</a:rPr>
              <a:t>відповідно</a:t>
            </a:r>
            <a:r>
              <a:rPr lang="ru-RU" sz="2400" dirty="0">
                <a:latin typeface="Times New Roman" panose="02020603050405020304" pitchFamily="18" charset="0"/>
              </a:rPr>
              <a:t> до </a:t>
            </a:r>
            <a:r>
              <a:rPr lang="ru-RU" sz="2400" dirty="0" err="1">
                <a:latin typeface="Times New Roman" panose="02020603050405020304" pitchFamily="18" charset="0"/>
              </a:rPr>
              <a:t>порядків</a:t>
            </a:r>
            <a:r>
              <a:rPr lang="ru-RU" sz="2400" dirty="0">
                <a:latin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</a:rPr>
              <a:t>затверджених</a:t>
            </a:r>
            <a:r>
              <a:rPr lang="ru-RU" sz="2400" dirty="0"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</a:rPr>
              <a:t>постановою</a:t>
            </a:r>
            <a:r>
              <a:rPr lang="ru-RU" sz="2400" dirty="0"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</a:rPr>
              <a:t>Кабінету</a:t>
            </a:r>
            <a:r>
              <a:rPr lang="ru-RU" sz="2400" dirty="0"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</a:rPr>
              <a:t>Міністрів</a:t>
            </a:r>
            <a:r>
              <a:rPr lang="ru-RU" sz="2400" dirty="0"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</a:rPr>
              <a:t>України</a:t>
            </a:r>
            <a:r>
              <a:rPr lang="ru-RU" sz="2400" dirty="0">
                <a:latin typeface="Times New Roman" panose="02020603050405020304" pitchFamily="18" charset="0"/>
              </a:rPr>
              <a:t> «Про </a:t>
            </a:r>
            <a:r>
              <a:rPr lang="ru-RU" sz="2400" dirty="0" err="1">
                <a:latin typeface="Times New Roman" panose="02020603050405020304" pitchFamily="18" charset="0"/>
              </a:rPr>
              <a:t>надання</a:t>
            </a:r>
            <a:r>
              <a:rPr lang="ru-RU" sz="2400" dirty="0"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</a:rPr>
              <a:t>фінансової</a:t>
            </a:r>
            <a:r>
              <a:rPr lang="ru-RU" sz="2400" dirty="0"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</a:rPr>
              <a:t>державної</a:t>
            </a:r>
            <a:r>
              <a:rPr lang="ru-RU" sz="2400" dirty="0"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</a:rPr>
              <a:t>підтримки</a:t>
            </a:r>
            <a:r>
              <a:rPr lang="ru-RU" sz="2400" dirty="0">
                <a:latin typeface="Times New Roman" panose="02020603050405020304" pitchFamily="18" charset="0"/>
              </a:rPr>
              <a:t>» </a:t>
            </a:r>
            <a:r>
              <a:rPr lang="ru-RU" sz="2400" dirty="0" err="1">
                <a:latin typeface="Times New Roman" panose="02020603050405020304" pitchFamily="18" charset="0"/>
              </a:rPr>
              <a:t>зі</a:t>
            </a:r>
            <a:r>
              <a:rPr lang="ru-RU" sz="2400" dirty="0"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</a:rPr>
              <a:t>змінами</a:t>
            </a:r>
            <a:r>
              <a:rPr lang="ru-RU" sz="2400" dirty="0"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</a:rPr>
              <a:t>від</a:t>
            </a:r>
            <a:r>
              <a:rPr lang="ru-RU" sz="2400" dirty="0">
                <a:latin typeface="Times New Roman" panose="02020603050405020304" pitchFamily="18" charset="0"/>
              </a:rPr>
              <a:t> 24.01.2020 № 28.</a:t>
            </a:r>
            <a:endParaRPr lang="ru-RU" sz="2400" b="1" dirty="0"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46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Равнобедренный треугольник 18"/>
          <p:cNvSpPr/>
          <p:nvPr/>
        </p:nvSpPr>
        <p:spPr>
          <a:xfrm flipV="1">
            <a:off x="4818997" y="0"/>
            <a:ext cx="3157378" cy="1135117"/>
          </a:xfrm>
          <a:prstGeom prst="triangle">
            <a:avLst>
              <a:gd name="adj" fmla="val 49356"/>
            </a:avLst>
          </a:prstGeom>
          <a:blipFill>
            <a:blip r:embed="rId2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387" name="Picture 3" descr="вертикаль си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9300" y="647700"/>
            <a:ext cx="128270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2925" y="1414463"/>
            <a:ext cx="101806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/>
              <a:t>Бюджетні</a:t>
            </a:r>
            <a:r>
              <a:rPr lang="ru-RU" sz="2400" b="1" dirty="0"/>
              <a:t> </a:t>
            </a:r>
            <a:r>
              <a:rPr lang="ru-RU" sz="2400" b="1" dirty="0" err="1"/>
              <a:t>програми</a:t>
            </a:r>
            <a:r>
              <a:rPr lang="ru-RU" sz="2400" b="1" dirty="0"/>
              <a:t> </a:t>
            </a:r>
            <a:r>
              <a:rPr lang="ru-RU" sz="2400" b="1" dirty="0" err="1"/>
              <a:t>підтримки</a:t>
            </a:r>
            <a:r>
              <a:rPr lang="ru-RU" sz="2400" b="1" dirty="0"/>
              <a:t> </a:t>
            </a:r>
            <a:r>
              <a:rPr lang="ru-RU" sz="2400" b="1" dirty="0" err="1"/>
              <a:t>бізнесу</a:t>
            </a:r>
            <a:r>
              <a:rPr lang="ru-RU" sz="2400" b="1" dirty="0"/>
              <a:t> та </a:t>
            </a:r>
            <a:r>
              <a:rPr lang="ru-RU" sz="2400" b="1" dirty="0" err="1"/>
              <a:t>розвитку</a:t>
            </a:r>
            <a:r>
              <a:rPr lang="ru-RU" sz="2400" b="1" dirty="0"/>
              <a:t> </a:t>
            </a:r>
            <a:endParaRPr lang="ru-RU" sz="2400" b="1" dirty="0" smtClean="0"/>
          </a:p>
          <a:p>
            <a:pPr algn="ctr"/>
            <a:r>
              <a:rPr lang="ru-RU" sz="2400" b="1" dirty="0" err="1" smtClean="0"/>
              <a:t>підприємництва</a:t>
            </a:r>
            <a:r>
              <a:rPr lang="ru-RU" sz="2400" b="1" dirty="0" smtClean="0"/>
              <a:t> </a:t>
            </a:r>
            <a:r>
              <a:rPr lang="ru-RU" sz="2400" b="1" dirty="0"/>
              <a:t>у 2024 </a:t>
            </a:r>
            <a:r>
              <a:rPr lang="ru-RU" sz="2400" b="1" dirty="0" err="1" smtClean="0"/>
              <a:t>році</a:t>
            </a:r>
            <a:endParaRPr lang="ru-RU" sz="2400" b="1" dirty="0" smtClean="0"/>
          </a:p>
          <a:p>
            <a:pPr algn="just"/>
            <a:endParaRPr lang="uk-UA" sz="2400" b="1" dirty="0">
              <a:effectLst/>
            </a:endParaRPr>
          </a:p>
          <a:p>
            <a:r>
              <a:rPr lang="ru-RU" sz="2400" b="1" dirty="0"/>
              <a:t>Бюджетною </a:t>
            </a:r>
            <a:r>
              <a:rPr lang="ru-RU" sz="2400" b="1" dirty="0" err="1"/>
              <a:t>програмою</a:t>
            </a:r>
            <a:r>
              <a:rPr lang="ru-RU" sz="2400" dirty="0"/>
              <a:t> </a:t>
            </a:r>
            <a:r>
              <a:rPr lang="ru-RU" sz="2400" b="1" dirty="0"/>
              <a:t>«</a:t>
            </a:r>
            <a:r>
              <a:rPr lang="ru-RU" sz="2400" b="1" dirty="0" err="1"/>
              <a:t>Надання</a:t>
            </a:r>
            <a:r>
              <a:rPr lang="ru-RU" sz="2400" b="1" dirty="0"/>
              <a:t> </a:t>
            </a:r>
            <a:r>
              <a:rPr lang="ru-RU" sz="2400" b="1" dirty="0" err="1"/>
              <a:t>грантів</a:t>
            </a:r>
            <a:r>
              <a:rPr lang="ru-RU" sz="2400" b="1" dirty="0"/>
              <a:t> для </a:t>
            </a:r>
            <a:r>
              <a:rPr lang="ru-RU" sz="2400" b="1" dirty="0" err="1"/>
              <a:t>створення</a:t>
            </a:r>
            <a:r>
              <a:rPr lang="ru-RU" sz="2400" b="1" dirty="0"/>
              <a:t> </a:t>
            </a:r>
            <a:r>
              <a:rPr lang="ru-RU" sz="2400" b="1" dirty="0" err="1"/>
              <a:t>або</a:t>
            </a:r>
            <a:r>
              <a:rPr lang="ru-RU" sz="2400" b="1" dirty="0"/>
              <a:t> </a:t>
            </a:r>
            <a:r>
              <a:rPr lang="ru-RU" sz="2400" b="1" dirty="0" err="1"/>
              <a:t>розвитку</a:t>
            </a:r>
            <a:r>
              <a:rPr lang="ru-RU" sz="2400" b="1" dirty="0"/>
              <a:t> </a:t>
            </a:r>
            <a:r>
              <a:rPr lang="ru-RU" sz="2400" b="1" dirty="0" err="1"/>
              <a:t>бізнесу</a:t>
            </a:r>
            <a:r>
              <a:rPr lang="ru-RU" sz="2400" b="1" dirty="0"/>
              <a:t>» </a:t>
            </a:r>
            <a:r>
              <a:rPr lang="ru-RU" sz="2400" dirty="0" err="1"/>
              <a:t>передбачено</a:t>
            </a:r>
            <a:r>
              <a:rPr lang="ru-RU" sz="2400" dirty="0"/>
              <a:t> </a:t>
            </a:r>
            <a:r>
              <a:rPr lang="ru-RU" sz="2400" dirty="0" err="1"/>
              <a:t>надання</a:t>
            </a:r>
            <a:r>
              <a:rPr lang="ru-RU" sz="2400" dirty="0"/>
              <a:t> </a:t>
            </a:r>
            <a:r>
              <a:rPr lang="ru-RU" sz="2400" dirty="0" err="1"/>
              <a:t>безповоротної</a:t>
            </a:r>
            <a:r>
              <a:rPr lang="ru-RU" sz="2400" dirty="0"/>
              <a:t> </a:t>
            </a:r>
            <a:r>
              <a:rPr lang="ru-RU" sz="2400" dirty="0" err="1"/>
              <a:t>державної</a:t>
            </a:r>
            <a:r>
              <a:rPr lang="ru-RU" sz="2400" dirty="0"/>
              <a:t> </a:t>
            </a:r>
            <a:r>
              <a:rPr lang="ru-RU" sz="2400" dirty="0" err="1"/>
              <a:t>допомоги</a:t>
            </a:r>
            <a:r>
              <a:rPr lang="ru-RU" sz="2400" dirty="0"/>
              <a:t> у </a:t>
            </a:r>
            <a:r>
              <a:rPr lang="ru-RU" sz="2400" dirty="0" err="1"/>
              <a:t>формі</a:t>
            </a:r>
            <a:r>
              <a:rPr lang="ru-RU" sz="2400" dirty="0"/>
              <a:t> </a:t>
            </a:r>
            <a:r>
              <a:rPr lang="ru-RU" sz="2400" dirty="0" err="1"/>
              <a:t>грантів</a:t>
            </a:r>
            <a:r>
              <a:rPr lang="ru-RU" sz="2400" dirty="0"/>
              <a:t> </a:t>
            </a:r>
            <a:r>
              <a:rPr lang="ru-RU" sz="2400" dirty="0" err="1"/>
              <a:t>суб’єктам</a:t>
            </a:r>
            <a:r>
              <a:rPr lang="ru-RU" sz="2400" dirty="0"/>
              <a:t> </a:t>
            </a:r>
            <a:r>
              <a:rPr lang="ru-RU" sz="2400" dirty="0" err="1"/>
              <a:t>господарювання</a:t>
            </a:r>
            <a:r>
              <a:rPr lang="ru-RU" sz="2400" dirty="0"/>
              <a:t> на </a:t>
            </a:r>
            <a:r>
              <a:rPr lang="ru-RU" sz="2400" dirty="0" err="1"/>
              <a:t>такі</a:t>
            </a:r>
            <a:r>
              <a:rPr lang="ru-RU" sz="2400" dirty="0"/>
              <a:t> </a:t>
            </a:r>
            <a:r>
              <a:rPr lang="ru-RU" sz="2400" dirty="0" err="1"/>
              <a:t>цілі</a:t>
            </a:r>
            <a:r>
              <a:rPr lang="ru-RU" sz="2400" dirty="0"/>
              <a:t>:</a:t>
            </a:r>
          </a:p>
          <a:p>
            <a:r>
              <a:rPr lang="en-US" sz="2400" dirty="0" smtClean="0"/>
              <a:t>- </a:t>
            </a:r>
            <a:r>
              <a:rPr lang="ru-RU" sz="2400" dirty="0" err="1" smtClean="0"/>
              <a:t>створення</a:t>
            </a:r>
            <a:r>
              <a:rPr lang="ru-RU" sz="2400" dirty="0" smtClean="0"/>
              <a:t> </a:t>
            </a:r>
            <a:r>
              <a:rPr lang="ru-RU" sz="2400" dirty="0" err="1"/>
              <a:t>або</a:t>
            </a:r>
            <a:r>
              <a:rPr lang="ru-RU" sz="2400" dirty="0"/>
              <a:t> </a:t>
            </a:r>
            <a:r>
              <a:rPr lang="ru-RU" sz="2400" dirty="0" err="1"/>
              <a:t>розвиток</a:t>
            </a:r>
            <a:r>
              <a:rPr lang="ru-RU" sz="2400" dirty="0"/>
              <a:t> </a:t>
            </a:r>
            <a:r>
              <a:rPr lang="ru-RU" sz="2400" dirty="0" err="1"/>
              <a:t>переробних</a:t>
            </a:r>
            <a:r>
              <a:rPr lang="ru-RU" sz="2400" dirty="0"/>
              <a:t> </a:t>
            </a:r>
            <a:r>
              <a:rPr lang="ru-RU" sz="2400" dirty="0" err="1"/>
              <a:t>підприємств</a:t>
            </a:r>
            <a:r>
              <a:rPr lang="ru-RU" sz="2400" dirty="0"/>
              <a:t>;</a:t>
            </a:r>
          </a:p>
          <a:p>
            <a:r>
              <a:rPr lang="en-US" sz="2400" dirty="0" smtClean="0"/>
              <a:t>- </a:t>
            </a:r>
            <a:r>
              <a:rPr lang="ru-RU" sz="2400" dirty="0" err="1" smtClean="0"/>
              <a:t>створення</a:t>
            </a:r>
            <a:r>
              <a:rPr lang="ru-RU" sz="2400" dirty="0" smtClean="0"/>
              <a:t> </a:t>
            </a:r>
            <a:r>
              <a:rPr lang="ru-RU" sz="2400" dirty="0" err="1"/>
              <a:t>або</a:t>
            </a:r>
            <a:r>
              <a:rPr lang="ru-RU" sz="2400" dirty="0"/>
              <a:t> </a:t>
            </a:r>
            <a:r>
              <a:rPr lang="ru-RU" sz="2400" dirty="0" err="1"/>
              <a:t>розвиток</a:t>
            </a:r>
            <a:r>
              <a:rPr lang="ru-RU" sz="2400" dirty="0"/>
              <a:t> </a:t>
            </a:r>
            <a:r>
              <a:rPr lang="ru-RU" sz="2400" dirty="0" err="1"/>
              <a:t>садівництва</a:t>
            </a:r>
            <a:r>
              <a:rPr lang="ru-RU" sz="2400" dirty="0"/>
              <a:t>, </a:t>
            </a:r>
            <a:r>
              <a:rPr lang="ru-RU" sz="2400" dirty="0" err="1"/>
              <a:t>ягідництва</a:t>
            </a:r>
            <a:r>
              <a:rPr lang="ru-RU" sz="2400" dirty="0"/>
              <a:t> та виноградарства;</a:t>
            </a:r>
          </a:p>
          <a:p>
            <a:r>
              <a:rPr lang="en-US" sz="2400" dirty="0" smtClean="0"/>
              <a:t>- </a:t>
            </a:r>
            <a:r>
              <a:rPr lang="ru-RU" sz="2400" dirty="0" err="1" smtClean="0"/>
              <a:t>створення</a:t>
            </a:r>
            <a:r>
              <a:rPr lang="ru-RU" sz="2400" dirty="0" smtClean="0"/>
              <a:t> </a:t>
            </a:r>
            <a:r>
              <a:rPr lang="ru-RU" sz="2400" dirty="0" err="1"/>
              <a:t>або</a:t>
            </a:r>
            <a:r>
              <a:rPr lang="ru-RU" sz="2400" dirty="0"/>
              <a:t> </a:t>
            </a:r>
            <a:r>
              <a:rPr lang="ru-RU" sz="2400" dirty="0" err="1"/>
              <a:t>розвиток</a:t>
            </a:r>
            <a:r>
              <a:rPr lang="ru-RU" sz="2400" dirty="0"/>
              <a:t> тепличного </a:t>
            </a:r>
            <a:r>
              <a:rPr lang="ru-RU" sz="2400" dirty="0" err="1"/>
              <a:t>господарства</a:t>
            </a:r>
            <a:r>
              <a:rPr lang="ru-RU" sz="2400" dirty="0"/>
              <a:t>.</a:t>
            </a:r>
            <a:endParaRPr lang="ru-RU" sz="2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7351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Равнобедренный треугольник 18"/>
          <p:cNvSpPr/>
          <p:nvPr/>
        </p:nvSpPr>
        <p:spPr>
          <a:xfrm flipV="1">
            <a:off x="4818997" y="0"/>
            <a:ext cx="3157378" cy="1135117"/>
          </a:xfrm>
          <a:prstGeom prst="triangle">
            <a:avLst>
              <a:gd name="adj" fmla="val 49356"/>
            </a:avLst>
          </a:prstGeom>
          <a:blipFill>
            <a:blip r:embed="rId2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387" name="Picture 3" descr="вертикаль си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9300" y="647700"/>
            <a:ext cx="128270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2925" y="1414463"/>
            <a:ext cx="101806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/>
              <a:t>Бюджетні</a:t>
            </a:r>
            <a:r>
              <a:rPr lang="ru-RU" sz="2400" b="1" dirty="0"/>
              <a:t> </a:t>
            </a:r>
            <a:r>
              <a:rPr lang="ru-RU" sz="2400" b="1" dirty="0" err="1"/>
              <a:t>програми</a:t>
            </a:r>
            <a:r>
              <a:rPr lang="ru-RU" sz="2400" b="1" dirty="0"/>
              <a:t> </a:t>
            </a:r>
            <a:r>
              <a:rPr lang="ru-RU" sz="2400" b="1" dirty="0" err="1"/>
              <a:t>підтримки</a:t>
            </a:r>
            <a:r>
              <a:rPr lang="ru-RU" sz="2400" b="1" dirty="0"/>
              <a:t> </a:t>
            </a:r>
            <a:r>
              <a:rPr lang="ru-RU" sz="2400" b="1" dirty="0" err="1"/>
              <a:t>бізнесу</a:t>
            </a:r>
            <a:r>
              <a:rPr lang="ru-RU" sz="2400" b="1" dirty="0"/>
              <a:t> та </a:t>
            </a:r>
            <a:r>
              <a:rPr lang="ru-RU" sz="2400" b="1" dirty="0" err="1"/>
              <a:t>розвитку</a:t>
            </a:r>
            <a:r>
              <a:rPr lang="ru-RU" sz="2400" b="1" dirty="0"/>
              <a:t> </a:t>
            </a:r>
            <a:endParaRPr lang="ru-RU" sz="2400" b="1" dirty="0" smtClean="0"/>
          </a:p>
          <a:p>
            <a:pPr algn="ctr"/>
            <a:r>
              <a:rPr lang="ru-RU" sz="2400" b="1" dirty="0" err="1" smtClean="0"/>
              <a:t>підприємництва</a:t>
            </a:r>
            <a:r>
              <a:rPr lang="ru-RU" sz="2400" b="1" dirty="0" smtClean="0"/>
              <a:t> </a:t>
            </a:r>
            <a:r>
              <a:rPr lang="ru-RU" sz="2400" b="1" dirty="0"/>
              <a:t>у 2024 </a:t>
            </a:r>
            <a:r>
              <a:rPr lang="ru-RU" sz="2400" b="1" dirty="0" err="1" smtClean="0"/>
              <a:t>році</a:t>
            </a:r>
            <a:endParaRPr lang="ru-RU" sz="2400" b="1" dirty="0" smtClean="0"/>
          </a:p>
          <a:p>
            <a:pPr algn="just"/>
            <a:endParaRPr lang="uk-UA" sz="2400" b="1" dirty="0">
              <a:effectLst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</a:rPr>
              <a:t>У 2024 </a:t>
            </a:r>
            <a:r>
              <a:rPr lang="ru-RU" sz="2400" dirty="0" err="1">
                <a:latin typeface="Times New Roman" panose="02020603050405020304" pitchFamily="18" charset="0"/>
              </a:rPr>
              <a:t>році</a:t>
            </a:r>
            <a:r>
              <a:rPr lang="ru-RU" sz="2400" dirty="0"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</a:rPr>
              <a:t>запроваджується</a:t>
            </a:r>
            <a:r>
              <a:rPr lang="ru-RU" sz="2400" dirty="0">
                <a:latin typeface="Times New Roman" panose="02020603050405020304" pitchFamily="18" charset="0"/>
              </a:rPr>
              <a:t> нова </a:t>
            </a:r>
            <a:r>
              <a:rPr lang="ru-RU" sz="2400" dirty="0" err="1">
                <a:latin typeface="Times New Roman" panose="02020603050405020304" pitchFamily="18" charset="0"/>
              </a:rPr>
              <a:t>Державна</a:t>
            </a:r>
            <a:r>
              <a:rPr lang="ru-RU" sz="2400" dirty="0"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</a:rPr>
              <a:t>програма</a:t>
            </a:r>
            <a:r>
              <a:rPr lang="ru-RU" sz="2400" dirty="0">
                <a:latin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</a:rPr>
              <a:t>«</a:t>
            </a:r>
            <a:r>
              <a:rPr lang="ru-RU" sz="2400" b="1" dirty="0" err="1">
                <a:latin typeface="Times New Roman" panose="02020603050405020304" pitchFamily="18" charset="0"/>
              </a:rPr>
              <a:t>Доступний</a:t>
            </a:r>
            <a:r>
              <a:rPr lang="ru-RU" sz="2400" b="1" dirty="0">
                <a:latin typeface="Times New Roman" panose="02020603050405020304" pitchFamily="18" charset="0"/>
              </a:rPr>
              <a:t> факторинг», </a:t>
            </a:r>
            <a:r>
              <a:rPr lang="ru-RU" sz="2400" dirty="0">
                <a:latin typeface="Times New Roman" panose="02020603050405020304" pitchFamily="18" charset="0"/>
              </a:rPr>
              <a:t>яка стане </a:t>
            </a:r>
            <a:r>
              <a:rPr lang="ru-RU" sz="2400" dirty="0" err="1">
                <a:latin typeface="Times New Roman" panose="02020603050405020304" pitchFamily="18" charset="0"/>
              </a:rPr>
              <a:t>ще</a:t>
            </a:r>
            <a:r>
              <a:rPr lang="ru-RU" sz="2400" dirty="0">
                <a:latin typeface="Times New Roman" panose="02020603050405020304" pitchFamily="18" charset="0"/>
              </a:rPr>
              <a:t> одним </a:t>
            </a:r>
            <a:r>
              <a:rPr lang="ru-RU" sz="2400" dirty="0" err="1">
                <a:latin typeface="Times New Roman" panose="02020603050405020304" pitchFamily="18" charset="0"/>
              </a:rPr>
              <a:t>важливим</a:t>
            </a:r>
            <a:r>
              <a:rPr lang="ru-RU" sz="2400" dirty="0"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</a:rPr>
              <a:t>інструментом</a:t>
            </a:r>
            <a:r>
              <a:rPr lang="ru-RU" sz="2400" dirty="0">
                <a:latin typeface="Times New Roman" panose="02020603050405020304" pitchFamily="18" charset="0"/>
              </a:rPr>
              <a:t> для </a:t>
            </a:r>
            <a:r>
              <a:rPr lang="ru-RU" sz="2400" dirty="0" err="1">
                <a:latin typeface="Times New Roman" panose="02020603050405020304" pitchFamily="18" charset="0"/>
              </a:rPr>
              <a:t>підтримки</a:t>
            </a:r>
            <a:r>
              <a:rPr lang="ru-RU" sz="2400" dirty="0">
                <a:latin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</a:rPr>
              <a:t>розвитку</a:t>
            </a:r>
            <a:r>
              <a:rPr lang="ru-RU" sz="2400" dirty="0"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</a:rPr>
              <a:t>мікро</a:t>
            </a:r>
            <a:r>
              <a:rPr lang="ru-RU" sz="2400" dirty="0">
                <a:latin typeface="Times New Roman" panose="02020603050405020304" pitchFamily="18" charset="0"/>
              </a:rPr>
              <a:t>-, малого та </a:t>
            </a:r>
            <a:r>
              <a:rPr lang="ru-RU" sz="2400" dirty="0" err="1">
                <a:latin typeface="Times New Roman" panose="02020603050405020304" pitchFamily="18" charset="0"/>
              </a:rPr>
              <a:t>середнього</a:t>
            </a:r>
            <a:r>
              <a:rPr lang="ru-RU" sz="2400" dirty="0"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</a:rPr>
              <a:t>бізнесу</a:t>
            </a:r>
            <a:r>
              <a:rPr lang="ru-RU" sz="2400" dirty="0">
                <a:latin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</a:rPr>
              <a:t>Україні</a:t>
            </a:r>
            <a:r>
              <a:rPr lang="ru-RU" sz="2400" dirty="0">
                <a:latin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</a:rPr>
              <a:t>умовах</a:t>
            </a:r>
            <a:r>
              <a:rPr lang="ru-RU" sz="2400" dirty="0"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</a:rPr>
              <a:t>тривання</a:t>
            </a:r>
            <a:r>
              <a:rPr lang="ru-RU" sz="2400" dirty="0"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</a:rPr>
              <a:t>військової</a:t>
            </a:r>
            <a:r>
              <a:rPr lang="ru-RU" sz="2400" dirty="0"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</a:rPr>
              <a:t>агресії</a:t>
            </a:r>
            <a:r>
              <a:rPr lang="ru-RU" sz="2400" dirty="0">
                <a:latin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</a:rPr>
              <a:t>Завдяки</a:t>
            </a:r>
            <a:r>
              <a:rPr lang="ru-RU" sz="2400" dirty="0"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</a:rPr>
              <a:t>цій</a:t>
            </a:r>
            <a:r>
              <a:rPr lang="ru-RU" sz="2400" dirty="0"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</a:rPr>
              <a:t>програмі</a:t>
            </a:r>
            <a:r>
              <a:rPr lang="ru-RU" sz="2400" dirty="0"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</a:rPr>
              <a:t>підприємства</a:t>
            </a:r>
            <a:r>
              <a:rPr lang="ru-RU" sz="2400" dirty="0"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</a:rPr>
              <a:t>матимуть</a:t>
            </a:r>
            <a:r>
              <a:rPr lang="ru-RU" sz="2400" dirty="0"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</a:rPr>
              <a:t>змогу</a:t>
            </a:r>
            <a:r>
              <a:rPr lang="ru-RU" sz="2400" dirty="0"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</a:rPr>
              <a:t>покрити</a:t>
            </a:r>
            <a:r>
              <a:rPr lang="ru-RU" sz="2400" dirty="0"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</a:rPr>
              <a:t>щоденні</a:t>
            </a:r>
            <a:r>
              <a:rPr lang="ru-RU" sz="2400" dirty="0"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</a:rPr>
              <a:t>витрати</a:t>
            </a:r>
            <a:r>
              <a:rPr lang="ru-RU" sz="2400" dirty="0">
                <a:latin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</a:rPr>
              <a:t>знизити</a:t>
            </a:r>
            <a:r>
              <a:rPr lang="ru-RU" sz="2400" dirty="0"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</a:rPr>
              <a:t>ризик</a:t>
            </a:r>
            <a:r>
              <a:rPr lang="ru-RU" sz="2400" dirty="0"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</a:rPr>
              <a:t>виникнення</a:t>
            </a:r>
            <a:r>
              <a:rPr lang="ru-RU" sz="2400" dirty="0">
                <a:latin typeface="Times New Roman" panose="02020603050405020304" pitchFamily="18" charset="0"/>
              </a:rPr>
              <a:t> «</a:t>
            </a:r>
            <a:r>
              <a:rPr lang="ru-RU" sz="2400" dirty="0" err="1">
                <a:latin typeface="Times New Roman" panose="02020603050405020304" pitchFamily="18" charset="0"/>
              </a:rPr>
              <a:t>неплатежів</a:t>
            </a:r>
            <a:r>
              <a:rPr lang="ru-RU" sz="2400" dirty="0">
                <a:latin typeface="Times New Roman" panose="02020603050405020304" pitchFamily="18" charset="0"/>
              </a:rPr>
              <a:t>» з боку </a:t>
            </a:r>
            <a:r>
              <a:rPr lang="ru-RU" sz="2400" dirty="0" err="1">
                <a:latin typeface="Times New Roman" panose="02020603050405020304" pitchFamily="18" charset="0"/>
              </a:rPr>
              <a:t>контрагентів</a:t>
            </a:r>
            <a:r>
              <a:rPr lang="ru-RU" sz="2400" dirty="0">
                <a:latin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</a:rPr>
              <a:t>покращити</a:t>
            </a:r>
            <a:r>
              <a:rPr lang="ru-RU" sz="2400" dirty="0"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</a:rPr>
              <a:t>стійкість</a:t>
            </a:r>
            <a:r>
              <a:rPr lang="ru-RU" sz="2400" dirty="0"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</a:rPr>
              <a:t>всього</a:t>
            </a:r>
            <a:r>
              <a:rPr lang="ru-RU" sz="2400" dirty="0"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</a:rPr>
              <a:t>ланцюга</a:t>
            </a:r>
            <a:r>
              <a:rPr lang="ru-RU" sz="2400" dirty="0"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</a:rPr>
              <a:t>постачання</a:t>
            </a:r>
            <a:r>
              <a:rPr lang="ru-RU" sz="2400" dirty="0"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</a:rPr>
              <a:t>товарів</a:t>
            </a:r>
            <a:r>
              <a:rPr lang="ru-RU" sz="2400" dirty="0">
                <a:latin typeface="Times New Roman" panose="02020603050405020304" pitchFamily="18" charset="0"/>
              </a:rPr>
              <a:t>.</a:t>
            </a:r>
            <a:endParaRPr lang="ru-RU" sz="2400" dirty="0"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55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Равнобедренный треугольник 18"/>
          <p:cNvSpPr/>
          <p:nvPr/>
        </p:nvSpPr>
        <p:spPr>
          <a:xfrm flipV="1">
            <a:off x="4818997" y="0"/>
            <a:ext cx="3157378" cy="1135117"/>
          </a:xfrm>
          <a:prstGeom prst="triangle">
            <a:avLst>
              <a:gd name="adj" fmla="val 49356"/>
            </a:avLst>
          </a:prstGeom>
          <a:blipFill>
            <a:blip r:embed="rId2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387" name="Picture 3" descr="вертикаль си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9300" y="647700"/>
            <a:ext cx="128270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2925" y="1414463"/>
            <a:ext cx="1018063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/>
              <a:t>Бюджетні</a:t>
            </a:r>
            <a:r>
              <a:rPr lang="ru-RU" sz="2400" b="1" dirty="0"/>
              <a:t> </a:t>
            </a:r>
            <a:r>
              <a:rPr lang="ru-RU" sz="2400" b="1" dirty="0" err="1"/>
              <a:t>програми</a:t>
            </a:r>
            <a:r>
              <a:rPr lang="ru-RU" sz="2400" b="1" dirty="0"/>
              <a:t> </a:t>
            </a:r>
            <a:r>
              <a:rPr lang="ru-RU" sz="2400" b="1" dirty="0" err="1"/>
              <a:t>підтримки</a:t>
            </a:r>
            <a:r>
              <a:rPr lang="ru-RU" sz="2400" b="1" dirty="0"/>
              <a:t> </a:t>
            </a:r>
            <a:r>
              <a:rPr lang="ru-RU" sz="2400" b="1" dirty="0" err="1"/>
              <a:t>бізнесу</a:t>
            </a:r>
            <a:r>
              <a:rPr lang="ru-RU" sz="2400" b="1" dirty="0"/>
              <a:t> та </a:t>
            </a:r>
            <a:r>
              <a:rPr lang="ru-RU" sz="2400" b="1" dirty="0" err="1"/>
              <a:t>розвитку</a:t>
            </a:r>
            <a:r>
              <a:rPr lang="ru-RU" sz="2400" b="1" dirty="0"/>
              <a:t> </a:t>
            </a:r>
            <a:endParaRPr lang="ru-RU" sz="2400" b="1" dirty="0" smtClean="0"/>
          </a:p>
          <a:p>
            <a:pPr algn="ctr"/>
            <a:r>
              <a:rPr lang="ru-RU" sz="2400" b="1" dirty="0" err="1" smtClean="0"/>
              <a:t>підприємництва</a:t>
            </a:r>
            <a:r>
              <a:rPr lang="ru-RU" sz="2400" b="1" dirty="0" smtClean="0"/>
              <a:t> </a:t>
            </a:r>
            <a:r>
              <a:rPr lang="ru-RU" sz="2400" b="1" dirty="0"/>
              <a:t>у 2024 </a:t>
            </a:r>
            <a:r>
              <a:rPr lang="ru-RU" sz="2400" b="1" dirty="0" err="1" smtClean="0"/>
              <a:t>році</a:t>
            </a:r>
            <a:endParaRPr lang="ru-RU" sz="2400" b="1" dirty="0" smtClean="0"/>
          </a:p>
          <a:p>
            <a:pPr algn="just"/>
            <a:endParaRPr lang="uk-UA" sz="2400" b="1" dirty="0">
              <a:effectLst/>
            </a:endParaRPr>
          </a:p>
          <a:p>
            <a:pPr algn="just"/>
            <a:r>
              <a:rPr lang="ru-RU" sz="2000" b="1" dirty="0" err="1">
                <a:latin typeface="Times New Roman" panose="02020603050405020304" pitchFamily="18" charset="0"/>
              </a:rPr>
              <a:t>Бюджетна</a:t>
            </a:r>
            <a:r>
              <a:rPr lang="ru-RU" sz="2000" b="1" dirty="0">
                <a:latin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</a:rPr>
              <a:t>програма</a:t>
            </a:r>
            <a:r>
              <a:rPr lang="ru-RU" sz="2000" dirty="0">
                <a:latin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</a:rPr>
              <a:t>«</a:t>
            </a:r>
            <a:r>
              <a:rPr lang="ru-RU" sz="2000" b="1" dirty="0" err="1">
                <a:latin typeface="Times New Roman" panose="02020603050405020304" pitchFamily="18" charset="0"/>
              </a:rPr>
              <a:t>Забезпечення</a:t>
            </a:r>
            <a:r>
              <a:rPr lang="ru-RU" sz="2000" b="1" dirty="0">
                <a:latin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</a:rPr>
              <a:t>державної</a:t>
            </a:r>
            <a:r>
              <a:rPr lang="ru-RU" sz="2000" b="1" dirty="0">
                <a:latin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</a:rPr>
              <a:t>підтримки</a:t>
            </a:r>
            <a:r>
              <a:rPr lang="ru-RU" sz="2000" b="1" dirty="0">
                <a:latin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</a:rPr>
              <a:t>реалізації</a:t>
            </a:r>
            <a:r>
              <a:rPr lang="ru-RU" sz="2000" b="1" dirty="0">
                <a:latin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</a:rPr>
              <a:t>інвестиційних</a:t>
            </a:r>
            <a:r>
              <a:rPr lang="ru-RU" sz="2000" b="1" dirty="0">
                <a:latin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</a:rPr>
              <a:t>проектів</a:t>
            </a:r>
            <a:r>
              <a:rPr lang="ru-RU" sz="2000" b="1" dirty="0">
                <a:latin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</a:rPr>
              <a:t>із</a:t>
            </a:r>
            <a:r>
              <a:rPr lang="ru-RU" sz="2000" b="1" dirty="0">
                <a:latin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</a:rPr>
              <a:t>значними</a:t>
            </a:r>
            <a:r>
              <a:rPr lang="ru-RU" sz="2000" b="1" dirty="0">
                <a:latin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</a:rPr>
              <a:t>інвестиціями</a:t>
            </a:r>
            <a:r>
              <a:rPr lang="ru-RU" sz="2000" b="1" dirty="0">
                <a:latin typeface="Times New Roman" panose="02020603050405020304" pitchFamily="18" charset="0"/>
              </a:rPr>
              <a:t>»</a:t>
            </a:r>
            <a:r>
              <a:rPr lang="ru-RU" sz="2000" dirty="0"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</a:rPr>
              <a:t>запроваджується</a:t>
            </a:r>
            <a:r>
              <a:rPr lang="ru-RU" sz="2000" dirty="0">
                <a:latin typeface="Times New Roman" panose="02020603050405020304" pitchFamily="18" charset="0"/>
              </a:rPr>
              <a:t> для  </a:t>
            </a:r>
            <a:r>
              <a:rPr lang="ru-RU" sz="2000" dirty="0" err="1">
                <a:latin typeface="Times New Roman" panose="02020603050405020304" pitchFamily="18" charset="0"/>
              </a:rPr>
              <a:t>залучення</a:t>
            </a:r>
            <a:r>
              <a:rPr lang="ru-RU" sz="2000" dirty="0"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</a:rPr>
              <a:t>інвесторів</a:t>
            </a:r>
            <a:r>
              <a:rPr lang="ru-RU" sz="2000" dirty="0">
                <a:latin typeface="Times New Roman" panose="02020603050405020304" pitchFamily="18" charset="0"/>
              </a:rPr>
              <a:t> через </a:t>
            </a:r>
            <a:r>
              <a:rPr lang="ru-RU" sz="2000" dirty="0" err="1">
                <a:latin typeface="Times New Roman" panose="02020603050405020304" pitchFamily="18" charset="0"/>
              </a:rPr>
              <a:t>впровадження</a:t>
            </a:r>
            <a:r>
              <a:rPr lang="ru-RU" sz="2000" dirty="0"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</a:rPr>
              <a:t>державної</a:t>
            </a:r>
            <a:r>
              <a:rPr lang="ru-RU" sz="2000" dirty="0"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</a:rPr>
              <a:t>підтримки</a:t>
            </a:r>
            <a:r>
              <a:rPr lang="ru-RU" sz="2000" dirty="0">
                <a:latin typeface="Times New Roman" panose="02020603050405020304" pitchFamily="18" charset="0"/>
              </a:rPr>
              <a:t> великих </a:t>
            </a:r>
            <a:r>
              <a:rPr lang="ru-RU" sz="2000" dirty="0" err="1">
                <a:latin typeface="Times New Roman" panose="02020603050405020304" pitchFamily="18" charset="0"/>
              </a:rPr>
              <a:t>інвестиційних</a:t>
            </a:r>
            <a:r>
              <a:rPr lang="ru-RU" sz="2000" dirty="0"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</a:rPr>
              <a:t>проєктів</a:t>
            </a:r>
            <a:r>
              <a:rPr lang="ru-RU" sz="2000" dirty="0">
                <a:latin typeface="Times New Roman" panose="02020603050405020304" pitchFamily="18" charset="0"/>
              </a:rPr>
              <a:t>  та для </a:t>
            </a:r>
            <a:r>
              <a:rPr lang="ru-RU" sz="2000" dirty="0" err="1">
                <a:latin typeface="Times New Roman" panose="02020603050405020304" pitchFamily="18" charset="0"/>
              </a:rPr>
              <a:t>реалізації</a:t>
            </a:r>
            <a:r>
              <a:rPr lang="ru-RU" sz="2000" dirty="0">
                <a:latin typeface="Times New Roman" panose="02020603050405020304" pitchFamily="18" charset="0"/>
              </a:rPr>
              <a:t> Закону </a:t>
            </a:r>
            <a:r>
              <a:rPr lang="ru-RU" sz="2000" dirty="0" err="1">
                <a:latin typeface="Times New Roman" panose="02020603050405020304" pitchFamily="18" charset="0"/>
              </a:rPr>
              <a:t>України</a:t>
            </a:r>
            <a:r>
              <a:rPr lang="ru-RU" sz="2000" dirty="0">
                <a:latin typeface="Times New Roman" panose="02020603050405020304" pitchFamily="18" charset="0"/>
              </a:rPr>
              <a:t> «Про </a:t>
            </a:r>
            <a:r>
              <a:rPr lang="ru-RU" sz="2000" dirty="0" err="1">
                <a:latin typeface="Times New Roman" panose="02020603050405020304" pitchFamily="18" charset="0"/>
              </a:rPr>
              <a:t>державну</a:t>
            </a:r>
            <a:r>
              <a:rPr lang="ru-RU" sz="2000" dirty="0"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</a:rPr>
              <a:t>підтримку</a:t>
            </a:r>
            <a:r>
              <a:rPr lang="ru-RU" sz="2000" dirty="0"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</a:rPr>
              <a:t>інвестиційних</a:t>
            </a:r>
            <a:r>
              <a:rPr lang="ru-RU" sz="2000" dirty="0"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</a:rPr>
              <a:t>проектів</a:t>
            </a:r>
            <a:r>
              <a:rPr lang="ru-RU" sz="2000" dirty="0"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</a:rPr>
              <a:t>із</a:t>
            </a:r>
            <a:r>
              <a:rPr lang="ru-RU" sz="2000" dirty="0"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</a:rPr>
              <a:t>значними</a:t>
            </a:r>
            <a:r>
              <a:rPr lang="ru-RU" sz="2000" dirty="0"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</a:rPr>
              <a:t>інвестиціями</a:t>
            </a:r>
            <a:r>
              <a:rPr lang="ru-RU" sz="2000" dirty="0">
                <a:latin typeface="Times New Roman" panose="02020603050405020304" pitchFamily="18" charset="0"/>
              </a:rPr>
              <a:t> в </a:t>
            </a:r>
            <a:r>
              <a:rPr lang="ru-RU" sz="2000" dirty="0" err="1">
                <a:latin typeface="Times New Roman" panose="02020603050405020304" pitchFamily="18" charset="0"/>
              </a:rPr>
              <a:t>Україні</a:t>
            </a:r>
            <a:r>
              <a:rPr lang="ru-RU" sz="2000" dirty="0">
                <a:latin typeface="Times New Roman" panose="02020603050405020304" pitchFamily="18" charset="0"/>
              </a:rPr>
              <a:t>» </a:t>
            </a:r>
            <a:r>
              <a:rPr lang="ru-RU" sz="2000" dirty="0" err="1">
                <a:latin typeface="Times New Roman" panose="02020603050405020304" pitchFamily="18" charset="0"/>
              </a:rPr>
              <a:t>із</a:t>
            </a:r>
            <a:r>
              <a:rPr lang="ru-RU" sz="2000" dirty="0"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</a:rPr>
              <a:t>змінами</a:t>
            </a:r>
            <a:r>
              <a:rPr lang="ru-RU" sz="2000" dirty="0">
                <a:latin typeface="Times New Roman" panose="02020603050405020304" pitchFamily="18" charset="0"/>
              </a:rPr>
              <a:t> у 2024 </a:t>
            </a:r>
            <a:r>
              <a:rPr lang="ru-RU" sz="2000" dirty="0" err="1">
                <a:latin typeface="Times New Roman" panose="02020603050405020304" pitchFamily="18" charset="0"/>
              </a:rPr>
              <a:t>році</a:t>
            </a:r>
            <a:r>
              <a:rPr lang="ru-RU" sz="2000" dirty="0">
                <a:latin typeface="Times New Roman" panose="02020603050405020304" pitchFamily="18" charset="0"/>
              </a:rPr>
              <a:t>. Для </a:t>
            </a:r>
            <a:r>
              <a:rPr lang="ru-RU" sz="2000" dirty="0" err="1">
                <a:latin typeface="Times New Roman" panose="02020603050405020304" pitchFamily="18" charset="0"/>
              </a:rPr>
              <a:t>її</a:t>
            </a:r>
            <a:r>
              <a:rPr lang="ru-RU" sz="2000" dirty="0"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</a:rPr>
              <a:t>реалізації</a:t>
            </a:r>
            <a:r>
              <a:rPr lang="ru-RU" sz="2000" dirty="0">
                <a:latin typeface="Times New Roman" panose="02020603050405020304" pitchFamily="18" charset="0"/>
              </a:rPr>
              <a:t> у державному </a:t>
            </a:r>
            <a:r>
              <a:rPr lang="ru-RU" sz="2000" dirty="0" err="1">
                <a:latin typeface="Times New Roman" panose="02020603050405020304" pitchFamily="18" charset="0"/>
              </a:rPr>
              <a:t>бюджеті</a:t>
            </a:r>
            <a:r>
              <a:rPr lang="ru-RU" sz="2000" dirty="0"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</a:rPr>
              <a:t>заплановано</a:t>
            </a:r>
            <a:r>
              <a:rPr lang="ru-RU" sz="2000" dirty="0">
                <a:latin typeface="Times New Roman" panose="02020603050405020304" pitchFamily="18" charset="0"/>
              </a:rPr>
              <a:t> 3 000,0 млн </a:t>
            </a:r>
            <a:r>
              <a:rPr lang="ru-RU" sz="2000" dirty="0" err="1">
                <a:latin typeface="Times New Roman" panose="02020603050405020304" pitchFamily="18" charset="0"/>
              </a:rPr>
              <a:t>гривень</a:t>
            </a:r>
            <a:r>
              <a:rPr lang="ru-RU" sz="2000" dirty="0">
                <a:latin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</a:rPr>
              <a:t>Кошти</a:t>
            </a:r>
            <a:r>
              <a:rPr lang="ru-RU" sz="2000" dirty="0"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</a:rPr>
              <a:t>будуть</a:t>
            </a:r>
            <a:r>
              <a:rPr lang="ru-RU" sz="2000" dirty="0"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</a:rPr>
              <a:t>спрямовані</a:t>
            </a:r>
            <a:r>
              <a:rPr lang="ru-RU" sz="2000" dirty="0">
                <a:latin typeface="Times New Roman" panose="02020603050405020304" pitchFamily="18" charset="0"/>
              </a:rPr>
              <a:t> на:</a:t>
            </a:r>
          </a:p>
          <a:p>
            <a:pPr algn="just"/>
            <a:r>
              <a:rPr lang="ru-RU" sz="2000" dirty="0" err="1">
                <a:latin typeface="Times New Roman" panose="02020603050405020304" pitchFamily="18" charset="0"/>
              </a:rPr>
              <a:t>будівництво</a:t>
            </a:r>
            <a:r>
              <a:rPr lang="ru-RU" sz="2000" dirty="0"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</a:rPr>
              <a:t>об'єктів</a:t>
            </a:r>
            <a:r>
              <a:rPr lang="ru-RU" sz="2000" dirty="0"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</a:rPr>
              <a:t>інженерно-транспортної</a:t>
            </a:r>
            <a:r>
              <a:rPr lang="ru-RU" sz="2000" dirty="0"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</a:rPr>
              <a:t>інфраструктури</a:t>
            </a:r>
            <a:r>
              <a:rPr lang="ru-RU" sz="2000" dirty="0">
                <a:latin typeface="Times New Roman" panose="02020603050405020304" pitchFamily="18" charset="0"/>
              </a:rPr>
              <a:t> - 1 200 000,0 тис </a:t>
            </a:r>
            <a:r>
              <a:rPr lang="ru-RU" sz="2000" dirty="0" err="1">
                <a:latin typeface="Times New Roman" panose="02020603050405020304" pitchFamily="18" charset="0"/>
              </a:rPr>
              <a:t>грн</a:t>
            </a:r>
            <a:r>
              <a:rPr lang="ru-RU" sz="2000" dirty="0">
                <a:latin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2000" dirty="0" err="1">
                <a:latin typeface="Times New Roman" panose="02020603050405020304" pitchFamily="18" charset="0"/>
              </a:rPr>
              <a:t>компенсацію</a:t>
            </a:r>
            <a:r>
              <a:rPr lang="ru-RU" sz="2000" dirty="0"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</a:rPr>
              <a:t>вартості</a:t>
            </a:r>
            <a:r>
              <a:rPr lang="ru-RU" sz="2000" dirty="0"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</a:rPr>
              <a:t>збудованих</a:t>
            </a:r>
            <a:r>
              <a:rPr lang="ru-RU" sz="2000" dirty="0"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</a:rPr>
              <a:t>заявником</a:t>
            </a:r>
            <a:r>
              <a:rPr lang="ru-RU" sz="2000" dirty="0"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</a:rPr>
              <a:t>або</a:t>
            </a:r>
            <a:r>
              <a:rPr lang="ru-RU" sz="2000" dirty="0"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</a:rPr>
              <a:t>інвестором</a:t>
            </a:r>
            <a:r>
              <a:rPr lang="ru-RU" sz="2000" dirty="0"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</a:rPr>
              <a:t>із</a:t>
            </a:r>
            <a:r>
              <a:rPr lang="ru-RU" sz="2000" dirty="0"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</a:rPr>
              <a:t>значними</a:t>
            </a:r>
            <a:r>
              <a:rPr lang="ru-RU" sz="2000" dirty="0"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</a:rPr>
              <a:t>інвестиціями</a:t>
            </a:r>
            <a:r>
              <a:rPr lang="ru-RU" sz="2000" dirty="0"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</a:rPr>
              <a:t>об'єктів</a:t>
            </a:r>
            <a:r>
              <a:rPr lang="ru-RU" sz="2000" dirty="0"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</a:rPr>
              <a:t>інженерно-транспортної</a:t>
            </a:r>
            <a:r>
              <a:rPr lang="ru-RU" sz="2000" dirty="0"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</a:rPr>
              <a:t>інфраструктури</a:t>
            </a:r>
            <a:r>
              <a:rPr lang="ru-RU" sz="2000" dirty="0">
                <a:latin typeface="Times New Roman" panose="02020603050405020304" pitchFamily="18" charset="0"/>
              </a:rPr>
              <a:t> - 1 200 000,0 тис </a:t>
            </a:r>
            <a:r>
              <a:rPr lang="ru-RU" sz="2000" dirty="0" err="1">
                <a:latin typeface="Times New Roman" panose="02020603050405020304" pitchFamily="18" charset="0"/>
              </a:rPr>
              <a:t>грн</a:t>
            </a:r>
            <a:r>
              <a:rPr lang="ru-RU" sz="2000" dirty="0">
                <a:latin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2000" dirty="0" err="1">
                <a:latin typeface="Times New Roman" panose="02020603050405020304" pitchFamily="18" charset="0"/>
              </a:rPr>
              <a:t>компенсацію</a:t>
            </a:r>
            <a:r>
              <a:rPr lang="ru-RU" sz="2000" dirty="0"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</a:rPr>
              <a:t>витрат</a:t>
            </a:r>
            <a:r>
              <a:rPr lang="ru-RU" sz="2000" dirty="0">
                <a:latin typeface="Times New Roman" panose="02020603050405020304" pitchFamily="18" charset="0"/>
              </a:rPr>
              <a:t> на </a:t>
            </a:r>
            <a:r>
              <a:rPr lang="ru-RU" sz="2000" dirty="0" err="1">
                <a:latin typeface="Times New Roman" panose="02020603050405020304" pitchFamily="18" charset="0"/>
              </a:rPr>
              <a:t>підключення</a:t>
            </a:r>
            <a:r>
              <a:rPr lang="ru-RU" sz="2000" dirty="0">
                <a:latin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</a:rPr>
              <a:t>приєднання</a:t>
            </a:r>
            <a:r>
              <a:rPr lang="ru-RU" sz="2000" dirty="0">
                <a:latin typeface="Times New Roman" panose="02020603050405020304" pitchFamily="18" charset="0"/>
              </a:rPr>
              <a:t> до </a:t>
            </a:r>
            <a:r>
              <a:rPr lang="ru-RU" sz="2000" dirty="0" err="1">
                <a:latin typeface="Times New Roman" panose="02020603050405020304" pitchFamily="18" charset="0"/>
              </a:rPr>
              <a:t>інженерно-транспортних</a:t>
            </a:r>
            <a:r>
              <a:rPr lang="ru-RU" sz="2000" dirty="0">
                <a:latin typeface="Times New Roman" panose="02020603050405020304" pitchFamily="18" charset="0"/>
              </a:rPr>
              <a:t> мереж, </a:t>
            </a:r>
            <a:r>
              <a:rPr lang="ru-RU" sz="2000" dirty="0" err="1">
                <a:latin typeface="Times New Roman" panose="02020603050405020304" pitchFamily="18" charset="0"/>
              </a:rPr>
              <a:t>необхідних</a:t>
            </a:r>
            <a:r>
              <a:rPr lang="ru-RU" sz="2000" dirty="0">
                <a:latin typeface="Times New Roman" panose="02020603050405020304" pitchFamily="18" charset="0"/>
              </a:rPr>
              <a:t> для </a:t>
            </a:r>
            <a:r>
              <a:rPr lang="ru-RU" sz="2000" dirty="0" err="1">
                <a:latin typeface="Times New Roman" panose="02020603050405020304" pitchFamily="18" charset="0"/>
              </a:rPr>
              <a:t>реалізації</a:t>
            </a:r>
            <a:r>
              <a:rPr lang="ru-RU" sz="2000" dirty="0"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</a:rPr>
              <a:t>інвестиційного</a:t>
            </a:r>
            <a:r>
              <a:rPr lang="ru-RU" sz="2000" dirty="0">
                <a:latin typeface="Times New Roman" panose="02020603050405020304" pitchFamily="18" charset="0"/>
              </a:rPr>
              <a:t> проекту </a:t>
            </a:r>
            <a:r>
              <a:rPr lang="ru-RU" sz="2000" dirty="0" err="1">
                <a:latin typeface="Times New Roman" panose="02020603050405020304" pitchFamily="18" charset="0"/>
              </a:rPr>
              <a:t>із</a:t>
            </a:r>
            <a:r>
              <a:rPr lang="ru-RU" sz="2000" dirty="0"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</a:rPr>
              <a:t>значними</a:t>
            </a:r>
            <a:r>
              <a:rPr lang="ru-RU" sz="2000" dirty="0"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</a:rPr>
              <a:t>інвестиціями</a:t>
            </a:r>
            <a:r>
              <a:rPr lang="ru-RU" sz="2000" dirty="0">
                <a:latin typeface="Times New Roman" panose="02020603050405020304" pitchFamily="18" charset="0"/>
              </a:rPr>
              <a:t> - 600 000,0 тис грн.</a:t>
            </a:r>
            <a:endParaRPr lang="ru-RU" sz="2000" dirty="0"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94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5237</TotalTime>
  <Words>881</Words>
  <Application>Microsoft Office PowerPoint</Application>
  <PresentationFormat>Произвольный</PresentationFormat>
  <Paragraphs>70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RePack by Diakov</cp:lastModifiedBy>
  <cp:revision>73</cp:revision>
  <dcterms:created xsi:type="dcterms:W3CDTF">2023-10-12T02:23:59Z</dcterms:created>
  <dcterms:modified xsi:type="dcterms:W3CDTF">2024-05-03T13:07:42Z</dcterms:modified>
</cp:coreProperties>
</file>