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sldIdLst>
    <p:sldId id="382" r:id="rId2"/>
    <p:sldId id="352" r:id="rId3"/>
    <p:sldId id="380" r:id="rId4"/>
    <p:sldId id="364" r:id="rId5"/>
    <p:sldId id="365" r:id="rId6"/>
    <p:sldId id="366" r:id="rId7"/>
    <p:sldId id="367" r:id="rId8"/>
    <p:sldId id="368" r:id="rId9"/>
    <p:sldId id="369" r:id="rId10"/>
    <p:sldId id="381" r:id="rId11"/>
    <p:sldId id="370" r:id="rId12"/>
    <p:sldId id="371" r:id="rId13"/>
    <p:sldId id="372" r:id="rId14"/>
    <p:sldId id="373" r:id="rId15"/>
    <p:sldId id="374" r:id="rId16"/>
    <p:sldId id="375" r:id="rId17"/>
    <p:sldId id="376" r:id="rId18"/>
    <p:sldId id="377" r:id="rId19"/>
    <p:sldId id="378" r:id="rId20"/>
    <p:sldId id="379" r:id="rId21"/>
    <p:sldId id="353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3594" autoAdjust="0"/>
  </p:normalViewPr>
  <p:slideViewPr>
    <p:cSldViewPr>
      <p:cViewPr>
        <p:scale>
          <a:sx n="60" d="100"/>
          <a:sy n="60" d="100"/>
        </p:scale>
        <p:origin x="-1656" y="-2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9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875F2D-479C-4B96-9B7E-931EF0706E9B}" type="datetimeFigureOut">
              <a:rPr lang="uk-UA" smtClean="0"/>
              <a:t>02.12.2022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06CD4A-3266-4051-AED6-2CE3A665EFF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84674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06CD4A-3266-4051-AED6-2CE3A665EFFA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61277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02.12.2022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3%D1%80%D0%B5%D1%86%D1%8C%D0%BA%D0%B0_%D0%BC%D0%BE%D0%B2%D0%B0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pidru4niki.com/1081080637652/logika/grafichni_metodi_viyavlennya_pravilnosti_silogizmiv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11760" y="1052736"/>
            <a:ext cx="6732240" cy="352839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50000"/>
              </a:lnSpc>
            </a:pPr>
            <a:r>
              <a:rPr lang="uk-UA" sz="2800" dirty="0" smtClean="0"/>
              <a:t>Теоретичні матеріали та приклади, що дадуть розуміння підходів до вирішення  тесту на «логічне мислення» та йому подібних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7402327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2828836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uk-UA" sz="5400" b="1" i="1" dirty="0" smtClean="0"/>
              <a:t>Варіант 2</a:t>
            </a:r>
            <a:endParaRPr lang="uk-UA" sz="5400" b="1" i="1" dirty="0"/>
          </a:p>
        </p:txBody>
      </p:sp>
    </p:spTree>
    <p:extLst>
      <p:ext uri="{BB962C8B-B14F-4D97-AF65-F5344CB8AC3E}">
        <p14:creationId xmlns:p14="http://schemas.microsoft.com/office/powerpoint/2010/main" val="6146553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88640"/>
            <a:ext cx="8856984" cy="300082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dirty="0" smtClean="0"/>
              <a:t>Нижче наведено приклад категоричного силогізму. Над рискою - твердження, з яких виводять (засновки), під рискою - твердження, яке отримують унаслідок виведення (висновок):</a:t>
            </a:r>
          </a:p>
          <a:p>
            <a:pPr algn="ctr">
              <a:lnSpc>
                <a:spcPct val="150000"/>
              </a:lnSpc>
            </a:pPr>
            <a:r>
              <a:rPr lang="uk-UA" i="1" dirty="0" smtClean="0"/>
              <a:t>Усі ссавці е тваринами.</a:t>
            </a:r>
          </a:p>
          <a:p>
            <a:pPr algn="ctr">
              <a:lnSpc>
                <a:spcPct val="150000"/>
              </a:lnSpc>
            </a:pPr>
            <a:r>
              <a:rPr lang="uk-UA" i="1" dirty="0" smtClean="0"/>
              <a:t>Усі люди е ссавцями.</a:t>
            </a:r>
          </a:p>
          <a:p>
            <a:pPr algn="ctr">
              <a:lnSpc>
                <a:spcPct val="150000"/>
              </a:lnSpc>
            </a:pPr>
            <a:r>
              <a:rPr lang="uk-UA" i="1" dirty="0" smtClean="0"/>
              <a:t>-------------------------</a:t>
            </a:r>
          </a:p>
          <a:p>
            <a:pPr algn="ctr">
              <a:lnSpc>
                <a:spcPct val="150000"/>
              </a:lnSpc>
            </a:pPr>
            <a:r>
              <a:rPr lang="uk-UA" i="1" dirty="0"/>
              <a:t>Усі люди є тваринами</a:t>
            </a:r>
            <a:r>
              <a:rPr lang="uk-UA" i="1" dirty="0" smtClean="0"/>
              <a:t>.</a:t>
            </a:r>
            <a:endParaRPr lang="uk-UA" i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34782" y="3604960"/>
            <a:ext cx="3861154" cy="313932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i="1" dirty="0" smtClean="0"/>
              <a:t>На підставі знання відношення обсягів між множинами ссавців і тварин, зафіксованого відповідними словами першого засновку, та відношення обсягів множин людей і ссавців, зафіксованого відповідними словами другого засновку, зроблено висновок про відношення між множинами людей і тварин (рис. 1):</a:t>
            </a:r>
            <a:endParaRPr lang="uk-UA" i="1" dirty="0"/>
          </a:p>
        </p:txBody>
      </p:sp>
      <p:pic>
        <p:nvPicPr>
          <p:cNvPr id="6146" name="Picture 2" descr="Суть силогістичних виводів: на підставі відношення кожної з двох множин (люди й тварини) до третьої (ссавці) з'ясовують відношення між цими двома множинам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210" y="3068345"/>
            <a:ext cx="4170682" cy="2160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154724" y="5340919"/>
            <a:ext cx="4599278" cy="140038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sz="1700" i="1" dirty="0" smtClean="0"/>
              <a:t>Рис. 1. Суть силогістичних виводів: на підставі відношення кожної з двох множин (люди й тварини) до третьої (ссавці) з'ясовують відношення між цими двома множинами</a:t>
            </a:r>
            <a:endParaRPr lang="uk-UA" sz="1700" dirty="0"/>
          </a:p>
        </p:txBody>
      </p:sp>
    </p:spTree>
    <p:extLst>
      <p:ext uri="{BB962C8B-B14F-4D97-AF65-F5344CB8AC3E}">
        <p14:creationId xmlns:p14="http://schemas.microsoft.com/office/powerpoint/2010/main" val="37393358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87968" y="44624"/>
            <a:ext cx="2908168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just"/>
            <a:r>
              <a:rPr lang="uk-UA" sz="2400" b="1" i="1" dirty="0" smtClean="0"/>
              <a:t>Фігури та модуси</a:t>
            </a:r>
            <a:endParaRPr lang="uk-UA" sz="2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620688"/>
            <a:ext cx="8352928" cy="34163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i="1" dirty="0" smtClean="0"/>
              <a:t>Суб'єкти й предикати тверджень силогізму (засновків і висновків), тобто ті імена, між обсягами яких з'ясовують відношення в силогістичних виводах, називають термінами силогізму.</a:t>
            </a:r>
          </a:p>
          <a:p>
            <a:pPr algn="just"/>
            <a:r>
              <a:rPr lang="uk-UA" i="1" dirty="0" smtClean="0"/>
              <a:t>Структуру силогізму, в якій відтворено розміщення термі-пів у засновках, називають фігурою силогізму. Якщо позначити менший термін (той, який є суб'єктом висновку) символом 5, більший термін (той, який є предикатом висновку) - символом Р, середній термін (той, який міститься в обох засновках, але якого нема у висновку) символом М, то взаємне розміщення термінів у засновках взятого як приклад силогізму можна відтворити схемою, позначеною нижче символом І. Різних видів розміщення термінів у силогізмі (тобто різних фігур силогізму) є чотири (рис. 2):</a:t>
            </a:r>
            <a:endParaRPr lang="uk-UA" i="1" dirty="0"/>
          </a:p>
        </p:txBody>
      </p:sp>
      <p:pic>
        <p:nvPicPr>
          <p:cNvPr id="7170" name="Picture 2" descr="Схематичне зображений фігур силогізму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4365104"/>
            <a:ext cx="4674929" cy="122413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4" name="Прямоугольник 3"/>
          <p:cNvSpPr/>
          <p:nvPr/>
        </p:nvSpPr>
        <p:spPr>
          <a:xfrm>
            <a:off x="1691679" y="5733255"/>
            <a:ext cx="4674929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b="1" i="1" dirty="0" smtClean="0"/>
              <a:t>Рис. 2. Схематичне зображений фігур силогізму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11411504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76672"/>
            <a:ext cx="7704856" cy="495520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uk-UA" i="1" dirty="0" smtClean="0"/>
              <a:t>Структуру силогізму, в якій відтворено вид тверджень, що містяться в ньому, називають модусом силогізму. Скажімо, в прикладі силогізму, наведеному вище, всі три вислови є </a:t>
            </a:r>
            <a:r>
              <a:rPr lang="uk-UA" i="1" dirty="0" err="1" smtClean="0"/>
              <a:t>загальностверджувальними</a:t>
            </a:r>
            <a:r>
              <a:rPr lang="uk-UA" i="1" dirty="0" smtClean="0"/>
              <a:t>. Оскільки такі твердження у традиційній </a:t>
            </a:r>
            <a:r>
              <a:rPr lang="uk-UA" i="1" dirty="0" err="1" smtClean="0"/>
              <a:t>логіці</a:t>
            </a:r>
            <a:r>
              <a:rPr lang="uk-UA" i="1" dirty="0" smtClean="0"/>
              <a:t> позначають символом А, то модус силогізму </a:t>
            </a:r>
            <a:r>
              <a:rPr lang="uk-UA" i="1" dirty="0" err="1" smtClean="0"/>
              <a:t>запишемо</a:t>
            </a:r>
            <a:r>
              <a:rPr lang="uk-UA" i="1" dirty="0" smtClean="0"/>
              <a:t> у вигляді AAA. Модус і фігуру наведеного вище силогізму можна записати в такому разі виразом ААА-1.</a:t>
            </a:r>
          </a:p>
          <a:p>
            <a:pPr algn="just">
              <a:spcBef>
                <a:spcPts val="1200"/>
              </a:spcBef>
            </a:pPr>
            <a:r>
              <a:rPr lang="uk-UA" i="1" dirty="0" smtClean="0"/>
              <a:t>Крім </a:t>
            </a:r>
            <a:r>
              <a:rPr lang="uk-UA" i="1" dirty="0" err="1" smtClean="0"/>
              <a:t>загальностверджувальних</a:t>
            </a:r>
            <a:r>
              <a:rPr lang="uk-UA" i="1" dirty="0" smtClean="0"/>
              <a:t>, силогістика традиційної логіки охоплювала ще три види тверджень: </a:t>
            </a:r>
            <a:r>
              <a:rPr lang="uk-UA" i="1" dirty="0" err="1" smtClean="0"/>
              <a:t>загальнозаперечні</a:t>
            </a:r>
            <a:r>
              <a:rPr lang="uk-UA" i="1" dirty="0" smtClean="0"/>
              <a:t> (Е), кількісно невизначені (їх часто називають частковими) стверджувальні (І) й заперечні (О). Підставою для таких символів є перша і друга голосні літери у латинських словах </a:t>
            </a:r>
            <a:r>
              <a:rPr lang="uk-UA" i="1" dirty="0" err="1" smtClean="0"/>
              <a:t>ajfirmo</a:t>
            </a:r>
            <a:r>
              <a:rPr lang="uk-UA" i="1" dirty="0" smtClean="0"/>
              <a:t> (стверджую) і </a:t>
            </a:r>
            <a:r>
              <a:rPr lang="uk-UA" i="1" dirty="0" err="1" smtClean="0"/>
              <a:t>nego</a:t>
            </a:r>
            <a:r>
              <a:rPr lang="uk-UA" i="1" dirty="0" smtClean="0"/>
              <a:t> (заперечую). Отже, силогізм, у якому два перші твердження (тобто засновки) є загально-стверджувальними, а третій (тобто висновок) - загально-заперечний, записують виразом ААЕ; аналогічно можна записати всі можливі комбінації тверджень у силогізмах.</a:t>
            </a:r>
            <a:endParaRPr lang="uk-UA" i="1" dirty="0"/>
          </a:p>
        </p:txBody>
      </p:sp>
    </p:spTree>
    <p:extLst>
      <p:ext uri="{BB962C8B-B14F-4D97-AF65-F5344CB8AC3E}">
        <p14:creationId xmlns:p14="http://schemas.microsoft.com/office/powerpoint/2010/main" val="36839733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352928" cy="541071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uk-UA" i="1" dirty="0" smtClean="0"/>
              <a:t>Різних комбінацій по три символи (два твердження - засновки, третє - висновок) із чотирьох (А, Е, І, О) може бути 64. У такому разі кількість різних за формою силогізмів з урахуванням, що 64 варіанти може бути у кожній з чотирьох фігур, є 256. Із них правильними, тобто такими, у яких за істинності засновків висновок обов'язково є істинним, - усього 24. Ці 24 містять у собі й так звані ослаблені модуси. Модус називають ослабленим, якщо у висновку можна отримати загальне твердження (А або Е), а отримують кількісно невизначене (відповідно, І або О). Неослаблених, тобто сильних, є 19 модусів.</a:t>
            </a:r>
          </a:p>
          <a:p>
            <a:pPr algn="just">
              <a:lnSpc>
                <a:spcPct val="120000"/>
              </a:lnSpc>
            </a:pPr>
            <a:r>
              <a:rPr lang="uk-UA" i="1" dirty="0" smtClean="0"/>
              <a:t>Для полегшення запам'ятовування форм правильних силогізмів у XIII ст. складено вірш (відомі різні його варіанти): </a:t>
            </a:r>
          </a:p>
          <a:p>
            <a:pPr algn="just">
              <a:lnSpc>
                <a:spcPct val="120000"/>
              </a:lnSpc>
            </a:pPr>
            <a:r>
              <a:rPr lang="uk-UA" i="1" dirty="0" err="1" smtClean="0"/>
              <a:t>Barbara</a:t>
            </a:r>
            <a:r>
              <a:rPr lang="uk-UA" i="1" dirty="0" smtClean="0"/>
              <a:t>, </a:t>
            </a:r>
            <a:r>
              <a:rPr lang="uk-UA" i="1" dirty="0" err="1" smtClean="0"/>
              <a:t>Celarent</a:t>
            </a:r>
            <a:r>
              <a:rPr lang="uk-UA" i="1" dirty="0" smtClean="0"/>
              <a:t>, </a:t>
            </a:r>
            <a:r>
              <a:rPr lang="uk-UA" i="1" dirty="0" err="1" smtClean="0"/>
              <a:t>Darii</a:t>
            </a:r>
            <a:r>
              <a:rPr lang="uk-UA" i="1" dirty="0" smtClean="0"/>
              <a:t>, </a:t>
            </a:r>
            <a:r>
              <a:rPr lang="uk-UA" i="1" dirty="0" err="1" smtClean="0"/>
              <a:t>Ferioque</a:t>
            </a:r>
            <a:r>
              <a:rPr lang="uk-UA" i="1" dirty="0" smtClean="0"/>
              <a:t> </a:t>
            </a:r>
            <a:r>
              <a:rPr lang="uk-UA" i="1" dirty="0" err="1" smtClean="0"/>
              <a:t>prioris</a:t>
            </a:r>
            <a:r>
              <a:rPr lang="uk-UA" i="1" dirty="0" smtClean="0"/>
              <a:t>;</a:t>
            </a:r>
          </a:p>
          <a:p>
            <a:pPr algn="just">
              <a:lnSpc>
                <a:spcPct val="120000"/>
              </a:lnSpc>
            </a:pPr>
            <a:r>
              <a:rPr lang="uk-UA" i="1" dirty="0" err="1" smtClean="0"/>
              <a:t>Cesare</a:t>
            </a:r>
            <a:r>
              <a:rPr lang="uk-UA" i="1" dirty="0" smtClean="0"/>
              <a:t>, </a:t>
            </a:r>
            <a:r>
              <a:rPr lang="uk-UA" i="1" dirty="0" err="1" smtClean="0"/>
              <a:t>Camestres</a:t>
            </a:r>
            <a:r>
              <a:rPr lang="uk-UA" i="1" dirty="0" smtClean="0"/>
              <a:t>, </a:t>
            </a:r>
            <a:r>
              <a:rPr lang="uk-UA" i="1" dirty="0" err="1" smtClean="0"/>
              <a:t>Festino</a:t>
            </a:r>
            <a:r>
              <a:rPr lang="uk-UA" i="1" dirty="0" smtClean="0"/>
              <a:t>, </a:t>
            </a:r>
            <a:r>
              <a:rPr lang="uk-UA" i="1" dirty="0" err="1" smtClean="0"/>
              <a:t>Baroco</a:t>
            </a:r>
            <a:r>
              <a:rPr lang="uk-UA" i="1" dirty="0" smtClean="0"/>
              <a:t> </a:t>
            </a:r>
            <a:r>
              <a:rPr lang="uk-UA" i="1" dirty="0" err="1" smtClean="0"/>
              <a:t>secundae</a:t>
            </a:r>
            <a:r>
              <a:rPr lang="uk-UA" i="1" dirty="0" smtClean="0"/>
              <a:t>;</a:t>
            </a:r>
          </a:p>
          <a:p>
            <a:pPr algn="just">
              <a:lnSpc>
                <a:spcPct val="120000"/>
              </a:lnSpc>
            </a:pPr>
            <a:r>
              <a:rPr lang="uk-UA" i="1" dirty="0" err="1" smtClean="0"/>
              <a:t>Tertia</a:t>
            </a:r>
            <a:r>
              <a:rPr lang="uk-UA" i="1" dirty="0" smtClean="0"/>
              <a:t> </a:t>
            </a:r>
            <a:r>
              <a:rPr lang="uk-UA" i="1" dirty="0" err="1" smtClean="0"/>
              <a:t>Darapti</a:t>
            </a:r>
            <a:r>
              <a:rPr lang="uk-UA" i="1" dirty="0" smtClean="0"/>
              <a:t>, </a:t>
            </a:r>
            <a:r>
              <a:rPr lang="uk-UA" i="1" dirty="0" err="1" smtClean="0"/>
              <a:t>Disamis</a:t>
            </a:r>
            <a:r>
              <a:rPr lang="uk-UA" i="1" dirty="0" smtClean="0"/>
              <a:t>, </a:t>
            </a:r>
            <a:r>
              <a:rPr lang="uk-UA" i="1" dirty="0" err="1" smtClean="0"/>
              <a:t>Datisi</a:t>
            </a:r>
            <a:r>
              <a:rPr lang="uk-UA" i="1" dirty="0" smtClean="0"/>
              <a:t>, </a:t>
            </a:r>
            <a:r>
              <a:rPr lang="uk-UA" i="1" dirty="0" err="1" smtClean="0"/>
              <a:t>Felapton</a:t>
            </a:r>
            <a:r>
              <a:rPr lang="uk-UA" i="1" dirty="0" smtClean="0"/>
              <a:t>,</a:t>
            </a:r>
          </a:p>
          <a:p>
            <a:pPr algn="just">
              <a:lnSpc>
                <a:spcPct val="120000"/>
              </a:lnSpc>
            </a:pPr>
            <a:r>
              <a:rPr lang="uk-UA" i="1" dirty="0" err="1" smtClean="0"/>
              <a:t>Bocardo</a:t>
            </a:r>
            <a:r>
              <a:rPr lang="uk-UA" i="1" dirty="0" smtClean="0"/>
              <a:t>, </a:t>
            </a:r>
            <a:r>
              <a:rPr lang="uk-UA" i="1" dirty="0" err="1" smtClean="0"/>
              <a:t>Ferison</a:t>
            </a:r>
            <a:r>
              <a:rPr lang="uk-UA" i="1" dirty="0" smtClean="0"/>
              <a:t> </a:t>
            </a:r>
            <a:r>
              <a:rPr lang="uk-UA" i="1" dirty="0" err="1" smtClean="0"/>
              <a:t>habet</a:t>
            </a:r>
            <a:r>
              <a:rPr lang="uk-UA" i="1" dirty="0" smtClean="0"/>
              <a:t>; </a:t>
            </a:r>
            <a:r>
              <a:rPr lang="uk-UA" i="1" dirty="0" err="1" smtClean="0"/>
              <a:t>quarta</a:t>
            </a:r>
            <a:r>
              <a:rPr lang="uk-UA" i="1" dirty="0" smtClean="0"/>
              <a:t> </a:t>
            </a:r>
            <a:r>
              <a:rPr lang="uk-UA" i="1" dirty="0" err="1" smtClean="0"/>
              <a:t>insuper</a:t>
            </a:r>
            <a:r>
              <a:rPr lang="uk-UA" i="1" dirty="0" smtClean="0"/>
              <a:t> </a:t>
            </a:r>
            <a:r>
              <a:rPr lang="uk-UA" i="1" dirty="0" err="1" smtClean="0"/>
              <a:t>addit</a:t>
            </a:r>
            <a:endParaRPr lang="uk-UA" i="1" dirty="0" smtClean="0"/>
          </a:p>
          <a:p>
            <a:pPr algn="just">
              <a:lnSpc>
                <a:spcPct val="120000"/>
              </a:lnSpc>
            </a:pPr>
            <a:r>
              <a:rPr lang="uk-UA" i="1" dirty="0" err="1" smtClean="0"/>
              <a:t>Braman</a:t>
            </a:r>
            <a:r>
              <a:rPr lang="uk-UA" i="1" dirty="0" smtClean="0"/>
              <a:t> </a:t>
            </a:r>
            <a:r>
              <a:rPr lang="uk-UA" i="1" dirty="0" err="1" smtClean="0"/>
              <a:t>tip</a:t>
            </a:r>
            <a:r>
              <a:rPr lang="uk-UA" i="1" dirty="0" smtClean="0"/>
              <a:t>, </a:t>
            </a:r>
            <a:r>
              <a:rPr lang="uk-UA" i="1" dirty="0" err="1" smtClean="0"/>
              <a:t>Camenes</a:t>
            </a:r>
            <a:r>
              <a:rPr lang="uk-UA" i="1" dirty="0" smtClean="0"/>
              <a:t>, </a:t>
            </a:r>
            <a:r>
              <a:rPr lang="uk-UA" i="1" dirty="0" err="1" smtClean="0"/>
              <a:t>Dimaris</a:t>
            </a:r>
            <a:r>
              <a:rPr lang="uk-UA" i="1" dirty="0" smtClean="0"/>
              <a:t>, </a:t>
            </a:r>
            <a:r>
              <a:rPr lang="uk-UA" i="1" dirty="0" err="1" smtClean="0"/>
              <a:t>Fesaro</a:t>
            </a:r>
            <a:r>
              <a:rPr lang="uk-UA" i="1" dirty="0" smtClean="0"/>
              <a:t>, </a:t>
            </a:r>
            <a:r>
              <a:rPr lang="uk-UA" i="1" dirty="0" err="1" smtClean="0"/>
              <a:t>Fresison</a:t>
            </a:r>
            <a:r>
              <a:rPr lang="uk-UA" i="1" dirty="0" smtClean="0"/>
              <a:t>.</a:t>
            </a:r>
            <a:endParaRPr lang="uk-UA" i="1" dirty="0"/>
          </a:p>
        </p:txBody>
      </p:sp>
    </p:spTree>
    <p:extLst>
      <p:ext uri="{BB962C8B-B14F-4D97-AF65-F5344CB8AC3E}">
        <p14:creationId xmlns:p14="http://schemas.microsoft.com/office/powerpoint/2010/main" val="30021068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97346"/>
            <a:ext cx="7632848" cy="58584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i="1" dirty="0" smtClean="0"/>
              <a:t>У першому рядку перелічено правильні модуси першої (</a:t>
            </a:r>
            <a:r>
              <a:rPr lang="uk-UA" i="1" dirty="0" err="1" smtClean="0"/>
              <a:t>prioris</a:t>
            </a:r>
            <a:r>
              <a:rPr lang="uk-UA" i="1" dirty="0" smtClean="0"/>
              <a:t>) фігури: у словах </a:t>
            </a:r>
            <a:r>
              <a:rPr lang="uk-UA" i="1" dirty="0" err="1" smtClean="0"/>
              <a:t>Barbara</a:t>
            </a:r>
            <a:r>
              <a:rPr lang="uk-UA" i="1" dirty="0" smtClean="0"/>
              <a:t> </a:t>
            </a:r>
            <a:r>
              <a:rPr lang="uk-UA" i="1" dirty="0" err="1" smtClean="0"/>
              <a:t>Celarent</a:t>
            </a:r>
            <a:r>
              <a:rPr lang="uk-UA" i="1" dirty="0" smtClean="0"/>
              <a:t> ... голосні літери відтворюють структуру відповідного силогізму (AAA, ААЕ). У наступних рядках наведено правильні модуси другої (</a:t>
            </a:r>
            <a:r>
              <a:rPr lang="uk-UA" i="1" dirty="0" err="1" smtClean="0"/>
              <a:t>secundae</a:t>
            </a:r>
            <a:r>
              <a:rPr lang="uk-UA" i="1" dirty="0" smtClean="0"/>
              <a:t>), третьої (</a:t>
            </a:r>
            <a:r>
              <a:rPr lang="uk-UA" i="1" dirty="0" err="1" smtClean="0"/>
              <a:t>tertio</a:t>
            </a:r>
            <a:r>
              <a:rPr lang="uk-UA" i="1" dirty="0" smtClean="0"/>
              <a:t>) і четвертої (</a:t>
            </a:r>
            <a:r>
              <a:rPr lang="uk-UA" i="1" dirty="0" err="1" smtClean="0"/>
              <a:t>quarta</a:t>
            </a:r>
            <a:r>
              <a:rPr lang="uk-UA" i="1" dirty="0" smtClean="0"/>
              <a:t>) фігур.</a:t>
            </a:r>
          </a:p>
          <a:p>
            <a:pPr algn="just">
              <a:lnSpc>
                <a:spcPct val="150000"/>
              </a:lnSpc>
            </a:pPr>
            <a:r>
              <a:rPr lang="uk-UA" i="1" dirty="0" smtClean="0"/>
              <a:t>Модуси першої фігури </a:t>
            </a:r>
            <a:r>
              <a:rPr lang="uk-UA" i="1" dirty="0" err="1" smtClean="0"/>
              <a:t>Арістотель</a:t>
            </a:r>
            <a:r>
              <a:rPr lang="uk-UA" i="1" dirty="0" smtClean="0"/>
              <a:t> називав досконалими. Досконалість їх полягає в тому, що для виведення висновку в них достатньо застосувати тільки основну аксіому силогізму, структура якої є узагальненням структури названих модусів першої фігури.</a:t>
            </a:r>
          </a:p>
          <a:p>
            <a:pPr algn="just">
              <a:lnSpc>
                <a:spcPct val="150000"/>
              </a:lnSpc>
            </a:pPr>
            <a:r>
              <a:rPr lang="uk-UA" i="1" dirty="0" smtClean="0"/>
              <a:t>Слова, якими записано структуру модусів, є штучними: основне їх призначення - вміст інформації про операції, якими правильні модуси другої, третьої і четвертої фігур можуть бути перетворені у правильні модуси першої фігури.</a:t>
            </a:r>
            <a:endParaRPr lang="uk-UA" i="1" dirty="0"/>
          </a:p>
        </p:txBody>
      </p:sp>
    </p:spTree>
    <p:extLst>
      <p:ext uri="{BB962C8B-B14F-4D97-AF65-F5344CB8AC3E}">
        <p14:creationId xmlns:p14="http://schemas.microsoft.com/office/powerpoint/2010/main" val="9371678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568952" cy="612068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uk-UA" i="1" dirty="0" smtClean="0"/>
              <a:t>Початкова літера у цих словах відповідає початковій літері модусу першої фігури, у який потрібно перетворити цей модус. Наприклад, силогізми, позначені словами </a:t>
            </a:r>
            <a:r>
              <a:rPr lang="uk-UA" i="1" dirty="0" err="1" smtClean="0"/>
              <a:t>Cesare</a:t>
            </a:r>
            <a:r>
              <a:rPr lang="uk-UA" i="1" dirty="0" smtClean="0"/>
              <a:t>, </a:t>
            </a:r>
            <a:r>
              <a:rPr lang="uk-UA" i="1" dirty="0" err="1" smtClean="0"/>
              <a:t>Camestres</a:t>
            </a:r>
            <a:r>
              <a:rPr lang="uk-UA" i="1" dirty="0" smtClean="0"/>
              <a:t>, </a:t>
            </a:r>
            <a:r>
              <a:rPr lang="uk-UA" i="1" dirty="0" err="1" smtClean="0"/>
              <a:t>Camenes</a:t>
            </a:r>
            <a:r>
              <a:rPr lang="uk-UA" i="1" dirty="0" smtClean="0"/>
              <a:t>, потрібно перетворити у другий модус першої фігури.</a:t>
            </a:r>
          </a:p>
          <a:p>
            <a:pPr algn="just">
              <a:spcBef>
                <a:spcPts val="1200"/>
              </a:spcBef>
            </a:pPr>
            <a:r>
              <a:rPr lang="uk-UA" i="1" dirty="0" smtClean="0"/>
              <a:t>Літера В </a:t>
            </a:r>
            <a:r>
              <a:rPr lang="uk-UA" i="1" dirty="0" err="1" smtClean="0"/>
              <a:t>в</a:t>
            </a:r>
            <a:r>
              <a:rPr lang="uk-UA" i="1" dirty="0" smtClean="0"/>
              <a:t> </a:t>
            </a:r>
            <a:r>
              <a:rPr lang="uk-UA" i="1" dirty="0" err="1" smtClean="0"/>
              <a:t>Baroco</a:t>
            </a:r>
            <a:r>
              <a:rPr lang="uk-UA" i="1" dirty="0" smtClean="0"/>
              <a:t> і </a:t>
            </a:r>
            <a:r>
              <a:rPr lang="uk-UA" i="1" dirty="0" err="1" smtClean="0"/>
              <a:t>Bocardo</a:t>
            </a:r>
            <a:r>
              <a:rPr lang="uk-UA" i="1" dirty="0" smtClean="0"/>
              <a:t> означає, що потрібно застосувати </a:t>
            </a:r>
            <a:r>
              <a:rPr lang="uk-UA" i="1" dirty="0" err="1" smtClean="0"/>
              <a:t>Barbara</a:t>
            </a:r>
            <a:r>
              <a:rPr lang="uk-UA" i="1" dirty="0" smtClean="0"/>
              <a:t> для заперечення припущення про неправильність цих модусів. Літера s несе інформацію, що до твердження, позначеного голосною літерою, яка стоїть перед s, потрібно застосувати операцію обернення. Літера m означає, що засновки треба поміняти місцями; літера с, - що виведення повинно полягати у припущенні неправильності модусу. До твердження, позначеного символом, розміщеним перед літерою р, потрібно застосувати обернення з обмеженням, тобто з засновку Усі S є Р отримати висновок Частина Р є S.</a:t>
            </a:r>
          </a:p>
          <a:p>
            <a:pPr algn="just">
              <a:spcBef>
                <a:spcPts val="1200"/>
              </a:spcBef>
            </a:pPr>
            <a:r>
              <a:rPr lang="uk-UA" i="1" dirty="0" smtClean="0"/>
              <a:t>Протягом розвитку логіки було сформовано різні методи визначення правильності силогізмів. Один із цих методів, запропонований у середньовіччі, полягає у виявленні відповідності аналізованого силогізму критеріям правильності силогізму. Щоб визначити, чи правильним є силогізм, потрібно перевірити, чи не порушений жоден із критеріїв. Якщо ні, то силогізм правильний, якщо ж хоч одне з правил порушене, то силогізм неправильний.</a:t>
            </a:r>
            <a:endParaRPr lang="uk-UA" i="1" dirty="0"/>
          </a:p>
        </p:txBody>
      </p:sp>
    </p:spTree>
    <p:extLst>
      <p:ext uri="{BB962C8B-B14F-4D97-AF65-F5344CB8AC3E}">
        <p14:creationId xmlns:p14="http://schemas.microsoft.com/office/powerpoint/2010/main" val="8695767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6962" y="120611"/>
            <a:ext cx="8947037" cy="313932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b="1" i="1" dirty="0" smtClean="0"/>
              <a:t>Правила силогізму:</a:t>
            </a:r>
          </a:p>
          <a:p>
            <a:pPr algn="just"/>
            <a:r>
              <a:rPr lang="uk-UA" i="1" dirty="0" smtClean="0"/>
              <a:t>1. У силогізмі повинно бути тільки три терміни (не більше і не менше).</a:t>
            </a:r>
          </a:p>
          <a:p>
            <a:pPr algn="just"/>
            <a:r>
              <a:rPr lang="uk-UA" i="1" dirty="0" smtClean="0"/>
              <a:t>У силогізмі, наведеному вище, справді є три терміни (люди, ссавці, тварини).</a:t>
            </a:r>
          </a:p>
          <a:p>
            <a:pPr algn="just"/>
            <a:r>
              <a:rPr lang="uk-UA" i="1" dirty="0" smtClean="0"/>
              <a:t>Термін "люди" є суб'єктом висновку, такий термін називають меншим. Термін "тварини" є предикатом висновку, і такий термін називають більшим. Той термін, який міститься в обох засновках і не міститься у висновку, називають середнім терміном.</a:t>
            </a:r>
          </a:p>
          <a:p>
            <a:pPr algn="just"/>
            <a:r>
              <a:rPr lang="uk-UA" i="1" dirty="0" smtClean="0"/>
              <a:t>2. Середній термін повинен бути розподілений принаймні в одному з засновків. Якщо перед терміном, </a:t>
            </a:r>
            <a:r>
              <a:rPr lang="uk-UA" i="1" dirty="0" err="1" smtClean="0"/>
              <a:t>який</a:t>
            </a:r>
            <a:r>
              <a:rPr lang="uk-UA" i="1" dirty="0" err="1"/>
              <a:t>є</a:t>
            </a:r>
            <a:r>
              <a:rPr lang="uk-UA" i="1" dirty="0"/>
              <a:t> суб'єктом вислову, стоїть слово всі (тобто й інші варіанти цього логічного </a:t>
            </a:r>
            <a:r>
              <a:rPr lang="uk-UA" i="1" dirty="0" err="1"/>
              <a:t>терміна</a:t>
            </a:r>
            <a:r>
              <a:rPr lang="uk-UA" i="1" dirty="0"/>
              <a:t> - кожен, жоден), то цей термін є розподіленим, в інших випадках суб'єкт твердження нерозподілений. </a:t>
            </a:r>
            <a:endParaRPr lang="uk-UA" i="1" dirty="0"/>
          </a:p>
        </p:txBody>
      </p:sp>
      <p:pic>
        <p:nvPicPr>
          <p:cNvPr id="8194" name="Picture 2" descr="https://westudents.com.ua/imag/logika/duc_log/image08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645024"/>
            <a:ext cx="1909821" cy="95491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3" name="Прямоугольник 2"/>
          <p:cNvSpPr/>
          <p:nvPr/>
        </p:nvSpPr>
        <p:spPr>
          <a:xfrm>
            <a:off x="2794018" y="3573016"/>
            <a:ext cx="6338102" cy="286232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i="1" dirty="0" smtClean="0"/>
              <a:t>Якщо вислів стверджувальний, то предикат вислову є нерозподіленим, а якщо вислів заперечний, то предикат розподілений. </a:t>
            </a:r>
            <a:r>
              <a:rPr lang="uk-UA" i="1" dirty="0" err="1" smtClean="0"/>
              <a:t>Розподіленість</a:t>
            </a:r>
            <a:r>
              <a:rPr lang="uk-UA" i="1" dirty="0" smtClean="0"/>
              <a:t> термінів у висловах зафіксовано в таблиці ліворуч.</a:t>
            </a:r>
          </a:p>
          <a:p>
            <a:pPr algn="just"/>
            <a:r>
              <a:rPr lang="uk-UA" i="1" dirty="0" smtClean="0"/>
              <a:t>Зазначене правило стосується крайніх (тобто меншого і більшого) термінів; це терміни, які містяться не тільки у засновках, але й у висновку.</a:t>
            </a:r>
          </a:p>
          <a:p>
            <a:pPr algn="just"/>
            <a:r>
              <a:rPr lang="uk-UA" i="1" dirty="0" smtClean="0"/>
              <a:t>В аналізованому силогізмі перед середнім терміном ссавці у першому засновку є слово всі, отже, друге правило також не порушене.</a:t>
            </a:r>
            <a:endParaRPr lang="uk-UA" i="1" dirty="0"/>
          </a:p>
        </p:txBody>
      </p:sp>
    </p:spTree>
    <p:extLst>
      <p:ext uri="{BB962C8B-B14F-4D97-AF65-F5344CB8AC3E}">
        <p14:creationId xmlns:p14="http://schemas.microsoft.com/office/powerpoint/2010/main" val="10686764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88640"/>
            <a:ext cx="8568952" cy="627396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i="1" dirty="0" smtClean="0"/>
              <a:t>3. Термін не повинен бути розподіленим у висновку, якщо він не розподілений у засновку. (Якщо перед терміном у засновку не було слова всі, то перед цим терміном у висновку також не повинно бути слова всі. Якщо в засновку термін є предикатом стверджувального вислову, то він не повинен бути предикатом заперечного висновку).</a:t>
            </a:r>
          </a:p>
          <a:p>
            <a:pPr algn="just">
              <a:lnSpc>
                <a:spcPct val="150000"/>
              </a:lnSpc>
            </a:pPr>
            <a:r>
              <a:rPr lang="uk-UA" i="1" dirty="0" smtClean="0"/>
              <a:t>В аналізованому силогізмі це правило не порушене. У засновку перед терміном люди є слово всі, тобто менший термін є розподіленим. Цей термін розподілений також і у висновку, оскільки у висновку перед ним також є слово всі. Термін тварини й у засновку, й у висновку нерозподілений, оскільки в обидвох випадках він є предикатом стверджувального вислову. Отже, третє правило в аналізованому силогізмі також не порушене.</a:t>
            </a:r>
          </a:p>
          <a:p>
            <a:pPr algn="just">
              <a:lnSpc>
                <a:spcPct val="150000"/>
              </a:lnSpc>
            </a:pPr>
            <a:r>
              <a:rPr lang="uk-UA" i="1" dirty="0" smtClean="0"/>
              <a:t>4. Обидва засновки не повинні бути заперечними. В аналізованому силогізмі немає заперечних засновків, отже, це правило в аналізованому силогізмі не порушене.</a:t>
            </a:r>
            <a:endParaRPr lang="uk-UA" i="1" dirty="0"/>
          </a:p>
        </p:txBody>
      </p:sp>
    </p:spTree>
    <p:extLst>
      <p:ext uri="{BB962C8B-B14F-4D97-AF65-F5344CB8AC3E}">
        <p14:creationId xmlns:p14="http://schemas.microsoft.com/office/powerpoint/2010/main" val="14304319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640960" cy="674030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i="1" dirty="0" smtClean="0"/>
              <a:t>5. Якщо один зі засновків є заперечним, то і висновок повинен бути заперечним. Оскільки в аналізованому силогізмі немає заперечних засновків, то це правило не є порушеним.</a:t>
            </a:r>
          </a:p>
          <a:p>
            <a:pPr algn="just">
              <a:lnSpc>
                <a:spcPct val="150000"/>
              </a:lnSpc>
            </a:pPr>
            <a:r>
              <a:rPr lang="uk-UA" i="1" dirty="0" smtClean="0"/>
              <a:t>6. Обидва засновки не повинні бути частковими. В аналізованому силогізмі обидва засновки є загальними, отже, це правило не порушене.</a:t>
            </a:r>
          </a:p>
          <a:p>
            <a:pPr algn="just">
              <a:lnSpc>
                <a:spcPct val="150000"/>
              </a:lnSpc>
            </a:pPr>
            <a:r>
              <a:rPr lang="uk-UA" i="1" dirty="0" smtClean="0"/>
              <a:t>7. Якщо один зі засновків є частковим, то і висновок повинен бути частковим. В аналізованому силогізмі нема часткових засновків, отже, це правило також не порушене.</a:t>
            </a:r>
          </a:p>
          <a:p>
            <a:pPr algn="just">
              <a:lnSpc>
                <a:spcPct val="150000"/>
              </a:lnSpc>
            </a:pPr>
            <a:r>
              <a:rPr lang="uk-UA" i="1" dirty="0" smtClean="0"/>
              <a:t>У підсумку отримали, що жодне з семи правил не є порушеним, отже, силогізм правильний.</a:t>
            </a:r>
          </a:p>
          <a:p>
            <a:pPr algn="just">
              <a:lnSpc>
                <a:spcPct val="150000"/>
              </a:lnSpc>
            </a:pPr>
            <a:r>
              <a:rPr lang="uk-UA" i="1" dirty="0" smtClean="0"/>
              <a:t>Зафіксовані вище критерії правильності силогізмів забезпечують коректність оцінки правильності силогізмів тільки в разі строго визначеного тлумачення тверджень, позначених символами А, Е, І, 0. Отже, вони чинні для невеликої кількості тверджень, які насправді використовують люди в своїх міркуваннях. Відношення обсягів, позначувані твердженнями А, Е, І, 0, наведені в табл. 1.</a:t>
            </a:r>
            <a:endParaRPr lang="uk-UA" i="1" dirty="0"/>
          </a:p>
        </p:txBody>
      </p:sp>
    </p:spTree>
    <p:extLst>
      <p:ext uri="{BB962C8B-B14F-4D97-AF65-F5344CB8AC3E}">
        <p14:creationId xmlns:p14="http://schemas.microsoft.com/office/powerpoint/2010/main" val="1384879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4830" y="155800"/>
            <a:ext cx="9011666" cy="6526772"/>
          </a:xfrm>
          <a:prstGeom prst="rect">
            <a:avLst/>
          </a:prstGeom>
          <a:ln/>
        </p:spPr>
        <p:style>
          <a:lnRef idx="1">
            <a:schemeClr val="accent2"/>
          </a:lnRef>
          <a:fillRef idx="1001">
            <a:schemeClr val="l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253920" tIns="31740" rIns="0" bIns="1587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2800" b="1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Силогі́зм</a:t>
            </a:r>
            <a:r>
              <a:rPr kumimoji="0" lang="uk-UA" altLang="ru-RU" sz="28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+mn-lt"/>
              </a:rPr>
              <a:t> </a:t>
            </a:r>
            <a:r>
              <a:rPr kumimoji="0" lang="uk-UA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+mn-lt"/>
              </a:rPr>
              <a:t>(</a:t>
            </a:r>
            <a:r>
              <a:rPr lang="uk-UA" altLang="ru-RU" sz="1600" dirty="0" err="1" smtClean="0">
                <a:latin typeface="+mn-lt"/>
              </a:rPr>
              <a:t>грец</a:t>
            </a:r>
            <a:r>
              <a:rPr lang="uk-UA" altLang="ru-RU" sz="1600" dirty="0" smtClean="0">
                <a:latin typeface="+mn-lt"/>
              </a:rPr>
              <a:t>.</a:t>
            </a:r>
            <a:r>
              <a:rPr kumimoji="0" lang="uk-UA" altLang="ru-RU" sz="1600" b="0" i="0" u="none" strike="noStrike" cap="none" normalizeH="0" baseline="0" dirty="0" smtClean="0">
                <a:ln>
                  <a:noFill/>
                </a:ln>
                <a:effectLst/>
                <a:latin typeface="+mn-lt"/>
                <a:hlinkClick r:id="rId3" tooltip="Грецька мова"/>
              </a:rPr>
              <a:t>.</a:t>
            </a:r>
            <a:r>
              <a:rPr kumimoji="0" lang="uk-UA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+mn-lt"/>
              </a:rPr>
              <a:t> </a:t>
            </a:r>
            <a:r>
              <a:rPr kumimoji="0" lang="uk-UA" altLang="ru-RU" sz="1600" b="0" i="1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+mn-lt"/>
              </a:rPr>
              <a:t>συλλογισμός</a:t>
            </a:r>
            <a:r>
              <a:rPr kumimoji="0" lang="uk-UA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+mn-lt"/>
              </a:rPr>
              <a:t> — міркування): </a:t>
            </a:r>
            <a:endParaRPr lang="uk-UA" altLang="ru-RU" sz="1600" dirty="0">
              <a:solidFill>
                <a:srgbClr val="202122"/>
              </a:solidFill>
              <a:latin typeface="+mn-lt"/>
            </a:endParaRPr>
          </a:p>
          <a:p>
            <a:pPr marR="0" lvl="0" indent="-285750" algn="just" defTabSz="914400" rtl="0" eaLnBrk="1" fontAlgn="base" latinLnBrk="0" hangingPunct="1">
              <a:spcBef>
                <a:spcPts val="6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uk-UA" alt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міркування, що складається з трьох простих атрибутивних висловлювань</a:t>
            </a:r>
            <a:r>
              <a:rPr kumimoji="0" lang="uk-UA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+mn-lt"/>
              </a:rPr>
              <a:t>: </a:t>
            </a:r>
            <a:r>
              <a:rPr kumimoji="0" lang="uk-UA" altLang="ru-RU" sz="1600" b="0" i="1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+mn-lt"/>
              </a:rPr>
              <a:t>двох засновків</a:t>
            </a:r>
            <a:r>
              <a:rPr kumimoji="0" lang="uk-UA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+mn-lt"/>
              </a:rPr>
              <a:t> і </a:t>
            </a:r>
            <a:r>
              <a:rPr kumimoji="0" lang="uk-UA" altLang="ru-RU" sz="1600" b="0" i="1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+mn-lt"/>
              </a:rPr>
              <a:t>одного висновку; </a:t>
            </a:r>
          </a:p>
          <a:p>
            <a:pPr lvl="0" indent="-285750"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kumimoji="0" lang="uk-UA" altLang="ru-RU" sz="1600" b="0" i="1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+mn-lt"/>
              </a:rPr>
              <a:t>дедуктивний</a:t>
            </a:r>
            <a:r>
              <a:rPr lang="uk-UA" sz="1600" dirty="0" smtClean="0"/>
              <a:t> умовивід, у якому з двох суджень, що називаються засновками, одержують зумовлене ними третє судження — висновок, </a:t>
            </a:r>
            <a:r>
              <a:rPr lang="uk-UA" sz="1600" i="1" dirty="0" smtClean="0"/>
              <a:t>причому одне з двох даних суджень неодмінно загальне</a:t>
            </a:r>
            <a:r>
              <a:rPr kumimoji="0" lang="uk-UA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+mn-lt"/>
              </a:rPr>
              <a:t>. </a:t>
            </a:r>
          </a:p>
          <a:p>
            <a:pPr lvl="0" indent="-285750"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uk-UA" sz="1600" dirty="0" smtClean="0">
                <a:latin typeface="+mn-lt"/>
              </a:rPr>
              <a:t>цей термін, створений </a:t>
            </a:r>
            <a:r>
              <a:rPr lang="uk-UA" sz="1600" dirty="0" err="1" smtClean="0">
                <a:latin typeface="+mn-lt"/>
              </a:rPr>
              <a:t>Арістотелем</a:t>
            </a:r>
            <a:r>
              <a:rPr lang="uk-UA" sz="1600" dirty="0" smtClean="0">
                <a:latin typeface="+mn-lt"/>
              </a:rPr>
              <a:t> (384-322 рр. до н.е.), філософом, який вважався батьком логіки і одним із засновників західної філософії. Це форма дедуктивної аргументації, яка починається від глобального підходу до конкретного і остаточного. </a:t>
            </a:r>
            <a:br>
              <a:rPr lang="uk-UA" sz="1600" dirty="0" smtClean="0">
                <a:latin typeface="+mn-lt"/>
              </a:rPr>
            </a:br>
            <a:r>
              <a:rPr lang="uk-UA" sz="1600" dirty="0" smtClean="0"/>
              <a:t>Це вважається логічним міркуванням </a:t>
            </a:r>
            <a:r>
              <a:rPr lang="uk-UA" sz="1600" i="1" dirty="0" err="1" smtClean="0"/>
              <a:t>par</a:t>
            </a:r>
            <a:r>
              <a:rPr lang="uk-UA" sz="1600" i="1" dirty="0" smtClean="0"/>
              <a:t> </a:t>
            </a:r>
            <a:r>
              <a:rPr lang="uk-UA" sz="1600" i="1" dirty="0" err="1" smtClean="0"/>
              <a:t>excellence</a:t>
            </a:r>
            <a:r>
              <a:rPr lang="uk-UA" sz="1600" dirty="0" smtClean="0"/>
              <a:t> для отримання абсолютно нових суджень, маючи джерелом аналізу дві відомі передумови.</a:t>
            </a:r>
          </a:p>
          <a:p>
            <a:pPr lvl="0" algn="just">
              <a:spcBef>
                <a:spcPts val="600"/>
              </a:spcBef>
            </a:pPr>
            <a:endParaRPr kumimoji="0" lang="uk-UA" altLang="ru-RU" sz="1600" b="0" i="0" u="none" strike="noStrike" cap="none" normalizeH="0" baseline="0" dirty="0" smtClean="0">
              <a:ln>
                <a:noFill/>
              </a:ln>
              <a:solidFill>
                <a:srgbClr val="202122"/>
              </a:solidFill>
              <a:effectLst/>
              <a:latin typeface="+mn-lt"/>
            </a:endParaRPr>
          </a:p>
          <a:p>
            <a:pPr marR="0" lvl="0" indent="-342900" algn="just" defTabSz="914400" rtl="0" eaLnBrk="1" fontAlgn="base" latinLnBrk="0" hangingPunct="1">
              <a:spcBef>
                <a:spcPts val="6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l-GR" altLang="ru-RU" sz="1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</a:rPr>
              <a:t>Засновок </a:t>
            </a:r>
            <a:r>
              <a:rPr kumimoji="0" lang="el-GR" altLang="ru-RU" sz="1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</a:rPr>
              <a:t>силогізму поділяють на </a:t>
            </a:r>
            <a:r>
              <a:rPr kumimoji="0" lang="el-GR" altLang="ru-RU" sz="16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</a:rPr>
              <a:t>більший</a:t>
            </a:r>
            <a:r>
              <a:rPr kumimoji="0" lang="el-GR" altLang="ru-RU" sz="1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</a:rPr>
              <a:t> </a:t>
            </a:r>
            <a:r>
              <a:rPr kumimoji="0" lang="el-GR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+mn-lt"/>
              </a:rPr>
              <a:t>(який містить предикат висновку) </a:t>
            </a:r>
            <a:r>
              <a:rPr kumimoji="0" lang="el-GR" altLang="ru-RU" sz="1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</a:rPr>
              <a:t>і </a:t>
            </a:r>
            <a:r>
              <a:rPr kumimoji="0" lang="el-GR" altLang="ru-RU" sz="16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</a:rPr>
              <a:t>менший</a:t>
            </a:r>
            <a:r>
              <a:rPr kumimoji="0" lang="el-GR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+mn-lt"/>
              </a:rPr>
              <a:t> (який містить суб'єкт висновку</a:t>
            </a:r>
            <a:r>
              <a:rPr kumimoji="0" lang="el-GR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+mn-lt"/>
              </a:rPr>
              <a:t>).</a:t>
            </a:r>
            <a:endParaRPr kumimoji="0" lang="uk-UA" altLang="ru-RU" sz="1600" b="0" i="0" u="none" strike="noStrike" cap="none" normalizeH="0" baseline="0" dirty="0" smtClean="0">
              <a:ln>
                <a:noFill/>
              </a:ln>
              <a:solidFill>
                <a:srgbClr val="202122"/>
              </a:solidFill>
              <a:effectLst/>
              <a:latin typeface="+mn-lt"/>
            </a:endParaRPr>
          </a:p>
          <a:p>
            <a:pPr marR="0" lvl="0" indent="-342900" algn="just" defTabSz="914400" rtl="0" eaLnBrk="1" fontAlgn="base" latinLnBrk="0" hangingPunct="1">
              <a:spcBef>
                <a:spcPts val="6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l-GR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+mn-lt"/>
              </a:rPr>
              <a:t>За </a:t>
            </a:r>
            <a:r>
              <a:rPr kumimoji="0" lang="el-GR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+mn-lt"/>
              </a:rPr>
              <a:t>положенням середнього терміну силогізми поділяють на </a:t>
            </a:r>
            <a:r>
              <a:rPr kumimoji="0" lang="el-GR" altLang="ru-RU" sz="1600" b="0" i="1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+mn-lt"/>
              </a:rPr>
              <a:t>фігури</a:t>
            </a:r>
            <a:r>
              <a:rPr kumimoji="0" lang="el-GR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+mn-lt"/>
              </a:rPr>
              <a:t>, а останні за логічною формою засновків і висновку — на </a:t>
            </a:r>
            <a:r>
              <a:rPr kumimoji="0" lang="el-GR" altLang="ru-RU" sz="1600" b="0" i="1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+mn-lt"/>
              </a:rPr>
              <a:t>модуси</a:t>
            </a:r>
            <a:r>
              <a:rPr kumimoji="0" lang="el-GR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+mn-lt"/>
              </a:rPr>
              <a:t>.</a:t>
            </a:r>
            <a:endParaRPr lang="uk-UA" altLang="ru-RU" sz="1600" dirty="0">
              <a:latin typeface="+mn-lt"/>
            </a:endParaRPr>
          </a:p>
          <a:p>
            <a:pPr marR="0" lvl="0" algn="just" defTabSz="914400" rtl="0" eaLnBrk="1" fontAlgn="base" latinLnBrk="0" hangingPunct="1">
              <a:spcBef>
                <a:spcPts val="600"/>
              </a:spcBef>
              <a:spcAft>
                <a:spcPct val="0"/>
              </a:spcAft>
              <a:buClrTx/>
              <a:buSzTx/>
              <a:tabLst/>
            </a:pPr>
            <a:r>
              <a:rPr kumimoji="0" lang="el-GR" altLang="ru-RU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+mn-lt"/>
              </a:rPr>
              <a:t>Приклад </a:t>
            </a:r>
            <a:r>
              <a:rPr kumimoji="0" lang="el-GR" altLang="ru-RU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+mn-lt"/>
              </a:rPr>
              <a:t>силогізму</a:t>
            </a:r>
            <a:r>
              <a:rPr kumimoji="0" lang="el-GR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+mn-lt"/>
              </a:rPr>
              <a:t>:</a:t>
            </a:r>
            <a:endParaRPr kumimoji="0" lang="el-GR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1" indent="-457200" algn="ctr" defTabSz="914400" rtl="0" eaLnBrk="0" fontAlgn="base" latinLnBrk="0" hangingPunct="0"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+mn-lt"/>
              </a:rPr>
              <a:t>Усі люди смертні (</a:t>
            </a:r>
            <a:r>
              <a:rPr kumimoji="0" lang="el-GR" altLang="ru-RU" sz="1600" b="0" i="1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</a:rPr>
              <a:t>більший засновок</a:t>
            </a:r>
            <a:r>
              <a:rPr kumimoji="0" lang="el-GR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+mn-lt"/>
              </a:rPr>
              <a:t>)</a:t>
            </a:r>
          </a:p>
          <a:p>
            <a:pPr marL="0" marR="0" lvl="1" indent="-457200" algn="ctr" defTabSz="914400" rtl="0" eaLnBrk="0" fontAlgn="base" latinLnBrk="0" hangingPunct="0"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+mn-lt"/>
              </a:rPr>
              <a:t>Аристотель </a:t>
            </a:r>
            <a:r>
              <a:rPr kumimoji="0" lang="el-GR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+mn-lt"/>
              </a:rPr>
              <a:t>— людина (</a:t>
            </a:r>
            <a:r>
              <a:rPr kumimoji="0" lang="el-GR" altLang="ru-RU" sz="1600" b="0" i="1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</a:rPr>
              <a:t>менший засновок</a:t>
            </a:r>
            <a:r>
              <a:rPr kumimoji="0" lang="el-GR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+mn-lt"/>
              </a:rPr>
              <a:t>)</a:t>
            </a:r>
          </a:p>
          <a:p>
            <a:pPr marL="0" marR="0" lvl="1" indent="-457200" algn="ctr" defTabSz="914400" rtl="0" eaLnBrk="0" fontAlgn="base" latinLnBrk="0" hangingPunct="0"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+mn-lt"/>
              </a:rPr>
              <a:t>------------</a:t>
            </a:r>
          </a:p>
          <a:p>
            <a:pPr marL="0" marR="0" lvl="1" indent="-457200" algn="ctr" defTabSz="914400" rtl="0" eaLnBrk="0" fontAlgn="base" latinLnBrk="0" hangingPunct="0"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+mn-lt"/>
              </a:rPr>
              <a:t>Аристотель — смертний (</a:t>
            </a:r>
            <a:r>
              <a:rPr kumimoji="0" lang="el-GR" altLang="ru-RU" sz="1600" b="0" i="1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</a:rPr>
              <a:t>висновок</a:t>
            </a:r>
            <a:r>
              <a:rPr kumimoji="0" lang="el-GR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+mn-lt"/>
              </a:rPr>
              <a:t>)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831" y="6587254"/>
            <a:ext cx="911916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/>
              <a:t>https://uk.wikipedia.org/wiki/%D0%A1%D0%B8%D0%BB%D0%BE%D0%B3%D1%96%D0%B7%D0%BC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13787622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964488" cy="23083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i="1" dirty="0" smtClean="0"/>
              <a:t>Якщо твердженням, що позначувані символами А, Е, І, О, поставити у відповідність інші відношення обсягів, наприклад, якщо твердження А тлумачити як </a:t>
            </a:r>
            <a:r>
              <a:rPr lang="uk-UA" i="1" dirty="0" err="1" smtClean="0"/>
              <a:t>загальностверджувальний</a:t>
            </a:r>
            <a:r>
              <a:rPr lang="uk-UA" i="1" dirty="0" smtClean="0"/>
              <a:t> невидільний вислів, то, з одного боку, можна підібрати приклади силогізмів, які є правильними згідно з наведеними критеріями правильності, однак насправді вони не є правильними, оскільки з істинних засновків отримуємо хибні висновки. З іншого боку, деякі справді правильні силогізми, відповідно до зазначених критеріїв, будуть оцінені як неправильні.</a:t>
            </a:r>
            <a:endParaRPr lang="uk-UA" dirty="0"/>
          </a:p>
        </p:txBody>
      </p:sp>
      <p:pic>
        <p:nvPicPr>
          <p:cNvPr id="9218" name="Picture 2" descr="Відношення обсягів суб'єкта та предиката у твердженнях, для яких чинні критерії правильності силогізмів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956" y="2496964"/>
            <a:ext cx="4820747" cy="436103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4" name="Прямоугольник 3"/>
          <p:cNvSpPr/>
          <p:nvPr/>
        </p:nvSpPr>
        <p:spPr>
          <a:xfrm>
            <a:off x="5034895" y="6396335"/>
            <a:ext cx="4222273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sz="1200" dirty="0" smtClean="0"/>
              <a:t>https://westudents.com.ua/glavy/35117-lektsya-6-oposeredkovan-vivodi-silogzmi.html</a:t>
            </a:r>
            <a:endParaRPr lang="uk-UA" sz="1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148064" y="2835644"/>
            <a:ext cx="3995936" cy="147732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b="1" i="1" dirty="0"/>
              <a:t>Таблиця 1. Відношення обсягів суб'єкта та предиката у твердженнях, для яких чинні критерії правильності силогізмів</a:t>
            </a:r>
          </a:p>
        </p:txBody>
      </p:sp>
    </p:spTree>
    <p:extLst>
      <p:ext uri="{BB962C8B-B14F-4D97-AF65-F5344CB8AC3E}">
        <p14:creationId xmlns:p14="http://schemas.microsoft.com/office/powerpoint/2010/main" val="11435608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15554" y="253452"/>
            <a:ext cx="7421017" cy="120032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b="1" dirty="0" smtClean="0"/>
              <a:t>Діаграма Венна</a:t>
            </a:r>
            <a:r>
              <a:rPr lang="uk-UA" dirty="0" smtClean="0"/>
              <a:t> ( </a:t>
            </a:r>
            <a:r>
              <a:rPr lang="uk-UA" dirty="0" err="1" smtClean="0"/>
              <a:t>англ</a:t>
            </a:r>
            <a:r>
              <a:rPr lang="uk-UA" dirty="0" smtClean="0"/>
              <a:t>. </a:t>
            </a:r>
            <a:r>
              <a:rPr lang="uk-UA" i="1" dirty="0" err="1" smtClean="0"/>
              <a:t>Venn</a:t>
            </a:r>
            <a:r>
              <a:rPr lang="uk-UA" i="1" dirty="0" smtClean="0"/>
              <a:t> </a:t>
            </a:r>
            <a:r>
              <a:rPr lang="uk-UA" i="1" dirty="0" err="1" smtClean="0"/>
              <a:t>diagram</a:t>
            </a:r>
            <a:r>
              <a:rPr lang="uk-UA" dirty="0" smtClean="0"/>
              <a:t>) — </a:t>
            </a:r>
            <a:r>
              <a:rPr lang="uk-UA" sz="1600" dirty="0" smtClean="0"/>
              <a:t>діаграма, що показує всі можливі логічні відношення для скінченного набору множин</a:t>
            </a:r>
            <a:r>
              <a:rPr lang="uk-UA" dirty="0" smtClean="0"/>
              <a:t>. </a:t>
            </a: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</a:rPr>
              <a:t>Д</a:t>
            </a: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іаграми Ейлера-Венна допомагають у вирішенні подібних завдань</a:t>
            </a:r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uk-UA" dirty="0"/>
          </a:p>
        </p:txBody>
      </p:sp>
      <p:pic>
        <p:nvPicPr>
          <p:cNvPr id="4" name="Picture 4" descr="https://upload.wikimedia.org/wikipedia/commons/thumb/7/7a/Venn_diagram_cmyk.svg/800px-Venn_diagram_cmyk.sv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6599" y="1700808"/>
            <a:ext cx="2789838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5496" y="4379906"/>
            <a:ext cx="9036496" cy="189282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uk-UA" dirty="0" smtClean="0"/>
              <a:t>ПОСИЛАННЯ З ВДАЛИМИ ПРИКЛАДАМИ:</a:t>
            </a:r>
          </a:p>
          <a:p>
            <a:pPr>
              <a:lnSpc>
                <a:spcPct val="150000"/>
              </a:lnSpc>
            </a:pPr>
            <a:r>
              <a:rPr lang="ru-RU" sz="1200" dirty="0" smtClean="0">
                <a:hlinkClick r:id="rId3"/>
              </a:rPr>
              <a:t>1, </a:t>
            </a:r>
            <a:r>
              <a:rPr lang="ru-RU" sz="1200" dirty="0" err="1" smtClean="0">
                <a:hlinkClick r:id="rId3"/>
              </a:rPr>
              <a:t>Графічні</a:t>
            </a:r>
            <a:r>
              <a:rPr lang="ru-RU" sz="1200" dirty="0" smtClean="0">
                <a:hlinkClick r:id="rId3"/>
              </a:rPr>
              <a:t> </a:t>
            </a:r>
            <a:r>
              <a:rPr lang="ru-RU" sz="1200" dirty="0" err="1">
                <a:hlinkClick r:id="rId3"/>
              </a:rPr>
              <a:t>методи</a:t>
            </a:r>
            <a:r>
              <a:rPr lang="ru-RU" sz="1200" dirty="0">
                <a:hlinkClick r:id="rId3"/>
              </a:rPr>
              <a:t> </a:t>
            </a:r>
            <a:r>
              <a:rPr lang="ru-RU" sz="1200" dirty="0" err="1">
                <a:hlinkClick r:id="rId3"/>
              </a:rPr>
              <a:t>виявлення</a:t>
            </a:r>
            <a:r>
              <a:rPr lang="ru-RU" sz="1200" dirty="0">
                <a:hlinkClick r:id="rId3"/>
              </a:rPr>
              <a:t> </a:t>
            </a:r>
            <a:r>
              <a:rPr lang="ru-RU" sz="1200" dirty="0" err="1">
                <a:hlinkClick r:id="rId3"/>
              </a:rPr>
              <a:t>правильності</a:t>
            </a:r>
            <a:r>
              <a:rPr lang="ru-RU" sz="1200" dirty="0">
                <a:hlinkClick r:id="rId3"/>
              </a:rPr>
              <a:t> </a:t>
            </a:r>
            <a:r>
              <a:rPr lang="ru-RU" sz="1200" dirty="0" err="1" smtClean="0">
                <a:hlinkClick r:id="rId3"/>
              </a:rPr>
              <a:t>силогізмів</a:t>
            </a:r>
            <a:r>
              <a:rPr lang="ru-RU" sz="1200" dirty="0" smtClean="0">
                <a:hlinkClick r:id="rId3"/>
              </a:rPr>
              <a:t> </a:t>
            </a:r>
            <a:r>
              <a:rPr lang="en-GB" sz="1200" dirty="0" smtClean="0">
                <a:hlinkClick r:id="rId3"/>
              </a:rPr>
              <a:t>https</a:t>
            </a:r>
            <a:r>
              <a:rPr lang="en-GB" sz="1200" dirty="0">
                <a:hlinkClick r:id="rId3"/>
              </a:rPr>
              <a:t>://</a:t>
            </a:r>
            <a:r>
              <a:rPr lang="en-GB" sz="1200" dirty="0" smtClean="0">
                <a:hlinkClick r:id="rId3"/>
              </a:rPr>
              <a:t>pidru4niki.com/1081080637652/logika/grafichni_metodi_viyavlennya_pravilnosti_silogizmiv</a:t>
            </a:r>
            <a:endParaRPr lang="uk-UA" sz="1200" dirty="0" smtClean="0"/>
          </a:p>
          <a:p>
            <a:pPr>
              <a:lnSpc>
                <a:spcPct val="150000"/>
              </a:lnSpc>
            </a:pPr>
            <a:r>
              <a:rPr lang="ru-RU" sz="1200" dirty="0" smtClean="0"/>
              <a:t>2. </a:t>
            </a:r>
            <a:r>
              <a:rPr lang="ru-RU" sz="1200" dirty="0" err="1" smtClean="0"/>
              <a:t>Навчально-методичний</a:t>
            </a:r>
            <a:r>
              <a:rPr lang="ru-RU" sz="1200" dirty="0" smtClean="0"/>
              <a:t> </a:t>
            </a:r>
            <a:r>
              <a:rPr lang="ru-RU" sz="1200" dirty="0" err="1"/>
              <a:t>посібник</a:t>
            </a:r>
            <a:r>
              <a:rPr lang="ru-RU" sz="1200" dirty="0"/>
              <a:t> з </a:t>
            </a:r>
            <a:r>
              <a:rPr lang="ru-RU" sz="1200" dirty="0" err="1"/>
              <a:t>навчальної</a:t>
            </a:r>
            <a:r>
              <a:rPr lang="ru-RU" sz="1200" dirty="0"/>
              <a:t> </a:t>
            </a:r>
            <a:r>
              <a:rPr lang="ru-RU" sz="1200" dirty="0" err="1"/>
              <a:t>дисципліни</a:t>
            </a:r>
            <a:r>
              <a:rPr lang="ru-RU" sz="1200" dirty="0"/>
              <a:t> «</a:t>
            </a:r>
            <a:r>
              <a:rPr lang="ru-RU" sz="1200" dirty="0" err="1"/>
              <a:t>Логіка</a:t>
            </a:r>
            <a:r>
              <a:rPr lang="ru-RU" sz="1200" dirty="0"/>
              <a:t>» (</a:t>
            </a:r>
            <a:r>
              <a:rPr lang="ru-RU" sz="1200" dirty="0" err="1"/>
              <a:t>відповідно</a:t>
            </a:r>
            <a:r>
              <a:rPr lang="ru-RU" sz="1200" dirty="0"/>
              <a:t> до </a:t>
            </a:r>
            <a:r>
              <a:rPr lang="ru-RU" sz="1200" dirty="0" err="1"/>
              <a:t>вимог</a:t>
            </a:r>
            <a:r>
              <a:rPr lang="ru-RU" sz="1200" dirty="0"/>
              <a:t> </a:t>
            </a:r>
            <a:r>
              <a:rPr lang="en-GB" sz="1200" dirty="0"/>
              <a:t>ECTS) </a:t>
            </a:r>
            <a:r>
              <a:rPr lang="ru-RU" sz="1200" dirty="0"/>
              <a:t>для </a:t>
            </a:r>
            <a:r>
              <a:rPr lang="ru-RU" sz="1200" dirty="0" err="1"/>
              <a:t>студентів</a:t>
            </a:r>
            <a:r>
              <a:rPr lang="ru-RU" sz="1200" dirty="0"/>
              <a:t> І курсу / уклад.: О. Г. </a:t>
            </a:r>
            <a:r>
              <a:rPr lang="ru-RU" sz="1200" dirty="0" err="1"/>
              <a:t>Данильян</a:t>
            </a:r>
            <a:r>
              <a:rPr lang="ru-RU" sz="1200" dirty="0"/>
              <a:t>, О. М. Юркевич, Е. А. </a:t>
            </a:r>
            <a:r>
              <a:rPr lang="ru-RU" sz="1200" dirty="0" err="1"/>
              <a:t>Кальницький</a:t>
            </a:r>
            <a:r>
              <a:rPr lang="ru-RU" sz="1200" dirty="0"/>
              <a:t> та </a:t>
            </a:r>
            <a:r>
              <a:rPr lang="ru-RU" sz="1200" dirty="0" err="1"/>
              <a:t>ін</a:t>
            </a:r>
            <a:r>
              <a:rPr lang="ru-RU" sz="1200" dirty="0"/>
              <a:t>. – </a:t>
            </a:r>
            <a:r>
              <a:rPr lang="ru-RU" sz="1200" dirty="0" err="1"/>
              <a:t>Харків</a:t>
            </a:r>
            <a:r>
              <a:rPr lang="ru-RU" sz="1200" dirty="0"/>
              <a:t> : Право, 2020. – 110 с. </a:t>
            </a:r>
            <a:endParaRPr lang="uk-UA" sz="1200" dirty="0" smtClean="0"/>
          </a:p>
          <a:p>
            <a:pPr>
              <a:lnSpc>
                <a:spcPct val="150000"/>
              </a:lnSpc>
            </a:pPr>
            <a:r>
              <a:rPr lang="en-GB" sz="1200" dirty="0" smtClean="0"/>
              <a:t>https</a:t>
            </a:r>
            <a:r>
              <a:rPr lang="en-GB" sz="1200" dirty="0"/>
              <a:t>://library.nlu.edu.ua/POLN_TEXT/POSIBNIKI_2020/nmp_Logika_2020.pdf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3074804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2828836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uk-UA" sz="5400" b="1" i="1" dirty="0" smtClean="0"/>
              <a:t>Варіант 1</a:t>
            </a:r>
            <a:endParaRPr lang="uk-UA" sz="5400" b="1" i="1" dirty="0"/>
          </a:p>
        </p:txBody>
      </p:sp>
    </p:spTree>
    <p:extLst>
      <p:ext uri="{BB962C8B-B14F-4D97-AF65-F5344CB8AC3E}">
        <p14:creationId xmlns:p14="http://schemas.microsoft.com/office/powerpoint/2010/main" val="1793059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97346"/>
            <a:ext cx="7416824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i="1" dirty="0" smtClean="0"/>
              <a:t>Існує кілька типів силогізмів - </a:t>
            </a:r>
            <a:r>
              <a:rPr lang="uk-UA" dirty="0" smtClean="0"/>
              <a:t>категоріальний, умовний, диз’юнктивний тощо - але основною є </a:t>
            </a:r>
            <a:r>
              <a:rPr lang="uk-UA" dirty="0" err="1" smtClean="0"/>
              <a:t>арістотелівська</a:t>
            </a:r>
            <a:r>
              <a:rPr lang="uk-UA" dirty="0" smtClean="0"/>
              <a:t>, яка відповідає категоріальній.</a:t>
            </a:r>
          </a:p>
          <a:p>
            <a:pPr algn="just">
              <a:lnSpc>
                <a:spcPct val="150000"/>
              </a:lnSpc>
            </a:pPr>
            <a:endParaRPr lang="uk-UA" dirty="0" smtClean="0"/>
          </a:p>
          <a:p>
            <a:pPr algn="just">
              <a:lnSpc>
                <a:spcPct val="150000"/>
              </a:lnSpc>
            </a:pPr>
            <a:r>
              <a:rPr lang="uk-UA" b="1" dirty="0" smtClean="0"/>
              <a:t>Елементи силогізму (структура)</a:t>
            </a:r>
          </a:p>
          <a:p>
            <a:pPr algn="just">
              <a:lnSpc>
                <a:spcPct val="150000"/>
              </a:lnSpc>
            </a:pPr>
            <a:endParaRPr lang="uk-UA" dirty="0" smtClean="0"/>
          </a:p>
          <a:p>
            <a:pPr algn="just">
              <a:lnSpc>
                <a:spcPct val="150000"/>
              </a:lnSpc>
            </a:pPr>
            <a:r>
              <a:rPr lang="uk-UA" dirty="0" smtClean="0"/>
              <a:t>Силогізм складається з трьох суджень або пропозицій: основної або загальної передумови, другорядної або конкретної передумови та висновку.</a:t>
            </a:r>
          </a:p>
          <a:p>
            <a:pPr algn="just">
              <a:lnSpc>
                <a:spcPct val="150000"/>
              </a:lnSpc>
            </a:pPr>
            <a:r>
              <a:rPr lang="uk-UA" dirty="0" smtClean="0"/>
              <a:t>Пропозиції, у свою чергу, складаються з трьох термінів: другорядного або предметного </a:t>
            </a:r>
            <a:r>
              <a:rPr lang="uk-UA" dirty="0" err="1" smtClean="0"/>
              <a:t>терміна</a:t>
            </a:r>
            <a:r>
              <a:rPr lang="uk-UA" dirty="0" smtClean="0"/>
              <a:t>, головного або предикатного </a:t>
            </a:r>
            <a:r>
              <a:rPr lang="uk-UA" dirty="0" err="1" smtClean="0"/>
              <a:t>терміна</a:t>
            </a:r>
            <a:r>
              <a:rPr lang="uk-UA" dirty="0" smtClean="0"/>
              <a:t> та середнього або загального </a:t>
            </a:r>
            <a:r>
              <a:rPr lang="uk-UA" dirty="0" err="1" smtClean="0"/>
              <a:t>терміна</a:t>
            </a:r>
            <a:r>
              <a:rPr lang="uk-UA" dirty="0" smtClean="0"/>
              <a:t> (які поділяють ці дві передумови).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99352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749675"/>
            <a:ext cx="8865412" cy="163121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uk-UA" b="1" dirty="0" smtClean="0"/>
              <a:t>Основна передумова</a:t>
            </a:r>
            <a:endParaRPr lang="uk-UA" dirty="0" smtClean="0"/>
          </a:p>
          <a:p>
            <a:pPr algn="just">
              <a:spcBef>
                <a:spcPts val="600"/>
              </a:spcBef>
            </a:pPr>
            <a:r>
              <a:rPr lang="uk-UA" dirty="0" smtClean="0"/>
              <a:t>"Всі люди смертні".</a:t>
            </a:r>
          </a:p>
          <a:p>
            <a:pPr algn="just">
              <a:spcBef>
                <a:spcPts val="600"/>
              </a:spcBef>
            </a:pPr>
            <a:r>
              <a:rPr lang="uk-UA" dirty="0" smtClean="0"/>
              <a:t>У основній передумові предметом буде "всі люди", присудок "смертний", а середній термін "люди", який у другорядному передумові міститься в присудку. Взаємозв'язок між головним і другорядним приміщеннями відомий як аргумент.</a:t>
            </a:r>
            <a:endParaRPr lang="uk-UA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3786" y="3494325"/>
            <a:ext cx="8849130" cy="324704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uk-UA" b="1" dirty="0"/>
              <a:t>Незначні передумови </a:t>
            </a:r>
            <a:endParaRPr lang="uk-UA" b="1" dirty="0" smtClean="0"/>
          </a:p>
          <a:p>
            <a:pPr algn="just">
              <a:spcBef>
                <a:spcPts val="600"/>
              </a:spcBef>
            </a:pPr>
            <a:r>
              <a:rPr lang="uk-UA" dirty="0" smtClean="0"/>
              <a:t>"Сократ - це людина".</a:t>
            </a:r>
          </a:p>
          <a:p>
            <a:pPr algn="just">
              <a:spcBef>
                <a:spcPts val="600"/>
              </a:spcBef>
            </a:pPr>
            <a:r>
              <a:rPr lang="uk-UA" dirty="0" smtClean="0"/>
              <a:t>Тут ми бачимо, що другорядна передумова включена в силогізм, середина якого у формі предикатів. Це завжди друга передумова. З поєднання обох вийде висновок.</a:t>
            </a:r>
          </a:p>
          <a:p>
            <a:pPr algn="just">
              <a:spcBef>
                <a:spcPts val="600"/>
              </a:spcBef>
            </a:pPr>
            <a:r>
              <a:rPr lang="uk-UA" b="1" dirty="0" smtClean="0"/>
              <a:t>Висновок</a:t>
            </a:r>
            <a:endParaRPr lang="uk-UA" dirty="0" smtClean="0"/>
          </a:p>
          <a:p>
            <a:pPr algn="just">
              <a:spcBef>
                <a:spcPts val="600"/>
              </a:spcBef>
            </a:pPr>
            <a:r>
              <a:rPr lang="uk-UA" dirty="0" smtClean="0"/>
              <a:t>"Сократ смертний".</a:t>
            </a:r>
          </a:p>
          <a:p>
            <a:pPr algn="just">
              <a:spcBef>
                <a:spcPts val="600"/>
              </a:spcBef>
            </a:pPr>
            <a:r>
              <a:rPr lang="uk-UA" dirty="0" smtClean="0"/>
              <a:t>Якщо ми будемо слідувати </a:t>
            </a:r>
            <a:r>
              <a:rPr lang="uk-UA" dirty="0" err="1" smtClean="0"/>
              <a:t>арістотелівським</a:t>
            </a:r>
            <a:r>
              <a:rPr lang="uk-UA" dirty="0" smtClean="0"/>
              <a:t> міркуванням, говорячи, що всі люди смертні, і стверджуючи, що Сократ - це людина, незаперечним буде висновок, що, очевидно, Сократ є смертним як людина.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619672" y="116632"/>
            <a:ext cx="5215666" cy="143116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uk-UA" dirty="0" smtClean="0"/>
              <a:t>Класичний приклад відображення елементів:</a:t>
            </a:r>
          </a:p>
          <a:p>
            <a:pPr algn="just">
              <a:spcBef>
                <a:spcPts val="600"/>
              </a:spcBef>
            </a:pPr>
            <a:r>
              <a:rPr lang="uk-UA" dirty="0" smtClean="0"/>
              <a:t>Основна передумова: усі чоловіки смертні.</a:t>
            </a:r>
          </a:p>
          <a:p>
            <a:pPr algn="just">
              <a:spcBef>
                <a:spcPts val="600"/>
              </a:spcBef>
            </a:pPr>
            <a:r>
              <a:rPr lang="uk-UA" dirty="0" smtClean="0"/>
              <a:t>Незначні передумови: Сократ - це людина.</a:t>
            </a:r>
          </a:p>
          <a:p>
            <a:pPr algn="just">
              <a:spcBef>
                <a:spcPts val="600"/>
              </a:spcBef>
            </a:pPr>
            <a:r>
              <a:rPr lang="uk-UA" dirty="0" smtClean="0"/>
              <a:t>Висновок: Сократ смертний.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16598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60648"/>
            <a:ext cx="748883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dirty="0" smtClean="0"/>
              <a:t>Пропозиції - це твердження або судження, які можна класифікувати відповідно до їх кількості або обсягу (універсального чи конкретного) та їх якості (стверджуючого чи негативного).</a:t>
            </a:r>
          </a:p>
          <a:p>
            <a:pPr algn="just">
              <a:lnSpc>
                <a:spcPct val="150000"/>
              </a:lnSpc>
            </a:pPr>
            <a:r>
              <a:rPr lang="uk-UA" dirty="0" smtClean="0"/>
              <a:t>Із поєднання цих двох критеріїв виникають чотири види суджень: </a:t>
            </a:r>
            <a:r>
              <a:rPr lang="uk-UA" dirty="0" err="1" smtClean="0"/>
              <a:t>загальноосвітнювальні</a:t>
            </a:r>
            <a:r>
              <a:rPr lang="uk-UA" dirty="0" smtClean="0"/>
              <a:t>, </a:t>
            </a:r>
            <a:r>
              <a:rPr lang="uk-UA" dirty="0" err="1" smtClean="0"/>
              <a:t>загальнонегативні</a:t>
            </a:r>
            <a:r>
              <a:rPr lang="uk-UA" dirty="0" smtClean="0"/>
              <a:t>, </a:t>
            </a:r>
            <a:r>
              <a:rPr lang="uk-UA" dirty="0" err="1" smtClean="0"/>
              <a:t>особливоствердні</a:t>
            </a:r>
            <a:r>
              <a:rPr lang="uk-UA" dirty="0" smtClean="0"/>
              <a:t> та особливо негативні.</a:t>
            </a:r>
          </a:p>
          <a:p>
            <a:pPr algn="just">
              <a:lnSpc>
                <a:spcPct val="150000"/>
              </a:lnSpc>
            </a:pPr>
            <a:endParaRPr lang="uk-UA" dirty="0" smtClean="0"/>
          </a:p>
          <a:p>
            <a:pPr algn="just">
              <a:lnSpc>
                <a:spcPct val="150000"/>
              </a:lnSpc>
            </a:pPr>
            <a:r>
              <a:rPr lang="uk-UA" dirty="0" smtClean="0"/>
              <a:t>"Усі люди смертні" може бути прикладом універсального стверджувального судження; "Люди - не птахи", негативне загальне судження; "Сократ - це людина", конкретне ствердне судження, а "Карлос - не птах", особливе негативне судження.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69630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4624"/>
            <a:ext cx="3098925" cy="46166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ru-RU" sz="2400" b="1" dirty="0"/>
              <a:t>Правила </a:t>
            </a:r>
            <a:r>
              <a:rPr lang="ru-RU" sz="2400" b="1" dirty="0" err="1"/>
              <a:t>силогізмів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616614"/>
            <a:ext cx="8712968" cy="612475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uk-UA" dirty="0" smtClean="0"/>
              <a:t>Щоб силогізм був дійсним і не вважався неправдивим твердженням (тобто помилкою), він повинен відповідати ряду правил:</a:t>
            </a:r>
          </a:p>
          <a:p>
            <a:pPr algn="just">
              <a:spcBef>
                <a:spcPts val="600"/>
              </a:spcBef>
            </a:pPr>
            <a:r>
              <a:rPr lang="uk-UA" b="1" dirty="0" smtClean="0"/>
              <a:t>Три терміни</a:t>
            </a:r>
            <a:endParaRPr lang="uk-UA" dirty="0" smtClean="0"/>
          </a:p>
          <a:p>
            <a:pPr algn="just">
              <a:spcBef>
                <a:spcPts val="600"/>
              </a:spcBef>
            </a:pPr>
            <a:r>
              <a:rPr lang="uk-UA" dirty="0" smtClean="0"/>
              <a:t>Кожен силогізм повинен складатися з трьох термінів: суб’єкта, присудка та середнього </a:t>
            </a:r>
            <a:r>
              <a:rPr lang="uk-UA" dirty="0" err="1" smtClean="0"/>
              <a:t>терміна</a:t>
            </a:r>
            <a:r>
              <a:rPr lang="uk-UA" dirty="0" smtClean="0"/>
              <a:t>. Наприклад, якщо додати інший предмет, це буде неправдивим твердженням.</a:t>
            </a:r>
          </a:p>
          <a:p>
            <a:pPr algn="just">
              <a:spcBef>
                <a:spcPts val="600"/>
              </a:spcBef>
            </a:pPr>
            <a:r>
              <a:rPr lang="uk-UA" b="1" dirty="0" smtClean="0"/>
              <a:t>Універсальний середній термін</a:t>
            </a:r>
            <a:endParaRPr lang="uk-UA" dirty="0" smtClean="0"/>
          </a:p>
          <a:p>
            <a:pPr algn="just">
              <a:spcBef>
                <a:spcPts val="600"/>
              </a:spcBef>
            </a:pPr>
            <a:r>
              <a:rPr lang="uk-UA" dirty="0" smtClean="0"/>
              <a:t>Середній термін, принаймні в одному із суджень, повинен бути універсальним ("чоловіки", у силогізмі Сократа).</a:t>
            </a:r>
          </a:p>
          <a:p>
            <a:pPr algn="just">
              <a:spcBef>
                <a:spcPts val="600"/>
              </a:spcBef>
            </a:pPr>
            <a:r>
              <a:rPr lang="uk-UA" dirty="0" smtClean="0"/>
              <a:t>Це означає, що з двох конкретних суджень без універсальних середніх термінів не можна зробити дійсний висновок.</a:t>
            </a:r>
          </a:p>
          <a:p>
            <a:pPr algn="just">
              <a:spcBef>
                <a:spcPts val="600"/>
              </a:spcBef>
            </a:pPr>
            <a:r>
              <a:rPr lang="uk-UA" b="1" dirty="0" smtClean="0"/>
              <a:t>Висновок зроблений</a:t>
            </a:r>
            <a:endParaRPr lang="uk-UA" dirty="0" smtClean="0"/>
          </a:p>
          <a:p>
            <a:pPr algn="just">
              <a:spcBef>
                <a:spcPts val="600"/>
              </a:spcBef>
            </a:pPr>
            <a:r>
              <a:rPr lang="uk-UA" dirty="0" smtClean="0"/>
              <a:t>Висновок повинен випливати з судження. Висновок, крім умов, включених до судження, був би неправдивим твердженням.</a:t>
            </a:r>
          </a:p>
          <a:p>
            <a:pPr algn="just">
              <a:spcBef>
                <a:spcPts val="600"/>
              </a:spcBef>
            </a:pPr>
            <a:r>
              <a:rPr lang="uk-UA" b="1" dirty="0" smtClean="0"/>
              <a:t>Стверджувальні та негативні правила</a:t>
            </a:r>
          </a:p>
          <a:p>
            <a:pPr algn="just">
              <a:spcBef>
                <a:spcPts val="600"/>
              </a:spcBef>
            </a:pPr>
            <a:r>
              <a:rPr lang="uk-UA" dirty="0" smtClean="0"/>
              <a:t>Дві стверджуючі передумови не можуть дати негативного висновку (наприклад, "всі коні чотириногі; </a:t>
            </a:r>
            <a:r>
              <a:rPr lang="uk-UA" dirty="0" err="1" smtClean="0"/>
              <a:t>Люсеро</a:t>
            </a:r>
            <a:r>
              <a:rPr lang="uk-UA" dirty="0" smtClean="0"/>
              <a:t> - кінь; </a:t>
            </a:r>
            <a:r>
              <a:rPr lang="uk-UA" dirty="0" err="1" smtClean="0"/>
              <a:t>Люсеро</a:t>
            </a:r>
            <a:r>
              <a:rPr lang="uk-UA" dirty="0" smtClean="0"/>
              <a:t> не чотириногий").</a:t>
            </a:r>
          </a:p>
          <a:p>
            <a:pPr algn="just">
              <a:spcBef>
                <a:spcPts val="600"/>
              </a:spcBef>
            </a:pPr>
            <a:r>
              <a:rPr lang="uk-UA" dirty="0" smtClean="0"/>
              <a:t>Дві негативні передумови не можуть мати дійсного висновку. Негативна та позитивна передумови матимуть негативний висновок.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92181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80625"/>
            <a:ext cx="8712968" cy="155427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uk-UA" b="1" dirty="0" smtClean="0"/>
              <a:t>Приклади силогізмів</a:t>
            </a:r>
            <a:endParaRPr lang="uk-UA" dirty="0" smtClean="0"/>
          </a:p>
          <a:p>
            <a:pPr algn="just">
              <a:spcBef>
                <a:spcPts val="600"/>
              </a:spcBef>
            </a:pPr>
            <a:r>
              <a:rPr lang="uk-UA" dirty="0" smtClean="0"/>
              <a:t>Хоча Аристотель був першим, хто теоретизував такий спосіб мислення, цілком ймовірно, що силогістичні міркування були присутні задовго до цього в людині та її способі пізнання та розуміння світу. Ось кілька простих прикладів силогізмів, якими ми можемо проілюструвати такий спосіб мислення.</a:t>
            </a:r>
            <a:endParaRPr lang="uk-UA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772816"/>
            <a:ext cx="4104456" cy="501675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1600" b="1" dirty="0" smtClean="0"/>
              <a:t>Приклад 1</a:t>
            </a:r>
            <a:endParaRPr lang="uk-UA" sz="1600" dirty="0" smtClean="0"/>
          </a:p>
          <a:p>
            <a:r>
              <a:rPr lang="uk-UA" sz="1600" dirty="0" smtClean="0"/>
              <a:t>Усі жінки можуть бути матерями</a:t>
            </a:r>
          </a:p>
          <a:p>
            <a:r>
              <a:rPr lang="uk-UA" sz="1600" dirty="0" err="1" smtClean="0"/>
              <a:t>Марсела</a:t>
            </a:r>
            <a:r>
              <a:rPr lang="uk-UA" sz="1600" dirty="0" smtClean="0"/>
              <a:t> - жінка</a:t>
            </a:r>
          </a:p>
          <a:p>
            <a:r>
              <a:rPr lang="uk-UA" sz="1600" dirty="0" err="1" smtClean="0"/>
              <a:t>Марсела</a:t>
            </a:r>
            <a:r>
              <a:rPr lang="uk-UA" sz="1600" dirty="0" smtClean="0"/>
              <a:t> може бути матір’ю</a:t>
            </a:r>
          </a:p>
          <a:p>
            <a:r>
              <a:rPr lang="uk-UA" sz="1600" b="1" dirty="0" smtClean="0"/>
              <a:t>Приклад 2</a:t>
            </a:r>
          </a:p>
          <a:p>
            <a:r>
              <a:rPr lang="uk-UA" sz="1600" dirty="0" smtClean="0"/>
              <a:t>Рідка вода необхідна для життя</a:t>
            </a:r>
          </a:p>
          <a:p>
            <a:r>
              <a:rPr lang="uk-UA" sz="1600" dirty="0" smtClean="0"/>
              <a:t>Земля має рідку воду</a:t>
            </a:r>
          </a:p>
          <a:p>
            <a:r>
              <a:rPr lang="uk-UA" sz="1600" dirty="0" smtClean="0"/>
              <a:t>Земля придатна для життя</a:t>
            </a:r>
          </a:p>
          <a:p>
            <a:r>
              <a:rPr lang="uk-UA" sz="1600" b="1" dirty="0" smtClean="0"/>
              <a:t>Приклад 3</a:t>
            </a:r>
            <a:endParaRPr lang="uk-UA" sz="1600" dirty="0" smtClean="0"/>
          </a:p>
          <a:p>
            <a:r>
              <a:rPr lang="uk-UA" sz="1600" dirty="0" smtClean="0"/>
              <a:t>Ссавці не можуть дихати під водою</a:t>
            </a:r>
          </a:p>
          <a:p>
            <a:r>
              <a:rPr lang="uk-UA" sz="1600" dirty="0" smtClean="0"/>
              <a:t>Лисиця - ссавець</a:t>
            </a:r>
          </a:p>
          <a:p>
            <a:r>
              <a:rPr lang="uk-UA" sz="1600" dirty="0" smtClean="0"/>
              <a:t>Лисиця не може дихати під водою</a:t>
            </a:r>
          </a:p>
          <a:p>
            <a:r>
              <a:rPr lang="uk-UA" sz="1600" b="1" dirty="0" smtClean="0"/>
              <a:t>Приклад 4</a:t>
            </a:r>
            <a:endParaRPr lang="uk-UA" sz="1600" dirty="0" smtClean="0"/>
          </a:p>
          <a:p>
            <a:r>
              <a:rPr lang="uk-UA" sz="1600" dirty="0" smtClean="0"/>
              <a:t>Курці можуть померти від раку</a:t>
            </a:r>
          </a:p>
          <a:p>
            <a:r>
              <a:rPr lang="uk-UA" sz="1600" dirty="0" err="1" smtClean="0"/>
              <a:t>Франциско</a:t>
            </a:r>
            <a:r>
              <a:rPr lang="uk-UA" sz="1600" dirty="0" smtClean="0"/>
              <a:t> курить</a:t>
            </a:r>
          </a:p>
          <a:p>
            <a:r>
              <a:rPr lang="uk-UA" sz="1600" dirty="0" err="1" smtClean="0"/>
              <a:t>Франциско</a:t>
            </a:r>
            <a:r>
              <a:rPr lang="uk-UA" sz="1600" dirty="0" smtClean="0"/>
              <a:t> може померти від раку</a:t>
            </a:r>
          </a:p>
          <a:p>
            <a:r>
              <a:rPr lang="uk-UA" sz="1600" b="1" dirty="0" smtClean="0"/>
              <a:t>Приклад 5</a:t>
            </a:r>
            <a:endParaRPr lang="uk-UA" sz="1600" dirty="0" smtClean="0"/>
          </a:p>
          <a:p>
            <a:r>
              <a:rPr lang="uk-UA" sz="1600" dirty="0" smtClean="0"/>
              <a:t>Всі люди старіють</a:t>
            </a:r>
          </a:p>
          <a:p>
            <a:r>
              <a:rPr lang="uk-UA" sz="1600" dirty="0" err="1" smtClean="0"/>
              <a:t>Даніела</a:t>
            </a:r>
            <a:r>
              <a:rPr lang="uk-UA" sz="1600" dirty="0" smtClean="0"/>
              <a:t> - людина</a:t>
            </a:r>
          </a:p>
          <a:p>
            <a:r>
              <a:rPr lang="uk-UA" sz="1600" dirty="0" err="1" smtClean="0"/>
              <a:t>Даніела</a:t>
            </a:r>
            <a:r>
              <a:rPr lang="uk-UA" sz="1600" dirty="0" smtClean="0"/>
              <a:t> збирається постаріти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572000" y="1772816"/>
            <a:ext cx="3468050" cy="452431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b="1" dirty="0" smtClean="0"/>
              <a:t>Приклад 6</a:t>
            </a:r>
            <a:endParaRPr lang="uk-UA" dirty="0" smtClean="0"/>
          </a:p>
          <a:p>
            <a:r>
              <a:rPr lang="uk-UA" dirty="0" err="1" smtClean="0"/>
              <a:t>Сусана</a:t>
            </a:r>
            <a:r>
              <a:rPr lang="uk-UA" dirty="0" smtClean="0"/>
              <a:t> любить музику</a:t>
            </a:r>
          </a:p>
          <a:p>
            <a:r>
              <a:rPr lang="uk-UA" dirty="0" smtClean="0"/>
              <a:t>Хосе грає на гітарі</a:t>
            </a:r>
          </a:p>
          <a:p>
            <a:r>
              <a:rPr lang="uk-UA" dirty="0" err="1" smtClean="0"/>
              <a:t>Сусані</a:t>
            </a:r>
            <a:r>
              <a:rPr lang="uk-UA" dirty="0" smtClean="0"/>
              <a:t> може сподобатися Хосе</a:t>
            </a:r>
          </a:p>
          <a:p>
            <a:r>
              <a:rPr lang="uk-UA" b="1" dirty="0" smtClean="0"/>
              <a:t>Приклад 7</a:t>
            </a:r>
            <a:endParaRPr lang="uk-UA" dirty="0" smtClean="0"/>
          </a:p>
          <a:p>
            <a:r>
              <a:rPr lang="uk-UA" dirty="0" smtClean="0"/>
              <a:t>Деякі змії не отруйні</a:t>
            </a:r>
          </a:p>
          <a:p>
            <a:r>
              <a:rPr lang="uk-UA" dirty="0" smtClean="0"/>
              <a:t>У моєму домі є змія</a:t>
            </a:r>
          </a:p>
          <a:p>
            <a:r>
              <a:rPr lang="uk-UA" dirty="0" smtClean="0"/>
              <a:t>Можливо, це не отруйна змія</a:t>
            </a:r>
          </a:p>
          <a:p>
            <a:r>
              <a:rPr lang="uk-UA" b="1" dirty="0" smtClean="0"/>
              <a:t>Приклад 8</a:t>
            </a:r>
            <a:endParaRPr lang="uk-UA" dirty="0" smtClean="0"/>
          </a:p>
          <a:p>
            <a:r>
              <a:rPr lang="uk-UA" dirty="0" smtClean="0"/>
              <a:t>Covid19 дуже заразний</a:t>
            </a:r>
          </a:p>
          <a:p>
            <a:r>
              <a:rPr lang="uk-UA" dirty="0" smtClean="0"/>
              <a:t>У Леона є </a:t>
            </a:r>
            <a:r>
              <a:rPr lang="uk-UA" dirty="0" err="1" smtClean="0"/>
              <a:t>Ковід</a:t>
            </a:r>
            <a:r>
              <a:rPr lang="uk-UA" dirty="0" smtClean="0"/>
              <a:t> 19</a:t>
            </a:r>
          </a:p>
          <a:p>
            <a:r>
              <a:rPr lang="uk-UA" dirty="0" smtClean="0"/>
              <a:t>Леон може заразити інших</a:t>
            </a:r>
          </a:p>
          <a:p>
            <a:r>
              <a:rPr lang="uk-UA" b="1" dirty="0" smtClean="0"/>
              <a:t>Приклад 9</a:t>
            </a:r>
            <a:endParaRPr lang="uk-UA" dirty="0" smtClean="0"/>
          </a:p>
          <a:p>
            <a:r>
              <a:rPr lang="uk-UA" dirty="0" smtClean="0"/>
              <a:t>Усі люди рівні</a:t>
            </a:r>
          </a:p>
          <a:p>
            <a:r>
              <a:rPr lang="uk-UA" dirty="0" smtClean="0"/>
              <a:t>Марія та Карлос - люди</a:t>
            </a:r>
          </a:p>
          <a:p>
            <a:r>
              <a:rPr lang="uk-UA" dirty="0" smtClean="0"/>
              <a:t>Марія і Карлос - це те саме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307341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907" y="85655"/>
            <a:ext cx="4320480" cy="649408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1600" b="1" dirty="0" smtClean="0"/>
              <a:t>Приклад 10</a:t>
            </a:r>
            <a:endParaRPr lang="uk-UA" sz="1600" dirty="0" smtClean="0"/>
          </a:p>
          <a:p>
            <a:r>
              <a:rPr lang="uk-UA" sz="1600" dirty="0" smtClean="0"/>
              <a:t>Кожна ніч темна</a:t>
            </a:r>
          </a:p>
          <a:p>
            <a:r>
              <a:rPr lang="uk-UA" sz="1600" dirty="0" err="1" smtClean="0"/>
              <a:t>Мануель</a:t>
            </a:r>
            <a:r>
              <a:rPr lang="uk-UA" sz="1600" dirty="0" smtClean="0"/>
              <a:t> боїться темряви</a:t>
            </a:r>
          </a:p>
          <a:p>
            <a:r>
              <a:rPr lang="uk-UA" sz="1600" dirty="0" err="1" smtClean="0"/>
              <a:t>Мануель</a:t>
            </a:r>
            <a:r>
              <a:rPr lang="uk-UA" sz="1600" dirty="0" smtClean="0"/>
              <a:t> боїться ночі</a:t>
            </a:r>
          </a:p>
          <a:p>
            <a:r>
              <a:rPr lang="uk-UA" sz="1600" b="1" dirty="0" smtClean="0"/>
              <a:t>Приклад 11</a:t>
            </a:r>
            <a:endParaRPr lang="uk-UA" sz="1600" dirty="0" smtClean="0"/>
          </a:p>
          <a:p>
            <a:r>
              <a:rPr lang="uk-UA" sz="1600" dirty="0" smtClean="0"/>
              <a:t>У всіх птахів пір’я</a:t>
            </a:r>
          </a:p>
          <a:p>
            <a:r>
              <a:rPr lang="uk-UA" sz="1600" dirty="0" smtClean="0"/>
              <a:t>Рея - птах</a:t>
            </a:r>
          </a:p>
          <a:p>
            <a:r>
              <a:rPr lang="uk-UA" sz="1600" dirty="0" smtClean="0"/>
              <a:t>У реї пір’я</a:t>
            </a:r>
          </a:p>
          <a:p>
            <a:r>
              <a:rPr lang="uk-UA" sz="1600" b="1" dirty="0" smtClean="0"/>
              <a:t>Приклад 12</a:t>
            </a:r>
            <a:endParaRPr lang="uk-UA" sz="1600" dirty="0" smtClean="0"/>
          </a:p>
          <a:p>
            <a:r>
              <a:rPr lang="uk-UA" sz="1600" dirty="0" smtClean="0"/>
              <a:t>У жодної людини немає пір’я</a:t>
            </a:r>
          </a:p>
          <a:p>
            <a:r>
              <a:rPr lang="uk-UA" sz="1600" dirty="0" err="1" smtClean="0"/>
              <a:t>Роландо</a:t>
            </a:r>
            <a:r>
              <a:rPr lang="uk-UA" sz="1600" dirty="0" smtClean="0"/>
              <a:t> - людина</a:t>
            </a:r>
          </a:p>
          <a:p>
            <a:r>
              <a:rPr lang="uk-UA" sz="1600" dirty="0" smtClean="0"/>
              <a:t>У </a:t>
            </a:r>
            <a:r>
              <a:rPr lang="uk-UA" sz="1600" dirty="0" err="1" smtClean="0"/>
              <a:t>Роландо</a:t>
            </a:r>
            <a:r>
              <a:rPr lang="uk-UA" sz="1600" dirty="0" smtClean="0"/>
              <a:t> немає пір’я</a:t>
            </a:r>
          </a:p>
          <a:p>
            <a:r>
              <a:rPr lang="uk-UA" sz="1600" b="1" dirty="0" smtClean="0"/>
              <a:t>Приклад 13</a:t>
            </a:r>
            <a:endParaRPr lang="uk-UA" sz="1600" dirty="0" smtClean="0"/>
          </a:p>
          <a:p>
            <a:r>
              <a:rPr lang="uk-UA" sz="1600" dirty="0" smtClean="0"/>
              <a:t>Пластик - не дуже жорсткий матеріал</a:t>
            </a:r>
          </a:p>
          <a:p>
            <a:r>
              <a:rPr lang="uk-UA" sz="1600" dirty="0" smtClean="0"/>
              <a:t>Стілець пластиковий</a:t>
            </a:r>
          </a:p>
          <a:p>
            <a:r>
              <a:rPr lang="uk-UA" sz="1600" dirty="0" smtClean="0"/>
              <a:t>Стілець не дуже жорсткий</a:t>
            </a:r>
          </a:p>
          <a:p>
            <a:r>
              <a:rPr lang="uk-UA" sz="1600" b="1" dirty="0"/>
              <a:t>Приклад 14</a:t>
            </a:r>
            <a:endParaRPr lang="uk-UA" sz="1600" dirty="0"/>
          </a:p>
          <a:p>
            <a:r>
              <a:rPr lang="uk-UA" sz="1600" dirty="0"/>
              <a:t>Всі чотириколісні машини мають сільський стиль</a:t>
            </a:r>
          </a:p>
          <a:p>
            <a:r>
              <a:rPr lang="uk-UA" sz="1600" dirty="0"/>
              <a:t>У моєї машини немає повного приводу</a:t>
            </a:r>
          </a:p>
          <a:p>
            <a:r>
              <a:rPr lang="uk-UA" sz="1600" dirty="0"/>
              <a:t>Моя машина не сільська</a:t>
            </a:r>
          </a:p>
          <a:p>
            <a:r>
              <a:rPr lang="uk-UA" sz="1600" b="1" dirty="0"/>
              <a:t>Приклад 15</a:t>
            </a:r>
            <a:endParaRPr lang="uk-UA" sz="1600" dirty="0"/>
          </a:p>
          <a:p>
            <a:r>
              <a:rPr lang="uk-UA" sz="1600" dirty="0"/>
              <a:t>Усі </a:t>
            </a:r>
            <a:r>
              <a:rPr lang="uk-UA" sz="1600" dirty="0" err="1"/>
              <a:t>Мадріленьо</a:t>
            </a:r>
            <a:r>
              <a:rPr lang="uk-UA" sz="1600" dirty="0"/>
              <a:t> - іспанці</a:t>
            </a:r>
          </a:p>
          <a:p>
            <a:r>
              <a:rPr lang="uk-UA" sz="1600" dirty="0"/>
              <a:t>Пако з Мадрида</a:t>
            </a:r>
          </a:p>
          <a:p>
            <a:r>
              <a:rPr lang="uk-UA" sz="1600" dirty="0"/>
              <a:t>Пако - іспанець</a:t>
            </a:r>
          </a:p>
          <a:p>
            <a:endParaRPr lang="uk-UA" sz="1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595907" y="116632"/>
            <a:ext cx="4548093" cy="5509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1600" b="1" dirty="0" smtClean="0"/>
              <a:t>Приклад 16</a:t>
            </a:r>
            <a:endParaRPr lang="uk-UA" sz="1600" dirty="0" smtClean="0"/>
          </a:p>
          <a:p>
            <a:r>
              <a:rPr lang="uk-UA" sz="1600" dirty="0" smtClean="0"/>
              <a:t>Все, що має екран, має електронні компоненти</a:t>
            </a:r>
          </a:p>
          <a:p>
            <a:r>
              <a:rPr lang="uk-UA" sz="1600" dirty="0" smtClean="0"/>
              <a:t>Мій телефон має екран</a:t>
            </a:r>
          </a:p>
          <a:p>
            <a:r>
              <a:rPr lang="uk-UA" sz="1600" dirty="0" smtClean="0"/>
              <a:t>Мій телефон має електронні компоненти</a:t>
            </a:r>
          </a:p>
          <a:p>
            <a:r>
              <a:rPr lang="uk-UA" sz="1600" b="1" dirty="0" smtClean="0"/>
              <a:t>Приклад 17</a:t>
            </a:r>
            <a:endParaRPr lang="uk-UA" sz="1600" dirty="0" smtClean="0"/>
          </a:p>
          <a:p>
            <a:r>
              <a:rPr lang="uk-UA" sz="1600" dirty="0" smtClean="0"/>
              <a:t>Всі метали з часом іржавіють</a:t>
            </a:r>
          </a:p>
          <a:p>
            <a:r>
              <a:rPr lang="uk-UA" sz="1600" dirty="0" smtClean="0"/>
              <a:t>Алюміній - це метал</a:t>
            </a:r>
          </a:p>
          <a:p>
            <a:r>
              <a:rPr lang="uk-UA" sz="1600" dirty="0" smtClean="0"/>
              <a:t>Алюміній з часом іржавіє</a:t>
            </a:r>
          </a:p>
          <a:p>
            <a:r>
              <a:rPr lang="uk-UA" sz="1600" b="1" dirty="0"/>
              <a:t>Приклад 18</a:t>
            </a:r>
            <a:endParaRPr lang="uk-UA" sz="1600" dirty="0"/>
          </a:p>
          <a:p>
            <a:r>
              <a:rPr lang="uk-UA" sz="1600" dirty="0"/>
              <a:t>На всіх кометах є лід</a:t>
            </a:r>
          </a:p>
          <a:p>
            <a:r>
              <a:rPr lang="uk-UA" sz="1600" dirty="0"/>
              <a:t>Галлей - комета</a:t>
            </a:r>
          </a:p>
          <a:p>
            <a:r>
              <a:rPr lang="uk-UA" sz="1600" dirty="0"/>
              <a:t>Галлей має лід</a:t>
            </a:r>
          </a:p>
          <a:p>
            <a:r>
              <a:rPr lang="uk-UA" sz="1600" b="1" dirty="0"/>
              <a:t>Приклад 19</a:t>
            </a:r>
            <a:endParaRPr lang="uk-UA" sz="1600" dirty="0"/>
          </a:p>
          <a:p>
            <a:r>
              <a:rPr lang="uk-UA" sz="1600" dirty="0"/>
              <a:t>Корови рослиноїдні</a:t>
            </a:r>
          </a:p>
          <a:p>
            <a:r>
              <a:rPr lang="uk-UA" sz="1600" dirty="0"/>
              <a:t>Метелик - корова</a:t>
            </a:r>
          </a:p>
          <a:p>
            <a:r>
              <a:rPr lang="uk-UA" sz="1600" dirty="0"/>
              <a:t>Метелик рослиноїдний</a:t>
            </a:r>
          </a:p>
          <a:p>
            <a:r>
              <a:rPr lang="uk-UA" sz="1600" b="1" dirty="0"/>
              <a:t>Приклад 20</a:t>
            </a:r>
            <a:endParaRPr lang="uk-UA" sz="1600" dirty="0"/>
          </a:p>
          <a:p>
            <a:r>
              <a:rPr lang="uk-UA" sz="1600" dirty="0"/>
              <a:t>Парні числа кратні двом</a:t>
            </a:r>
          </a:p>
          <a:p>
            <a:r>
              <a:rPr lang="uk-UA" sz="1600" dirty="0"/>
              <a:t>Вісім - це парне число</a:t>
            </a:r>
          </a:p>
          <a:p>
            <a:r>
              <a:rPr lang="uk-UA" sz="1600" dirty="0"/>
              <a:t>Вісім - кратне двом</a:t>
            </a:r>
          </a:p>
          <a:p>
            <a:endParaRPr lang="uk-UA" sz="1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344387" y="5990311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1600" dirty="0" smtClean="0"/>
              <a:t>https://uk.warbletoncouncil.org/silogismo-9854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32035824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8095</TotalTime>
  <Words>2046</Words>
  <Application>Microsoft Office PowerPoint</Application>
  <PresentationFormat>Экран (4:3)</PresentationFormat>
  <Paragraphs>185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Изящная</vt:lpstr>
      <vt:lpstr>Теоретичні матеріали та приклади, що дадуть розуміння підходів до вирішення  тесту на «логічне мислення» та йому подібних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Marina</dc:creator>
  <cp:lastModifiedBy>Maryna Kornet</cp:lastModifiedBy>
  <cp:revision>216</cp:revision>
  <dcterms:created xsi:type="dcterms:W3CDTF">2015-11-18T17:54:03Z</dcterms:created>
  <dcterms:modified xsi:type="dcterms:W3CDTF">2022-12-02T20:20:38Z</dcterms:modified>
</cp:coreProperties>
</file>