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9"/>
  </p:notesMasterIdLst>
  <p:sldIdLst>
    <p:sldId id="258" r:id="rId2"/>
    <p:sldId id="259" r:id="rId3"/>
    <p:sldId id="260" r:id="rId4"/>
    <p:sldId id="261" r:id="rId5"/>
    <p:sldId id="262" r:id="rId6"/>
    <p:sldId id="270" r:id="rId7"/>
    <p:sldId id="264" r:id="rId8"/>
    <p:sldId id="271" r:id="rId9"/>
    <p:sldId id="265" r:id="rId10"/>
    <p:sldId id="289" r:id="rId11"/>
    <p:sldId id="267" r:id="rId12"/>
    <p:sldId id="274" r:id="rId13"/>
    <p:sldId id="277" r:id="rId14"/>
    <p:sldId id="288" r:id="rId15"/>
    <p:sldId id="275" r:id="rId16"/>
    <p:sldId id="290" r:id="rId17"/>
    <p:sldId id="276" r:id="rId18"/>
    <p:sldId id="273" r:id="rId19"/>
    <p:sldId id="268" r:id="rId20"/>
    <p:sldId id="272" r:id="rId21"/>
    <p:sldId id="280" r:id="rId22"/>
    <p:sldId id="281" r:id="rId23"/>
    <p:sldId id="286" r:id="rId24"/>
    <p:sldId id="282" r:id="rId25"/>
    <p:sldId id="283" r:id="rId26"/>
    <p:sldId id="284" r:id="rId27"/>
    <p:sldId id="285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76" autoAdjust="0"/>
    <p:restoredTop sz="94598" autoAdjust="0"/>
  </p:normalViewPr>
  <p:slideViewPr>
    <p:cSldViewPr>
      <p:cViewPr>
        <p:scale>
          <a:sx n="100" d="100"/>
          <a:sy n="100" d="100"/>
        </p:scale>
        <p:origin x="-528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4D0F2-976F-418E-8410-9E5DDAA05E15}" type="datetimeFigureOut">
              <a:rPr lang="uk-UA" smtClean="0"/>
              <a:t>26.03.2023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0E7B9-BBF7-48F4-87A6-B60852335D08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494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0681-B6B7-4CD5-B2C8-EE1D112C4D18}" type="datetime1">
              <a:rPr lang="ru-RU" smtClean="0"/>
              <a:t>26.03.2023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D507-B0D6-4109-99AD-63BC6C3393ED}" type="datetime1">
              <a:rPr lang="ru-RU" smtClean="0"/>
              <a:t>26.03.2023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E26C-4715-40BD-BE80-4A601E84E803}" type="datetime1">
              <a:rPr lang="ru-RU" smtClean="0"/>
              <a:t>26.03.2023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419-0312-4D4D-BDB5-DDE864C8DB5A}" type="datetime1">
              <a:rPr lang="ru-RU" smtClean="0"/>
              <a:t>26.03.2023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7F61-448D-4EE4-A29C-186244813DA4}" type="datetime1">
              <a:rPr lang="ru-RU" smtClean="0"/>
              <a:t>26.03.2023</a:t>
            </a:fld>
            <a:endParaRPr lang="ru-RU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A499-50F7-4DDE-8396-E2232FEE5759}" type="datetime1">
              <a:rPr lang="ru-RU" smtClean="0"/>
              <a:t>26.03.2023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128E-A303-4E33-9CE5-DF54B859370A}" type="datetime1">
              <a:rPr lang="ru-RU" smtClean="0"/>
              <a:t>26.03.2023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0AF2-10F7-4A1D-95F5-D7196D7C5760}" type="datetime1">
              <a:rPr lang="ru-RU" smtClean="0"/>
              <a:t>26.03.2023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4843-09A7-4ED0-8ACE-82350FD19F71}" type="datetime1">
              <a:rPr lang="ru-RU" smtClean="0"/>
              <a:t>26.03.2023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7C4-C484-488E-8B93-A340EED0F10F}" type="datetime1">
              <a:rPr lang="ru-RU" smtClean="0"/>
              <a:t>26.03.2023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0C4C-88EB-4E1C-9156-3744B450C81F}" type="datetime1">
              <a:rPr lang="ru-RU" smtClean="0"/>
              <a:t>26.03.2023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3F2C201-20F0-4F13-AB0D-6AECD71FBD0A}" type="datetime1">
              <a:rPr lang="ru-RU" smtClean="0"/>
              <a:t>26.03.2023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400" cap="all" dirty="0" smtClean="0">
                <a:solidFill>
                  <a:schemeClr val="bg1"/>
                </a:solidFill>
              </a:rPr>
              <a:t/>
            </a:r>
            <a:br>
              <a:rPr lang="en-US" sz="4400" cap="all" dirty="0" smtClean="0">
                <a:solidFill>
                  <a:schemeClr val="bg1"/>
                </a:solidFill>
              </a:rPr>
            </a:br>
            <a:r>
              <a:rPr lang="en-US" sz="4400" cap="all" dirty="0" smtClean="0">
                <a:solidFill>
                  <a:schemeClr val="bg1"/>
                </a:solidFill>
              </a:rPr>
              <a:t/>
            </a:r>
            <a:br>
              <a:rPr lang="en-US" sz="4400" cap="all" dirty="0" smtClean="0">
                <a:solidFill>
                  <a:schemeClr val="bg1"/>
                </a:solidFill>
              </a:rPr>
            </a:br>
            <a:r>
              <a:rPr lang="en-US" sz="4400" cap="all" dirty="0" smtClean="0">
                <a:solidFill>
                  <a:schemeClr val="bg1"/>
                </a:solidFill>
              </a:rPr>
              <a:t/>
            </a:r>
            <a:br>
              <a:rPr lang="en-US" sz="4400" cap="all" dirty="0" smtClean="0">
                <a:solidFill>
                  <a:schemeClr val="bg1"/>
                </a:solidFill>
              </a:rPr>
            </a:br>
            <a:r>
              <a:rPr lang="en-US" sz="4400" cap="all" dirty="0" smtClean="0">
                <a:solidFill>
                  <a:schemeClr val="bg1"/>
                </a:solidFill>
              </a:rPr>
              <a:t/>
            </a:r>
            <a:br>
              <a:rPr lang="en-US" sz="4400" cap="all" dirty="0" smtClean="0">
                <a:solidFill>
                  <a:schemeClr val="bg1"/>
                </a:solidFill>
              </a:rPr>
            </a:br>
            <a:r>
              <a:rPr lang="ru-RU" sz="4400" cap="all" dirty="0" smtClean="0">
                <a:solidFill>
                  <a:schemeClr val="bg1"/>
                </a:solidFill>
              </a:rPr>
              <a:t>функціональне та логічне програмування </a:t>
            </a:r>
            <a:br>
              <a:rPr lang="ru-RU" sz="4400" cap="all" dirty="0" smtClean="0">
                <a:solidFill>
                  <a:schemeClr val="bg1"/>
                </a:solidFill>
              </a:rPr>
            </a:br>
            <a:endParaRPr lang="uk-UA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113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Спеціальна 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defun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Ця форма призначена створення власних функцій.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Опис функції має наступний формат</a:t>
            </a: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(defun name_function (list formal arguments)   (*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(body function)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defun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відноситься до спеціальних форм, тому що запис (**) не є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S-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виразом.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defun hypotenuse (a b)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(sqrt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 (* a a) (* b b)))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Виклик функції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hypotenuse 3 4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5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FE6D0"/>
                </a:solidFill>
              </a:rPr>
              <a:pPr/>
              <a:t>10</a:t>
            </a:fld>
            <a:endParaRPr lang="ru-RU" dirty="0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55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 про Ханойські башти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Описаний спосіб рішення допускає лаконічне і зрозуміле описання засобами рекурсивних обчислень. Нехай 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TRANSFER c k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функція, яка визначає переніс одного диску зі стану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стержня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стержня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Тоді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(DEFUN HANOI (n s 1 2 3)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((ZEROP n) s)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(HANOI (- n 1)  (TRANSFER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HANOI (- n 1) s 1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2 3)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1 3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3 1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8871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Обчислення факторіалу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(defun factor_if (n )</a:t>
            </a:r>
          </a:p>
          <a:p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(if (zerop n) 1   </a:t>
            </a:r>
          </a:p>
          <a:p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(* n (factor_if (- n 1)))</a:t>
            </a:r>
          </a:p>
          <a:p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)</a:t>
            </a:r>
          </a:p>
          <a:p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</a:p>
          <a:p>
            <a:endParaRPr lang="pt-B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(factor_if 5)</a:t>
            </a:r>
          </a:p>
          <a:p>
            <a:endParaRPr lang="pt-B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63573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Обчислення факторіалу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(defun factor_cond (n )</a:t>
            </a:r>
          </a:p>
          <a:p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(cond </a:t>
            </a:r>
          </a:p>
          <a:p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((zerop n) 1)   </a:t>
            </a:r>
          </a:p>
          <a:p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(T (* n (factor_cond (- n 1))))</a:t>
            </a:r>
          </a:p>
          <a:p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)</a:t>
            </a:r>
          </a:p>
          <a:p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</a:p>
          <a:p>
            <a:endParaRPr lang="pt-B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(factor_cond 5)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6209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Належність елементу до списку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defun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ember 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L)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((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 L) NIL)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((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(car L)) T)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ember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(cdr L))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 L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повертає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якщо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пустий список 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NIL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протилежному випадку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1948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Копія списку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(defun copy ( list)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(cond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((null list) ())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(T (cons (car list) (copy (cdr list))))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(copy '(a b ))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81963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Контрольні конструкції</a:t>
            </a:r>
            <a:b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PROGN </a:t>
            </a:r>
            <a:endParaRPr lang="en-US" b="1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ru-RU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ru-RU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форма1&gt; </a:t>
            </a:r>
            <a:endParaRPr lang="en-US" b="1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ru-RU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ru-RU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форма2&gt; </a:t>
            </a:r>
            <a:endParaRPr lang="en-US" b="1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  <a:r>
              <a:rPr lang="ru-RU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</a:t>
            </a:r>
            <a:endParaRPr lang="en-US" b="1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ru-RU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ru-RU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формаN&gt;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Послідовно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обчислює форми та повертає результат обчислення формиN.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FE6D0"/>
                </a:solidFill>
              </a:rPr>
              <a:pPr/>
              <a:t>16</a:t>
            </a:fld>
            <a:endParaRPr lang="ru-RU" dirty="0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5351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Сума ряду з заданою точністю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defun Sum_eps( n  x  w r e)</a:t>
            </a:r>
          </a:p>
          <a:p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(if (&lt; w e)  r</a:t>
            </a:r>
          </a:p>
          <a:p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(progn </a:t>
            </a:r>
          </a:p>
          <a:p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( setq w    </a:t>
            </a:r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(/ (* x  w) n )</a:t>
            </a:r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</a:p>
          <a:p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(sum_eps (+ n 1) x  w   (+ r w) e )</a:t>
            </a:r>
          </a:p>
          <a:p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)</a:t>
            </a:r>
          </a:p>
          <a:p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)</a:t>
            </a:r>
          </a:p>
          <a:p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  </a:t>
            </a:r>
          </a:p>
          <a:p>
            <a:endParaRPr lang="pt-B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(Sum_eps 1 1 1 1 0.001)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75731325"/>
              </p:ext>
            </p:extLst>
          </p:nvPr>
        </p:nvGraphicFramePr>
        <p:xfrm>
          <a:off x="2074863" y="1546225"/>
          <a:ext cx="456247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Формула" r:id="rId3" imgW="2438280" imgH="495000" progId="Equation.3">
                  <p:embed/>
                </p:oleObj>
              </mc:Choice>
              <mc:Fallback>
                <p:oleObj name="Формула" r:id="rId3" imgW="2438280" imgH="495000" progId="Equation.3">
                  <p:embed/>
                  <p:pic>
                    <p:nvPicPr>
                      <p:cNvPr id="0" name="Объект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4863" y="1546225"/>
                        <a:ext cx="4562475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20630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Сума </a:t>
            </a:r>
            <a:r>
              <a:rPr lang="en-US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перших членів ряду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Головна особливість розв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язку цієї задач полягає в тому, що гранична умова повинна повертати два параметри : значення поточного додатку і значення суми. Тому доцільно формувати граничну умову, а значить і результат роботи програми у вигляді списку . 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77106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Сума </a:t>
            </a:r>
            <a:r>
              <a:rPr lang="en-US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перших членів ряду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(defun sum_n ( n  x)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(if (= 0 n)  (list 1 1)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(progn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( setq  L  ( Sum_n  (- n  1)  x) 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( setq w1  (car L))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( setq w   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(/ (* x  w1) n )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(list    w  (+ w  (cadr L)  ))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) 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(Sum_n  3  1 )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5790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ЛЕКЦІЯ </a:t>
            </a:r>
            <a:r>
              <a:rPr lang="en-US" b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екурсивні визначення і обчислення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 Ханойські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башти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Обчислення суми ряду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Найпростіші задачі на рекурсію</a:t>
            </a:r>
          </a:p>
          <a:p>
            <a:r>
              <a:rPr lang="uk-UA" dirty="0">
                <a:solidFill>
                  <a:schemeClr val="bg1"/>
                </a:solidFill>
              </a:rPr>
              <a:t>Форми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рекурсії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846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</a:rPr>
              <a:t>Форми</a:t>
            </a:r>
            <a:r>
              <a:rPr lang="uk-UA" dirty="0" smtClean="0">
                <a:solidFill>
                  <a:schemeClr val="bg1"/>
                </a:solidFill>
              </a:rPr>
              <a:t> 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рекурсії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Будемо говорити, що рекурсія проста, якщо рекурсивний виклик функції зустрічається не більше одного разу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будь-якої гілки умовного виразу,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тілі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функції. </a:t>
            </a:r>
            <a:r>
              <a:rPr lang="uk-UA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Проста рекурсія вже використовувалася нами при програмуванні функцій </a:t>
            </a:r>
            <a:r>
              <a:rPr lang="uk-UA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Складність рекурсивних обчислень можна оцінювати такою характеристикою, як глибина рекурсії - кількість збережених та оброблених в стеці вкладених викликів рекурсивної функції. 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розглянутих прикладах глибина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рекурсії дорівнює довжині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списку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90711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Хвостова рекурсія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цілому, рекурсія - більш витратний по пам'яті і часу механізм (через витрати, пов'язаних з організацією стека). Тим не менш, є клас рекурсивних функцій, обчислення яких можна виконувати без стека - це функції, що представляють так звану хвостову рекурсію. Сучасні Лісп-інтерпретатори і компілятори розпізнають випадки хвостовій рекурсії і оптимізують обчислення таких функцій.  Ключова ідея оптимізації хвостовій рекурсії - виконання рекурсивної функції так, як якщо б вона була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циклічною (ітераційною),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тобто її обчислення в строго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фіксованій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ділянці пам'яті, при цьому рекурсивна функція як би викликає сама себе без стека.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46712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Хвостова рекурсія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наведених нами прикладів простий рекурсії до хвостової рекурсії відносяться тільки функції Member 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Рекурсія вважається 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хвостовою,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в тілі функції рекурсивний її виклик не зустрічається в якості аргументу ніякої іншої функції. У той же час при обчисленні аргументів рекурсивного виклику допускаються 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звернення до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інших функцій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49858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Хвостова рекурсія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Ще один приклад хвостовій рекурсії - функція FirstАtom, що видає перший зліва атом заданого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списку,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наприклад: 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(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FirstАtom '((((P C) D) V)) =&gt; P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(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Defun FirstАtom (L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(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((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 L) NIL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((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atom (car L)) (car L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(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(FirstАtom (car L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)))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) 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)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6094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Функція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FirstАtom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Функція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FirstАtom здійснює перегляд 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списку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вглиб, вибираючи для подальшого розгляду його перший елемент (тобто рухаючись весь час по лівій гілці бінарного дерева, що представляє структуру цього виразу). Перегляд закінчується, коли перший елемент виявився атомом, він і видається в якості результату.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80771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Паралельна рекурсія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Паралельна рекурсія відноситься до прямої рекурсії, але представляє більш складний (ніж проста рекурсія) її вид. Вона зазвичай виникає, коли необхідний аналіз і обробка всіх рівнів деякого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списку. Приклад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паралельної рекурсії, яку можна перетворити в просту - це функція Equal, що перевіряє рівність двох довільних S-виразів і видає відповідно T або NIL: 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Equal '(A (S) D)' (A (S) D)) =&gt; T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Equal '(RT)' (QRT) ) =&gt; NIL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38458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Визначення функції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equal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(defun equal (x y)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(cond 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((atom x) (eql x y))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((atom y) </a:t>
            </a:r>
            <a:r>
              <a:rPr lang="uk-UA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nil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(t (and (equal (car x) (car y))(equal (cdr x) (cdr y)))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)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) 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ідея перевірки - одночасний прохід по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виразами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і Y разом з порівнянням відповідних їх частин. На гілках функції послідовно розглядаються всі можливі випадки (Х - атом; Х НЕ атом, а Y - атом; Х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-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атоми). Для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порівняння атомів використовується вбудована функція eql, що реалізує порівняння як символьних, так і числових атомів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62719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Паралельна рекурсія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Розглянемо тепер задачу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якій не можна обійтися без паралельної рекурсії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Функція </a:t>
            </a:r>
            <a:r>
              <a:rPr lang="en-US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sum_g</a:t>
            </a:r>
            <a:r>
              <a:rPr lang="uk-UA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обчислює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загальну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суму елементів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довільному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списку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(defun sum_g (lst)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((null lst) 0)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((listp (car lst)) (+ (sum_g (car lst)) (sum_g(cdr lst))))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((numberp (car lst)) (+ (car lst) (sum_g (cdr lst))))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(t (sum_g (cdr lst)))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(sum_g '((a b (1 2)) ( 3 4) 7 r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</a:t>
            </a:r>
            <a:r>
              <a:rPr lang="uk-UA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17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 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listp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L)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повертає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якщо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список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NIL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протилежному випадку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638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  <a:tabLst>
                <a:tab pos="3830638" algn="l"/>
              </a:tabLst>
            </a:pPr>
            <a:r>
              <a:rPr lang="uk-UA" sz="3200" cap="all" dirty="0" smtClean="0"/>
              <a:t>Р</a:t>
            </a:r>
            <a:r>
              <a:rPr lang="uk-U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екурсивні визначення і обчислення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Теорія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рекурсивних функцій разом алгеброю списків і лямбда численням, є фундаментом Ліспу. В теорії рекурсивних функцій самі функції(алгоритми) і їх властивості, розглядаються і класифікуються відповідно з тим, які функції можна одержати і обчислити , застосувавши різні форми рекурсії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Функція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називається рекурсивною, якщо в її визначенні міститься виклик самої цієї функції. 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3190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екурсивні визначення і обчислення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Існує рекурсія по значенню,  коли виклик є виразом , що визначає результат функції. Якщо в результаті функції повертається значення деякої іншої функції і рекурсивний виклик приймає участь в обчисленні аргументу цієї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функції,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маємо рекурсію по аргументу.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3291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 Ханойські башти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Розглянемо рекурсивний підхід до рішення задачі  про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Ханойські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башти. Вона формулюється наступним чином. Є три стержні, на першому знаходяться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дисків розташованих у порядку зменшення діаметрів. Треба перенести їх на другий  стержень, використовуючи третій як допоміжний. При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цьому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диск можна класти або на диск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більшого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діаметру або на пусте місце (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рис.а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4108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 про Ханойські башти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Рис. а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060848"/>
            <a:ext cx="6840759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0931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 про Ханойські башти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Нехай відоме рішення для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 дисків. Тоді диск з найбільшим діаметром, що лишився на першому стержні, перенести на третій стержень (рис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.б),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будемо мати задачу про переніс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 дисків з другого стержня на третій за допомогою першого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(рис. с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5507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 про Ханойські башти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204864"/>
            <a:ext cx="5597503" cy="2415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2536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 про Ханойські башти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197538" y="3244334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060848"/>
            <a:ext cx="5582638" cy="2369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0729615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Другая 1">
      <a:dk1>
        <a:sysClr val="windowText" lastClr="000000"/>
      </a:dk1>
      <a:lt1>
        <a:sysClr val="window" lastClr="FFFFFF"/>
      </a:lt1>
      <a:dk2>
        <a:srgbClr val="00B0F0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2852</TotalTime>
  <Words>1281</Words>
  <Application>Microsoft Office PowerPoint</Application>
  <PresentationFormat>Экран (4:3)</PresentationFormat>
  <Paragraphs>219</Paragraphs>
  <Slides>27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9" baseType="lpstr">
      <vt:lpstr>Паркет</vt:lpstr>
      <vt:lpstr>Формула</vt:lpstr>
      <vt:lpstr>    функціональне та логічне програмування  </vt:lpstr>
      <vt:lpstr>ЛЕКЦІЯ 9</vt:lpstr>
      <vt:lpstr>Рекурсивні визначення і обчислення </vt:lpstr>
      <vt:lpstr>Рекурсивні визначення і обчислення </vt:lpstr>
      <vt:lpstr>Задача  про Ханойські башти</vt:lpstr>
      <vt:lpstr>Задача  про Ханойські башти</vt:lpstr>
      <vt:lpstr>Задача  про Ханойські башти</vt:lpstr>
      <vt:lpstr>Задача  про Ханойські башти</vt:lpstr>
      <vt:lpstr>Задача  про Ханойські башти</vt:lpstr>
      <vt:lpstr>Спеціальна форма defun </vt:lpstr>
      <vt:lpstr>Задача  про Ханойські башти</vt:lpstr>
      <vt:lpstr>Обчислення факторіалу</vt:lpstr>
      <vt:lpstr>Обчислення факторіалу</vt:lpstr>
      <vt:lpstr>Належність елементу до списку</vt:lpstr>
      <vt:lpstr>Копія списку</vt:lpstr>
      <vt:lpstr>Контрольні конструкції </vt:lpstr>
      <vt:lpstr>Сума ряду з заданою точністю</vt:lpstr>
      <vt:lpstr>Сума n перших членів ряду</vt:lpstr>
      <vt:lpstr>Сума n перших членів ряду</vt:lpstr>
      <vt:lpstr>Форми рекурсії</vt:lpstr>
      <vt:lpstr>Хвостова рекурсія</vt:lpstr>
      <vt:lpstr>Хвостова рекурсія</vt:lpstr>
      <vt:lpstr>Хвостова рекурсія</vt:lpstr>
      <vt:lpstr>Функція FirstАtom</vt:lpstr>
      <vt:lpstr>Паралельна рекурсія</vt:lpstr>
      <vt:lpstr>Визначення функції equal</vt:lpstr>
      <vt:lpstr>Паралельна рекурсія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конфликтов</dc:title>
  <dc:creator>Валерий И. Заяц</dc:creator>
  <cp:lastModifiedBy>Владелец</cp:lastModifiedBy>
  <cp:revision>205</cp:revision>
  <dcterms:created xsi:type="dcterms:W3CDTF">2018-09-10T07:12:08Z</dcterms:created>
  <dcterms:modified xsi:type="dcterms:W3CDTF">2023-03-26T13:22:27Z</dcterms:modified>
</cp:coreProperties>
</file>