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9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91" r:id="rId16"/>
    <p:sldId id="269" r:id="rId17"/>
    <p:sldId id="270" r:id="rId18"/>
    <p:sldId id="271" r:id="rId19"/>
    <p:sldId id="292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93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4840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1700808"/>
            <a:ext cx="5995392" cy="1656184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6000" b="1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</a:t>
            </a:r>
            <a:r>
              <a:rPr lang="en-US" sz="6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6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ять</a:t>
            </a:r>
            <a:endParaRPr lang="ru-RU" sz="6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322128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.  </a:t>
            </a:r>
            <a:r>
              <a:rPr lang="ru-RU" dirty="0" smtClean="0"/>
              <a:t>За </a:t>
            </a:r>
            <a:r>
              <a:rPr lang="ru-RU" dirty="0" err="1" smtClean="0"/>
              <a:t>тривалістю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 </a:t>
            </a:r>
            <a:r>
              <a:rPr lang="ru-RU" dirty="0" err="1" smtClean="0"/>
              <a:t>поділяють</a:t>
            </a:r>
            <a:r>
              <a:rPr lang="ru-RU" dirty="0" smtClean="0"/>
              <a:t>  на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:  </a:t>
            </a:r>
            <a:r>
              <a:rPr lang="ru-RU" i="1" dirty="0" err="1" smtClean="0"/>
              <a:t>сенсорна</a:t>
            </a:r>
            <a:r>
              <a:rPr lang="ru-RU" i="1" dirty="0" smtClean="0"/>
              <a:t> </a:t>
            </a:r>
            <a:r>
              <a:rPr lang="ru-RU" i="1" dirty="0" err="1" smtClean="0"/>
              <a:t>пам’ять</a:t>
            </a:r>
            <a:r>
              <a:rPr lang="ru-RU" i="1" dirty="0" smtClean="0"/>
              <a:t>  </a:t>
            </a:r>
            <a:r>
              <a:rPr lang="ru-RU" dirty="0" smtClean="0"/>
              <a:t>(</a:t>
            </a:r>
            <a:r>
              <a:rPr lang="ru-RU" dirty="0" err="1" smtClean="0"/>
              <a:t>характерне</a:t>
            </a:r>
            <a:r>
              <a:rPr lang="ru-RU" dirty="0" smtClean="0"/>
              <a:t> </a:t>
            </a:r>
            <a:r>
              <a:rPr lang="ru-RU" dirty="0" err="1" smtClean="0"/>
              <a:t>короткочасне</a:t>
            </a:r>
            <a:r>
              <a:rPr lang="ru-RU" dirty="0" smtClean="0"/>
              <a:t> </a:t>
            </a:r>
            <a:r>
              <a:rPr lang="ru-RU" dirty="0" err="1" smtClean="0"/>
              <a:t>відображення</a:t>
            </a:r>
            <a:r>
              <a:rPr lang="ru-RU" dirty="0" smtClean="0"/>
              <a:t>  – </a:t>
            </a:r>
            <a:r>
              <a:rPr lang="ru-RU" dirty="0" smtClean="0"/>
              <a:t>«</a:t>
            </a:r>
            <a:r>
              <a:rPr lang="ru-RU" dirty="0" err="1" smtClean="0"/>
              <a:t>фотографування</a:t>
            </a:r>
            <a:r>
              <a:rPr lang="ru-RU" dirty="0" smtClean="0"/>
              <a:t>»  – 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триває</a:t>
            </a:r>
            <a:r>
              <a:rPr lang="ru-RU" dirty="0" smtClean="0"/>
              <a:t> 0,1-0,5 с)  </a:t>
            </a:r>
            <a:r>
              <a:rPr lang="ru-RU" i="1" dirty="0" err="1" smtClean="0"/>
              <a:t>короткочасна</a:t>
            </a:r>
            <a:r>
              <a:rPr lang="ru-RU" i="1" dirty="0" smtClean="0"/>
              <a:t> </a:t>
            </a:r>
            <a:r>
              <a:rPr lang="ru-RU" i="1" dirty="0" err="1" smtClean="0"/>
              <a:t>пам’ять</a:t>
            </a:r>
            <a:r>
              <a:rPr lang="ru-RU" i="1" dirty="0" smtClean="0"/>
              <a:t>  </a:t>
            </a:r>
            <a:r>
              <a:rPr lang="ru-RU" dirty="0" smtClean="0"/>
              <a:t>(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віддзеркалення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тривають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секунд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хвилин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 </a:t>
            </a:r>
            <a:r>
              <a:rPr lang="ru-RU" dirty="0" smtClean="0"/>
              <a:t>номера телефону,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прочитала)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i="1" dirty="0" err="1" smtClean="0"/>
              <a:t>довготривала</a:t>
            </a:r>
            <a:r>
              <a:rPr lang="ru-RU" i="1" dirty="0" smtClean="0"/>
              <a:t> </a:t>
            </a:r>
            <a:r>
              <a:rPr lang="ru-RU" i="1" dirty="0" err="1" smtClean="0"/>
              <a:t>пам’ять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тривале</a:t>
            </a:r>
            <a:r>
              <a:rPr lang="ru-RU" dirty="0" smtClean="0"/>
              <a:t>, </a:t>
            </a:r>
            <a:r>
              <a:rPr lang="ru-RU" dirty="0" err="1" smtClean="0"/>
              <a:t>можливо</a:t>
            </a:r>
            <a:r>
              <a:rPr lang="ru-RU" dirty="0" smtClean="0"/>
              <a:t>, на все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).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виділяють</a:t>
            </a:r>
            <a:r>
              <a:rPr lang="ru-RU" dirty="0" smtClean="0"/>
              <a:t>  </a:t>
            </a:r>
            <a:r>
              <a:rPr lang="ru-RU" u="sng" dirty="0" err="1" smtClean="0"/>
              <a:t>проміжну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 </a:t>
            </a:r>
            <a:r>
              <a:rPr lang="ru-RU" u="sng" dirty="0" err="1" smtClean="0"/>
              <a:t>лабільну</a:t>
            </a:r>
            <a:r>
              <a:rPr lang="ru-RU" dirty="0" smtClean="0"/>
              <a:t>, </a:t>
            </a:r>
            <a:r>
              <a:rPr lang="ru-RU" dirty="0" err="1" smtClean="0"/>
              <a:t>пам’ять</a:t>
            </a:r>
            <a:r>
              <a:rPr lang="ru-RU" dirty="0" smtClean="0"/>
              <a:t> (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енграми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короткострокової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довготривалу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без </a:t>
            </a:r>
            <a:r>
              <a:rPr lang="ru-RU" dirty="0" err="1" smtClean="0"/>
              <a:t>повторення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зберігає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на </a:t>
            </a:r>
            <a:r>
              <a:rPr lang="ru-RU" dirty="0" err="1" smtClean="0"/>
              <a:t>певний</a:t>
            </a:r>
            <a:r>
              <a:rPr lang="ru-RU" dirty="0" smtClean="0"/>
              <a:t> час, </a:t>
            </a:r>
            <a:r>
              <a:rPr lang="ru-RU" dirty="0" err="1" smtClean="0"/>
              <a:t>який</a:t>
            </a:r>
            <a:r>
              <a:rPr lang="ru-RU" dirty="0" smtClean="0"/>
              <a:t>  </a:t>
            </a:r>
            <a:r>
              <a:rPr lang="ru-RU" dirty="0" err="1" smtClean="0"/>
              <a:t>необхідний</a:t>
            </a:r>
            <a:r>
              <a:rPr lang="ru-RU" dirty="0" smtClean="0"/>
              <a:t>  для </a:t>
            </a:r>
            <a:r>
              <a:rPr lang="ru-RU" dirty="0" err="1" smtClean="0"/>
              <a:t>поточної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322128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загального</a:t>
            </a:r>
            <a:r>
              <a:rPr lang="ru-RU" dirty="0" smtClean="0"/>
              <a:t> потоку </a:t>
            </a:r>
            <a:r>
              <a:rPr lang="ru-RU" dirty="0" err="1" smtClean="0"/>
              <a:t>свідомо</a:t>
            </a:r>
            <a:r>
              <a:rPr lang="ru-RU" dirty="0" smtClean="0"/>
              <a:t> </a:t>
            </a:r>
            <a:r>
              <a:rPr lang="ru-RU" dirty="0" err="1" smtClean="0"/>
              <a:t>сприйнятої</a:t>
            </a:r>
            <a:r>
              <a:rPr lang="ru-RU" dirty="0" smtClean="0"/>
              <a:t> 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довготривала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повинна </a:t>
            </a:r>
            <a:r>
              <a:rPr lang="ru-RU" dirty="0" err="1" smtClean="0"/>
              <a:t>відбирати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1%. </a:t>
            </a:r>
            <a:r>
              <a:rPr lang="ru-RU" dirty="0" err="1" smtClean="0"/>
              <a:t>Звичайно</a:t>
            </a:r>
            <a:r>
              <a:rPr lang="ru-RU" dirty="0" smtClean="0"/>
              <a:t>,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відбирається</a:t>
            </a:r>
            <a:r>
              <a:rPr lang="ru-RU" dirty="0" smtClean="0"/>
              <a:t> </a:t>
            </a:r>
            <a:r>
              <a:rPr lang="ru-RU" dirty="0" err="1" smtClean="0"/>
              <a:t>найважливіша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така</a:t>
            </a:r>
            <a:r>
              <a:rPr lang="ru-RU" dirty="0" smtClean="0"/>
              <a:t>, 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потрібна</a:t>
            </a:r>
            <a:r>
              <a:rPr lang="ru-RU" dirty="0" smtClean="0"/>
              <a:t> для </a:t>
            </a:r>
            <a:r>
              <a:rPr lang="ru-RU" dirty="0" err="1" smtClean="0"/>
              <a:t>виживання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).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в </a:t>
            </a:r>
            <a:r>
              <a:rPr lang="ru-RU" dirty="0" err="1" smtClean="0"/>
              <a:t>короткочасній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, </a:t>
            </a:r>
            <a:r>
              <a:rPr lang="ru-RU" dirty="0" smtClean="0"/>
              <a:t>не </a:t>
            </a:r>
            <a:r>
              <a:rPr lang="ru-RU" dirty="0" err="1" smtClean="0"/>
              <a:t>трансформується</a:t>
            </a:r>
            <a:r>
              <a:rPr lang="ru-RU" dirty="0" smtClean="0"/>
              <a:t> в </a:t>
            </a:r>
            <a:r>
              <a:rPr lang="ru-RU" dirty="0" err="1" smtClean="0"/>
              <a:t>довготривалу</a:t>
            </a:r>
            <a:r>
              <a:rPr lang="ru-RU" dirty="0" smtClean="0"/>
              <a:t>, вона </a:t>
            </a:r>
            <a:r>
              <a:rPr lang="ru-RU" dirty="0" err="1" smtClean="0"/>
              <a:t>швидко</a:t>
            </a:r>
            <a:r>
              <a:rPr lang="ru-RU" dirty="0" smtClean="0"/>
              <a:t>  «</a:t>
            </a:r>
            <a:r>
              <a:rPr lang="ru-RU" dirty="0" err="1" smtClean="0"/>
              <a:t>стирається</a:t>
            </a:r>
            <a:r>
              <a:rPr lang="ru-RU" dirty="0" smtClean="0"/>
              <a:t>». У </a:t>
            </a:r>
            <a:r>
              <a:rPr lang="ru-RU" dirty="0" err="1" smtClean="0"/>
              <a:t>довготривалій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в доступному для </a:t>
            </a:r>
            <a:r>
              <a:rPr lang="ru-RU" dirty="0" err="1" smtClean="0"/>
              <a:t>читання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10000"/>
              </a:lnSpc>
            </a:pP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припущення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обробка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переклад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проміжної</a:t>
            </a:r>
            <a:r>
              <a:rPr lang="ru-RU" dirty="0" smtClean="0"/>
              <a:t> в </a:t>
            </a:r>
            <a:r>
              <a:rPr lang="ru-RU" dirty="0" err="1" smtClean="0"/>
              <a:t>довготривалу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сну.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532440" cy="6858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ru-RU" b="1" i="1" dirty="0" smtClean="0"/>
              <a:t>3</a:t>
            </a:r>
            <a:r>
              <a:rPr lang="ru-RU" i="1" dirty="0" smtClean="0"/>
              <a:t>. </a:t>
            </a:r>
            <a:r>
              <a:rPr lang="ru-RU" i="1" dirty="0" err="1" smtClean="0"/>
              <a:t>Пам’ять</a:t>
            </a:r>
            <a:r>
              <a:rPr lang="ru-RU" i="1" dirty="0" smtClean="0"/>
              <a:t> </a:t>
            </a:r>
            <a:r>
              <a:rPr lang="ru-RU" i="1" dirty="0" smtClean="0"/>
              <a:t>як </a:t>
            </a:r>
            <a:r>
              <a:rPr lang="ru-RU" i="1" dirty="0" err="1" smtClean="0"/>
              <a:t>нервово-психічна</a:t>
            </a:r>
            <a:r>
              <a:rPr lang="ru-RU" i="1" dirty="0" smtClean="0"/>
              <a:t> </a:t>
            </a:r>
            <a:r>
              <a:rPr lang="ru-RU" i="1" dirty="0" err="1" smtClean="0"/>
              <a:t>функція</a:t>
            </a:r>
            <a:r>
              <a:rPr lang="ru-RU" i="1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,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перерахованих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ще</a:t>
            </a:r>
            <a:r>
              <a:rPr lang="ru-RU" dirty="0" smtClean="0"/>
              <a:t> рядом  </a:t>
            </a:r>
            <a:r>
              <a:rPr lang="ru-RU" dirty="0" err="1" smtClean="0"/>
              <a:t>інших</a:t>
            </a:r>
            <a:r>
              <a:rPr lang="ru-RU" dirty="0" smtClean="0"/>
              <a:t>.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i="1" dirty="0" err="1" smtClean="0"/>
              <a:t>механічну</a:t>
            </a:r>
            <a:r>
              <a:rPr lang="ru-RU" i="1" dirty="0" smtClean="0"/>
              <a:t>, </a:t>
            </a:r>
            <a:r>
              <a:rPr lang="ru-RU" i="1" dirty="0" err="1" smtClean="0"/>
              <a:t>логічну</a:t>
            </a:r>
            <a:r>
              <a:rPr lang="ru-RU" i="1" dirty="0" smtClean="0"/>
              <a:t>, </a:t>
            </a:r>
            <a:r>
              <a:rPr lang="ru-RU" i="1" dirty="0" err="1" smtClean="0"/>
              <a:t>образну</a:t>
            </a:r>
            <a:r>
              <a:rPr lang="ru-RU" i="1" dirty="0" smtClean="0"/>
              <a:t>. </a:t>
            </a:r>
            <a:r>
              <a:rPr lang="ru-RU" dirty="0" smtClean="0"/>
              <a:t>В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розвинена</a:t>
            </a:r>
            <a:r>
              <a:rPr lang="ru-RU" dirty="0" smtClean="0"/>
              <a:t> </a:t>
            </a:r>
            <a:r>
              <a:rPr lang="ru-RU" dirty="0" err="1" smtClean="0"/>
              <a:t>логічна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на </a:t>
            </a:r>
            <a:r>
              <a:rPr lang="ru-RU" dirty="0" err="1" smtClean="0"/>
              <a:t>роздуми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думки</a:t>
            </a:r>
            <a:r>
              <a:rPr lang="ru-RU" dirty="0" smtClean="0"/>
              <a:t>, в </a:t>
            </a:r>
            <a:r>
              <a:rPr lang="ru-RU" dirty="0" err="1" smtClean="0"/>
              <a:t>іншої</a:t>
            </a:r>
            <a:r>
              <a:rPr lang="ru-RU" dirty="0" smtClean="0"/>
              <a:t> – образна.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добре </a:t>
            </a:r>
            <a:r>
              <a:rPr lang="ru-RU" dirty="0" err="1" smtClean="0"/>
              <a:t>пам’ятає</a:t>
            </a:r>
            <a:r>
              <a:rPr lang="ru-RU" dirty="0" smtClean="0"/>
              <a:t> </a:t>
            </a:r>
            <a:r>
              <a:rPr lang="ru-RU" dirty="0" err="1" smtClean="0"/>
              <a:t>картини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почуту</a:t>
            </a:r>
            <a:r>
              <a:rPr lang="ru-RU" dirty="0" smtClean="0"/>
              <a:t> </a:t>
            </a:r>
            <a:r>
              <a:rPr lang="ru-RU" dirty="0" smtClean="0"/>
              <a:t>колись </a:t>
            </a:r>
            <a:r>
              <a:rPr lang="ru-RU" dirty="0" err="1" smtClean="0"/>
              <a:t>музику</a:t>
            </a:r>
            <a:r>
              <a:rPr lang="ru-RU" dirty="0" smtClean="0"/>
              <a:t>, </a:t>
            </a:r>
            <a:r>
              <a:rPr lang="ru-RU" dirty="0" err="1" smtClean="0"/>
              <a:t>побачені</a:t>
            </a:r>
            <a:r>
              <a:rPr lang="ru-RU" dirty="0" smtClean="0"/>
              <a:t> </a:t>
            </a:r>
            <a:r>
              <a:rPr lang="ru-RU" dirty="0" err="1" smtClean="0"/>
              <a:t>художні</a:t>
            </a:r>
            <a:r>
              <a:rPr lang="ru-RU" dirty="0" smtClean="0"/>
              <a:t> полотна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u="sng" dirty="0" err="1" smtClean="0"/>
              <a:t>Із</a:t>
            </a:r>
            <a:r>
              <a:rPr lang="ru-RU" u="sng" dirty="0" smtClean="0"/>
              <a:t> точки </a:t>
            </a:r>
            <a:r>
              <a:rPr lang="ru-RU" u="sng" dirty="0" err="1" smtClean="0"/>
              <a:t>зору</a:t>
            </a:r>
            <a:r>
              <a:rPr lang="ru-RU" u="sng" dirty="0" smtClean="0"/>
              <a:t> </a:t>
            </a:r>
            <a:r>
              <a:rPr lang="ru-RU" u="sng" dirty="0" err="1" smtClean="0"/>
              <a:t>модальності</a:t>
            </a:r>
            <a:r>
              <a:rPr lang="ru-RU" u="sng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подразника</a:t>
            </a:r>
            <a:r>
              <a:rPr lang="ru-RU" dirty="0" smtClean="0"/>
              <a:t>)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 </a:t>
            </a:r>
            <a:r>
              <a:rPr lang="ru-RU" i="1" dirty="0" err="1" smtClean="0"/>
              <a:t>зорову</a:t>
            </a:r>
            <a:r>
              <a:rPr lang="ru-RU" i="1" dirty="0" smtClean="0"/>
              <a:t>, </a:t>
            </a:r>
            <a:r>
              <a:rPr lang="ru-RU" i="1" dirty="0" err="1" smtClean="0"/>
              <a:t>тактильну</a:t>
            </a:r>
            <a:r>
              <a:rPr lang="ru-RU" i="1" dirty="0" smtClean="0"/>
              <a:t>, </a:t>
            </a:r>
            <a:r>
              <a:rPr lang="ru-RU" i="1" dirty="0" err="1" smtClean="0"/>
              <a:t>рухову</a:t>
            </a:r>
            <a:r>
              <a:rPr lang="ru-RU" i="1" dirty="0" smtClean="0"/>
              <a:t> </a:t>
            </a:r>
            <a:r>
              <a:rPr lang="ru-RU" i="1" dirty="0" smtClean="0"/>
              <a:t>(</a:t>
            </a:r>
            <a:r>
              <a:rPr lang="ru-RU" i="1" dirty="0" err="1" smtClean="0"/>
              <a:t>моторну</a:t>
            </a:r>
            <a:r>
              <a:rPr lang="ru-RU" i="1" dirty="0" smtClean="0"/>
              <a:t>), </a:t>
            </a:r>
            <a:r>
              <a:rPr lang="ru-RU" i="1" dirty="0" err="1" smtClean="0"/>
              <a:t>нюхову</a:t>
            </a:r>
            <a:r>
              <a:rPr lang="ru-RU" i="1" dirty="0" smtClean="0"/>
              <a:t> </a:t>
            </a:r>
            <a:r>
              <a:rPr lang="ru-RU" i="1" dirty="0" err="1" smtClean="0"/>
              <a:t>пам’ять</a:t>
            </a:r>
            <a:r>
              <a:rPr lang="ru-RU" i="1" dirty="0" smtClean="0"/>
              <a:t> 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10000"/>
              </a:lnSpc>
            </a:pP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по </a:t>
            </a:r>
            <a:r>
              <a:rPr lang="ru-RU" dirty="0" err="1" smtClean="0"/>
              <a:t>модальності</a:t>
            </a:r>
            <a:r>
              <a:rPr lang="ru-RU" dirty="0" smtClean="0"/>
              <a:t> </a:t>
            </a:r>
            <a:r>
              <a:rPr lang="ru-RU" dirty="0" err="1" smtClean="0"/>
              <a:t>подразники</a:t>
            </a:r>
            <a:r>
              <a:rPr lang="ru-RU" dirty="0" smtClean="0"/>
              <a:t> </a:t>
            </a:r>
            <a:r>
              <a:rPr lang="ru-RU" dirty="0" err="1" smtClean="0"/>
              <a:t>відкладаються</a:t>
            </a:r>
            <a:r>
              <a:rPr lang="ru-RU" dirty="0" smtClean="0"/>
              <a:t> </a:t>
            </a:r>
            <a:r>
              <a:rPr lang="ru-RU" dirty="0" smtClean="0"/>
              <a:t>людьми </a:t>
            </a:r>
            <a:r>
              <a:rPr lang="ru-RU" dirty="0" err="1" smtClean="0"/>
              <a:t>по-різному</a:t>
            </a:r>
            <a:r>
              <a:rPr lang="ru-RU" dirty="0" smtClean="0"/>
              <a:t>. У </a:t>
            </a:r>
            <a:r>
              <a:rPr lang="ru-RU" dirty="0" err="1" smtClean="0"/>
              <a:t>цьому</a:t>
            </a:r>
            <a:r>
              <a:rPr lang="ru-RU" dirty="0" smtClean="0"/>
              <a:t> не малу роль  </a:t>
            </a:r>
            <a:r>
              <a:rPr lang="ru-RU" dirty="0" err="1" smtClean="0"/>
              <a:t>відіграють</a:t>
            </a:r>
            <a:r>
              <a:rPr lang="ru-RU" dirty="0" smtClean="0"/>
              <a:t>  </a:t>
            </a:r>
            <a:r>
              <a:rPr lang="ru-RU" dirty="0" err="1" smtClean="0"/>
              <a:t>вроджені</a:t>
            </a:r>
            <a:r>
              <a:rPr lang="ru-RU" dirty="0" smtClean="0"/>
              <a:t> </a:t>
            </a:r>
            <a:r>
              <a:rPr lang="ru-RU" dirty="0" err="1" smtClean="0"/>
              <a:t>здібності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Одна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запам’ятовує</a:t>
            </a:r>
            <a:r>
              <a:rPr lang="ru-RU" dirty="0" smtClean="0"/>
              <a:t> </a:t>
            </a:r>
            <a:r>
              <a:rPr lang="ru-RU" dirty="0" err="1" smtClean="0"/>
              <a:t>зорову</a:t>
            </a:r>
            <a:r>
              <a:rPr lang="ru-RU" dirty="0" smtClean="0"/>
              <a:t>  </a:t>
            </a:r>
            <a:r>
              <a:rPr lang="ru-RU" dirty="0" err="1" smtClean="0"/>
              <a:t>інформацію</a:t>
            </a:r>
            <a:r>
              <a:rPr lang="ru-RU" dirty="0" smtClean="0"/>
              <a:t>, </a:t>
            </a:r>
            <a:r>
              <a:rPr lang="ru-RU" dirty="0" err="1" smtClean="0"/>
              <a:t>інша</a:t>
            </a:r>
            <a:r>
              <a:rPr lang="ru-RU" dirty="0" smtClean="0"/>
              <a:t>  </a:t>
            </a:r>
            <a:r>
              <a:rPr lang="ru-RU" dirty="0" smtClean="0"/>
              <a:t>–</a:t>
            </a:r>
            <a:r>
              <a:rPr lang="ru-RU" dirty="0" err="1" smtClean="0"/>
              <a:t>шкіряно-кінестичну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звукову</a:t>
            </a:r>
            <a:r>
              <a:rPr lang="ru-RU" dirty="0" smtClean="0"/>
              <a:t> (</a:t>
            </a:r>
            <a:r>
              <a:rPr lang="ru-RU" dirty="0" err="1" smtClean="0"/>
              <a:t>мовну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немовну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0"/>
            <a:ext cx="8604448" cy="6858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err="1" smtClean="0"/>
              <a:t>Механізми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. 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 </a:t>
            </a:r>
            <a:r>
              <a:rPr lang="ru-RU" dirty="0" err="1" smtClean="0"/>
              <a:t>різні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взаємопов’язані</a:t>
            </a:r>
            <a:r>
              <a:rPr lang="ru-RU" dirty="0" smtClean="0"/>
              <a:t>, </a:t>
            </a:r>
            <a:r>
              <a:rPr lang="ru-RU" dirty="0" err="1" smtClean="0"/>
              <a:t>механізми</a:t>
            </a:r>
            <a:r>
              <a:rPr lang="ru-RU" dirty="0" smtClean="0"/>
              <a:t> (</a:t>
            </a:r>
            <a:r>
              <a:rPr lang="ru-RU" dirty="0" err="1" smtClean="0"/>
              <a:t>фізіологічні</a:t>
            </a:r>
            <a:r>
              <a:rPr lang="ru-RU" dirty="0" smtClean="0"/>
              <a:t>, </a:t>
            </a:r>
            <a:r>
              <a:rPr lang="ru-RU" dirty="0" err="1" smtClean="0"/>
              <a:t>біохімічні</a:t>
            </a:r>
            <a:r>
              <a:rPr lang="ru-RU" dirty="0" smtClean="0"/>
              <a:t>,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ін</a:t>
            </a:r>
            <a:r>
              <a:rPr lang="ru-RU" dirty="0" smtClean="0"/>
              <a:t>.).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 </a:t>
            </a:r>
            <a:r>
              <a:rPr lang="ru-RU" dirty="0" err="1" smtClean="0"/>
              <a:t>морфологічних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електрофізіологічних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короткочасної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полягають</a:t>
            </a:r>
            <a:r>
              <a:rPr lang="ru-RU" dirty="0" smtClean="0"/>
              <a:t>, </a:t>
            </a:r>
            <a:r>
              <a:rPr lang="ru-RU" dirty="0" err="1" smtClean="0"/>
              <a:t>можливо</a:t>
            </a:r>
            <a:r>
              <a:rPr lang="ru-RU" dirty="0" smtClean="0"/>
              <a:t>, у </a:t>
            </a:r>
            <a:r>
              <a:rPr lang="ru-RU" dirty="0" err="1" smtClean="0"/>
              <a:t>реверберації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в </a:t>
            </a:r>
            <a:r>
              <a:rPr lang="ru-RU" dirty="0" err="1" smtClean="0"/>
              <a:t>замкнутих</a:t>
            </a:r>
            <a:r>
              <a:rPr lang="ru-RU" dirty="0" smtClean="0"/>
              <a:t> </a:t>
            </a:r>
            <a:r>
              <a:rPr lang="ru-RU" dirty="0" err="1" smtClean="0"/>
              <a:t>ланцюгах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, </a:t>
            </a:r>
            <a:r>
              <a:rPr lang="ru-RU" dirty="0" err="1" smtClean="0"/>
              <a:t>нейрональних</a:t>
            </a:r>
            <a:r>
              <a:rPr lang="ru-RU" dirty="0" smtClean="0"/>
              <a:t> комплексах.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Висловлюється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smtClean="0"/>
              <a:t>думка  </a:t>
            </a:r>
            <a:r>
              <a:rPr lang="ru-RU" dirty="0" err="1" smtClean="0"/>
              <a:t>щодо</a:t>
            </a:r>
            <a:r>
              <a:rPr lang="ru-RU" dirty="0" smtClean="0"/>
              <a:t>  </a:t>
            </a:r>
            <a:r>
              <a:rPr lang="ru-RU" dirty="0" err="1" smtClean="0"/>
              <a:t>значення</a:t>
            </a:r>
            <a:r>
              <a:rPr lang="ru-RU" dirty="0" smtClean="0"/>
              <a:t> в </a:t>
            </a:r>
            <a:r>
              <a:rPr lang="ru-RU" dirty="0" err="1" smtClean="0"/>
              <a:t>механізмах</a:t>
            </a:r>
            <a:r>
              <a:rPr lang="ru-RU" dirty="0" smtClean="0"/>
              <a:t> </a:t>
            </a:r>
            <a:r>
              <a:rPr lang="ru-RU" dirty="0" err="1" smtClean="0"/>
              <a:t>короткочасної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посттетанічної</a:t>
            </a:r>
            <a:r>
              <a:rPr lang="ru-RU" dirty="0" smtClean="0"/>
              <a:t> </a:t>
            </a:r>
            <a:r>
              <a:rPr lang="ru-RU" dirty="0" err="1" smtClean="0"/>
              <a:t>потенціації</a:t>
            </a:r>
            <a:r>
              <a:rPr lang="ru-RU" dirty="0" smtClean="0"/>
              <a:t>, яка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підвищенням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синаптичного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. Аргументом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точки </a:t>
            </a:r>
            <a:r>
              <a:rPr lang="ru-RU" dirty="0" err="1" smtClean="0"/>
              <a:t>зору</a:t>
            </a:r>
            <a:r>
              <a:rPr lang="ru-RU" dirty="0" smtClean="0"/>
              <a:t>  </a:t>
            </a:r>
            <a:r>
              <a:rPr lang="ru-RU" dirty="0" err="1" smtClean="0"/>
              <a:t>є</a:t>
            </a:r>
            <a:r>
              <a:rPr lang="ru-RU" dirty="0" smtClean="0"/>
              <a:t>  </a:t>
            </a:r>
            <a:r>
              <a:rPr lang="ru-RU" dirty="0" err="1" smtClean="0"/>
              <a:t>дані</a:t>
            </a:r>
            <a:r>
              <a:rPr lang="ru-RU" dirty="0" smtClean="0"/>
              <a:t> 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 err="1" smtClean="0"/>
              <a:t>посттетанічної</a:t>
            </a:r>
            <a:r>
              <a:rPr lang="ru-RU" dirty="0" smtClean="0"/>
              <a:t> </a:t>
            </a:r>
            <a:r>
              <a:rPr lang="ru-RU" dirty="0" err="1" smtClean="0"/>
              <a:t>потенціації</a:t>
            </a:r>
            <a:r>
              <a:rPr lang="ru-RU" dirty="0" smtClean="0"/>
              <a:t>, яка в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збуджуючих</a:t>
            </a:r>
            <a:r>
              <a:rPr lang="ru-RU" dirty="0" smtClean="0"/>
              <a:t> синапсах </a:t>
            </a:r>
            <a:r>
              <a:rPr lang="ru-RU" dirty="0" smtClean="0"/>
              <a:t>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пірамідних</a:t>
            </a:r>
            <a:r>
              <a:rPr lang="ru-RU" dirty="0" smtClean="0"/>
              <a:t> нейронах </a:t>
            </a:r>
            <a:r>
              <a:rPr lang="ru-RU" dirty="0" err="1" smtClean="0"/>
              <a:t>гіпокампу</a:t>
            </a:r>
            <a:r>
              <a:rPr lang="ru-RU" dirty="0" smtClean="0"/>
              <a:t>)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тривати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годин.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53244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ru-RU" dirty="0" err="1" smtClean="0"/>
              <a:t>Дещо</a:t>
            </a:r>
            <a:r>
              <a:rPr lang="ru-RU" dirty="0" smtClean="0"/>
              <a:t> </a:t>
            </a:r>
            <a:r>
              <a:rPr lang="ru-RU" dirty="0" err="1" smtClean="0"/>
              <a:t>складніше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 </a:t>
            </a:r>
            <a:r>
              <a:rPr lang="ru-RU" dirty="0" err="1" smtClean="0"/>
              <a:t>вивчені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довготривалої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експериментальних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показали,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біохімічних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нуклеїнові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 (ДНК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РНК</a:t>
            </a:r>
            <a:r>
              <a:rPr lang="ru-RU" dirty="0" smtClean="0"/>
              <a:t>),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цукрами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ліпідами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як </a:t>
            </a:r>
            <a:r>
              <a:rPr lang="ru-RU" dirty="0" err="1" smtClean="0"/>
              <a:t>кандидатури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smtClean="0"/>
              <a:t>«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», </a:t>
            </a:r>
            <a:r>
              <a:rPr lang="ru-RU" dirty="0" err="1" smtClean="0"/>
              <a:t>оскільки</a:t>
            </a:r>
            <a:r>
              <a:rPr lang="ru-RU" dirty="0" smtClean="0"/>
              <a:t> вони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задовольняють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: </a:t>
            </a:r>
            <a:r>
              <a:rPr lang="ru-RU" dirty="0" err="1" smtClean="0"/>
              <a:t>приймають</a:t>
            </a:r>
            <a:r>
              <a:rPr lang="ru-RU" dirty="0" smtClean="0"/>
              <a:t> </a:t>
            </a:r>
            <a:r>
              <a:rPr lang="ru-RU" dirty="0" smtClean="0"/>
              <a:t>участь у </a:t>
            </a:r>
            <a:r>
              <a:rPr lang="ru-RU" dirty="0" err="1" smtClean="0"/>
              <a:t>кодуванні</a:t>
            </a:r>
            <a:r>
              <a:rPr lang="ru-RU" dirty="0" smtClean="0"/>
              <a:t> великого </a:t>
            </a:r>
            <a:r>
              <a:rPr lang="ru-RU" dirty="0" err="1" smtClean="0"/>
              <a:t>об’єму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(</a:t>
            </a:r>
            <a:r>
              <a:rPr lang="ru-RU" dirty="0" err="1" smtClean="0"/>
              <a:t>приблизно</a:t>
            </a:r>
            <a:r>
              <a:rPr lang="ru-RU" dirty="0" smtClean="0"/>
              <a:t> </a:t>
            </a:r>
            <a:r>
              <a:rPr lang="ru-RU" dirty="0" smtClean="0"/>
              <a:t>3×108 </a:t>
            </a:r>
            <a:r>
              <a:rPr lang="ru-RU" dirty="0" err="1" smtClean="0"/>
              <a:t>біт</a:t>
            </a:r>
            <a:r>
              <a:rPr lang="ru-RU" dirty="0" smtClean="0"/>
              <a:t>), </a:t>
            </a:r>
            <a:r>
              <a:rPr lang="ru-RU" dirty="0" err="1" smtClean="0"/>
              <a:t>лабільні</a:t>
            </a:r>
            <a:r>
              <a:rPr lang="ru-RU" dirty="0" smtClean="0"/>
              <a:t>  </a:t>
            </a:r>
            <a:r>
              <a:rPr lang="ru-RU" dirty="0" smtClean="0"/>
              <a:t>(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змінювати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підлягає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запам’ятовуванню</a:t>
            </a:r>
            <a:r>
              <a:rPr lang="ru-RU" dirty="0" smtClean="0"/>
              <a:t>),  </a:t>
            </a:r>
            <a:r>
              <a:rPr lang="ru-RU" dirty="0" err="1" smtClean="0"/>
              <a:t>стабільні</a:t>
            </a:r>
            <a:r>
              <a:rPr lang="ru-RU" dirty="0" smtClean="0"/>
              <a:t>  (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відтворювати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).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Доведено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РНК-залежний</a:t>
            </a:r>
            <a:r>
              <a:rPr lang="ru-RU" dirty="0" smtClean="0"/>
              <a:t> синтез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(</a:t>
            </a:r>
            <a:r>
              <a:rPr lang="ru-RU" dirty="0" err="1" smtClean="0"/>
              <a:t>можливо</a:t>
            </a:r>
            <a:r>
              <a:rPr lang="ru-RU" dirty="0" smtClean="0"/>
              <a:t>,  не </a:t>
            </a:r>
            <a:r>
              <a:rPr lang="ru-RU" dirty="0" err="1" smtClean="0"/>
              <a:t>єдиною</a:t>
            </a:r>
            <a:r>
              <a:rPr lang="ru-RU" dirty="0" smtClean="0"/>
              <a:t>) </a:t>
            </a:r>
            <a:r>
              <a:rPr lang="ru-RU" dirty="0" err="1" smtClean="0"/>
              <a:t>консолідації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довготривалої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виділено</a:t>
            </a:r>
            <a:r>
              <a:rPr lang="ru-RU" dirty="0" smtClean="0"/>
              <a:t> (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) </a:t>
            </a:r>
            <a:r>
              <a:rPr lang="ru-RU" dirty="0" err="1" smtClean="0"/>
              <a:t>специфічні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поліпептиди</a:t>
            </a:r>
            <a:r>
              <a:rPr lang="ru-RU" dirty="0" smtClean="0"/>
              <a:t>,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в нейронах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гліальних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 при </a:t>
            </a:r>
            <a:r>
              <a:rPr lang="ru-RU" dirty="0" err="1" smtClean="0"/>
              <a:t>виробленні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поведінкових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відчутно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. До них 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поліпептид</a:t>
            </a:r>
            <a:r>
              <a:rPr lang="ru-RU" dirty="0" smtClean="0"/>
              <a:t> </a:t>
            </a:r>
            <a:r>
              <a:rPr lang="ru-RU" dirty="0" err="1" smtClean="0"/>
              <a:t>скотофобін</a:t>
            </a:r>
            <a:r>
              <a:rPr lang="ru-RU" dirty="0" smtClean="0"/>
              <a:t>  та 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інгібіторів</a:t>
            </a:r>
            <a:r>
              <a:rPr lang="ru-RU" dirty="0" smtClean="0"/>
              <a:t> на синтез </a:t>
            </a:r>
            <a:r>
              <a:rPr lang="ru-RU" dirty="0" err="1" smtClean="0"/>
              <a:t>специфічного</a:t>
            </a:r>
            <a:r>
              <a:rPr lang="ru-RU" dirty="0" smtClean="0"/>
              <a:t> </a:t>
            </a:r>
            <a:r>
              <a:rPr lang="ru-RU" dirty="0" err="1" smtClean="0"/>
              <a:t>білку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Усе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</a:t>
            </a:r>
            <a:r>
              <a:rPr lang="ru-RU" dirty="0" err="1" smtClean="0"/>
              <a:t>важливу</a:t>
            </a:r>
            <a:r>
              <a:rPr lang="ru-RU" dirty="0" smtClean="0"/>
              <a:t> роль </a:t>
            </a:r>
            <a:r>
              <a:rPr lang="ru-RU" dirty="0" err="1" smtClean="0"/>
              <a:t>системи</a:t>
            </a:r>
            <a:r>
              <a:rPr lang="ru-RU" dirty="0" smtClean="0"/>
              <a:t> РНК  –  </a:t>
            </a:r>
            <a:r>
              <a:rPr lang="ru-RU" dirty="0" err="1" smtClean="0"/>
              <a:t>білок</a:t>
            </a:r>
            <a:r>
              <a:rPr lang="ru-RU" dirty="0" smtClean="0"/>
              <a:t>  у </a:t>
            </a:r>
            <a:r>
              <a:rPr lang="ru-RU" dirty="0" err="1" smtClean="0"/>
              <a:t>забезпеченні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r>
              <a:rPr lang="ru-RU" dirty="0" err="1" smtClean="0"/>
              <a:t>Тривала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припускає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на </a:t>
            </a:r>
            <a:r>
              <a:rPr lang="ru-RU" dirty="0" err="1" smtClean="0"/>
              <a:t>клітинному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– у </a:t>
            </a:r>
            <a:r>
              <a:rPr lang="ru-RU" dirty="0" err="1" smtClean="0"/>
              <a:t>відповідних</a:t>
            </a:r>
            <a:r>
              <a:rPr lang="ru-RU" dirty="0" smtClean="0"/>
              <a:t> синапсах.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0"/>
            <a:ext cx="7962088" cy="6858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Таким  чином, в основу 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 </a:t>
            </a:r>
            <a:r>
              <a:rPr lang="ru-RU" dirty="0" err="1" smtClean="0"/>
              <a:t>складають</a:t>
            </a:r>
            <a:r>
              <a:rPr lang="ru-RU" dirty="0" smtClean="0"/>
              <a:t>  </a:t>
            </a:r>
            <a:r>
              <a:rPr lang="ru-RU" dirty="0" err="1" smtClean="0"/>
              <a:t>різні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взаємопов’язані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. </a:t>
            </a:r>
            <a:r>
              <a:rPr lang="ru-RU" dirty="0" err="1" smtClean="0"/>
              <a:t>Короткочасна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нейродинамічними</a:t>
            </a:r>
            <a:r>
              <a:rPr lang="ru-RU" dirty="0" smtClean="0"/>
              <a:t>, </a:t>
            </a:r>
            <a:r>
              <a:rPr lang="ru-RU" dirty="0" err="1" smtClean="0"/>
              <a:t>біоелектричними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, </a:t>
            </a:r>
            <a:r>
              <a:rPr lang="ru-RU" dirty="0" err="1" smtClean="0"/>
              <a:t>довгострокова</a:t>
            </a:r>
            <a:r>
              <a:rPr lang="ru-RU" dirty="0" smtClean="0"/>
              <a:t> – </a:t>
            </a:r>
            <a:r>
              <a:rPr lang="ru-RU" dirty="0" err="1" smtClean="0"/>
              <a:t>допускає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клітинному</a:t>
            </a:r>
            <a:r>
              <a:rPr lang="ru-RU" dirty="0" smtClean="0"/>
              <a:t> (у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синапсів</a:t>
            </a:r>
            <a:r>
              <a:rPr lang="ru-RU" dirty="0" smtClean="0"/>
              <a:t>, на </a:t>
            </a:r>
            <a:r>
              <a:rPr lang="ru-RU" dirty="0" err="1" smtClean="0"/>
              <a:t>клітинних</a:t>
            </a:r>
            <a:r>
              <a:rPr lang="ru-RU" dirty="0" smtClean="0"/>
              <a:t> мембранах  </a:t>
            </a:r>
            <a:r>
              <a:rPr lang="ru-RU" dirty="0" err="1" smtClean="0"/>
              <a:t>і</a:t>
            </a:r>
            <a:r>
              <a:rPr lang="ru-RU" dirty="0" smtClean="0"/>
              <a:t> т.д.), </a:t>
            </a:r>
            <a:r>
              <a:rPr lang="ru-RU" dirty="0" err="1" smtClean="0"/>
              <a:t>субклітинному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молекулярному (у молекулах РНК, </a:t>
            </a:r>
            <a:r>
              <a:rPr lang="ru-RU" dirty="0" err="1" smtClean="0"/>
              <a:t>глюкопротеїнах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 </a:t>
            </a:r>
            <a:r>
              <a:rPr lang="ru-RU" dirty="0" err="1" smtClean="0"/>
              <a:t>рівнях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короткочасною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довготривалою</a:t>
            </a:r>
            <a:r>
              <a:rPr lang="ru-RU" dirty="0" smtClean="0"/>
              <a:t> </a:t>
            </a:r>
            <a:r>
              <a:rPr lang="ru-RU" dirty="0" err="1" smtClean="0"/>
              <a:t>пам’яттю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передусім</a:t>
            </a:r>
            <a:r>
              <a:rPr lang="ru-RU" dirty="0" smtClean="0"/>
              <a:t> треба </a:t>
            </a:r>
            <a:r>
              <a:rPr lang="ru-RU" dirty="0" err="1" smtClean="0"/>
              <a:t>розглядати</a:t>
            </a:r>
            <a:r>
              <a:rPr lang="ru-RU" dirty="0" smtClean="0"/>
              <a:t> як </a:t>
            </a:r>
            <a:r>
              <a:rPr lang="ru-RU" dirty="0" err="1" smtClean="0"/>
              <a:t>послідовні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єдиного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88640"/>
            <a:ext cx="8172400" cy="6669360"/>
          </a:xfrm>
        </p:spPr>
        <p:txBody>
          <a:bodyPr>
            <a:normAutofit fontScale="92500"/>
          </a:bodyPr>
          <a:lstStyle/>
          <a:p>
            <a:r>
              <a:rPr lang="ru-RU" b="1" dirty="0" err="1" smtClean="0"/>
              <a:t>Мозковий</a:t>
            </a:r>
            <a:r>
              <a:rPr lang="ru-RU" b="1" dirty="0" smtClean="0"/>
              <a:t> </a:t>
            </a:r>
            <a:r>
              <a:rPr lang="ru-RU" b="1" dirty="0" err="1" smtClean="0"/>
              <a:t>апарат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.  </a:t>
            </a:r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минулого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кора великого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причому</a:t>
            </a:r>
            <a:r>
              <a:rPr lang="ru-RU" dirty="0" smtClean="0"/>
              <a:t> </a:t>
            </a:r>
            <a:r>
              <a:rPr lang="ru-RU" dirty="0" err="1" smtClean="0"/>
              <a:t>особливе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асоціативна</a:t>
            </a:r>
            <a:r>
              <a:rPr lang="ru-RU" dirty="0" smtClean="0"/>
              <a:t> </a:t>
            </a:r>
            <a:r>
              <a:rPr lang="ru-RU" dirty="0" smtClean="0"/>
              <a:t>зона </a:t>
            </a:r>
            <a:r>
              <a:rPr lang="ru-RU" dirty="0" err="1" smtClean="0"/>
              <a:t>скроневої</a:t>
            </a:r>
            <a:r>
              <a:rPr lang="ru-RU" dirty="0" smtClean="0"/>
              <a:t> кори, </a:t>
            </a:r>
            <a:r>
              <a:rPr lang="ru-RU" dirty="0" err="1" smtClean="0"/>
              <a:t>скроне-тім’яна</a:t>
            </a:r>
            <a:r>
              <a:rPr lang="ru-RU" dirty="0" smtClean="0"/>
              <a:t>, </a:t>
            </a:r>
            <a:r>
              <a:rPr lang="ru-RU" dirty="0" err="1" smtClean="0"/>
              <a:t>лобні</a:t>
            </a:r>
            <a:r>
              <a:rPr lang="ru-RU" dirty="0" smtClean="0"/>
              <a:t> </a:t>
            </a:r>
            <a:r>
              <a:rPr lang="ru-RU" dirty="0" err="1" smtClean="0"/>
              <a:t>відділи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. У той же </a:t>
            </a:r>
            <a:r>
              <a:rPr lang="ru-RU" dirty="0" smtClean="0"/>
              <a:t>час для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проміжної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в </a:t>
            </a:r>
            <a:r>
              <a:rPr lang="ru-RU" dirty="0" err="1" smtClean="0"/>
              <a:t>довготривалу</a:t>
            </a:r>
            <a:r>
              <a:rPr lang="ru-RU" dirty="0" smtClean="0"/>
              <a:t>  </a:t>
            </a:r>
            <a:r>
              <a:rPr lang="ru-RU" dirty="0" err="1" smtClean="0"/>
              <a:t>суттєву</a:t>
            </a:r>
            <a:r>
              <a:rPr lang="ru-RU" dirty="0" smtClean="0"/>
              <a:t>  </a:t>
            </a:r>
            <a:r>
              <a:rPr lang="ru-RU" dirty="0" smtClean="0"/>
              <a:t>роль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гіпокамп</a:t>
            </a:r>
            <a:r>
              <a:rPr lang="ru-RU" dirty="0" smtClean="0"/>
              <a:t>.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участі</a:t>
            </a:r>
            <a:r>
              <a:rPr lang="ru-RU" dirty="0" smtClean="0"/>
              <a:t>  в </a:t>
            </a:r>
            <a:r>
              <a:rPr lang="ru-RU" dirty="0" err="1" smtClean="0"/>
              <a:t>процесах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таламічних</a:t>
            </a:r>
            <a:r>
              <a:rPr lang="ru-RU" dirty="0" smtClean="0"/>
              <a:t>  </a:t>
            </a:r>
            <a:r>
              <a:rPr lang="ru-RU" dirty="0" smtClean="0"/>
              <a:t>ядер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ретикулярної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мозкового</a:t>
            </a:r>
            <a:r>
              <a:rPr lang="ru-RU" dirty="0" smtClean="0"/>
              <a:t> </a:t>
            </a:r>
            <a:r>
              <a:rPr lang="ru-RU" dirty="0" err="1" smtClean="0"/>
              <a:t>стовбура</a:t>
            </a:r>
            <a:r>
              <a:rPr lang="ru-RU" dirty="0" smtClean="0"/>
              <a:t>.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ретикулярної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важливою</a:t>
            </a:r>
            <a:r>
              <a:rPr lang="ru-RU" dirty="0" smtClean="0"/>
              <a:t> </a:t>
            </a:r>
            <a:r>
              <a:rPr lang="ru-RU" dirty="0" err="1" smtClean="0"/>
              <a:t>роллю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 у </a:t>
            </a:r>
            <a:r>
              <a:rPr lang="ru-RU" dirty="0" err="1" smtClean="0"/>
              <a:t>підтримці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пильнування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спрямованої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0"/>
            <a:ext cx="8604448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smtClean="0"/>
              <a:t>4.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  </a:t>
            </a:r>
            <a:r>
              <a:rPr lang="ru-RU" dirty="0" err="1" smtClean="0"/>
              <a:t>бувають</a:t>
            </a:r>
            <a:r>
              <a:rPr lang="ru-RU" dirty="0" smtClean="0"/>
              <a:t> </a:t>
            </a:r>
            <a:r>
              <a:rPr lang="ru-RU" dirty="0" err="1" smtClean="0"/>
              <a:t>надзвичайно</a:t>
            </a:r>
            <a:r>
              <a:rPr lang="ru-RU" dirty="0" smtClean="0"/>
              <a:t> </a:t>
            </a:r>
            <a:r>
              <a:rPr lang="ru-RU" dirty="0" err="1" smtClean="0"/>
              <a:t>різноманітними</a:t>
            </a:r>
            <a:r>
              <a:rPr lang="ru-RU" dirty="0" smtClean="0"/>
              <a:t>. У </a:t>
            </a:r>
            <a:r>
              <a:rPr lang="ru-RU" dirty="0" err="1" smtClean="0"/>
              <a:t>клінічній</a:t>
            </a:r>
            <a:r>
              <a:rPr lang="ru-RU" dirty="0" smtClean="0"/>
              <a:t> </a:t>
            </a:r>
            <a:r>
              <a:rPr lang="ru-RU" dirty="0" err="1" smtClean="0"/>
              <a:t>літературі</a:t>
            </a:r>
            <a:r>
              <a:rPr lang="ru-RU" dirty="0" smtClean="0"/>
              <a:t> </a:t>
            </a:r>
            <a:r>
              <a:rPr lang="ru-RU" dirty="0" err="1" smtClean="0"/>
              <a:t>описані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послаблення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випадіння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посилення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i="1" dirty="0" err="1" smtClean="0"/>
              <a:t>Послаблення</a:t>
            </a:r>
            <a:r>
              <a:rPr lang="ru-RU" i="1" dirty="0" smtClean="0"/>
              <a:t> </a:t>
            </a:r>
            <a:r>
              <a:rPr lang="ru-RU" i="1" dirty="0" err="1" smtClean="0"/>
              <a:t>пам’яті</a:t>
            </a:r>
            <a:r>
              <a:rPr lang="ru-RU" i="1" dirty="0" smtClean="0"/>
              <a:t> (</a:t>
            </a:r>
            <a:r>
              <a:rPr lang="ru-RU" i="1" dirty="0" err="1" smtClean="0"/>
              <a:t>гіпоамнезія</a:t>
            </a:r>
            <a:r>
              <a:rPr lang="ru-RU" i="1" dirty="0" smtClean="0"/>
              <a:t>)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пов’язане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віковими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бути  </a:t>
            </a:r>
            <a:r>
              <a:rPr lang="ru-RU" dirty="0" err="1" smtClean="0"/>
              <a:t>вродженим</a:t>
            </a:r>
            <a:r>
              <a:rPr lang="ru-RU" dirty="0" smtClean="0"/>
              <a:t>  </a:t>
            </a:r>
            <a:r>
              <a:rPr lang="ru-RU" dirty="0" err="1" smtClean="0"/>
              <a:t>чи</a:t>
            </a:r>
            <a:r>
              <a:rPr lang="ru-RU" dirty="0" smtClean="0"/>
              <a:t>  </a:t>
            </a:r>
            <a:r>
              <a:rPr lang="ru-RU" dirty="0" err="1" smtClean="0"/>
              <a:t>розвиватися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якого-небудь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(склерозу </a:t>
            </a:r>
            <a:r>
              <a:rPr lang="ru-RU" dirty="0" err="1" smtClean="0"/>
              <a:t>мозкових</a:t>
            </a:r>
            <a:r>
              <a:rPr lang="ru-RU" dirty="0" smtClean="0"/>
              <a:t> </a:t>
            </a:r>
            <a:r>
              <a:rPr lang="ru-RU" dirty="0" err="1" smtClean="0"/>
              <a:t>судин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До </a:t>
            </a:r>
            <a:r>
              <a:rPr lang="ru-RU" dirty="0" smtClean="0"/>
              <a:t>особливого типу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i="1" dirty="0" err="1" smtClean="0"/>
              <a:t>амнезія</a:t>
            </a:r>
            <a:r>
              <a:rPr lang="ru-RU" dirty="0" smtClean="0"/>
              <a:t> (</a:t>
            </a:r>
            <a:r>
              <a:rPr lang="ru-RU" dirty="0" err="1" smtClean="0"/>
              <a:t>значне</a:t>
            </a:r>
            <a:r>
              <a:rPr lang="ru-RU" dirty="0" smtClean="0"/>
              <a:t>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при </a:t>
            </a:r>
            <a:r>
              <a:rPr lang="ru-RU" dirty="0" err="1" smtClean="0"/>
              <a:t>ушкодженні</a:t>
            </a:r>
            <a:r>
              <a:rPr lang="ru-RU" dirty="0" smtClean="0"/>
              <a:t>  структур </a:t>
            </a:r>
            <a:r>
              <a:rPr lang="ru-RU" dirty="0" err="1" smtClean="0"/>
              <a:t>мозку</a:t>
            </a:r>
            <a:r>
              <a:rPr lang="ru-RU" dirty="0" smtClean="0"/>
              <a:t>), </a:t>
            </a:r>
            <a:r>
              <a:rPr lang="ru-RU" dirty="0" err="1" smtClean="0"/>
              <a:t>струс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інсульт</a:t>
            </a:r>
            <a:r>
              <a:rPr lang="ru-RU" dirty="0" smtClean="0"/>
              <a:t>  </a:t>
            </a:r>
            <a:r>
              <a:rPr lang="ru-RU" dirty="0" err="1" smtClean="0"/>
              <a:t>тощо</a:t>
            </a:r>
            <a:r>
              <a:rPr lang="ru-RU" dirty="0" smtClean="0"/>
              <a:t>. При </a:t>
            </a:r>
            <a:r>
              <a:rPr lang="ru-RU" i="1" dirty="0" err="1" smtClean="0"/>
              <a:t>ретроградній</a:t>
            </a:r>
            <a:r>
              <a:rPr lang="ru-RU" i="1" dirty="0" smtClean="0"/>
              <a:t> </a:t>
            </a:r>
            <a:r>
              <a:rPr lang="ru-RU" i="1" dirty="0" err="1" smtClean="0"/>
              <a:t>амнезії</a:t>
            </a:r>
            <a:r>
              <a:rPr lang="ru-RU" i="1" dirty="0" smtClean="0"/>
              <a:t> 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до  </a:t>
            </a:r>
            <a:r>
              <a:rPr lang="ru-RU" dirty="0" err="1" smtClean="0"/>
              <a:t>прочитування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накопиченої</a:t>
            </a:r>
            <a:r>
              <a:rPr lang="ru-RU" dirty="0" smtClean="0"/>
              <a:t> в </a:t>
            </a:r>
            <a:r>
              <a:rPr lang="ru-RU" dirty="0" err="1" smtClean="0"/>
              <a:t>пам’яті</a:t>
            </a:r>
            <a:r>
              <a:rPr lang="ru-RU" dirty="0" smtClean="0"/>
              <a:t> до моменту </a:t>
            </a:r>
            <a:r>
              <a:rPr lang="ru-RU" dirty="0" err="1" smtClean="0"/>
              <a:t>ушкодження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 </a:t>
            </a:r>
            <a:r>
              <a:rPr lang="ru-RU" dirty="0" smtClean="0"/>
              <a:t>«</a:t>
            </a:r>
            <a:r>
              <a:rPr lang="ru-RU" dirty="0" err="1" smtClean="0"/>
              <a:t>спустошення</a:t>
            </a:r>
            <a:r>
              <a:rPr lang="ru-RU" dirty="0" smtClean="0"/>
              <a:t>»  </a:t>
            </a:r>
            <a:r>
              <a:rPr lang="ru-RU" dirty="0" err="1" smtClean="0"/>
              <a:t>проміжної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(</a:t>
            </a:r>
            <a:r>
              <a:rPr lang="ru-RU" dirty="0" err="1" smtClean="0"/>
              <a:t>втрачається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згадати</a:t>
            </a:r>
            <a:r>
              <a:rPr lang="ru-RU" dirty="0" smtClean="0"/>
              <a:t> </a:t>
            </a:r>
            <a:r>
              <a:rPr lang="ru-RU" dirty="0" err="1" smtClean="0"/>
              <a:t>минулі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 </a:t>
            </a:r>
            <a:r>
              <a:rPr lang="ru-RU" i="1" dirty="0" err="1" smtClean="0"/>
              <a:t>антероградної</a:t>
            </a:r>
            <a:r>
              <a:rPr lang="ru-RU" i="1" dirty="0" smtClean="0"/>
              <a:t> </a:t>
            </a:r>
            <a:r>
              <a:rPr lang="ru-RU" i="1" dirty="0" err="1" smtClean="0"/>
              <a:t>амнезії</a:t>
            </a:r>
            <a:r>
              <a:rPr lang="ru-RU" i="1" dirty="0" smtClean="0"/>
              <a:t>  </a:t>
            </a:r>
            <a:r>
              <a:rPr lang="ru-RU" dirty="0" err="1" smtClean="0"/>
              <a:t>хворі</a:t>
            </a:r>
            <a:r>
              <a:rPr lang="ru-RU" dirty="0" smtClean="0"/>
              <a:t> </a:t>
            </a:r>
            <a:r>
              <a:rPr lang="ru-RU" dirty="0" err="1" smtClean="0"/>
              <a:t>втрачають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на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при </a:t>
            </a:r>
            <a:r>
              <a:rPr lang="ru-RU" dirty="0" err="1" smtClean="0"/>
              <a:t>збереженні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на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моменти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амнезія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до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проміжної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в </a:t>
            </a:r>
            <a:r>
              <a:rPr lang="ru-RU" dirty="0" err="1" smtClean="0"/>
              <a:t>довготривалу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при </a:t>
            </a:r>
            <a:r>
              <a:rPr lang="ru-RU" dirty="0" err="1" smtClean="0"/>
              <a:t>ушкодженні</a:t>
            </a:r>
            <a:r>
              <a:rPr lang="ru-RU" dirty="0" smtClean="0"/>
              <a:t> </a:t>
            </a:r>
            <a:r>
              <a:rPr lang="ru-RU" dirty="0" err="1" smtClean="0"/>
              <a:t>гіпокампальної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 </a:t>
            </a:r>
            <a:r>
              <a:rPr lang="ru-RU" dirty="0" err="1" smtClean="0"/>
              <a:t>лімбічної</a:t>
            </a:r>
            <a:r>
              <a:rPr lang="ru-RU" dirty="0" smtClean="0"/>
              <a:t>  </a:t>
            </a:r>
            <a:r>
              <a:rPr lang="ru-RU" dirty="0" err="1" smtClean="0"/>
              <a:t>системи</a:t>
            </a:r>
            <a:r>
              <a:rPr lang="ru-RU" dirty="0" smtClean="0"/>
              <a:t>  (синдром Корсакова, хвороба Альцгеймера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  <a:endParaRPr lang="ru-RU" dirty="0" smtClean="0"/>
          </a:p>
          <a:p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аномалій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i="1" dirty="0" err="1" smtClean="0"/>
              <a:t>гіперамнезія</a:t>
            </a:r>
            <a:r>
              <a:rPr lang="ru-RU" dirty="0" smtClean="0"/>
              <a:t> –  </a:t>
            </a:r>
            <a:r>
              <a:rPr lang="ru-RU" dirty="0" err="1" smtClean="0"/>
              <a:t>різке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об’єму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міцності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  </a:t>
            </a:r>
            <a:r>
              <a:rPr lang="ru-RU" dirty="0" err="1" smtClean="0"/>
              <a:t>порівняно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нормою.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вродженої</a:t>
            </a:r>
            <a:r>
              <a:rPr lang="ru-RU" dirty="0" smtClean="0"/>
              <a:t> </a:t>
            </a:r>
            <a:r>
              <a:rPr lang="ru-RU" dirty="0" err="1" smtClean="0"/>
              <a:t>гіперамнезії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при </a:t>
            </a:r>
            <a:r>
              <a:rPr lang="ru-RU" dirty="0" err="1" smtClean="0"/>
              <a:t>локальних</a:t>
            </a:r>
            <a:r>
              <a:rPr lang="ru-RU" dirty="0" smtClean="0"/>
              <a:t> </a:t>
            </a:r>
            <a:r>
              <a:rPr lang="ru-RU" dirty="0" err="1" smtClean="0"/>
              <a:t>ушкодженнях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(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при</a:t>
            </a:r>
            <a:r>
              <a:rPr lang="ru-RU" dirty="0" smtClean="0"/>
              <a:t> </a:t>
            </a:r>
            <a:r>
              <a:rPr lang="ru-RU" dirty="0" err="1" smtClean="0"/>
              <a:t>гіпофізарній</a:t>
            </a:r>
            <a:r>
              <a:rPr lang="ru-RU" dirty="0" smtClean="0"/>
              <a:t> </a:t>
            </a:r>
            <a:r>
              <a:rPr lang="ru-RU" dirty="0" err="1" smtClean="0"/>
              <a:t>патології</a:t>
            </a:r>
            <a:r>
              <a:rPr lang="ru-RU" dirty="0" smtClean="0"/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196752"/>
            <a:ext cx="7674056" cy="505164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1. </a:t>
            </a:r>
            <a:r>
              <a:rPr lang="ru-RU" dirty="0" err="1" smtClean="0"/>
              <a:t>Аналітико-синтетична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2. </a:t>
            </a:r>
            <a:r>
              <a:rPr lang="ru-RU" dirty="0" err="1" smtClean="0"/>
              <a:t>Поняття</a:t>
            </a:r>
            <a:r>
              <a:rPr lang="ru-RU" dirty="0" smtClean="0"/>
              <a:t> про </a:t>
            </a:r>
            <a:r>
              <a:rPr lang="ru-RU" dirty="0" err="1" smtClean="0"/>
              <a:t>пам’ять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3. </a:t>
            </a:r>
            <a:r>
              <a:rPr lang="ru-RU" dirty="0" err="1" smtClean="0"/>
              <a:t>Нейрофізіологічні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4</a:t>
            </a:r>
            <a:r>
              <a:rPr lang="ru-RU" dirty="0" smtClean="0"/>
              <a:t>.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5</a:t>
            </a:r>
            <a:r>
              <a:rPr lang="ru-RU" dirty="0" smtClean="0"/>
              <a:t>.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. 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322128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smtClean="0"/>
              <a:t>5. </a:t>
            </a:r>
            <a:r>
              <a:rPr lang="ru-RU" b="1" dirty="0" err="1" smtClean="0"/>
              <a:t>Фізіологічні</a:t>
            </a:r>
            <a:r>
              <a:rPr lang="ru-RU" b="1" dirty="0" smtClean="0"/>
              <a:t> </a:t>
            </a:r>
            <a:r>
              <a:rPr lang="ru-RU" b="1" dirty="0" err="1" smtClean="0"/>
              <a:t>теорії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.</a:t>
            </a:r>
            <a:r>
              <a:rPr lang="ru-RU" dirty="0" smtClean="0"/>
              <a:t>  У </a:t>
            </a:r>
            <a:r>
              <a:rPr lang="ru-RU" dirty="0" err="1" smtClean="0"/>
              <a:t>сучасній</a:t>
            </a:r>
            <a:r>
              <a:rPr lang="ru-RU" dirty="0" smtClean="0"/>
              <a:t> </a:t>
            </a:r>
            <a:r>
              <a:rPr lang="ru-RU" dirty="0" err="1" smtClean="0"/>
              <a:t>нейробіології</a:t>
            </a:r>
            <a:r>
              <a:rPr lang="ru-RU" dirty="0" smtClean="0"/>
              <a:t> та  </a:t>
            </a:r>
            <a:r>
              <a:rPr lang="ru-RU" dirty="0" err="1" smtClean="0"/>
              <a:t>психофізіології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цілий</a:t>
            </a:r>
            <a:r>
              <a:rPr lang="ru-RU" dirty="0" smtClean="0"/>
              <a:t> ряд </a:t>
            </a:r>
            <a:r>
              <a:rPr lang="ru-RU" dirty="0" err="1" smtClean="0"/>
              <a:t>теорій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моделей, 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пояснюють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r>
              <a:rPr lang="ru-RU" dirty="0" err="1" smtClean="0"/>
              <a:t>Розглянемо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них. </a:t>
            </a:r>
          </a:p>
          <a:p>
            <a:pPr>
              <a:lnSpc>
                <a:spcPct val="120000"/>
              </a:lnSpc>
            </a:pPr>
            <a:r>
              <a:rPr lang="ru-RU" i="1" dirty="0" err="1" smtClean="0"/>
              <a:t>Теорія</a:t>
            </a:r>
            <a:r>
              <a:rPr lang="ru-RU" i="1" dirty="0" smtClean="0"/>
              <a:t> Д. </a:t>
            </a:r>
            <a:r>
              <a:rPr lang="ru-RU" i="1" dirty="0" err="1" smtClean="0"/>
              <a:t>Хебба</a:t>
            </a:r>
            <a:r>
              <a:rPr lang="ru-RU" i="1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фізіологічних</a:t>
            </a:r>
            <a:r>
              <a:rPr lang="ru-RU" dirty="0" smtClean="0"/>
              <a:t> основ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ім’ям</a:t>
            </a:r>
            <a:r>
              <a:rPr lang="ru-RU" dirty="0" smtClean="0"/>
              <a:t> </a:t>
            </a:r>
            <a:r>
              <a:rPr lang="ru-RU" dirty="0" smtClean="0"/>
              <a:t>Д. </a:t>
            </a:r>
            <a:r>
              <a:rPr lang="ru-RU" dirty="0" err="1" smtClean="0"/>
              <a:t>Хебба</a:t>
            </a:r>
            <a:r>
              <a:rPr lang="ru-RU" dirty="0" smtClean="0"/>
              <a:t>. У 40-і </a:t>
            </a:r>
            <a:r>
              <a:rPr lang="ru-RU" dirty="0" err="1" smtClean="0"/>
              <a:t>рр</a:t>
            </a:r>
            <a:r>
              <a:rPr lang="ru-RU" dirty="0" smtClean="0"/>
              <a:t>.  ХХ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увів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короткочасної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довготривалої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запропонував</a:t>
            </a:r>
            <a:r>
              <a:rPr lang="ru-RU" dirty="0" smtClean="0"/>
              <a:t> </a:t>
            </a:r>
            <a:r>
              <a:rPr lang="ru-RU" dirty="0" err="1" smtClean="0"/>
              <a:t>теорію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пояснює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 </a:t>
            </a:r>
            <a:r>
              <a:rPr lang="ru-RU" dirty="0" err="1" smtClean="0"/>
              <a:t>нейрофізіологічну</a:t>
            </a:r>
            <a:r>
              <a:rPr lang="ru-RU" dirty="0" smtClean="0"/>
              <a:t> </a:t>
            </a:r>
            <a:r>
              <a:rPr lang="ru-RU" dirty="0" smtClean="0"/>
              <a:t>природу</a:t>
            </a:r>
            <a:r>
              <a:rPr lang="ru-RU" dirty="0" smtClean="0"/>
              <a:t>. За </a:t>
            </a:r>
            <a:r>
              <a:rPr lang="ru-RU" dirty="0" err="1" smtClean="0"/>
              <a:t>Хеббом</a:t>
            </a:r>
            <a:r>
              <a:rPr lang="ru-RU" dirty="0" smtClean="0"/>
              <a:t>, </a:t>
            </a:r>
            <a:r>
              <a:rPr lang="ru-RU" dirty="0" err="1" smtClean="0"/>
              <a:t>короткочасна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 </a:t>
            </a:r>
            <a:r>
              <a:rPr lang="ru-RU" dirty="0" err="1" smtClean="0"/>
              <a:t>зумовлений</a:t>
            </a:r>
            <a:r>
              <a:rPr lang="ru-RU" dirty="0" smtClean="0"/>
              <a:t> </a:t>
            </a:r>
            <a:r>
              <a:rPr lang="ru-RU" dirty="0" err="1" smtClean="0"/>
              <a:t>повторним</a:t>
            </a:r>
            <a:r>
              <a:rPr lang="ru-RU" dirty="0" smtClean="0"/>
              <a:t> </a:t>
            </a:r>
            <a:r>
              <a:rPr lang="ru-RU" dirty="0" err="1" smtClean="0"/>
              <a:t>збудженням</a:t>
            </a:r>
            <a:r>
              <a:rPr lang="ru-RU" dirty="0" smtClean="0"/>
              <a:t> </a:t>
            </a:r>
            <a:r>
              <a:rPr lang="ru-RU" dirty="0" err="1" smtClean="0"/>
              <a:t>імпульсної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в </a:t>
            </a:r>
            <a:r>
              <a:rPr lang="ru-RU" dirty="0" err="1" smtClean="0"/>
              <a:t>замкнутих</a:t>
            </a:r>
            <a:r>
              <a:rPr lang="ru-RU" dirty="0" smtClean="0"/>
              <a:t> </a:t>
            </a:r>
            <a:r>
              <a:rPr lang="ru-RU" dirty="0" err="1" smtClean="0"/>
              <a:t>ланцюгах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,  </a:t>
            </a:r>
            <a:r>
              <a:rPr lang="ru-RU" dirty="0" err="1" smtClean="0"/>
              <a:t>який</a:t>
            </a:r>
            <a:r>
              <a:rPr lang="ru-RU" dirty="0" smtClean="0"/>
              <a:t>  не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морфологічними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. 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Довготривала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,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базується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структурних</a:t>
            </a:r>
            <a:r>
              <a:rPr lang="ru-RU" dirty="0" smtClean="0"/>
              <a:t> </a:t>
            </a:r>
            <a:r>
              <a:rPr lang="ru-RU" dirty="0" err="1" smtClean="0"/>
              <a:t>змінах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у 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модифікації</a:t>
            </a:r>
            <a:r>
              <a:rPr lang="ru-RU" dirty="0" smtClean="0"/>
              <a:t> </a:t>
            </a:r>
            <a:r>
              <a:rPr lang="ru-RU" dirty="0" err="1" smtClean="0"/>
              <a:t>міжклітинних</a:t>
            </a:r>
            <a:r>
              <a:rPr lang="ru-RU" dirty="0" smtClean="0"/>
              <a:t> </a:t>
            </a:r>
            <a:r>
              <a:rPr lang="ru-RU" dirty="0" err="1" smtClean="0"/>
              <a:t>контактів</a:t>
            </a:r>
            <a:r>
              <a:rPr lang="ru-RU" dirty="0" smtClean="0"/>
              <a:t> – </a:t>
            </a:r>
            <a:r>
              <a:rPr lang="ru-RU" dirty="0" err="1" smtClean="0"/>
              <a:t>синапсів</a:t>
            </a:r>
            <a:r>
              <a:rPr lang="ru-RU" dirty="0" smtClean="0"/>
              <a:t>. </a:t>
            </a:r>
            <a:r>
              <a:rPr lang="ru-RU" dirty="0" err="1" smtClean="0"/>
              <a:t>Хебб</a:t>
            </a:r>
            <a:r>
              <a:rPr lang="ru-RU" dirty="0" smtClean="0"/>
              <a:t> </a:t>
            </a:r>
            <a:r>
              <a:rPr lang="ru-RU" dirty="0" err="1" smtClean="0"/>
              <a:t>вважав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smtClean="0"/>
              <a:t>повторною </a:t>
            </a:r>
            <a:r>
              <a:rPr lang="ru-RU" dirty="0" err="1" smtClean="0"/>
              <a:t>активацією</a:t>
            </a:r>
            <a:r>
              <a:rPr lang="ru-RU" dirty="0" smtClean="0"/>
              <a:t> (за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визначенням</a:t>
            </a:r>
            <a:r>
              <a:rPr lang="ru-RU" dirty="0" smtClean="0"/>
              <a:t>  –  «</a:t>
            </a:r>
            <a:r>
              <a:rPr lang="ru-RU" dirty="0" err="1" smtClean="0"/>
              <a:t>реверберацією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повторюється</a:t>
            </a:r>
            <a:r>
              <a:rPr lang="ru-RU" dirty="0" smtClean="0"/>
              <a:t>») </a:t>
            </a:r>
            <a:r>
              <a:rPr lang="ru-RU" dirty="0" err="1" smtClean="0"/>
              <a:t>замкнутих</a:t>
            </a:r>
            <a:r>
              <a:rPr lang="ru-RU" dirty="0" smtClean="0"/>
              <a:t> </a:t>
            </a:r>
            <a:r>
              <a:rPr lang="ru-RU" dirty="0" err="1" smtClean="0"/>
              <a:t>нейронних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, 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шляхів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кори до </a:t>
            </a:r>
            <a:r>
              <a:rPr lang="ru-RU" dirty="0" smtClean="0"/>
              <a:t>таламуса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гіпокампу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назад до кори.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err="1" smtClean="0"/>
              <a:t>Повторне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,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smtClean="0"/>
              <a:t>того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них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довготривалі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зростанням</a:t>
            </a:r>
            <a:r>
              <a:rPr lang="ru-RU" dirty="0" smtClean="0"/>
              <a:t> </a:t>
            </a:r>
            <a:r>
              <a:rPr lang="ru-RU" dirty="0" err="1" smtClean="0"/>
              <a:t>синаптичних</a:t>
            </a:r>
            <a:r>
              <a:rPr lang="ru-RU" dirty="0" smtClean="0"/>
              <a:t>  </a:t>
            </a:r>
            <a:r>
              <a:rPr lang="ru-RU" dirty="0" err="1" smtClean="0"/>
              <a:t>з’єднань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збільшенням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контакту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пресинаптичним</a:t>
            </a:r>
            <a:r>
              <a:rPr lang="ru-RU" dirty="0" smtClean="0"/>
              <a:t> </a:t>
            </a:r>
            <a:r>
              <a:rPr lang="ru-RU" dirty="0" smtClean="0"/>
              <a:t>аксоном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постсинаптичною</a:t>
            </a:r>
            <a:r>
              <a:rPr lang="ru-RU" dirty="0" smtClean="0"/>
              <a:t> </a:t>
            </a:r>
            <a:r>
              <a:rPr lang="ru-RU" dirty="0" err="1" smtClean="0"/>
              <a:t>клітинною</a:t>
            </a:r>
            <a:r>
              <a:rPr lang="ru-RU" dirty="0" smtClean="0"/>
              <a:t> мембраною.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smtClean="0"/>
              <a:t>таких </a:t>
            </a:r>
            <a:r>
              <a:rPr lang="ru-RU" dirty="0" err="1" smtClean="0"/>
              <a:t>зв’язків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нейрони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клітинний</a:t>
            </a:r>
            <a:r>
              <a:rPr lang="ru-RU" dirty="0" smtClean="0"/>
              <a:t> ансамбль,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будь-яке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</a:t>
            </a:r>
            <a:r>
              <a:rPr lang="ru-RU" dirty="0" smtClean="0"/>
              <a:t>одного  </a:t>
            </a:r>
            <a:r>
              <a:rPr lang="ru-RU" dirty="0" smtClean="0"/>
              <a:t>нейрона,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, приводить  до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ансамблю.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 </a:t>
            </a:r>
            <a:r>
              <a:rPr lang="ru-RU" dirty="0" err="1" smtClean="0"/>
              <a:t>нейрональний</a:t>
            </a:r>
            <a:r>
              <a:rPr lang="ru-RU" dirty="0" smtClean="0"/>
              <a:t> </a:t>
            </a:r>
            <a:r>
              <a:rPr lang="ru-RU" dirty="0" err="1" smtClean="0"/>
              <a:t>механізм</a:t>
            </a:r>
            <a:r>
              <a:rPr lang="ru-RU" dirty="0" smtClean="0"/>
              <a:t>  </a:t>
            </a:r>
            <a:r>
              <a:rPr lang="ru-RU" dirty="0" err="1" smtClean="0"/>
              <a:t>зберігання</a:t>
            </a:r>
            <a:r>
              <a:rPr lang="ru-RU" dirty="0" smtClean="0"/>
              <a:t>  та  </a:t>
            </a:r>
            <a:r>
              <a:rPr lang="ru-RU" dirty="0" err="1" smtClean="0"/>
              <a:t>отримання</a:t>
            </a:r>
            <a:r>
              <a:rPr lang="ru-RU" dirty="0" smtClean="0"/>
              <a:t> 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smtClean="0"/>
              <a:t>ж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Хеббом</a:t>
            </a:r>
            <a:r>
              <a:rPr lang="ru-RU" dirty="0" smtClean="0"/>
              <a:t>, 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синапсах у 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метаболічних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посилюють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 кожного нейрона на </a:t>
            </a:r>
            <a:r>
              <a:rPr lang="ru-RU" dirty="0" err="1" smtClean="0"/>
              <a:t>наступний</a:t>
            </a:r>
            <a:r>
              <a:rPr lang="ru-RU" dirty="0" smtClean="0"/>
              <a:t> нейрон.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err="1" smtClean="0"/>
              <a:t>Синаптична</a:t>
            </a:r>
            <a:r>
              <a:rPr lang="ru-RU" b="1" dirty="0" smtClean="0"/>
              <a:t> </a:t>
            </a:r>
            <a:r>
              <a:rPr lang="ru-RU" b="1" dirty="0" err="1" smtClean="0"/>
              <a:t>теорія</a:t>
            </a:r>
            <a:r>
              <a:rPr lang="ru-RU" b="1" dirty="0" smtClean="0"/>
              <a:t>. </a:t>
            </a:r>
            <a:r>
              <a:rPr lang="ru-RU" dirty="0" smtClean="0"/>
              <a:t>Свою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дістала</a:t>
            </a:r>
            <a:r>
              <a:rPr lang="ru-RU" dirty="0" smtClean="0"/>
              <a:t> через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головна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ній</a:t>
            </a:r>
            <a:r>
              <a:rPr lang="ru-RU" dirty="0" smtClean="0"/>
              <a:t> </a:t>
            </a:r>
            <a:r>
              <a:rPr lang="ru-RU" dirty="0" err="1" smtClean="0"/>
              <a:t>приділяється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синапсу у </a:t>
            </a:r>
            <a:r>
              <a:rPr lang="ru-RU" dirty="0" err="1" smtClean="0"/>
              <a:t>фіксації</a:t>
            </a:r>
            <a:r>
              <a:rPr lang="ru-RU" dirty="0" smtClean="0"/>
              <a:t> </a:t>
            </a:r>
            <a:r>
              <a:rPr lang="ru-RU" dirty="0" err="1" smtClean="0"/>
              <a:t>сліду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Вона </a:t>
            </a:r>
            <a:r>
              <a:rPr lang="ru-RU" dirty="0" err="1" smtClean="0"/>
              <a:t>стверджує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при </a:t>
            </a:r>
            <a:r>
              <a:rPr lang="ru-RU" dirty="0" err="1" smtClean="0"/>
              <a:t>проходженні</a:t>
            </a:r>
            <a:r>
              <a:rPr lang="ru-RU" dirty="0" smtClean="0"/>
              <a:t> </a:t>
            </a:r>
            <a:r>
              <a:rPr lang="ru-RU" dirty="0" err="1" smtClean="0"/>
              <a:t>імпульсу</a:t>
            </a:r>
            <a:r>
              <a:rPr lang="ru-RU" dirty="0" smtClean="0"/>
              <a:t> через </a:t>
            </a:r>
            <a:r>
              <a:rPr lang="ru-RU" dirty="0" err="1" smtClean="0"/>
              <a:t>певну</a:t>
            </a:r>
            <a:r>
              <a:rPr lang="ru-RU" dirty="0" smtClean="0"/>
              <a:t> </a:t>
            </a:r>
            <a:r>
              <a:rPr lang="ru-RU" dirty="0" err="1" smtClean="0"/>
              <a:t>групу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синаптичної</a:t>
            </a:r>
            <a:r>
              <a:rPr lang="ru-RU" dirty="0" smtClean="0"/>
              <a:t> </a:t>
            </a:r>
            <a:r>
              <a:rPr lang="ru-RU" dirty="0" err="1" smtClean="0"/>
              <a:t>провідності</a:t>
            </a:r>
            <a:r>
              <a:rPr lang="ru-RU" dirty="0" smtClean="0"/>
              <a:t> в межах </a:t>
            </a:r>
            <a:r>
              <a:rPr lang="ru-RU" dirty="0" err="1" smtClean="0"/>
              <a:t>певного</a:t>
            </a:r>
            <a:r>
              <a:rPr lang="ru-RU" dirty="0" smtClean="0"/>
              <a:t> нейронного ансамблю.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Один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авторитетних</a:t>
            </a:r>
            <a:r>
              <a:rPr lang="ru-RU" dirty="0" smtClean="0"/>
              <a:t> </a:t>
            </a:r>
            <a:r>
              <a:rPr lang="ru-RU" dirty="0" err="1" smtClean="0"/>
              <a:t>дослідників</a:t>
            </a:r>
            <a:r>
              <a:rPr lang="ru-RU" dirty="0" smtClean="0"/>
              <a:t> </a:t>
            </a:r>
            <a:r>
              <a:rPr lang="ru-RU" dirty="0" err="1" smtClean="0"/>
              <a:t>нейробіологічних</a:t>
            </a:r>
            <a:r>
              <a:rPr lang="ru-RU" dirty="0" smtClean="0"/>
              <a:t> основ </a:t>
            </a:r>
            <a:r>
              <a:rPr lang="ru-RU" dirty="0" err="1" smtClean="0"/>
              <a:t>пам’яті</a:t>
            </a:r>
            <a:r>
              <a:rPr lang="ru-RU" dirty="0" smtClean="0"/>
              <a:t>, С</a:t>
            </a:r>
            <a:r>
              <a:rPr lang="ru-RU" dirty="0" smtClean="0"/>
              <a:t>. </a:t>
            </a:r>
            <a:r>
              <a:rPr lang="ru-RU" dirty="0" err="1" smtClean="0"/>
              <a:t>Роуз</a:t>
            </a:r>
            <a:r>
              <a:rPr lang="ru-RU" dirty="0" smtClean="0"/>
              <a:t> </a:t>
            </a:r>
            <a:r>
              <a:rPr lang="ru-RU" dirty="0" err="1" smtClean="0"/>
              <a:t>підкреслював</a:t>
            </a:r>
            <a:r>
              <a:rPr lang="ru-RU" dirty="0" smtClean="0"/>
              <a:t>: при </a:t>
            </a:r>
            <a:r>
              <a:rPr lang="ru-RU" dirty="0" err="1" smtClean="0"/>
              <a:t>засвоєнні</a:t>
            </a:r>
            <a:r>
              <a:rPr lang="ru-RU" dirty="0" smtClean="0"/>
              <a:t> нового </a:t>
            </a:r>
            <a:r>
              <a:rPr lang="ru-RU" dirty="0" err="1" smtClean="0"/>
              <a:t>досвіду</a:t>
            </a:r>
            <a:r>
              <a:rPr lang="ru-RU" dirty="0" smtClean="0"/>
              <a:t>, </a:t>
            </a:r>
            <a:r>
              <a:rPr lang="ru-RU" dirty="0" err="1" smtClean="0"/>
              <a:t>необхідного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, 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виявляються</a:t>
            </a:r>
            <a:r>
              <a:rPr lang="ru-RU" dirty="0" smtClean="0"/>
              <a:t> </a:t>
            </a:r>
            <a:r>
              <a:rPr lang="ru-RU" dirty="0" err="1" smtClean="0"/>
              <a:t>морфологічними</a:t>
            </a:r>
            <a:r>
              <a:rPr lang="ru-RU" dirty="0" smtClean="0"/>
              <a:t> методами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світлової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мікроскопії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стійкими</a:t>
            </a:r>
            <a:r>
              <a:rPr lang="ru-RU" dirty="0" smtClean="0"/>
              <a:t> </a:t>
            </a:r>
            <a:r>
              <a:rPr lang="ru-RU" dirty="0" err="1" smtClean="0"/>
              <a:t>модифікаціями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та 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синаптичних</a:t>
            </a:r>
            <a:r>
              <a:rPr lang="ru-RU" dirty="0" smtClean="0"/>
              <a:t> </a:t>
            </a:r>
            <a:r>
              <a:rPr lang="ru-RU" dirty="0" err="1" smtClean="0"/>
              <a:t>зв’язків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збільшенням</a:t>
            </a:r>
            <a:r>
              <a:rPr lang="ru-RU" dirty="0" smtClean="0"/>
              <a:t> </a:t>
            </a:r>
            <a:r>
              <a:rPr lang="ru-RU" dirty="0" err="1" smtClean="0"/>
              <a:t>діаметру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посиленням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smtClean="0"/>
              <a:t>так </a:t>
            </a:r>
            <a:r>
              <a:rPr lang="ru-RU" dirty="0" smtClean="0"/>
              <a:t>званого  </a:t>
            </a:r>
            <a:r>
              <a:rPr lang="ru-RU" dirty="0" err="1" smtClean="0"/>
              <a:t>аксо-шипикового</a:t>
            </a:r>
            <a:r>
              <a:rPr lang="ru-RU" dirty="0" smtClean="0"/>
              <a:t> синапсу  –  </a:t>
            </a:r>
            <a:r>
              <a:rPr lang="ru-RU" dirty="0" err="1" smtClean="0"/>
              <a:t>найбільш</a:t>
            </a:r>
            <a:r>
              <a:rPr lang="ru-RU" dirty="0" smtClean="0"/>
              <a:t> пластичного контакту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smtClean="0"/>
              <a:t>нейронами</a:t>
            </a:r>
            <a:r>
              <a:rPr lang="ru-RU" dirty="0" smtClean="0"/>
              <a:t>.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шипики</a:t>
            </a:r>
            <a:r>
              <a:rPr lang="ru-RU" dirty="0" smtClean="0"/>
              <a:t> на </a:t>
            </a:r>
            <a:r>
              <a:rPr lang="ru-RU" dirty="0" err="1" smtClean="0"/>
              <a:t>дендриті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збільшуються</a:t>
            </a:r>
            <a:r>
              <a:rPr lang="ru-RU" dirty="0" smtClean="0"/>
              <a:t>  </a:t>
            </a:r>
            <a:r>
              <a:rPr lang="ru-RU" dirty="0" err="1" smtClean="0"/>
              <a:t>кількість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величина </a:t>
            </a:r>
            <a:r>
              <a:rPr lang="ru-RU" dirty="0" err="1" smtClean="0"/>
              <a:t>синапсів</a:t>
            </a:r>
            <a:r>
              <a:rPr lang="ru-RU" dirty="0" smtClean="0"/>
              <a:t>. Таким чином, </a:t>
            </a:r>
            <a:r>
              <a:rPr lang="ru-RU" dirty="0" err="1" smtClean="0"/>
              <a:t>експериментально</a:t>
            </a:r>
            <a:r>
              <a:rPr lang="ru-RU" dirty="0" smtClean="0"/>
              <a:t> </a:t>
            </a:r>
            <a:r>
              <a:rPr lang="ru-RU" dirty="0" err="1" smtClean="0"/>
              <a:t>показані</a:t>
            </a:r>
            <a:r>
              <a:rPr lang="ru-RU" dirty="0" smtClean="0"/>
              <a:t> </a:t>
            </a:r>
            <a:r>
              <a:rPr lang="ru-RU" dirty="0" err="1" smtClean="0"/>
              <a:t>морфологічні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супроводжують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сліду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(рис.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3.1).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" y="404664"/>
            <a:ext cx="9101524" cy="583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322128" cy="68580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ru-RU" i="1" dirty="0" smtClean="0"/>
              <a:t>Г</a:t>
            </a:r>
            <a:r>
              <a:rPr lang="ru-RU" i="1" dirty="0" smtClean="0"/>
              <a:t>. </a:t>
            </a:r>
            <a:r>
              <a:rPr lang="ru-RU" i="1" dirty="0" err="1" smtClean="0"/>
              <a:t>Лінч</a:t>
            </a:r>
            <a:r>
              <a:rPr lang="ru-RU" i="1" dirty="0" smtClean="0"/>
              <a:t>  </a:t>
            </a:r>
            <a:r>
              <a:rPr lang="ru-RU" i="1" dirty="0" err="1" smtClean="0"/>
              <a:t>і</a:t>
            </a:r>
            <a:r>
              <a:rPr lang="ru-RU" i="1" dirty="0" smtClean="0"/>
              <a:t> М. </a:t>
            </a:r>
            <a:r>
              <a:rPr lang="ru-RU" i="1" dirty="0" err="1" smtClean="0"/>
              <a:t>Бадьорі</a:t>
            </a:r>
            <a:r>
              <a:rPr lang="ru-RU" i="1" dirty="0" smtClean="0"/>
              <a:t>  (1984)  </a:t>
            </a:r>
            <a:r>
              <a:rPr lang="ru-RU" i="1" dirty="0" err="1" smtClean="0"/>
              <a:t>запропонували</a:t>
            </a:r>
            <a:r>
              <a:rPr lang="ru-RU" i="1" dirty="0" smtClean="0"/>
              <a:t> </a:t>
            </a:r>
            <a:r>
              <a:rPr lang="ru-RU" i="1" dirty="0" err="1" smtClean="0"/>
              <a:t>наступну</a:t>
            </a:r>
            <a:r>
              <a:rPr lang="ru-RU" i="1" dirty="0" smtClean="0"/>
              <a:t> </a:t>
            </a:r>
            <a:r>
              <a:rPr lang="ru-RU" i="1" dirty="0" err="1" smtClean="0"/>
              <a:t>гіпотезу</a:t>
            </a:r>
            <a:r>
              <a:rPr lang="ru-RU" i="1" dirty="0" smtClean="0"/>
              <a:t>. </a:t>
            </a:r>
            <a:endParaRPr lang="ru-RU" i="1" dirty="0" smtClean="0"/>
          </a:p>
          <a:p>
            <a:pPr>
              <a:lnSpc>
                <a:spcPct val="110000"/>
              </a:lnSpc>
            </a:pPr>
            <a:r>
              <a:rPr lang="ru-RU" dirty="0" smtClean="0"/>
              <a:t>Повторна </a:t>
            </a:r>
            <a:r>
              <a:rPr lang="ru-RU" dirty="0" err="1" smtClean="0"/>
              <a:t>імпульсація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нейроні</a:t>
            </a:r>
            <a:r>
              <a:rPr lang="ru-RU" dirty="0" smtClean="0"/>
              <a:t>,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, </a:t>
            </a:r>
            <a:r>
              <a:rPr lang="ru-RU" dirty="0" err="1" smtClean="0"/>
              <a:t>ймовірно</a:t>
            </a:r>
            <a:r>
              <a:rPr lang="ru-RU" dirty="0" smtClean="0"/>
              <a:t>,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збільшенням</a:t>
            </a:r>
            <a:r>
              <a:rPr lang="ru-RU" dirty="0" smtClean="0"/>
              <a:t> </a:t>
            </a:r>
            <a:r>
              <a:rPr lang="ru-RU" dirty="0" err="1" smtClean="0"/>
              <a:t>концентрації</a:t>
            </a:r>
            <a:r>
              <a:rPr lang="ru-RU" dirty="0" smtClean="0"/>
              <a:t> </a:t>
            </a:r>
            <a:r>
              <a:rPr lang="ru-RU" dirty="0" err="1" smtClean="0"/>
              <a:t>кальцію</a:t>
            </a:r>
            <a:r>
              <a:rPr lang="ru-RU" dirty="0" smtClean="0"/>
              <a:t> в </a:t>
            </a:r>
            <a:r>
              <a:rPr lang="ru-RU" dirty="0" err="1" smtClean="0"/>
              <a:t>постсинаптичній</a:t>
            </a:r>
            <a:r>
              <a:rPr lang="ru-RU" dirty="0" smtClean="0"/>
              <a:t> </a:t>
            </a:r>
            <a:r>
              <a:rPr lang="ru-RU" dirty="0" err="1" smtClean="0"/>
              <a:t>мембрані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розщеплення</a:t>
            </a:r>
            <a:r>
              <a:rPr lang="ru-RU" dirty="0" smtClean="0"/>
              <a:t> одного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.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звільняються</a:t>
            </a:r>
            <a:r>
              <a:rPr lang="ru-RU" dirty="0" smtClean="0"/>
              <a:t> </a:t>
            </a:r>
            <a:r>
              <a:rPr lang="ru-RU" dirty="0" err="1" smtClean="0"/>
              <a:t>замасковані</a:t>
            </a:r>
            <a:r>
              <a:rPr lang="ru-RU" dirty="0" smtClean="0"/>
              <a:t>  </a:t>
            </a:r>
            <a:r>
              <a:rPr lang="ru-RU" dirty="0" smtClean="0"/>
              <a:t>та 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неактивні</a:t>
            </a:r>
            <a:r>
              <a:rPr lang="ru-RU" dirty="0" smtClean="0"/>
              <a:t>  </a:t>
            </a:r>
            <a:r>
              <a:rPr lang="ru-RU" dirty="0" err="1" smtClean="0"/>
              <a:t>білкові</a:t>
            </a:r>
            <a:r>
              <a:rPr lang="ru-RU" dirty="0" smtClean="0"/>
              <a:t> </a:t>
            </a:r>
            <a:r>
              <a:rPr lang="ru-RU" dirty="0" err="1" smtClean="0"/>
              <a:t>рецептори</a:t>
            </a:r>
            <a:r>
              <a:rPr lang="ru-RU" dirty="0" smtClean="0"/>
              <a:t> (</a:t>
            </a:r>
            <a:r>
              <a:rPr lang="ru-RU" dirty="0" err="1" smtClean="0"/>
              <a:t>скоріше</a:t>
            </a:r>
            <a:r>
              <a:rPr lang="ru-RU" dirty="0" smtClean="0"/>
              <a:t> за все  </a:t>
            </a:r>
            <a:r>
              <a:rPr lang="ru-RU" dirty="0" smtClean="0"/>
              <a:t>– </a:t>
            </a:r>
            <a:r>
              <a:rPr lang="ru-RU" dirty="0" err="1" smtClean="0"/>
              <a:t>глутаматергічні</a:t>
            </a:r>
            <a:r>
              <a:rPr lang="ru-RU" dirty="0" smtClean="0"/>
              <a:t>  </a:t>
            </a:r>
            <a:r>
              <a:rPr lang="ru-RU" dirty="0" err="1" smtClean="0"/>
              <a:t>рецептори</a:t>
            </a:r>
            <a:r>
              <a:rPr lang="ru-RU" dirty="0" smtClean="0"/>
              <a:t>).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 </a:t>
            </a:r>
            <a:r>
              <a:rPr lang="ru-RU" dirty="0" err="1" smtClean="0"/>
              <a:t>кількості</a:t>
            </a:r>
            <a:r>
              <a:rPr lang="ru-RU" dirty="0" smtClean="0"/>
              <a:t> 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рецепторів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smtClean="0"/>
              <a:t>стан </a:t>
            </a:r>
            <a:r>
              <a:rPr lang="ru-RU" dirty="0" err="1" smtClean="0"/>
              <a:t>підвищеної</a:t>
            </a:r>
            <a:r>
              <a:rPr lang="ru-RU" dirty="0" smtClean="0"/>
              <a:t> </a:t>
            </a:r>
            <a:r>
              <a:rPr lang="ru-RU" dirty="0" err="1" smtClean="0"/>
              <a:t>провідності</a:t>
            </a:r>
            <a:r>
              <a:rPr lang="ru-RU" dirty="0" smtClean="0"/>
              <a:t> синапсу,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зберігатися</a:t>
            </a:r>
            <a:r>
              <a:rPr lang="ru-RU" dirty="0" smtClean="0"/>
              <a:t> до 5-6 </a:t>
            </a:r>
            <a:r>
              <a:rPr lang="ru-RU" dirty="0" err="1" smtClean="0"/>
              <a:t>діб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err="1" smtClean="0"/>
              <a:t>Ревербераційна</a:t>
            </a:r>
            <a:r>
              <a:rPr lang="ru-RU" b="1" dirty="0" smtClean="0"/>
              <a:t> </a:t>
            </a:r>
            <a:r>
              <a:rPr lang="ru-RU" b="1" dirty="0" err="1" smtClean="0"/>
              <a:t>теорія</a:t>
            </a:r>
            <a:r>
              <a:rPr lang="ru-RU" b="1" dirty="0" smtClean="0"/>
              <a:t>.  </a:t>
            </a:r>
            <a:r>
              <a:rPr lang="ru-RU" dirty="0" err="1" smtClean="0"/>
              <a:t>Підґрунтя</a:t>
            </a:r>
            <a:r>
              <a:rPr lang="ru-RU" dirty="0" smtClean="0"/>
              <a:t> 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висунуті</a:t>
            </a:r>
            <a:r>
              <a:rPr lang="ru-RU" dirty="0" smtClean="0"/>
              <a:t>  </a:t>
            </a:r>
            <a:r>
              <a:rPr lang="ru-RU" dirty="0" err="1" smtClean="0"/>
              <a:t>відомим</a:t>
            </a:r>
            <a:r>
              <a:rPr lang="ru-RU" dirty="0" smtClean="0"/>
              <a:t> </a:t>
            </a:r>
            <a:r>
              <a:rPr lang="ru-RU" dirty="0" err="1" smtClean="0"/>
              <a:t>нейрофізіологом</a:t>
            </a:r>
            <a:r>
              <a:rPr lang="ru-RU" dirty="0" smtClean="0"/>
              <a:t>  </a:t>
            </a:r>
            <a:r>
              <a:rPr lang="ru-RU" dirty="0" err="1" smtClean="0"/>
              <a:t>Лоренто</a:t>
            </a:r>
            <a:r>
              <a:rPr lang="ru-RU" dirty="0" smtClean="0"/>
              <a:t> де Но.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базувалася</a:t>
            </a:r>
            <a:r>
              <a:rPr lang="ru-RU" dirty="0" smtClean="0"/>
              <a:t> на </a:t>
            </a:r>
            <a:r>
              <a:rPr lang="ru-RU" dirty="0" err="1" smtClean="0"/>
              <a:t>існуванні</a:t>
            </a:r>
            <a:r>
              <a:rPr lang="ru-RU" dirty="0" smtClean="0"/>
              <a:t> в структурах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замкнутих</a:t>
            </a:r>
            <a:r>
              <a:rPr lang="ru-RU" dirty="0" smtClean="0"/>
              <a:t> </a:t>
            </a:r>
            <a:r>
              <a:rPr lang="ru-RU" dirty="0" err="1" smtClean="0"/>
              <a:t>нейронних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аксони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контактують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дендритом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повертатися</a:t>
            </a:r>
            <a:r>
              <a:rPr lang="ru-RU" dirty="0" smtClean="0"/>
              <a:t> назад </a:t>
            </a:r>
            <a:r>
              <a:rPr lang="ru-RU" dirty="0" smtClean="0"/>
              <a:t>до </a:t>
            </a:r>
            <a:r>
              <a:rPr lang="ru-RU" dirty="0" err="1" smtClean="0"/>
              <a:t>соми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ж </a:t>
            </a:r>
            <a:r>
              <a:rPr lang="ru-RU" dirty="0" err="1" smtClean="0"/>
              <a:t>клітини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такій</a:t>
            </a:r>
            <a:r>
              <a:rPr lang="ru-RU" dirty="0" smtClean="0"/>
              <a:t> </a:t>
            </a:r>
            <a:r>
              <a:rPr lang="ru-RU" dirty="0" err="1" smtClean="0"/>
              <a:t>структурі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контактів</a:t>
            </a:r>
            <a:r>
              <a:rPr lang="ru-RU" dirty="0" smtClean="0"/>
              <a:t>, </a:t>
            </a:r>
            <a:r>
              <a:rPr lang="ru-RU" dirty="0" err="1" smtClean="0"/>
              <a:t>з’являється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циркуляції</a:t>
            </a:r>
            <a:r>
              <a:rPr lang="ru-RU" dirty="0" smtClean="0"/>
              <a:t> </a:t>
            </a:r>
            <a:r>
              <a:rPr lang="ru-RU" dirty="0" err="1" smtClean="0"/>
              <a:t>нервового</a:t>
            </a:r>
            <a:r>
              <a:rPr lang="ru-RU" dirty="0" smtClean="0"/>
              <a:t> </a:t>
            </a:r>
            <a:r>
              <a:rPr lang="ru-RU" dirty="0" err="1" smtClean="0"/>
              <a:t>імпульсу</a:t>
            </a:r>
            <a:r>
              <a:rPr lang="ru-RU" dirty="0" smtClean="0"/>
              <a:t> по </a:t>
            </a:r>
            <a:r>
              <a:rPr lang="ru-RU" dirty="0" err="1" smtClean="0"/>
              <a:t>реверберуючих</a:t>
            </a:r>
            <a:r>
              <a:rPr lang="ru-RU" dirty="0" smtClean="0"/>
              <a:t> (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затухаючих</a:t>
            </a:r>
            <a:r>
              <a:rPr lang="ru-RU" dirty="0" smtClean="0"/>
              <a:t>) колах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різної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. </a:t>
            </a:r>
            <a:r>
              <a:rPr lang="ru-RU" dirty="0" err="1" smtClean="0"/>
              <a:t>Розряд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клітині</a:t>
            </a:r>
            <a:r>
              <a:rPr lang="ru-RU" dirty="0" smtClean="0"/>
              <a:t>, </a:t>
            </a:r>
            <a:r>
              <a:rPr lang="ru-RU" dirty="0" err="1" smtClean="0"/>
              <a:t>повертається</a:t>
            </a:r>
            <a:r>
              <a:rPr lang="ru-RU" dirty="0" smtClean="0"/>
              <a:t> до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відразу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через </a:t>
            </a:r>
            <a:r>
              <a:rPr lang="ru-RU" dirty="0" err="1" smtClean="0"/>
              <a:t>проміжний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підтримує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ній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кола </a:t>
            </a:r>
            <a:r>
              <a:rPr lang="ru-RU" dirty="0" err="1" smtClean="0"/>
              <a:t>реверберуючого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не </a:t>
            </a:r>
            <a:r>
              <a:rPr lang="ru-RU" dirty="0" err="1" smtClean="0"/>
              <a:t>виходять</a:t>
            </a:r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сукупності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розглядаються</a:t>
            </a:r>
            <a:r>
              <a:rPr lang="ru-RU" dirty="0" smtClean="0"/>
              <a:t> як </a:t>
            </a:r>
            <a:r>
              <a:rPr lang="ru-RU" dirty="0" err="1" smtClean="0"/>
              <a:t>фізіологічний</a:t>
            </a:r>
            <a:r>
              <a:rPr lang="ru-RU" dirty="0" smtClean="0"/>
              <a:t> </a:t>
            </a:r>
            <a:r>
              <a:rPr lang="ru-RU" dirty="0" smtClean="0"/>
              <a:t>субстрат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енграм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у </a:t>
            </a:r>
            <a:r>
              <a:rPr lang="ru-RU" dirty="0" err="1" smtClean="0"/>
              <a:t>ревербераційному</a:t>
            </a:r>
            <a:r>
              <a:rPr lang="ru-RU" dirty="0" smtClean="0"/>
              <a:t> </a:t>
            </a:r>
            <a:r>
              <a:rPr lang="ru-RU" dirty="0" err="1" smtClean="0"/>
              <a:t>колі</a:t>
            </a:r>
            <a:r>
              <a:rPr lang="ru-RU" dirty="0" smtClean="0"/>
              <a:t> 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короткочасної</a:t>
            </a:r>
            <a:r>
              <a:rPr lang="ru-RU" dirty="0" smtClean="0"/>
              <a:t> в </a:t>
            </a:r>
            <a:r>
              <a:rPr lang="ru-RU" dirty="0" err="1" smtClean="0"/>
              <a:t>довготривалу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2200" dirty="0" err="1" smtClean="0"/>
              <a:t>Із</a:t>
            </a:r>
            <a:r>
              <a:rPr lang="ru-RU" sz="2200" dirty="0" smtClean="0"/>
              <a:t>  </a:t>
            </a:r>
            <a:r>
              <a:rPr lang="ru-RU" sz="2200" dirty="0" err="1" smtClean="0"/>
              <a:t>цим</a:t>
            </a:r>
            <a:r>
              <a:rPr lang="ru-RU" sz="2200" dirty="0" smtClean="0"/>
              <a:t> </a:t>
            </a:r>
            <a:r>
              <a:rPr lang="ru-RU" sz="2200" dirty="0" err="1" smtClean="0"/>
              <a:t>безпосередньо</a:t>
            </a:r>
            <a:r>
              <a:rPr lang="ru-RU" sz="2200" dirty="0" smtClean="0"/>
              <a:t> </a:t>
            </a:r>
            <a:r>
              <a:rPr lang="ru-RU" sz="2200" dirty="0" err="1" smtClean="0"/>
              <a:t>пов’язана</a:t>
            </a:r>
            <a:r>
              <a:rPr lang="ru-RU" sz="2200" dirty="0" smtClean="0"/>
              <a:t>  </a:t>
            </a:r>
            <a:r>
              <a:rPr lang="ru-RU" sz="2200" dirty="0" err="1" smtClean="0"/>
              <a:t>гіпотеза</a:t>
            </a:r>
            <a:r>
              <a:rPr lang="ru-RU" sz="2200" dirty="0" smtClean="0"/>
              <a:t> О.С. </a:t>
            </a:r>
            <a:r>
              <a:rPr lang="ru-RU" sz="2200" dirty="0" err="1" smtClean="0"/>
              <a:t>Батуєва</a:t>
            </a:r>
            <a:r>
              <a:rPr lang="ru-RU" sz="2200" dirty="0" smtClean="0"/>
              <a:t>  про </a:t>
            </a:r>
            <a:r>
              <a:rPr lang="ru-RU" sz="2200" dirty="0" err="1" smtClean="0"/>
              <a:t>дві</a:t>
            </a:r>
            <a:r>
              <a:rPr lang="ru-RU" sz="2200" dirty="0" smtClean="0"/>
              <a:t> </a:t>
            </a:r>
            <a:r>
              <a:rPr lang="ru-RU" sz="2200" dirty="0" err="1" smtClean="0"/>
              <a:t>нейронні</a:t>
            </a:r>
            <a:r>
              <a:rPr lang="ru-RU" sz="2200" dirty="0" smtClean="0"/>
              <a:t> </a:t>
            </a:r>
            <a:r>
              <a:rPr lang="ru-RU" sz="2200" dirty="0" err="1" smtClean="0"/>
              <a:t>системи</a:t>
            </a:r>
            <a:r>
              <a:rPr lang="ru-RU" sz="2200" dirty="0" smtClean="0"/>
              <a:t>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забезпечують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оперативну</a:t>
            </a:r>
            <a:r>
              <a:rPr lang="ru-RU" sz="2200" dirty="0" smtClean="0"/>
              <a:t> </a:t>
            </a:r>
            <a:r>
              <a:rPr lang="ru-RU" sz="2200" dirty="0" err="1" smtClean="0"/>
              <a:t>пам’ять</a:t>
            </a:r>
            <a:r>
              <a:rPr lang="ru-RU" sz="2200" dirty="0" smtClean="0"/>
              <a:t>. Одна система,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включає</a:t>
            </a:r>
            <a:r>
              <a:rPr lang="ru-RU" sz="2200" dirty="0" smtClean="0"/>
              <a:t> </a:t>
            </a:r>
            <a:r>
              <a:rPr lang="ru-RU" sz="2200" dirty="0" smtClean="0"/>
              <a:t>«</a:t>
            </a:r>
            <a:r>
              <a:rPr lang="ru-RU" sz="2200" dirty="0" err="1" smtClean="0"/>
              <a:t>нейрони</a:t>
            </a:r>
            <a:r>
              <a:rPr lang="ru-RU" sz="2200" dirty="0" smtClean="0"/>
              <a:t> </a:t>
            </a:r>
            <a:r>
              <a:rPr lang="ru-RU" sz="2200" dirty="0" err="1" smtClean="0"/>
              <a:t>пам’яті</a:t>
            </a:r>
            <a:r>
              <a:rPr lang="ru-RU" sz="2200" dirty="0" smtClean="0"/>
              <a:t>», </a:t>
            </a:r>
            <a:r>
              <a:rPr lang="ru-RU" sz="2200" dirty="0" err="1" smtClean="0"/>
              <a:t>працює</a:t>
            </a:r>
            <a:r>
              <a:rPr lang="ru-RU" sz="2200" dirty="0" smtClean="0"/>
              <a:t> на </a:t>
            </a:r>
            <a:r>
              <a:rPr lang="ru-RU" sz="2200" dirty="0" err="1" smtClean="0"/>
              <a:t>естафетно-ревербераційному</a:t>
            </a:r>
            <a:r>
              <a:rPr lang="ru-RU" sz="2200" dirty="0" smtClean="0"/>
              <a:t> </a:t>
            </a:r>
            <a:r>
              <a:rPr lang="ru-RU" sz="2200" dirty="0" err="1" smtClean="0"/>
              <a:t>принципі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передачі</a:t>
            </a:r>
            <a:r>
              <a:rPr lang="ru-RU" sz="2200" dirty="0" smtClean="0"/>
              <a:t> </a:t>
            </a:r>
            <a:r>
              <a:rPr lang="ru-RU" sz="2200" dirty="0" err="1" smtClean="0"/>
              <a:t>інформації</a:t>
            </a:r>
            <a:r>
              <a:rPr lang="ru-RU" sz="2200" dirty="0" smtClean="0"/>
              <a:t>, коли </a:t>
            </a:r>
            <a:r>
              <a:rPr lang="ru-RU" sz="2200" dirty="0" err="1" smtClean="0"/>
              <a:t>окремі</a:t>
            </a:r>
            <a:r>
              <a:rPr lang="ru-RU" sz="2200" dirty="0" smtClean="0"/>
              <a:t> </a:t>
            </a:r>
            <a:r>
              <a:rPr lang="ru-RU" sz="2200" dirty="0" err="1" smtClean="0"/>
              <a:t>групи</a:t>
            </a:r>
            <a:r>
              <a:rPr lang="ru-RU" sz="2200" dirty="0" smtClean="0"/>
              <a:t> </a:t>
            </a:r>
            <a:r>
              <a:rPr lang="ru-RU" sz="2200" dirty="0" err="1" smtClean="0"/>
              <a:t>нейронів</a:t>
            </a:r>
            <a:r>
              <a:rPr lang="ru-RU" sz="2200" dirty="0" smtClean="0"/>
              <a:t> </a:t>
            </a:r>
            <a:r>
              <a:rPr lang="ru-RU" sz="2200" dirty="0" err="1" smtClean="0"/>
              <a:t>пам’яті</a:t>
            </a:r>
            <a:r>
              <a:rPr lang="ru-RU" sz="2200" dirty="0" smtClean="0"/>
              <a:t> </a:t>
            </a:r>
            <a:r>
              <a:rPr lang="ru-RU" sz="2200" dirty="0" err="1" smtClean="0"/>
              <a:t>залучаються</a:t>
            </a:r>
            <a:r>
              <a:rPr lang="ru-RU" sz="2200" dirty="0" smtClean="0"/>
              <a:t> один за одним,  </a:t>
            </a:r>
            <a:r>
              <a:rPr lang="ru-RU" sz="2200" dirty="0" err="1" smtClean="0"/>
              <a:t>є</a:t>
            </a:r>
            <a:r>
              <a:rPr lang="ru-RU" sz="2200" dirty="0" smtClean="0"/>
              <a:t> </a:t>
            </a:r>
            <a:r>
              <a:rPr lang="ru-RU" sz="2200" dirty="0" err="1" smtClean="0"/>
              <a:t>своєрідними</a:t>
            </a:r>
            <a:r>
              <a:rPr lang="ru-RU" sz="2200" dirty="0" smtClean="0"/>
              <a:t>  </a:t>
            </a:r>
            <a:r>
              <a:rPr lang="ru-RU" sz="2200" dirty="0" smtClean="0"/>
              <a:t>«</a:t>
            </a:r>
            <a:r>
              <a:rPr lang="ru-RU" sz="2200" dirty="0" err="1" smtClean="0"/>
              <a:t>нейронними</a:t>
            </a:r>
            <a:r>
              <a:rPr lang="ru-RU" sz="2200" dirty="0" smtClean="0"/>
              <a:t> </a:t>
            </a:r>
            <a:r>
              <a:rPr lang="ru-RU" sz="2200" dirty="0" err="1" smtClean="0"/>
              <a:t>пастками</a:t>
            </a:r>
            <a:r>
              <a:rPr lang="ru-RU" sz="2200" dirty="0" smtClean="0"/>
              <a:t>», </a:t>
            </a:r>
            <a:r>
              <a:rPr lang="ru-RU" sz="2200" dirty="0" err="1" smtClean="0"/>
              <a:t>оскільки</a:t>
            </a:r>
            <a:r>
              <a:rPr lang="ru-RU" sz="2200" dirty="0" smtClean="0"/>
              <a:t> </a:t>
            </a:r>
            <a:r>
              <a:rPr lang="ru-RU" sz="2200" dirty="0" err="1" smtClean="0"/>
              <a:t>збудження</a:t>
            </a:r>
            <a:r>
              <a:rPr lang="ru-RU" sz="2200" dirty="0" smtClean="0"/>
              <a:t> в них </a:t>
            </a:r>
            <a:r>
              <a:rPr lang="ru-RU" sz="2200" dirty="0" err="1" smtClean="0"/>
              <a:t>циркулює</a:t>
            </a:r>
            <a:r>
              <a:rPr lang="ru-RU" sz="2200" dirty="0" smtClean="0"/>
              <a:t> </a:t>
            </a:r>
            <a:r>
              <a:rPr lang="ru-RU" sz="2200" dirty="0" err="1" smtClean="0"/>
              <a:t>впродовж</a:t>
            </a:r>
            <a:r>
              <a:rPr lang="ru-RU" sz="2200" dirty="0" smtClean="0"/>
              <a:t>  </a:t>
            </a:r>
            <a:r>
              <a:rPr lang="ru-RU" sz="2200" dirty="0" smtClean="0"/>
              <a:t>1,5-2 с. </a:t>
            </a:r>
            <a:r>
              <a:rPr lang="ru-RU" sz="2200" dirty="0" err="1" smtClean="0"/>
              <a:t>Інша</a:t>
            </a:r>
            <a:r>
              <a:rPr lang="ru-RU" sz="2200" dirty="0" smtClean="0"/>
              <a:t> система </a:t>
            </a:r>
            <a:r>
              <a:rPr lang="ru-RU" sz="2200" dirty="0" err="1" smtClean="0"/>
              <a:t>забезпечує</a:t>
            </a:r>
            <a:r>
              <a:rPr lang="ru-RU" sz="2200" dirty="0" smtClean="0"/>
              <a:t>  </a:t>
            </a:r>
            <a:r>
              <a:rPr lang="ru-RU" sz="2200" dirty="0" err="1" smtClean="0"/>
              <a:t>надійність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перехідних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процесів</a:t>
            </a:r>
            <a:r>
              <a:rPr lang="ru-RU" sz="2200" dirty="0" smtClean="0"/>
              <a:t>: </a:t>
            </a:r>
            <a:r>
              <a:rPr lang="ru-RU" sz="2200" dirty="0" err="1" smtClean="0"/>
              <a:t>переключення</a:t>
            </a:r>
            <a:r>
              <a:rPr lang="ru-RU" sz="2200" dirty="0" smtClean="0"/>
              <a:t>  </a:t>
            </a:r>
            <a:r>
              <a:rPr lang="ru-RU" sz="2200" dirty="0" err="1" smtClean="0"/>
              <a:t>інформації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«</a:t>
            </a:r>
            <a:r>
              <a:rPr lang="ru-RU" sz="2200" dirty="0" err="1" smtClean="0"/>
              <a:t>сенсорних</a:t>
            </a:r>
            <a:r>
              <a:rPr lang="ru-RU" sz="2200" dirty="0" smtClean="0"/>
              <a:t>» </a:t>
            </a:r>
            <a:r>
              <a:rPr lang="ru-RU" sz="2200" dirty="0" err="1" smtClean="0"/>
              <a:t>нейронів</a:t>
            </a:r>
            <a:r>
              <a:rPr lang="ru-RU" sz="2200" dirty="0" smtClean="0"/>
              <a:t> на «</a:t>
            </a:r>
            <a:r>
              <a:rPr lang="ru-RU" sz="2200" dirty="0" err="1" smtClean="0"/>
              <a:t>нейрони</a:t>
            </a:r>
            <a:r>
              <a:rPr lang="ru-RU" sz="2200" dirty="0" smtClean="0"/>
              <a:t> </a:t>
            </a:r>
            <a:r>
              <a:rPr lang="ru-RU" sz="2200" dirty="0" err="1" smtClean="0"/>
              <a:t>пам’яті</a:t>
            </a:r>
            <a:r>
              <a:rPr lang="ru-RU" sz="2200" dirty="0" smtClean="0"/>
              <a:t>» 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далі</a:t>
            </a:r>
            <a:r>
              <a:rPr lang="ru-RU" sz="2200" dirty="0" smtClean="0"/>
              <a:t> </a:t>
            </a:r>
            <a:r>
              <a:rPr lang="ru-RU" sz="2200" dirty="0" err="1" smtClean="0"/>
              <a:t>на</a:t>
            </a:r>
            <a:r>
              <a:rPr lang="ru-RU" sz="2200" dirty="0" smtClean="0"/>
              <a:t> </a:t>
            </a:r>
            <a:r>
              <a:rPr lang="ru-RU" sz="2200" dirty="0" err="1" smtClean="0"/>
              <a:t>нейрони</a:t>
            </a:r>
            <a:r>
              <a:rPr lang="ru-RU" sz="2200" dirty="0" smtClean="0"/>
              <a:t>  </a:t>
            </a:r>
            <a:r>
              <a:rPr lang="ru-RU" sz="2200" dirty="0" smtClean="0"/>
              <a:t>«</a:t>
            </a:r>
            <a:r>
              <a:rPr lang="ru-RU" sz="2200" dirty="0" err="1" smtClean="0"/>
              <a:t>моторних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програм</a:t>
            </a:r>
            <a:r>
              <a:rPr lang="ru-RU" sz="2200" dirty="0" smtClean="0"/>
              <a:t>»  </a:t>
            </a:r>
            <a:r>
              <a:rPr lang="ru-RU" sz="2200" dirty="0" err="1" smtClean="0"/>
              <a:t>і</a:t>
            </a:r>
            <a:r>
              <a:rPr lang="ru-RU" sz="2200" dirty="0" smtClean="0"/>
              <a:t> так </a:t>
            </a:r>
            <a:r>
              <a:rPr lang="ru-RU" sz="2200" dirty="0" err="1" smtClean="0"/>
              <a:t>далі</a:t>
            </a:r>
            <a:r>
              <a:rPr lang="ru-RU" sz="2200" dirty="0" smtClean="0"/>
              <a:t>. </a:t>
            </a:r>
            <a:r>
              <a:rPr lang="ru-RU" sz="2200" dirty="0" err="1" smtClean="0"/>
              <a:t>Їхня</a:t>
            </a:r>
            <a:r>
              <a:rPr lang="ru-RU" sz="2200" dirty="0" smtClean="0"/>
              <a:t>  </a:t>
            </a:r>
            <a:r>
              <a:rPr lang="ru-RU" sz="2200" dirty="0" err="1" smtClean="0"/>
              <a:t>взаємодія</a:t>
            </a:r>
            <a:r>
              <a:rPr lang="ru-RU" sz="2200" dirty="0" smtClean="0"/>
              <a:t> </a:t>
            </a:r>
            <a:r>
              <a:rPr lang="ru-RU" sz="2200" dirty="0" err="1" smtClean="0"/>
              <a:t>дозволяє</a:t>
            </a:r>
            <a:r>
              <a:rPr lang="ru-RU" sz="2200" dirty="0" smtClean="0"/>
              <a:t> </a:t>
            </a:r>
            <a:r>
              <a:rPr lang="ru-RU" sz="2200" dirty="0" err="1" smtClean="0"/>
              <a:t>ефективно</a:t>
            </a:r>
            <a:r>
              <a:rPr lang="ru-RU" sz="2200" dirty="0" smtClean="0"/>
              <a:t> </a:t>
            </a:r>
            <a:r>
              <a:rPr lang="ru-RU" sz="2200" dirty="0" err="1" smtClean="0"/>
              <a:t>запам’ятовувати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поточну</a:t>
            </a:r>
            <a:r>
              <a:rPr lang="ru-RU" sz="2200" dirty="0" smtClean="0"/>
              <a:t> </a:t>
            </a:r>
            <a:r>
              <a:rPr lang="ru-RU" sz="2200" dirty="0" err="1" smtClean="0"/>
              <a:t>інформацію</a:t>
            </a:r>
            <a:r>
              <a:rPr lang="ru-RU" sz="2200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sz="2200" dirty="0" err="1" smtClean="0"/>
              <a:t>Проте</a:t>
            </a:r>
            <a:r>
              <a:rPr lang="ru-RU" sz="2200" dirty="0" smtClean="0"/>
              <a:t> </a:t>
            </a:r>
            <a:r>
              <a:rPr lang="ru-RU" sz="2200" dirty="0" err="1" smtClean="0"/>
              <a:t>ревербераційна</a:t>
            </a:r>
            <a:r>
              <a:rPr lang="ru-RU" sz="2200" dirty="0" smtClean="0"/>
              <a:t> </a:t>
            </a:r>
            <a:r>
              <a:rPr lang="ru-RU" sz="2200" dirty="0" err="1" smtClean="0"/>
              <a:t>теорія</a:t>
            </a:r>
            <a:r>
              <a:rPr lang="ru-RU" sz="2200" dirty="0" smtClean="0"/>
              <a:t> не </a:t>
            </a:r>
            <a:r>
              <a:rPr lang="ru-RU" sz="2200" dirty="0" err="1" smtClean="0"/>
              <a:t>дає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відповіді</a:t>
            </a:r>
            <a:r>
              <a:rPr lang="ru-RU" sz="2200" dirty="0" smtClean="0"/>
              <a:t> на низку </a:t>
            </a:r>
            <a:r>
              <a:rPr lang="ru-RU" sz="2200" dirty="0" err="1" smtClean="0"/>
              <a:t>запитань</a:t>
            </a:r>
            <a:r>
              <a:rPr lang="ru-RU" sz="2200" dirty="0" smtClean="0"/>
              <a:t>. </a:t>
            </a:r>
            <a:r>
              <a:rPr lang="ru-RU" sz="2200" dirty="0" err="1" smtClean="0"/>
              <a:t>Зокрема</a:t>
            </a:r>
            <a:r>
              <a:rPr lang="ru-RU" sz="2200" dirty="0" smtClean="0"/>
              <a:t>, </a:t>
            </a:r>
            <a:r>
              <a:rPr lang="ru-RU" sz="2200" dirty="0" smtClean="0"/>
              <a:t>вона </a:t>
            </a:r>
            <a:r>
              <a:rPr lang="ru-RU" sz="2200" dirty="0" smtClean="0"/>
              <a:t>не </a:t>
            </a:r>
            <a:r>
              <a:rPr lang="ru-RU" sz="2200" dirty="0" err="1" smtClean="0"/>
              <a:t>пояснює</a:t>
            </a:r>
            <a:r>
              <a:rPr lang="ru-RU" sz="2200" dirty="0" smtClean="0"/>
              <a:t> причину </a:t>
            </a:r>
            <a:r>
              <a:rPr lang="ru-RU" sz="2200" dirty="0" err="1" smtClean="0"/>
              <a:t>повернення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пам’яті</a:t>
            </a:r>
            <a:r>
              <a:rPr lang="ru-RU" sz="2200" dirty="0" smtClean="0"/>
              <a:t> </a:t>
            </a:r>
            <a:r>
              <a:rPr lang="ru-RU" sz="2200" dirty="0" err="1" smtClean="0"/>
              <a:t>після</a:t>
            </a:r>
            <a:r>
              <a:rPr lang="ru-RU" sz="2200" dirty="0" smtClean="0"/>
              <a:t> </a:t>
            </a:r>
            <a:r>
              <a:rPr lang="ru-RU" sz="2200" dirty="0" err="1" smtClean="0"/>
              <a:t>електрошокових</a:t>
            </a:r>
            <a:r>
              <a:rPr lang="ru-RU" sz="2200" dirty="0" smtClean="0"/>
              <a:t> </a:t>
            </a:r>
            <a:r>
              <a:rPr lang="ru-RU" sz="2200" dirty="0" err="1" smtClean="0"/>
              <a:t>впливів</a:t>
            </a:r>
            <a:r>
              <a:rPr lang="ru-RU" sz="2200" dirty="0" smtClean="0"/>
              <a:t>, коли</a:t>
            </a:r>
            <a:r>
              <a:rPr lang="ru-RU" sz="2200" dirty="0" smtClean="0"/>
              <a:t>, </a:t>
            </a:r>
            <a:r>
              <a:rPr lang="ru-RU" sz="2200" dirty="0" err="1" smtClean="0"/>
              <a:t>згідно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</a:t>
            </a:r>
            <a:r>
              <a:rPr lang="ru-RU" sz="2200" dirty="0" err="1" smtClean="0"/>
              <a:t>цією</a:t>
            </a:r>
            <a:r>
              <a:rPr lang="ru-RU" sz="2200" dirty="0" smtClean="0"/>
              <a:t> </a:t>
            </a:r>
            <a:r>
              <a:rPr lang="ru-RU" sz="2200" dirty="0" err="1" smtClean="0"/>
              <a:t>теорією</a:t>
            </a:r>
            <a:r>
              <a:rPr lang="ru-RU" sz="2200" dirty="0" smtClean="0"/>
              <a:t>, в </a:t>
            </a:r>
            <a:r>
              <a:rPr lang="ru-RU" sz="2200" dirty="0" err="1" smtClean="0"/>
              <a:t>подібних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випадках</a:t>
            </a:r>
            <a:r>
              <a:rPr lang="ru-RU" sz="2200" dirty="0" smtClean="0"/>
              <a:t> </a:t>
            </a:r>
            <a:r>
              <a:rPr lang="ru-RU" sz="2200" dirty="0" err="1" smtClean="0"/>
              <a:t>повернення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пам’яті</a:t>
            </a:r>
            <a:r>
              <a:rPr lang="ru-RU" sz="2200" dirty="0" smtClean="0"/>
              <a:t> не повинно бути.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0"/>
            <a:ext cx="8178112" cy="6858000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Нейронні</a:t>
            </a:r>
            <a:r>
              <a:rPr lang="ru-RU" b="1" dirty="0" smtClean="0"/>
              <a:t> </a:t>
            </a:r>
            <a:r>
              <a:rPr lang="ru-RU" b="1" dirty="0" err="1" smtClean="0"/>
              <a:t>моделі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.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 </a:t>
            </a:r>
            <a:r>
              <a:rPr lang="ru-RU" dirty="0" err="1" smtClean="0"/>
              <a:t>мікроелектродної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з’явилася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електрофізіологічних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є</a:t>
            </a:r>
            <a:r>
              <a:rPr lang="ru-RU" dirty="0" smtClean="0"/>
              <a:t>  основою  </a:t>
            </a:r>
            <a:r>
              <a:rPr lang="ru-RU" dirty="0" err="1" smtClean="0"/>
              <a:t>пам’яті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ефективним</a:t>
            </a:r>
            <a:r>
              <a:rPr lang="ru-RU" dirty="0" smtClean="0"/>
              <a:t> </a:t>
            </a:r>
            <a:r>
              <a:rPr lang="ru-RU" dirty="0" err="1" smtClean="0"/>
              <a:t>виявився</a:t>
            </a:r>
            <a:r>
              <a:rPr lang="ru-RU" dirty="0" smtClean="0"/>
              <a:t> метод </a:t>
            </a:r>
            <a:r>
              <a:rPr lang="ru-RU" dirty="0" err="1" smtClean="0"/>
              <a:t>внутрішньоклітинного</a:t>
            </a:r>
            <a:r>
              <a:rPr lang="ru-RU" dirty="0" smtClean="0"/>
              <a:t> </a:t>
            </a:r>
            <a:r>
              <a:rPr lang="ru-RU" dirty="0" err="1" smtClean="0"/>
              <a:t>відведення</a:t>
            </a:r>
            <a:r>
              <a:rPr lang="ru-RU" dirty="0" smtClean="0"/>
              <a:t> </a:t>
            </a:r>
            <a:r>
              <a:rPr lang="ru-RU" dirty="0" err="1" smtClean="0"/>
              <a:t>електричної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err="1" smtClean="0"/>
              <a:t>окремого</a:t>
            </a:r>
            <a:r>
              <a:rPr lang="ru-RU" dirty="0" smtClean="0"/>
              <a:t> нейрона.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роль </a:t>
            </a:r>
            <a:r>
              <a:rPr lang="ru-RU" dirty="0" err="1" smtClean="0"/>
              <a:t>синаптичних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у </a:t>
            </a:r>
            <a:r>
              <a:rPr lang="ru-RU" dirty="0" err="1" smtClean="0"/>
              <a:t>зміні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нейрона. </a:t>
            </a:r>
            <a:r>
              <a:rPr lang="ru-RU" dirty="0" err="1" smtClean="0"/>
              <a:t>Зокрема</a:t>
            </a:r>
            <a:r>
              <a:rPr lang="ru-RU" dirty="0" smtClean="0"/>
              <a:t>, на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нейронні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простої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– </a:t>
            </a:r>
            <a:r>
              <a:rPr lang="ru-RU" dirty="0" err="1" smtClean="0"/>
              <a:t>звикання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532440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нейронних</a:t>
            </a:r>
            <a:r>
              <a:rPr lang="ru-RU" dirty="0" smtClean="0"/>
              <a:t> основ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пов’язане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пошуком</a:t>
            </a:r>
            <a:r>
              <a:rPr lang="ru-RU" dirty="0" smtClean="0"/>
              <a:t> структур, </a:t>
            </a:r>
            <a:r>
              <a:rPr lang="ru-RU" dirty="0" err="1" smtClean="0"/>
              <a:t>нейрони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виявляють</a:t>
            </a:r>
            <a:r>
              <a:rPr lang="ru-RU" dirty="0" smtClean="0"/>
              <a:t> </a:t>
            </a:r>
            <a:r>
              <a:rPr lang="ru-RU" dirty="0" err="1" smtClean="0"/>
              <a:t>пластичні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при </a:t>
            </a:r>
            <a:r>
              <a:rPr lang="ru-RU" dirty="0" err="1" smtClean="0"/>
              <a:t>навчанні</a:t>
            </a:r>
            <a:r>
              <a:rPr lang="ru-RU" dirty="0" smtClean="0"/>
              <a:t>. </a:t>
            </a:r>
            <a:r>
              <a:rPr lang="ru-RU" dirty="0" err="1" smtClean="0"/>
              <a:t>Експериментальним</a:t>
            </a:r>
            <a:r>
              <a:rPr lang="ru-RU" dirty="0" smtClean="0"/>
              <a:t> шляхом 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нейрони</a:t>
            </a:r>
            <a:r>
              <a:rPr lang="ru-RU" dirty="0" smtClean="0"/>
              <a:t> </a:t>
            </a:r>
            <a:r>
              <a:rPr lang="ru-RU" dirty="0" err="1" smtClean="0"/>
              <a:t>виявлені</a:t>
            </a:r>
            <a:r>
              <a:rPr lang="ru-RU" dirty="0" smtClean="0"/>
              <a:t> у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гіпокампі</a:t>
            </a:r>
            <a:r>
              <a:rPr lang="ru-RU" dirty="0" smtClean="0"/>
              <a:t>, </a:t>
            </a:r>
            <a:r>
              <a:rPr lang="ru-RU" dirty="0" err="1" smtClean="0"/>
              <a:t>ретикулярній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зонах кори.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Дослідження</a:t>
            </a:r>
            <a:r>
              <a:rPr lang="ru-RU" dirty="0" smtClean="0"/>
              <a:t> М.Н. </a:t>
            </a:r>
            <a:r>
              <a:rPr lang="ru-RU" dirty="0" err="1" smtClean="0"/>
              <a:t>Ліванова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С.Р. </a:t>
            </a:r>
            <a:r>
              <a:rPr lang="ru-RU" dirty="0" err="1" smtClean="0"/>
              <a:t>Раєвої</a:t>
            </a:r>
            <a:r>
              <a:rPr lang="ru-RU" dirty="0" smtClean="0"/>
              <a:t> показали,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активація</a:t>
            </a:r>
            <a:r>
              <a:rPr lang="ru-RU" dirty="0" smtClean="0"/>
              <a:t> </a:t>
            </a:r>
            <a:r>
              <a:rPr lang="ru-RU" dirty="0" err="1" smtClean="0"/>
              <a:t>оперативної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структур </a:t>
            </a:r>
            <a:r>
              <a:rPr lang="ru-RU" dirty="0" err="1" smtClean="0"/>
              <a:t>мозку</a:t>
            </a:r>
            <a:r>
              <a:rPr lang="ru-RU" dirty="0" smtClean="0"/>
              <a:t>. При </a:t>
            </a:r>
            <a:r>
              <a:rPr lang="ru-RU" dirty="0" err="1" smtClean="0"/>
              <a:t>застосуванні</a:t>
            </a:r>
            <a:r>
              <a:rPr lang="ru-RU" dirty="0" smtClean="0"/>
              <a:t> </a:t>
            </a:r>
            <a:r>
              <a:rPr lang="ru-RU" dirty="0" err="1" smtClean="0"/>
              <a:t>тестів</a:t>
            </a:r>
            <a:r>
              <a:rPr lang="ru-RU" dirty="0" smtClean="0"/>
              <a:t> на </a:t>
            </a:r>
            <a:r>
              <a:rPr lang="ru-RU" dirty="0" err="1" smtClean="0"/>
              <a:t>оперативну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мимовільну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виявлені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пускові</a:t>
            </a:r>
            <a:r>
              <a:rPr lang="ru-RU" dirty="0" smtClean="0"/>
              <a:t>»  </a:t>
            </a:r>
            <a:r>
              <a:rPr lang="ru-RU" dirty="0" err="1" smtClean="0"/>
              <a:t>нейрони</a:t>
            </a:r>
            <a:r>
              <a:rPr lang="ru-RU" dirty="0" smtClean="0"/>
              <a:t>, </a:t>
            </a:r>
            <a:r>
              <a:rPr lang="ru-RU" dirty="0" err="1" smtClean="0"/>
              <a:t>розташовані</a:t>
            </a:r>
            <a:r>
              <a:rPr lang="ru-RU" dirty="0" smtClean="0"/>
              <a:t> в </a:t>
            </a:r>
            <a:r>
              <a:rPr lang="ru-RU" dirty="0" err="1" smtClean="0"/>
              <a:t>голівці</a:t>
            </a:r>
            <a:r>
              <a:rPr lang="ru-RU" dirty="0" smtClean="0"/>
              <a:t> хвостатого ядра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передній</a:t>
            </a:r>
            <a:r>
              <a:rPr lang="ru-RU" dirty="0" smtClean="0"/>
              <a:t> 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зорового</a:t>
            </a:r>
            <a:r>
              <a:rPr lang="ru-RU" dirty="0" smtClean="0"/>
              <a:t> </a:t>
            </a:r>
            <a:r>
              <a:rPr lang="ru-RU" dirty="0" smtClean="0"/>
              <a:t>горба,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відповідали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мовні</a:t>
            </a:r>
            <a:r>
              <a:rPr lang="ru-RU" dirty="0" smtClean="0"/>
              <a:t>  </a:t>
            </a:r>
            <a:r>
              <a:rPr lang="ru-RU" dirty="0" err="1" smtClean="0"/>
              <a:t>команди</a:t>
            </a:r>
            <a:r>
              <a:rPr lang="ru-RU" dirty="0" smtClean="0"/>
              <a:t> типу: «</a:t>
            </a:r>
            <a:r>
              <a:rPr lang="ru-RU" dirty="0" err="1" smtClean="0"/>
              <a:t>запам’ятайте</a:t>
            </a:r>
            <a:r>
              <a:rPr lang="ru-RU" dirty="0" smtClean="0"/>
              <a:t>», </a:t>
            </a:r>
            <a:r>
              <a:rPr lang="ru-RU" dirty="0" smtClean="0"/>
              <a:t>«</a:t>
            </a:r>
            <a:r>
              <a:rPr lang="ru-RU" dirty="0" err="1" smtClean="0"/>
              <a:t>повторіть</a:t>
            </a:r>
            <a:r>
              <a:rPr lang="ru-RU" dirty="0" smtClean="0"/>
              <a:t>».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322128" cy="6858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У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векторної</a:t>
            </a:r>
            <a:r>
              <a:rPr lang="ru-RU" dirty="0" smtClean="0"/>
              <a:t> </a:t>
            </a:r>
            <a:r>
              <a:rPr lang="ru-RU" dirty="0" err="1" smtClean="0"/>
              <a:t>психофізіології</a:t>
            </a:r>
            <a:r>
              <a:rPr lang="ru-RU" dirty="0" smtClean="0"/>
              <a:t> </a:t>
            </a:r>
            <a:r>
              <a:rPr lang="ru-RU" dirty="0" err="1" smtClean="0"/>
              <a:t>розробляє</a:t>
            </a:r>
            <a:r>
              <a:rPr lang="ru-RU" dirty="0" smtClean="0"/>
              <a:t>  </a:t>
            </a:r>
            <a:r>
              <a:rPr lang="ru-RU" dirty="0" err="1" smtClean="0"/>
              <a:t>нейронну</a:t>
            </a:r>
            <a:r>
              <a:rPr lang="ru-RU" dirty="0" smtClean="0"/>
              <a:t> модель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smtClean="0"/>
              <a:t>Є.М</a:t>
            </a:r>
            <a:r>
              <a:rPr lang="ru-RU" dirty="0" smtClean="0"/>
              <a:t>. Соколов.  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уявленнями</a:t>
            </a:r>
            <a:r>
              <a:rPr lang="ru-RU" dirty="0" smtClean="0"/>
              <a:t>, </a:t>
            </a:r>
            <a:r>
              <a:rPr lang="ru-RU" dirty="0" err="1" smtClean="0"/>
              <a:t>різноманітна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закодована</a:t>
            </a:r>
            <a:r>
              <a:rPr lang="ru-RU" dirty="0" smtClean="0"/>
              <a:t> в </a:t>
            </a:r>
            <a:r>
              <a:rPr lang="ru-RU" dirty="0" err="1" smtClean="0"/>
              <a:t>нейронних</a:t>
            </a:r>
            <a:r>
              <a:rPr lang="ru-RU" dirty="0" smtClean="0"/>
              <a:t> </a:t>
            </a:r>
            <a:r>
              <a:rPr lang="ru-RU" dirty="0" smtClean="0"/>
              <a:t>структурах </a:t>
            </a:r>
            <a:r>
              <a:rPr lang="ru-RU" dirty="0" err="1" smtClean="0"/>
              <a:t>мозку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особливих</a:t>
            </a:r>
            <a:r>
              <a:rPr lang="ru-RU" dirty="0" smtClean="0"/>
              <a:t> </a:t>
            </a:r>
            <a:r>
              <a:rPr lang="ru-RU" dirty="0" err="1" smtClean="0"/>
              <a:t>векторів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smtClean="0"/>
              <a:t>набором </a:t>
            </a:r>
            <a:r>
              <a:rPr lang="ru-RU" dirty="0" err="1" smtClean="0"/>
              <a:t>постсинаптичних</a:t>
            </a:r>
            <a:r>
              <a:rPr lang="ru-RU" dirty="0" smtClean="0"/>
              <a:t> </a:t>
            </a:r>
            <a:r>
              <a:rPr lang="ru-RU" dirty="0" err="1" smtClean="0"/>
              <a:t>локусів</a:t>
            </a:r>
            <a:r>
              <a:rPr lang="ru-RU" dirty="0" smtClean="0"/>
              <a:t> на </a:t>
            </a:r>
            <a:r>
              <a:rPr lang="ru-RU" dirty="0" err="1" smtClean="0"/>
              <a:t>тілі</a:t>
            </a:r>
            <a:r>
              <a:rPr lang="ru-RU" dirty="0" smtClean="0"/>
              <a:t> нейрона-детектора,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різну</a:t>
            </a:r>
            <a:r>
              <a:rPr lang="ru-RU" dirty="0" smtClean="0"/>
              <a:t> </a:t>
            </a:r>
            <a:r>
              <a:rPr lang="ru-RU" dirty="0" err="1" smtClean="0"/>
              <a:t>електричну</a:t>
            </a:r>
            <a:r>
              <a:rPr lang="ru-RU" dirty="0" smtClean="0"/>
              <a:t> </a:t>
            </a:r>
            <a:r>
              <a:rPr lang="ru-RU" dirty="0" err="1" smtClean="0"/>
              <a:t>провідність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Цей </a:t>
            </a:r>
            <a:r>
              <a:rPr lang="ru-RU" dirty="0" smtClean="0"/>
              <a:t>вектор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одиниця</a:t>
            </a:r>
            <a:r>
              <a:rPr lang="ru-RU" dirty="0" smtClean="0"/>
              <a:t> </a:t>
            </a:r>
            <a:r>
              <a:rPr lang="ru-RU" dirty="0" smtClean="0"/>
              <a:t>структурного </a:t>
            </a:r>
            <a:r>
              <a:rPr lang="ru-RU" dirty="0" smtClean="0"/>
              <a:t>коду </a:t>
            </a:r>
            <a:r>
              <a:rPr lang="ru-RU" dirty="0" err="1" smtClean="0"/>
              <a:t>пам’яті</a:t>
            </a:r>
            <a:r>
              <a:rPr lang="ru-RU" dirty="0" smtClean="0"/>
              <a:t>. Вектор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набору </a:t>
            </a:r>
            <a:r>
              <a:rPr lang="ru-RU" dirty="0" err="1" smtClean="0"/>
              <a:t>постсинаптичних</a:t>
            </a:r>
            <a:r>
              <a:rPr lang="ru-RU" dirty="0" smtClean="0"/>
              <a:t> </a:t>
            </a:r>
            <a:r>
              <a:rPr lang="ru-RU" dirty="0" err="1" smtClean="0"/>
              <a:t>потенціалів</a:t>
            </a:r>
            <a:r>
              <a:rPr lang="ru-RU" dirty="0" smtClean="0"/>
              <a:t> </a:t>
            </a:r>
            <a:r>
              <a:rPr lang="ru-RU" dirty="0" err="1" smtClean="0"/>
              <a:t>різноманітної</a:t>
            </a:r>
            <a:r>
              <a:rPr lang="ru-RU" dirty="0" smtClean="0"/>
              <a:t> </a:t>
            </a:r>
            <a:r>
              <a:rPr lang="ru-RU" dirty="0" err="1" smtClean="0"/>
              <a:t>амплітуди</a:t>
            </a:r>
            <a:r>
              <a:rPr lang="ru-RU" dirty="0" smtClean="0"/>
              <a:t>. </a:t>
            </a:r>
            <a:r>
              <a:rPr lang="ru-RU" dirty="0" err="1" smtClean="0"/>
              <a:t>Розмірність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векторів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smtClean="0"/>
              <a:t>та 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векторів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однакова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візерунок</a:t>
            </a:r>
            <a:r>
              <a:rPr lang="ru-RU" dirty="0" smtClean="0"/>
              <a:t> </a:t>
            </a:r>
            <a:r>
              <a:rPr lang="ru-RU" dirty="0" err="1" smtClean="0"/>
              <a:t>потенціалів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співпадає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візерунком</a:t>
            </a:r>
            <a:r>
              <a:rPr lang="ru-RU" dirty="0" smtClean="0"/>
              <a:t> </a:t>
            </a:r>
            <a:r>
              <a:rPr lang="ru-RU" dirty="0" err="1" smtClean="0"/>
              <a:t>провідності</a:t>
            </a:r>
            <a:r>
              <a:rPr lang="ru-RU" dirty="0" smtClean="0"/>
              <a:t>, то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ідентифікації</a:t>
            </a:r>
            <a:r>
              <a:rPr lang="ru-RU" dirty="0" smtClean="0"/>
              <a:t> </a:t>
            </a:r>
            <a:r>
              <a:rPr lang="ru-RU" dirty="0" err="1" smtClean="0"/>
              <a:t>сприйнятого</a:t>
            </a:r>
            <a:r>
              <a:rPr lang="ru-RU" dirty="0" smtClean="0"/>
              <a:t> </a:t>
            </a:r>
            <a:r>
              <a:rPr lang="ru-RU" dirty="0" smtClean="0"/>
              <a:t>сигналу.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0"/>
            <a:ext cx="7020272" cy="685800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1.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у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</a:t>
            </a:r>
            <a:r>
              <a:rPr lang="ru-RU" dirty="0" smtClean="0"/>
              <a:t>ряду </a:t>
            </a:r>
            <a:r>
              <a:rPr lang="ru-RU" dirty="0" err="1" smtClean="0"/>
              <a:t>відділів</a:t>
            </a:r>
            <a:r>
              <a:rPr lang="ru-RU" dirty="0" smtClean="0"/>
              <a:t> головного  </a:t>
            </a:r>
            <a:r>
              <a:rPr lang="ru-RU" dirty="0" err="1" smtClean="0"/>
              <a:t>мозку</a:t>
            </a:r>
            <a:r>
              <a:rPr lang="ru-RU" dirty="0" smtClean="0"/>
              <a:t>. </a:t>
            </a:r>
            <a:r>
              <a:rPr lang="ru-RU" dirty="0" err="1" smtClean="0"/>
              <a:t>Основна</a:t>
            </a:r>
            <a:r>
              <a:rPr lang="ru-RU" dirty="0" smtClean="0"/>
              <a:t> роль у 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механізмах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i="1" dirty="0" err="1" smtClean="0"/>
              <a:t>корі</a:t>
            </a:r>
            <a:r>
              <a:rPr lang="ru-RU" i="1" dirty="0" smtClean="0"/>
              <a:t> великих </a:t>
            </a:r>
            <a:r>
              <a:rPr lang="ru-RU" i="1" dirty="0" err="1" smtClean="0"/>
              <a:t>півкуль</a:t>
            </a:r>
            <a:r>
              <a:rPr lang="ru-RU" i="1" dirty="0" smtClean="0"/>
              <a:t> (КВП) </a:t>
            </a:r>
            <a:r>
              <a:rPr lang="ru-RU" dirty="0" smtClean="0"/>
              <a:t>(І.П. Павлов). </a:t>
            </a:r>
            <a:r>
              <a:rPr lang="ru-RU" dirty="0" err="1" smtClean="0"/>
              <a:t>Експериментально</a:t>
            </a:r>
            <a:r>
              <a:rPr lang="ru-RU" dirty="0" smtClean="0"/>
              <a:t> показано,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smtClean="0"/>
              <a:t>у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тваринного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оперативного </a:t>
            </a:r>
            <a:r>
              <a:rPr lang="ru-RU" dirty="0" err="1" smtClean="0"/>
              <a:t>видалення</a:t>
            </a:r>
            <a:r>
              <a:rPr lang="ru-RU" dirty="0" smtClean="0"/>
              <a:t> </a:t>
            </a:r>
            <a:r>
              <a:rPr lang="ru-RU" dirty="0" smtClean="0"/>
              <a:t>кори </a:t>
            </a:r>
            <a:r>
              <a:rPr lang="ru-RU" dirty="0" err="1" smtClean="0"/>
              <a:t>вища</a:t>
            </a:r>
            <a:r>
              <a:rPr lang="ru-RU" dirty="0" smtClean="0"/>
              <a:t> </a:t>
            </a:r>
            <a:r>
              <a:rPr lang="ru-RU" dirty="0" err="1" smtClean="0"/>
              <a:t>нервова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різко</a:t>
            </a:r>
            <a:r>
              <a:rPr lang="ru-RU" dirty="0" smtClean="0"/>
              <a:t> </a:t>
            </a:r>
            <a:r>
              <a:rPr lang="ru-RU" dirty="0" err="1" smtClean="0"/>
              <a:t>погіршується</a:t>
            </a:r>
            <a:r>
              <a:rPr lang="ru-RU" dirty="0" smtClean="0"/>
              <a:t>. Вони </a:t>
            </a:r>
            <a:r>
              <a:rPr lang="ru-RU" dirty="0" err="1" smtClean="0"/>
              <a:t>втрачають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smtClean="0"/>
              <a:t>тонко </a:t>
            </a:r>
            <a:r>
              <a:rPr lang="ru-RU" dirty="0" err="1" smtClean="0"/>
              <a:t>пристосовуватися</a:t>
            </a:r>
            <a:r>
              <a:rPr lang="ru-RU" dirty="0" smtClean="0"/>
              <a:t> до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існувати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ньому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6082" name="Picture 2" descr="Ð ÐµÐ·ÑÐ»ÑÑÐ°Ñ Ð¿Ð¾ÑÑÐºÑ Ð·Ð¾Ð±ÑÐ°Ð¶ÐµÐ½Ñ Ð·Ð° Ð·Ð°Ð¿Ð¸ÑÐ¾Ð¼ &quot;Ð.Ð. ÐÐ°Ð²Ð»Ð¾Ð²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83768" cy="35145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smtClean="0"/>
              <a:t>Частотна </a:t>
            </a:r>
            <a:r>
              <a:rPr lang="ru-RU" b="1" dirty="0" err="1" smtClean="0"/>
              <a:t>фільтрація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пам’ять</a:t>
            </a:r>
            <a:r>
              <a:rPr lang="ru-RU" b="1" dirty="0" smtClean="0"/>
              <a:t>.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частотної</a:t>
            </a:r>
            <a:r>
              <a:rPr lang="ru-RU" dirty="0" smtClean="0"/>
              <a:t> </a:t>
            </a:r>
            <a:r>
              <a:rPr lang="ru-RU" dirty="0" err="1" smtClean="0"/>
              <a:t>фільтрації</a:t>
            </a:r>
            <a:r>
              <a:rPr lang="ru-RU" dirty="0" smtClean="0"/>
              <a:t> </a:t>
            </a:r>
            <a:r>
              <a:rPr lang="ru-RU" dirty="0" err="1" smtClean="0"/>
              <a:t>припускає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обробка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в </a:t>
            </a:r>
            <a:r>
              <a:rPr lang="ru-RU" dirty="0" err="1" smtClean="0"/>
              <a:t>зоровій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через </a:t>
            </a:r>
            <a:r>
              <a:rPr lang="ru-RU" dirty="0" err="1" smtClean="0"/>
              <a:t>нейронні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, </a:t>
            </a:r>
            <a:r>
              <a:rPr lang="ru-RU" dirty="0" err="1" smtClean="0"/>
              <a:t>наділені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</a:t>
            </a:r>
            <a:r>
              <a:rPr lang="ru-RU" dirty="0" err="1" smtClean="0"/>
              <a:t>двовимірних</a:t>
            </a:r>
            <a:r>
              <a:rPr lang="ru-RU" dirty="0" smtClean="0"/>
              <a:t> </a:t>
            </a:r>
            <a:r>
              <a:rPr lang="ru-RU" dirty="0" err="1" smtClean="0"/>
              <a:t>просторово-частотних</a:t>
            </a:r>
            <a:r>
              <a:rPr lang="ru-RU" dirty="0" smtClean="0"/>
              <a:t> </a:t>
            </a:r>
            <a:r>
              <a:rPr lang="ru-RU" dirty="0" err="1" smtClean="0"/>
              <a:t>фільтрів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фільтри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параметрів</a:t>
            </a:r>
            <a:r>
              <a:rPr lang="ru-RU" dirty="0" smtClean="0"/>
              <a:t> стимулу за принципом, 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описуються</a:t>
            </a:r>
            <a:r>
              <a:rPr lang="ru-RU" dirty="0" smtClean="0"/>
              <a:t> </a:t>
            </a:r>
            <a:r>
              <a:rPr lang="ru-RU" dirty="0" err="1" smtClean="0"/>
              <a:t>розкладанням</a:t>
            </a:r>
            <a:r>
              <a:rPr lang="ru-RU" dirty="0" smtClean="0"/>
              <a:t> </a:t>
            </a:r>
            <a:r>
              <a:rPr lang="ru-RU" dirty="0" err="1" smtClean="0"/>
              <a:t>Фур’є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енграм</a:t>
            </a:r>
            <a:r>
              <a:rPr lang="ru-RU" dirty="0" smtClean="0"/>
              <a:t> </a:t>
            </a:r>
            <a:r>
              <a:rPr lang="ru-RU" dirty="0" err="1" smtClean="0"/>
              <a:t>знаходять</a:t>
            </a:r>
            <a:r>
              <a:rPr lang="ru-RU" dirty="0" smtClean="0"/>
              <a:t> </a:t>
            </a:r>
            <a:r>
              <a:rPr lang="ru-RU" dirty="0" err="1" smtClean="0"/>
              <a:t>своєрідне</a:t>
            </a:r>
            <a:r>
              <a:rPr lang="ru-RU" dirty="0" smtClean="0"/>
              <a:t> </a:t>
            </a:r>
            <a:r>
              <a:rPr lang="ru-RU" dirty="0" err="1" smtClean="0"/>
              <a:t>відображення</a:t>
            </a:r>
            <a:r>
              <a:rPr lang="ru-RU" dirty="0" smtClean="0"/>
              <a:t>  </a:t>
            </a:r>
            <a:r>
              <a:rPr lang="ru-RU" dirty="0" smtClean="0"/>
              <a:t>в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просторово-частотного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.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фіксується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гармонійний</a:t>
            </a:r>
            <a:r>
              <a:rPr lang="ru-RU" dirty="0" smtClean="0"/>
              <a:t> склад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імпульсів</a:t>
            </a:r>
            <a:r>
              <a:rPr lang="ru-RU" dirty="0" smtClean="0"/>
              <a:t>, а </a:t>
            </a:r>
            <a:r>
              <a:rPr lang="ru-RU" dirty="0" err="1" smtClean="0"/>
              <a:t>пізнавання</a:t>
            </a:r>
            <a:r>
              <a:rPr lang="ru-RU" dirty="0" smtClean="0"/>
              <a:t> </a:t>
            </a:r>
            <a:r>
              <a:rPr lang="ru-RU" dirty="0" err="1" smtClean="0"/>
              <a:t>знайомих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 smtClean="0"/>
              <a:t> </a:t>
            </a:r>
            <a:r>
              <a:rPr lang="ru-RU" dirty="0" err="1" smtClean="0"/>
              <a:t>спрощується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частот </a:t>
            </a:r>
            <a:r>
              <a:rPr lang="ru-RU" dirty="0" err="1" smtClean="0"/>
              <a:t>усередині</a:t>
            </a:r>
            <a:r>
              <a:rPr lang="ru-RU" dirty="0" smtClean="0"/>
              <a:t> </a:t>
            </a:r>
            <a:r>
              <a:rPr lang="ru-RU" dirty="0" err="1" smtClean="0"/>
              <a:t>гармонійного</a:t>
            </a:r>
            <a:r>
              <a:rPr lang="ru-RU" dirty="0" smtClean="0"/>
              <a:t> </a:t>
            </a:r>
            <a:r>
              <a:rPr lang="ru-RU" dirty="0" smtClean="0"/>
              <a:t>складу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абсолютної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 </a:t>
            </a:r>
            <a:r>
              <a:rPr lang="ru-RU" dirty="0" err="1" smtClean="0"/>
              <a:t>імпульсу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smtClean="0"/>
              <a:t>тому </a:t>
            </a:r>
            <a:r>
              <a:rPr lang="ru-RU" dirty="0" smtClean="0"/>
              <a:t>для </a:t>
            </a:r>
            <a:r>
              <a:rPr lang="ru-RU" dirty="0" err="1" smtClean="0"/>
              <a:t>оперативної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малий</a:t>
            </a:r>
            <a:r>
              <a:rPr lang="ru-RU" dirty="0" smtClean="0"/>
              <a:t> </a:t>
            </a:r>
            <a:r>
              <a:rPr lang="ru-RU" dirty="0" err="1" smtClean="0"/>
              <a:t>об’єм</a:t>
            </a:r>
            <a:r>
              <a:rPr lang="ru-RU" dirty="0" smtClean="0"/>
              <a:t>. </a:t>
            </a:r>
            <a:r>
              <a:rPr lang="ru-RU" dirty="0" smtClean="0"/>
              <a:t>У </a:t>
            </a:r>
            <a:r>
              <a:rPr lang="ru-RU" dirty="0" smtClean="0"/>
              <a:t>той же час у 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далеко не </a:t>
            </a:r>
            <a:r>
              <a:rPr lang="ru-RU" dirty="0" err="1" smtClean="0"/>
              <a:t>зрозумілі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err="1" smtClean="0"/>
              <a:t>Математичне</a:t>
            </a:r>
            <a:r>
              <a:rPr lang="ru-RU" b="1" dirty="0" smtClean="0"/>
              <a:t> </a:t>
            </a:r>
            <a:r>
              <a:rPr lang="ru-RU" b="1" dirty="0" err="1" smtClean="0"/>
              <a:t>моделювання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.  </a:t>
            </a:r>
            <a:r>
              <a:rPr lang="ru-RU" dirty="0" err="1" smtClean="0"/>
              <a:t>Математичне</a:t>
            </a:r>
            <a:r>
              <a:rPr lang="ru-RU" dirty="0" smtClean="0"/>
              <a:t> </a:t>
            </a:r>
            <a:r>
              <a:rPr lang="ru-RU" dirty="0" err="1" smtClean="0"/>
              <a:t>моделювання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сумарної</a:t>
            </a:r>
            <a:r>
              <a:rPr lang="ru-RU" dirty="0" smtClean="0"/>
              <a:t> </a:t>
            </a:r>
            <a:r>
              <a:rPr lang="ru-RU" dirty="0" err="1" smtClean="0"/>
              <a:t>біоелектричної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r>
              <a:rPr lang="ru-RU" dirty="0" err="1" smtClean="0"/>
              <a:t>Виходячи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уявлень</a:t>
            </a:r>
            <a:r>
              <a:rPr lang="ru-RU" dirty="0" smtClean="0"/>
              <a:t> про </a:t>
            </a:r>
            <a:r>
              <a:rPr lang="ru-RU" dirty="0" err="1" smtClean="0"/>
              <a:t>імпульсне</a:t>
            </a:r>
            <a:r>
              <a:rPr lang="ru-RU" dirty="0" smtClean="0"/>
              <a:t> </a:t>
            </a:r>
            <a:r>
              <a:rPr lang="ru-RU" dirty="0" err="1" smtClean="0"/>
              <a:t>кодування</a:t>
            </a:r>
            <a:r>
              <a:rPr lang="ru-RU" dirty="0" smtClean="0"/>
              <a:t> </a:t>
            </a:r>
            <a:r>
              <a:rPr lang="ru-RU" dirty="0" err="1" smtClean="0"/>
              <a:t>сигналів</a:t>
            </a:r>
            <a:r>
              <a:rPr lang="ru-RU" dirty="0" smtClean="0"/>
              <a:t> у </a:t>
            </a:r>
            <a:r>
              <a:rPr lang="ru-RU" dirty="0" err="1" smtClean="0"/>
              <a:t>пам’яті</a:t>
            </a:r>
            <a:r>
              <a:rPr lang="ru-RU" dirty="0" smtClean="0"/>
              <a:t> та  </a:t>
            </a:r>
            <a:r>
              <a:rPr lang="ru-RU" dirty="0" err="1" smtClean="0"/>
              <a:t>циклічності</a:t>
            </a:r>
            <a:r>
              <a:rPr lang="ru-RU" dirty="0" smtClean="0"/>
              <a:t> </a:t>
            </a:r>
            <a:r>
              <a:rPr lang="ru-RU" dirty="0" err="1" smtClean="0"/>
              <a:t>нейронних</a:t>
            </a:r>
            <a:r>
              <a:rPr lang="ru-RU" dirty="0" smtClean="0"/>
              <a:t>  </a:t>
            </a:r>
            <a:r>
              <a:rPr lang="ru-RU" dirty="0" err="1" smtClean="0"/>
              <a:t>процесів</a:t>
            </a:r>
            <a:r>
              <a:rPr lang="ru-RU" dirty="0" smtClean="0"/>
              <a:t> О.М. </a:t>
            </a:r>
            <a:r>
              <a:rPr lang="ru-RU" dirty="0" err="1" smtClean="0"/>
              <a:t>Лебєдєв</a:t>
            </a:r>
            <a:r>
              <a:rPr lang="ru-RU" dirty="0" smtClean="0"/>
              <a:t>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математичну</a:t>
            </a:r>
            <a:r>
              <a:rPr lang="ru-RU" dirty="0" smtClean="0"/>
              <a:t> модель, яка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характеристики основного ритму </a:t>
            </a:r>
            <a:r>
              <a:rPr lang="ru-RU" dirty="0" err="1" smtClean="0"/>
              <a:t>електроенцефалограми</a:t>
            </a:r>
            <a:r>
              <a:rPr lang="ru-RU" dirty="0" smtClean="0"/>
              <a:t>, – </a:t>
            </a:r>
            <a:r>
              <a:rPr lang="el-GR" dirty="0" smtClean="0"/>
              <a:t>α-</a:t>
            </a:r>
            <a:r>
              <a:rPr lang="ru-RU" dirty="0" smtClean="0"/>
              <a:t>ритму  </a:t>
            </a:r>
            <a:r>
              <a:rPr lang="ru-RU" dirty="0" smtClean="0"/>
              <a:t>– 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кількісно</a:t>
            </a:r>
            <a:r>
              <a:rPr lang="ru-RU" dirty="0" smtClean="0"/>
              <a:t> </a:t>
            </a:r>
            <a:r>
              <a:rPr lang="ru-RU" dirty="0" err="1" smtClean="0"/>
              <a:t>оцінити</a:t>
            </a:r>
            <a:r>
              <a:rPr lang="ru-RU" dirty="0" smtClean="0"/>
              <a:t> </a:t>
            </a:r>
            <a:r>
              <a:rPr lang="ru-RU" dirty="0" err="1" smtClean="0"/>
              <a:t>об’єм</a:t>
            </a:r>
            <a:r>
              <a:rPr lang="ru-RU" dirty="0" smtClean="0"/>
              <a:t> </a:t>
            </a:r>
            <a:r>
              <a:rPr lang="ru-RU" dirty="0" err="1" smtClean="0"/>
              <a:t>довготривалої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 та 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smtClean="0"/>
              <a:t>характеристики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Фізіологічними</a:t>
            </a:r>
            <a:r>
              <a:rPr lang="ru-RU" dirty="0" smtClean="0"/>
              <a:t> </a:t>
            </a:r>
            <a:r>
              <a:rPr lang="ru-RU" dirty="0" smtClean="0"/>
              <a:t>основами </a:t>
            </a:r>
            <a:r>
              <a:rPr lang="ru-RU" dirty="0" err="1" smtClean="0"/>
              <a:t>пам’яті</a:t>
            </a:r>
            <a:r>
              <a:rPr lang="ru-RU" dirty="0" smtClean="0"/>
              <a:t>,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О.М. </a:t>
            </a:r>
            <a:r>
              <a:rPr lang="ru-RU" dirty="0" err="1" smtClean="0"/>
              <a:t>Лебєдєвим</a:t>
            </a:r>
            <a:r>
              <a:rPr lang="ru-RU" dirty="0" smtClean="0"/>
              <a:t>,  </a:t>
            </a:r>
            <a:r>
              <a:rPr lang="ru-RU" dirty="0" err="1" smtClean="0"/>
              <a:t>є</a:t>
            </a:r>
            <a:r>
              <a:rPr lang="ru-RU" dirty="0" smtClean="0"/>
              <a:t> пачки  (пули) </a:t>
            </a:r>
            <a:r>
              <a:rPr lang="ru-RU" dirty="0" err="1" smtClean="0"/>
              <a:t>нейронних</a:t>
            </a:r>
            <a:r>
              <a:rPr lang="ru-RU" dirty="0" smtClean="0"/>
              <a:t> </a:t>
            </a:r>
            <a:r>
              <a:rPr lang="ru-RU" dirty="0" err="1" smtClean="0"/>
              <a:t>імпульсів</a:t>
            </a:r>
            <a:r>
              <a:rPr lang="ru-RU" dirty="0" smtClean="0"/>
              <a:t>,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циклічно</a:t>
            </a:r>
            <a:r>
              <a:rPr lang="ru-RU" dirty="0" smtClean="0"/>
              <a:t> </a:t>
            </a:r>
            <a:r>
              <a:rPr lang="ru-RU" dirty="0" err="1" smtClean="0"/>
              <a:t>повторюватися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пачка </a:t>
            </a:r>
            <a:r>
              <a:rPr lang="ru-RU" dirty="0" err="1" smtClean="0"/>
              <a:t>імпульсів</a:t>
            </a:r>
            <a:r>
              <a:rPr lang="ru-RU" dirty="0" smtClean="0"/>
              <a:t>  – </a:t>
            </a:r>
            <a:r>
              <a:rPr lang="ru-RU" dirty="0" err="1" smtClean="0"/>
              <a:t>своєрідна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літера</a:t>
            </a:r>
            <a:r>
              <a:rPr lang="ru-RU" dirty="0" smtClean="0"/>
              <a:t>» </a:t>
            </a:r>
            <a:r>
              <a:rPr lang="ru-RU" dirty="0" err="1" smtClean="0"/>
              <a:t>універсального</a:t>
            </a:r>
            <a:r>
              <a:rPr lang="ru-RU" dirty="0" smtClean="0"/>
              <a:t> нейронного коду.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пулів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різною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 </a:t>
            </a:r>
            <a:r>
              <a:rPr lang="ru-RU" dirty="0" err="1" smtClean="0"/>
              <a:t>імпульсів</a:t>
            </a:r>
            <a:r>
              <a:rPr lang="ru-RU" dirty="0" smtClean="0"/>
              <a:t>  у  кожному, </a:t>
            </a:r>
            <a:r>
              <a:rPr lang="ru-RU" dirty="0" err="1" smtClean="0"/>
              <a:t>стільки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 </a:t>
            </a:r>
            <a:r>
              <a:rPr lang="ru-RU" dirty="0" err="1" smtClean="0"/>
              <a:t>літер</a:t>
            </a:r>
            <a:r>
              <a:rPr lang="ru-RU" dirty="0" smtClean="0"/>
              <a:t>  у  нейронному </a:t>
            </a:r>
            <a:r>
              <a:rPr lang="ru-RU" dirty="0" err="1" smtClean="0"/>
              <a:t>коді</a:t>
            </a:r>
            <a:r>
              <a:rPr lang="ru-RU" dirty="0" smtClean="0"/>
              <a:t>. Пули </a:t>
            </a:r>
            <a:r>
              <a:rPr lang="ru-RU" dirty="0" err="1" smtClean="0"/>
              <a:t>імпульсів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один за одним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обмежені</a:t>
            </a:r>
            <a:r>
              <a:rPr lang="ru-RU" dirty="0" smtClean="0"/>
              <a:t> </a:t>
            </a:r>
            <a:r>
              <a:rPr lang="ru-RU" dirty="0" err="1" smtClean="0"/>
              <a:t>ланцюжки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кодові</a:t>
            </a:r>
            <a:r>
              <a:rPr lang="ru-RU" dirty="0" smtClean="0"/>
              <a:t> </a:t>
            </a:r>
            <a:r>
              <a:rPr lang="ru-RU" dirty="0" smtClean="0"/>
              <a:t>слова</a:t>
            </a:r>
            <a:r>
              <a:rPr lang="ru-RU" dirty="0" smtClean="0"/>
              <a:t>. Кожному </a:t>
            </a:r>
            <a:r>
              <a:rPr lang="ru-RU" dirty="0" err="1" smtClean="0"/>
              <a:t>ланцюжку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кожному</a:t>
            </a:r>
            <a:r>
              <a:rPr lang="ru-RU" dirty="0" smtClean="0"/>
              <a:t> кодовому слову,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smtClean="0"/>
              <a:t>ансамбль </a:t>
            </a:r>
            <a:r>
              <a:rPr lang="ru-RU" dirty="0" err="1" smtClean="0"/>
              <a:t>нейронів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породжує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0"/>
            <a:ext cx="8604448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У </a:t>
            </a:r>
            <a:r>
              <a:rPr lang="ru-RU" dirty="0" err="1" smtClean="0"/>
              <a:t>результаті</a:t>
            </a:r>
            <a:r>
              <a:rPr lang="ru-RU" dirty="0" smtClean="0"/>
              <a:t> кожному </a:t>
            </a:r>
            <a:r>
              <a:rPr lang="ru-RU" dirty="0" err="1" smtClean="0"/>
              <a:t>придбаному</a:t>
            </a:r>
            <a:r>
              <a:rPr lang="ru-RU" dirty="0" smtClean="0"/>
              <a:t> образу </a:t>
            </a:r>
            <a:r>
              <a:rPr lang="ru-RU" dirty="0" err="1" smtClean="0"/>
              <a:t>пам’яті</a:t>
            </a:r>
            <a:r>
              <a:rPr lang="ru-RU" dirty="0" smtClean="0"/>
              <a:t> (слову, предмету, </a:t>
            </a:r>
            <a:r>
              <a:rPr lang="ru-RU" dirty="0" err="1" smtClean="0"/>
              <a:t>явищу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нейронний</a:t>
            </a:r>
            <a:r>
              <a:rPr lang="ru-RU" dirty="0" smtClean="0"/>
              <a:t> ансамбль. </a:t>
            </a:r>
            <a:r>
              <a:rPr lang="ru-RU" dirty="0" err="1" smtClean="0"/>
              <a:t>Нейрони</a:t>
            </a:r>
            <a:r>
              <a:rPr lang="ru-RU" dirty="0" smtClean="0"/>
              <a:t> ансамблю,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зберігають</a:t>
            </a:r>
            <a:r>
              <a:rPr lang="ru-RU" dirty="0" smtClean="0"/>
              <a:t> </a:t>
            </a:r>
            <a:r>
              <a:rPr lang="ru-RU" dirty="0" smtClean="0"/>
              <a:t>один </a:t>
            </a:r>
            <a:r>
              <a:rPr lang="ru-RU" dirty="0" smtClean="0"/>
              <a:t>образ, </a:t>
            </a:r>
            <a:r>
              <a:rPr lang="ru-RU" dirty="0" err="1" smtClean="0"/>
              <a:t>активізуються</a:t>
            </a:r>
            <a:r>
              <a:rPr lang="ru-RU" dirty="0" smtClean="0"/>
              <a:t> </a:t>
            </a:r>
            <a:r>
              <a:rPr lang="ru-RU" dirty="0" err="1" smtClean="0"/>
              <a:t>узгоджено</a:t>
            </a:r>
            <a:r>
              <a:rPr lang="ru-RU" dirty="0" smtClean="0"/>
              <a:t>, </a:t>
            </a:r>
            <a:r>
              <a:rPr lang="ru-RU" dirty="0" err="1" smtClean="0"/>
              <a:t>циклічно</a:t>
            </a:r>
            <a:r>
              <a:rPr lang="ru-RU" dirty="0" smtClean="0"/>
              <a:t>.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клітинних</a:t>
            </a:r>
            <a:r>
              <a:rPr lang="ru-RU" dirty="0" smtClean="0"/>
              <a:t> </a:t>
            </a:r>
            <a:r>
              <a:rPr lang="ru-RU" dirty="0" err="1" smtClean="0"/>
              <a:t>потенціалів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 </a:t>
            </a:r>
            <a:r>
              <a:rPr lang="ru-RU" dirty="0" err="1" smtClean="0"/>
              <a:t>імпульсацією</a:t>
            </a:r>
            <a:r>
              <a:rPr lang="ru-RU" dirty="0" smtClean="0"/>
              <a:t>  </a:t>
            </a:r>
            <a:r>
              <a:rPr lang="ru-RU" dirty="0" err="1" smtClean="0"/>
              <a:t>нейронів</a:t>
            </a:r>
            <a:r>
              <a:rPr lang="ru-RU" dirty="0" smtClean="0"/>
              <a:t>, </a:t>
            </a:r>
            <a:r>
              <a:rPr lang="ru-RU" dirty="0" err="1" smtClean="0"/>
              <a:t>створюють</a:t>
            </a:r>
            <a:r>
              <a:rPr lang="ru-RU" dirty="0" smtClean="0"/>
              <a:t> </a:t>
            </a:r>
            <a:r>
              <a:rPr lang="ru-RU" dirty="0" err="1" smtClean="0"/>
              <a:t>візерунок</a:t>
            </a:r>
            <a:r>
              <a:rPr lang="ru-RU" dirty="0" smtClean="0"/>
              <a:t> </a:t>
            </a:r>
            <a:r>
              <a:rPr lang="ru-RU" dirty="0" err="1" smtClean="0"/>
              <a:t>біопотенціалів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повторюється</a:t>
            </a:r>
            <a:r>
              <a:rPr lang="ru-RU" dirty="0" smtClean="0"/>
              <a:t>. </a:t>
            </a:r>
            <a:r>
              <a:rPr lang="ru-RU" dirty="0" err="1" smtClean="0"/>
              <a:t>Причому</a:t>
            </a:r>
            <a:r>
              <a:rPr lang="ru-RU" dirty="0" smtClean="0"/>
              <a:t> кожному образу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власний</a:t>
            </a:r>
            <a:r>
              <a:rPr lang="ru-RU" dirty="0" smtClean="0"/>
              <a:t> </a:t>
            </a:r>
            <a:r>
              <a:rPr lang="ru-RU" dirty="0" err="1" smtClean="0"/>
              <a:t>візерунок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ансамблю </a:t>
            </a:r>
            <a:r>
              <a:rPr lang="ru-RU" dirty="0" err="1" smtClean="0"/>
              <a:t>можуть</a:t>
            </a:r>
            <a:r>
              <a:rPr lang="ru-RU" dirty="0" smtClean="0"/>
              <a:t> «</a:t>
            </a:r>
            <a:r>
              <a:rPr lang="ru-RU" dirty="0" err="1" smtClean="0"/>
              <a:t>замовкати</a:t>
            </a:r>
            <a:r>
              <a:rPr lang="ru-RU" dirty="0" smtClean="0"/>
              <a:t>»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включатися</a:t>
            </a:r>
            <a:r>
              <a:rPr lang="ru-RU" dirty="0" smtClean="0"/>
              <a:t> в роботу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smtClean="0"/>
              <a:t>ансамблю</a:t>
            </a:r>
            <a:r>
              <a:rPr lang="ru-RU" dirty="0" smtClean="0"/>
              <a:t>, </a:t>
            </a:r>
            <a:r>
              <a:rPr lang="ru-RU" dirty="0" err="1" smtClean="0"/>
              <a:t>іншого</a:t>
            </a:r>
            <a:r>
              <a:rPr lang="ru-RU" dirty="0" smtClean="0"/>
              <a:t> образу. При </a:t>
            </a:r>
            <a:r>
              <a:rPr lang="ru-RU" dirty="0" err="1" smtClean="0"/>
              <a:t>цьому</a:t>
            </a:r>
            <a:r>
              <a:rPr lang="ru-RU" dirty="0" smtClean="0"/>
              <a:t> ансамбль </a:t>
            </a:r>
            <a:r>
              <a:rPr lang="ru-RU" dirty="0" err="1" smtClean="0"/>
              <a:t>може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 </a:t>
            </a:r>
            <a:r>
              <a:rPr lang="ru-RU" dirty="0" err="1" smtClean="0"/>
              <a:t>додавати</a:t>
            </a:r>
            <a:r>
              <a:rPr lang="ru-RU" dirty="0" smtClean="0"/>
              <a:t> </a:t>
            </a:r>
            <a:r>
              <a:rPr lang="ru-RU" dirty="0" err="1" smtClean="0"/>
              <a:t>нейрони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повторення</a:t>
            </a:r>
            <a:r>
              <a:rPr lang="ru-RU" dirty="0" smtClean="0"/>
              <a:t>),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втрачати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(</a:t>
            </a:r>
            <a:r>
              <a:rPr lang="ru-RU" dirty="0" err="1" smtClean="0"/>
              <a:t>забування</a:t>
            </a:r>
            <a:r>
              <a:rPr lang="ru-RU" dirty="0" smtClean="0"/>
              <a:t>).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роботу одного </a:t>
            </a:r>
            <a:r>
              <a:rPr lang="ru-RU" dirty="0" smtClean="0"/>
              <a:t>ансамблю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100 до 1000.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Нейрони</a:t>
            </a:r>
            <a:r>
              <a:rPr lang="ru-RU" dirty="0" smtClean="0"/>
              <a:t> </a:t>
            </a:r>
            <a:r>
              <a:rPr lang="ru-RU" dirty="0" smtClean="0"/>
              <a:t>одного </a:t>
            </a:r>
            <a:r>
              <a:rPr lang="ru-RU" dirty="0" smtClean="0"/>
              <a:t>ансамблю </a:t>
            </a:r>
            <a:r>
              <a:rPr lang="ru-RU" dirty="0" smtClean="0"/>
              <a:t>не </a:t>
            </a:r>
            <a:r>
              <a:rPr lang="ru-RU" dirty="0" err="1" smtClean="0"/>
              <a:t>обов’язково</a:t>
            </a:r>
            <a:r>
              <a:rPr lang="ru-RU" dirty="0" smtClean="0"/>
              <a:t> </a:t>
            </a:r>
            <a:r>
              <a:rPr lang="ru-RU" dirty="0" err="1" smtClean="0"/>
              <a:t>розміщуються</a:t>
            </a:r>
            <a:r>
              <a:rPr lang="ru-RU" dirty="0" smtClean="0"/>
              <a:t> </a:t>
            </a:r>
            <a:r>
              <a:rPr lang="ru-RU" dirty="0" err="1" smtClean="0"/>
              <a:t>поруч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</a:t>
            </a:r>
            <a:r>
              <a:rPr lang="ru-RU" dirty="0" err="1" smtClean="0"/>
              <a:t>будь-якого</a:t>
            </a:r>
            <a:r>
              <a:rPr lang="ru-RU" dirty="0" smtClean="0"/>
              <a:t> </a:t>
            </a:r>
            <a:r>
              <a:rPr lang="ru-RU" dirty="0" smtClean="0"/>
              <a:t>образу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необхідністю</a:t>
            </a:r>
            <a:r>
              <a:rPr lang="ru-RU" dirty="0" smtClean="0"/>
              <a:t> </a:t>
            </a:r>
            <a:r>
              <a:rPr lang="ru-RU" dirty="0" err="1" smtClean="0"/>
              <a:t>розташовується</a:t>
            </a:r>
            <a:r>
              <a:rPr lang="ru-RU" dirty="0" smtClean="0"/>
              <a:t> в </a:t>
            </a:r>
            <a:r>
              <a:rPr lang="ru-RU" dirty="0" err="1" smtClean="0"/>
              <a:t>ретикулярній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стовбура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проміжного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нейрони</a:t>
            </a:r>
            <a:r>
              <a:rPr lang="ru-RU" dirty="0" smtClean="0"/>
              <a:t> </a:t>
            </a:r>
            <a:r>
              <a:rPr lang="ru-RU" dirty="0" err="1" smtClean="0"/>
              <a:t>розміщуються</a:t>
            </a:r>
            <a:r>
              <a:rPr lang="ru-RU" dirty="0" smtClean="0"/>
              <a:t> в </a:t>
            </a:r>
            <a:r>
              <a:rPr lang="ru-RU" dirty="0" err="1" smtClean="0"/>
              <a:t>старій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новій</a:t>
            </a:r>
            <a:r>
              <a:rPr lang="ru-RU" dirty="0" smtClean="0"/>
              <a:t> </a:t>
            </a:r>
            <a:r>
              <a:rPr lang="ru-RU" dirty="0" err="1" smtClean="0"/>
              <a:t>корі</a:t>
            </a:r>
            <a:r>
              <a:rPr lang="ru-RU" dirty="0" smtClean="0"/>
              <a:t>,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первинних</a:t>
            </a:r>
            <a:r>
              <a:rPr lang="ru-RU" dirty="0" smtClean="0"/>
              <a:t>, </a:t>
            </a:r>
            <a:r>
              <a:rPr lang="ru-RU" dirty="0" err="1" smtClean="0"/>
              <a:t>вторинних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третинних</a:t>
            </a:r>
            <a:r>
              <a:rPr lang="ru-RU" dirty="0" smtClean="0"/>
              <a:t> зонах.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0"/>
            <a:ext cx="8106104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О.М. </a:t>
            </a:r>
            <a:r>
              <a:rPr lang="ru-RU" dirty="0" err="1" smtClean="0"/>
              <a:t>Лебедєв</a:t>
            </a:r>
            <a:r>
              <a:rPr lang="ru-RU" dirty="0" smtClean="0"/>
              <a:t> </a:t>
            </a:r>
            <a:r>
              <a:rPr lang="ru-RU" dirty="0" err="1" smtClean="0"/>
              <a:t>припускає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візерунки</a:t>
            </a:r>
            <a:r>
              <a:rPr lang="ru-RU" dirty="0" smtClean="0"/>
              <a:t>, </a:t>
            </a:r>
            <a:r>
              <a:rPr lang="ru-RU" dirty="0" err="1" smtClean="0"/>
              <a:t>утворені</a:t>
            </a:r>
            <a:r>
              <a:rPr lang="ru-RU" dirty="0" smtClean="0"/>
              <a:t> </a:t>
            </a:r>
            <a:r>
              <a:rPr lang="ru-RU" dirty="0" err="1" smtClean="0"/>
              <a:t>хвилями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 </a:t>
            </a:r>
            <a:r>
              <a:rPr lang="ru-RU" dirty="0" err="1" smtClean="0"/>
              <a:t>будь-якого</a:t>
            </a:r>
            <a:r>
              <a:rPr lang="ru-RU" dirty="0" smtClean="0"/>
              <a:t> </a:t>
            </a:r>
            <a:r>
              <a:rPr lang="ru-RU" dirty="0" smtClean="0"/>
              <a:t>ансамблю, </a:t>
            </a:r>
            <a:r>
              <a:rPr lang="ru-RU" dirty="0" err="1" smtClean="0"/>
              <a:t>повторюються</a:t>
            </a:r>
            <a:r>
              <a:rPr lang="ru-RU" dirty="0" smtClean="0"/>
              <a:t>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через 100 мс,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кожного </a:t>
            </a:r>
            <a:r>
              <a:rPr lang="ru-RU" dirty="0" err="1" smtClean="0"/>
              <a:t>нервового</a:t>
            </a:r>
            <a:r>
              <a:rPr lang="ru-RU" dirty="0" smtClean="0"/>
              <a:t> </a:t>
            </a:r>
            <a:r>
              <a:rPr lang="ru-RU" dirty="0" err="1" smtClean="0"/>
              <a:t>імпульсу</a:t>
            </a:r>
            <a:r>
              <a:rPr lang="ru-RU" dirty="0" smtClean="0"/>
              <a:t> </a:t>
            </a:r>
            <a:r>
              <a:rPr lang="ru-RU" dirty="0" err="1" smtClean="0"/>
              <a:t>клітина</a:t>
            </a:r>
            <a:r>
              <a:rPr lang="ru-RU" dirty="0" smtClean="0"/>
              <a:t> «</a:t>
            </a:r>
            <a:r>
              <a:rPr lang="ru-RU" dirty="0" err="1" smtClean="0"/>
              <a:t>відпочиває</a:t>
            </a:r>
            <a:r>
              <a:rPr lang="ru-RU" dirty="0" smtClean="0"/>
              <a:t>», </a:t>
            </a:r>
            <a:r>
              <a:rPr lang="ru-RU" dirty="0" err="1" smtClean="0"/>
              <a:t>відновлюється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10 мс.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smtClean="0"/>
              <a:t>так звана </a:t>
            </a:r>
            <a:r>
              <a:rPr lang="ru-RU" dirty="0" err="1" smtClean="0"/>
              <a:t>відносна</a:t>
            </a:r>
            <a:r>
              <a:rPr lang="ru-RU" dirty="0" smtClean="0"/>
              <a:t> рефрактерна фаза,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нейрона </a:t>
            </a:r>
            <a:r>
              <a:rPr lang="ru-RU" dirty="0" err="1" smtClean="0"/>
              <a:t>включатися</a:t>
            </a:r>
            <a:r>
              <a:rPr lang="ru-RU" dirty="0" smtClean="0"/>
              <a:t> в </a:t>
            </a:r>
            <a:r>
              <a:rPr lang="ru-RU" dirty="0" err="1" smtClean="0"/>
              <a:t>колективну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імпульсів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надходять</a:t>
            </a:r>
            <a:r>
              <a:rPr lang="ru-RU" dirty="0" smtClean="0"/>
              <a:t>  до </a:t>
            </a:r>
            <a:r>
              <a:rPr lang="ru-RU" dirty="0" err="1" smtClean="0"/>
              <a:t>нього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Таким </a:t>
            </a:r>
            <a:r>
              <a:rPr lang="ru-RU" dirty="0" smtClean="0"/>
              <a:t>чином,  </a:t>
            </a:r>
            <a:r>
              <a:rPr lang="ru-RU" dirty="0" err="1" smtClean="0"/>
              <a:t>синхронні</a:t>
            </a:r>
            <a:r>
              <a:rPr lang="ru-RU" dirty="0" smtClean="0"/>
              <a:t> </a:t>
            </a:r>
            <a:r>
              <a:rPr lang="ru-RU" dirty="0" err="1" smtClean="0"/>
              <a:t>імпульси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 ансамблю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smtClean="0"/>
              <a:t>один за одним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проміжками</a:t>
            </a:r>
            <a:r>
              <a:rPr lang="ru-RU" dirty="0" smtClean="0"/>
              <a:t>  </a:t>
            </a:r>
            <a:r>
              <a:rPr lang="ru-RU" dirty="0" err="1" smtClean="0"/>
              <a:t>близько</a:t>
            </a:r>
            <a:r>
              <a:rPr lang="ru-RU" dirty="0" smtClean="0"/>
              <a:t> 1 мс, </a:t>
            </a:r>
            <a:r>
              <a:rPr lang="ru-RU" dirty="0" err="1" smtClean="0"/>
              <a:t>складають</a:t>
            </a:r>
            <a:r>
              <a:rPr lang="ru-RU" dirty="0" smtClean="0"/>
              <a:t>  </a:t>
            </a:r>
            <a:r>
              <a:rPr lang="ru-RU" dirty="0" err="1" smtClean="0"/>
              <a:t>групу</a:t>
            </a:r>
            <a:r>
              <a:rPr lang="ru-RU" dirty="0" smtClean="0"/>
              <a:t>, яка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мінімальною</a:t>
            </a:r>
            <a:r>
              <a:rPr lang="ru-RU" dirty="0" smtClean="0"/>
              <a:t> </a:t>
            </a:r>
            <a:r>
              <a:rPr lang="ru-RU" dirty="0" smtClean="0"/>
              <a:t>кодовою </a:t>
            </a:r>
            <a:r>
              <a:rPr lang="ru-RU" dirty="0" err="1" smtClean="0"/>
              <a:t>одиницею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r>
              <a:rPr lang="ru-RU" dirty="0" err="1" smtClean="0"/>
              <a:t>Ланцюжок</a:t>
            </a:r>
            <a:r>
              <a:rPr lang="ru-RU" dirty="0" smtClean="0"/>
              <a:t>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з’являється</a:t>
            </a:r>
            <a:r>
              <a:rPr lang="ru-RU" dirty="0" smtClean="0"/>
              <a:t> в </a:t>
            </a:r>
            <a:r>
              <a:rPr lang="ru-RU" dirty="0" smtClean="0"/>
              <a:t>одному </a:t>
            </a:r>
            <a:r>
              <a:rPr lang="ru-RU" dirty="0" err="1" smtClean="0"/>
              <a:t>циклі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, </a:t>
            </a:r>
            <a:r>
              <a:rPr lang="ru-RU" dirty="0" err="1" smtClean="0"/>
              <a:t>може</a:t>
            </a:r>
            <a:r>
              <a:rPr lang="ru-RU" dirty="0" smtClean="0"/>
              <a:t> бути названий </a:t>
            </a:r>
            <a:r>
              <a:rPr lang="ru-RU" dirty="0" err="1" smtClean="0"/>
              <a:t>нейронним</a:t>
            </a:r>
            <a:r>
              <a:rPr lang="ru-RU" dirty="0" smtClean="0"/>
              <a:t>, </a:t>
            </a:r>
            <a:r>
              <a:rPr lang="ru-RU" dirty="0" err="1" smtClean="0"/>
              <a:t>кодовим</a:t>
            </a:r>
            <a:r>
              <a:rPr lang="ru-RU" dirty="0" smtClean="0"/>
              <a:t>  «словом», а </a:t>
            </a:r>
            <a:r>
              <a:rPr lang="ru-RU" dirty="0" err="1" smtClean="0"/>
              <a:t>окрема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слова – кодовою «</a:t>
            </a:r>
            <a:r>
              <a:rPr lang="ru-RU" dirty="0" err="1" smtClean="0"/>
              <a:t>літерою</a:t>
            </a:r>
            <a:r>
              <a:rPr lang="ru-RU" dirty="0" smtClean="0"/>
              <a:t>». 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0"/>
            <a:ext cx="8244408" cy="6858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err="1" smtClean="0"/>
              <a:t>Цікава</a:t>
            </a:r>
            <a:r>
              <a:rPr lang="ru-RU" dirty="0" smtClean="0"/>
              <a:t> </a:t>
            </a:r>
            <a:r>
              <a:rPr lang="ru-RU" dirty="0" err="1" smtClean="0"/>
              <a:t>гіпотеза</a:t>
            </a:r>
            <a:r>
              <a:rPr lang="ru-RU" dirty="0" smtClean="0"/>
              <a:t>  </a:t>
            </a:r>
            <a:r>
              <a:rPr lang="ru-RU" dirty="0" err="1" smtClean="0"/>
              <a:t>імунохімічного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запропонована</a:t>
            </a:r>
            <a:r>
              <a:rPr lang="ru-RU" dirty="0" smtClean="0"/>
              <a:t> </a:t>
            </a:r>
            <a:r>
              <a:rPr lang="ru-RU" dirty="0" smtClean="0"/>
              <a:t>І.П. </a:t>
            </a:r>
            <a:r>
              <a:rPr lang="ru-RU" dirty="0" err="1" smtClean="0"/>
              <a:t>Ашмаріним</a:t>
            </a:r>
            <a:r>
              <a:rPr lang="ru-RU" dirty="0" smtClean="0"/>
              <a:t>. </a:t>
            </a:r>
            <a:r>
              <a:rPr lang="ru-RU" dirty="0" err="1" smtClean="0"/>
              <a:t>Гіпотеза</a:t>
            </a:r>
            <a:r>
              <a:rPr lang="ru-RU" dirty="0" smtClean="0"/>
              <a:t> </a:t>
            </a:r>
            <a:r>
              <a:rPr lang="ru-RU" dirty="0" err="1" smtClean="0"/>
              <a:t>заснована</a:t>
            </a:r>
            <a:r>
              <a:rPr lang="ru-RU" dirty="0" smtClean="0"/>
              <a:t> на </a:t>
            </a:r>
            <a:r>
              <a:rPr lang="ru-RU" dirty="0" err="1" smtClean="0"/>
              <a:t>визнанні</a:t>
            </a:r>
            <a:r>
              <a:rPr lang="ru-RU" dirty="0" smtClean="0"/>
              <a:t> </a:t>
            </a:r>
            <a:r>
              <a:rPr lang="ru-RU" dirty="0" err="1" smtClean="0"/>
              <a:t>важливої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активної</a:t>
            </a:r>
            <a:r>
              <a:rPr lang="ru-RU" dirty="0" smtClean="0"/>
              <a:t> </a:t>
            </a:r>
            <a:r>
              <a:rPr lang="ru-RU" dirty="0" err="1" smtClean="0"/>
              <a:t>імунної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в </a:t>
            </a:r>
            <a:r>
              <a:rPr lang="ru-RU" dirty="0" err="1" smtClean="0"/>
              <a:t>консолідації</a:t>
            </a:r>
            <a:r>
              <a:rPr lang="ru-RU" dirty="0" smtClean="0"/>
              <a:t>, </a:t>
            </a:r>
            <a:r>
              <a:rPr lang="ru-RU" dirty="0" err="1" smtClean="0"/>
              <a:t>формуванні</a:t>
            </a:r>
            <a:r>
              <a:rPr lang="ru-RU" dirty="0" smtClean="0"/>
              <a:t> </a:t>
            </a:r>
            <a:r>
              <a:rPr lang="ru-RU" dirty="0" err="1" smtClean="0"/>
              <a:t>довгострокової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 </a:t>
            </a:r>
            <a:r>
              <a:rPr lang="ru-RU" dirty="0" err="1" smtClean="0"/>
              <a:t>уявлення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наступному</a:t>
            </a:r>
            <a:r>
              <a:rPr lang="ru-RU" dirty="0" smtClean="0"/>
              <a:t>: у 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метаболічних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на </a:t>
            </a:r>
            <a:r>
              <a:rPr lang="ru-RU" dirty="0" err="1" smtClean="0"/>
              <a:t>синаптичних</a:t>
            </a:r>
            <a:r>
              <a:rPr lang="ru-RU" dirty="0" smtClean="0"/>
              <a:t>  </a:t>
            </a:r>
            <a:r>
              <a:rPr lang="ru-RU" dirty="0" smtClean="0"/>
              <a:t>мембранах при </a:t>
            </a:r>
            <a:r>
              <a:rPr lang="ru-RU" dirty="0" err="1" smtClean="0"/>
              <a:t>реверберації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на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короткочасної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, 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відіграють</a:t>
            </a:r>
            <a:r>
              <a:rPr lang="ru-RU" dirty="0" smtClean="0"/>
              <a:t> роль антигену для </a:t>
            </a:r>
            <a:r>
              <a:rPr lang="ru-RU" dirty="0" err="1" smtClean="0"/>
              <a:t>антитіл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виробляються</a:t>
            </a:r>
            <a:r>
              <a:rPr lang="ru-RU" dirty="0" smtClean="0"/>
              <a:t> в </a:t>
            </a:r>
            <a:r>
              <a:rPr lang="ru-RU" dirty="0" err="1" smtClean="0"/>
              <a:t>гліальних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err="1" smtClean="0"/>
              <a:t>Зв’язування</a:t>
            </a:r>
            <a:r>
              <a:rPr lang="ru-RU" dirty="0" smtClean="0"/>
              <a:t> </a:t>
            </a:r>
            <a:r>
              <a:rPr lang="ru-RU" dirty="0" err="1" smtClean="0"/>
              <a:t>антитіла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антигеном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участю</a:t>
            </a:r>
            <a:r>
              <a:rPr lang="ru-RU" dirty="0" smtClean="0"/>
              <a:t> </a:t>
            </a:r>
            <a:r>
              <a:rPr lang="ru-RU" dirty="0" err="1" smtClean="0"/>
              <a:t>стимуляторів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медіаторів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інгібітору</a:t>
            </a:r>
            <a:r>
              <a:rPr lang="ru-RU" dirty="0" smtClean="0"/>
              <a:t> </a:t>
            </a:r>
            <a:r>
              <a:rPr lang="ru-RU" dirty="0" err="1" smtClean="0"/>
              <a:t>ферментів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руйнують</a:t>
            </a:r>
            <a:r>
              <a:rPr lang="ru-RU" dirty="0" smtClean="0"/>
              <a:t>, </a:t>
            </a:r>
            <a:r>
              <a:rPr lang="ru-RU" dirty="0" err="1" smtClean="0"/>
              <a:t>розщеплюють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стимулюючі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(рис. 3.2). 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68" y="692696"/>
            <a:ext cx="9171336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свідчать</a:t>
            </a:r>
            <a:r>
              <a:rPr lang="ru-RU" dirty="0" smtClean="0"/>
              <a:t> </a:t>
            </a:r>
            <a:r>
              <a:rPr lang="ru-RU" dirty="0" err="1" smtClean="0"/>
              <a:t>експерименти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показують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антитіла</a:t>
            </a:r>
            <a:r>
              <a:rPr lang="ru-RU" dirty="0" smtClean="0"/>
              <a:t> до </a:t>
            </a:r>
            <a:r>
              <a:rPr lang="ru-RU" dirty="0" err="1" smtClean="0"/>
              <a:t>синаптосом</a:t>
            </a:r>
            <a:r>
              <a:rPr lang="ru-RU" dirty="0" smtClean="0"/>
              <a:t> </a:t>
            </a:r>
            <a:r>
              <a:rPr lang="ru-RU" dirty="0" err="1" smtClean="0"/>
              <a:t>підвищували</a:t>
            </a:r>
            <a:r>
              <a:rPr lang="ru-RU" dirty="0" smtClean="0"/>
              <a:t> </a:t>
            </a:r>
            <a:r>
              <a:rPr lang="ru-RU" dirty="0" err="1" smtClean="0"/>
              <a:t>чутливість</a:t>
            </a:r>
            <a:r>
              <a:rPr lang="ru-RU" dirty="0" smtClean="0"/>
              <a:t> </a:t>
            </a:r>
            <a:r>
              <a:rPr lang="ru-RU" dirty="0" err="1" smtClean="0"/>
              <a:t>останніх</a:t>
            </a:r>
            <a:r>
              <a:rPr lang="ru-RU" dirty="0" smtClean="0"/>
              <a:t> до </a:t>
            </a:r>
            <a:r>
              <a:rPr lang="ru-RU" dirty="0" err="1" smtClean="0"/>
              <a:t>медіаторів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стимулятори</a:t>
            </a:r>
            <a:r>
              <a:rPr lang="ru-RU" dirty="0" smtClean="0"/>
              <a:t> </a:t>
            </a:r>
            <a:r>
              <a:rPr lang="ru-RU" dirty="0" err="1" smtClean="0"/>
              <a:t>імуногенезу</a:t>
            </a:r>
            <a:r>
              <a:rPr lang="ru-RU" dirty="0" smtClean="0"/>
              <a:t> </a:t>
            </a:r>
            <a:r>
              <a:rPr lang="ru-RU" dirty="0" err="1" smtClean="0"/>
              <a:t>покращували</a:t>
            </a:r>
            <a:r>
              <a:rPr lang="ru-RU" dirty="0" smtClean="0"/>
              <a:t> </a:t>
            </a:r>
            <a:r>
              <a:rPr lang="ru-RU" dirty="0" err="1" smtClean="0"/>
              <a:t>довгострокову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.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 </a:t>
            </a:r>
            <a:r>
              <a:rPr lang="ru-RU" dirty="0" err="1" smtClean="0"/>
              <a:t>Важливим</a:t>
            </a:r>
            <a:r>
              <a:rPr lang="ru-RU" dirty="0" smtClean="0"/>
              <a:t> параметром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, </a:t>
            </a:r>
            <a:r>
              <a:rPr lang="ru-RU" dirty="0" err="1" smtClean="0"/>
              <a:t>мнестичних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 За </a:t>
            </a:r>
            <a:r>
              <a:rPr lang="ru-RU" dirty="0" err="1" smtClean="0"/>
              <a:t>цією</a:t>
            </a:r>
            <a:r>
              <a:rPr lang="ru-RU" dirty="0" smtClean="0"/>
              <a:t>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мимовільну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довільну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. У </a:t>
            </a:r>
            <a:r>
              <a:rPr lang="ru-RU" dirty="0" err="1" smtClean="0"/>
              <a:t>першому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smtClean="0"/>
              <a:t>без </a:t>
            </a:r>
            <a:r>
              <a:rPr lang="ru-RU" dirty="0" err="1" smtClean="0"/>
              <a:t>зусиль</a:t>
            </a:r>
            <a:r>
              <a:rPr lang="ru-RU" dirty="0" smtClean="0"/>
              <a:t>,  у  другому  –  у 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усвідомленої</a:t>
            </a:r>
            <a:r>
              <a:rPr lang="ru-RU" dirty="0" smtClean="0"/>
              <a:t> </a:t>
            </a:r>
            <a:r>
              <a:rPr lang="ru-RU" dirty="0" err="1" smtClean="0"/>
              <a:t>мнестичної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Вочевидь</a:t>
            </a:r>
            <a:r>
              <a:rPr lang="ru-RU" dirty="0" smtClean="0"/>
              <a:t>,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різне</a:t>
            </a:r>
            <a:r>
              <a:rPr lang="ru-RU" dirty="0" smtClean="0"/>
              <a:t> </a:t>
            </a:r>
            <a:r>
              <a:rPr lang="ru-RU" dirty="0" err="1" smtClean="0"/>
              <a:t>мозкове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У </a:t>
            </a:r>
            <a:r>
              <a:rPr lang="ru-RU" dirty="0" err="1" smtClean="0"/>
              <a:t>цілому</a:t>
            </a:r>
            <a:r>
              <a:rPr lang="ru-RU" dirty="0" smtClean="0"/>
              <a:t> система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в головному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неспецифічні</a:t>
            </a:r>
            <a:r>
              <a:rPr lang="ru-RU" dirty="0" smtClean="0"/>
              <a:t>  </a:t>
            </a:r>
            <a:r>
              <a:rPr lang="ru-RU" dirty="0" smtClean="0"/>
              <a:t>та  </a:t>
            </a:r>
            <a:r>
              <a:rPr lang="ru-RU" dirty="0" err="1" smtClean="0"/>
              <a:t>специфічні</a:t>
            </a:r>
            <a:r>
              <a:rPr lang="ru-RU" dirty="0" smtClean="0"/>
              <a:t>  </a:t>
            </a:r>
            <a:r>
              <a:rPr lang="ru-RU" dirty="0" err="1" smtClean="0"/>
              <a:t>компоненти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 </a:t>
            </a:r>
            <a:r>
              <a:rPr lang="ru-RU" dirty="0" err="1" smtClean="0"/>
              <a:t>виділяються</a:t>
            </a:r>
            <a:r>
              <a:rPr lang="ru-RU" dirty="0" smtClean="0"/>
              <a:t> два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: 1) </a:t>
            </a:r>
            <a:r>
              <a:rPr lang="ru-RU" dirty="0" err="1" smtClean="0"/>
              <a:t>неспецифічний</a:t>
            </a:r>
            <a:r>
              <a:rPr lang="ru-RU" dirty="0" smtClean="0"/>
              <a:t> (</a:t>
            </a:r>
            <a:r>
              <a:rPr lang="ru-RU" dirty="0" err="1" smtClean="0"/>
              <a:t>загальномозковий</a:t>
            </a:r>
            <a:r>
              <a:rPr lang="ru-RU" dirty="0" smtClean="0"/>
              <a:t>) –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ретикулярну</a:t>
            </a:r>
            <a:r>
              <a:rPr lang="ru-RU" dirty="0" smtClean="0"/>
              <a:t> </a:t>
            </a:r>
            <a:r>
              <a:rPr lang="ru-RU" dirty="0" err="1" smtClean="0"/>
              <a:t>формацію</a:t>
            </a:r>
            <a:r>
              <a:rPr lang="ru-RU" dirty="0" smtClean="0"/>
              <a:t>, </a:t>
            </a:r>
            <a:r>
              <a:rPr lang="ru-RU" dirty="0" err="1" smtClean="0"/>
              <a:t>гіпоталамус</a:t>
            </a:r>
            <a:r>
              <a:rPr lang="ru-RU" dirty="0" smtClean="0"/>
              <a:t>, </a:t>
            </a:r>
            <a:r>
              <a:rPr lang="ru-RU" dirty="0" err="1" smtClean="0"/>
              <a:t>неспецифічний</a:t>
            </a:r>
            <a:r>
              <a:rPr lang="ru-RU" dirty="0" smtClean="0"/>
              <a:t> таламус, </a:t>
            </a:r>
            <a:r>
              <a:rPr lang="ru-RU" dirty="0" err="1" smtClean="0"/>
              <a:t>гіпокамп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лобову</a:t>
            </a:r>
            <a:r>
              <a:rPr lang="ru-RU" dirty="0" smtClean="0"/>
              <a:t> кору; 2) </a:t>
            </a:r>
            <a:r>
              <a:rPr lang="ru-RU" dirty="0" err="1" smtClean="0"/>
              <a:t>модально-специфічний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локальний</a:t>
            </a:r>
            <a:r>
              <a:rPr lang="ru-RU" dirty="0" smtClean="0"/>
              <a:t>),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систем </a:t>
            </a:r>
            <a:r>
              <a:rPr lang="ru-RU" dirty="0" err="1" smtClean="0"/>
              <a:t>аналізаторів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За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уявленнями</a:t>
            </a:r>
            <a:r>
              <a:rPr lang="ru-RU" dirty="0" smtClean="0"/>
              <a:t>, </a:t>
            </a:r>
            <a:r>
              <a:rPr lang="ru-RU" dirty="0" err="1" smtClean="0"/>
              <a:t>неспецифічний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участь  </a:t>
            </a:r>
            <a:r>
              <a:rPr lang="ru-RU" dirty="0" err="1" smtClean="0"/>
              <a:t>узабезпеченні</a:t>
            </a:r>
            <a:r>
              <a:rPr lang="ru-RU" dirty="0" smtClean="0"/>
              <a:t> </a:t>
            </a:r>
            <a:r>
              <a:rPr lang="ru-RU" dirty="0" smtClean="0"/>
              <a:t>практично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.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клініки</a:t>
            </a:r>
            <a:r>
              <a:rPr lang="ru-RU" dirty="0" smtClean="0"/>
              <a:t> </a:t>
            </a:r>
            <a:r>
              <a:rPr lang="ru-RU" dirty="0" err="1" smtClean="0"/>
              <a:t>осередкових</a:t>
            </a:r>
            <a:r>
              <a:rPr lang="ru-RU" dirty="0" smtClean="0"/>
              <a:t> </a:t>
            </a:r>
            <a:r>
              <a:rPr lang="ru-RU" dirty="0" err="1" smtClean="0"/>
              <a:t>уражень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існують</a:t>
            </a:r>
            <a:r>
              <a:rPr lang="ru-RU" dirty="0" smtClean="0"/>
              <a:t> так </a:t>
            </a:r>
            <a:r>
              <a:rPr lang="ru-RU" dirty="0" err="1" smtClean="0"/>
              <a:t>звані</a:t>
            </a:r>
            <a:r>
              <a:rPr lang="ru-RU" dirty="0" smtClean="0"/>
              <a:t>  </a:t>
            </a:r>
            <a:r>
              <a:rPr lang="ru-RU" dirty="0" err="1" smtClean="0"/>
              <a:t>модально-неспецифічні</a:t>
            </a:r>
            <a:r>
              <a:rPr lang="ru-RU" dirty="0" smtClean="0"/>
              <a:t> </a:t>
            </a:r>
            <a:r>
              <a:rPr lang="ru-RU" dirty="0" err="1" smtClean="0"/>
              <a:t>розлади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,  коли </a:t>
            </a:r>
            <a:r>
              <a:rPr lang="ru-RU" dirty="0" err="1" smtClean="0"/>
              <a:t>послаблення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характеру стимулу. </a:t>
            </a:r>
            <a:r>
              <a:rPr lang="ru-RU" dirty="0" smtClean="0"/>
              <a:t>Вони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smtClean="0"/>
              <a:t>при </a:t>
            </a:r>
            <a:r>
              <a:rPr lang="ru-RU" dirty="0" err="1" smtClean="0"/>
              <a:t>ураженні</a:t>
            </a:r>
            <a:r>
              <a:rPr lang="ru-RU" dirty="0" smtClean="0"/>
              <a:t> </a:t>
            </a:r>
            <a:r>
              <a:rPr lang="ru-RU" dirty="0" err="1" smtClean="0"/>
              <a:t>глибоких</a:t>
            </a:r>
            <a:r>
              <a:rPr lang="ru-RU" dirty="0" smtClean="0"/>
              <a:t> структур </a:t>
            </a:r>
            <a:r>
              <a:rPr lang="ru-RU" dirty="0" err="1" smtClean="0"/>
              <a:t>мозку</a:t>
            </a:r>
            <a:r>
              <a:rPr lang="ru-RU" dirty="0" smtClean="0"/>
              <a:t>: </a:t>
            </a:r>
            <a:r>
              <a:rPr lang="ru-RU" dirty="0" err="1" smtClean="0"/>
              <a:t>ретикулярної</a:t>
            </a:r>
            <a:r>
              <a:rPr lang="ru-RU" dirty="0" smtClean="0"/>
              <a:t> 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стовбура</a:t>
            </a:r>
            <a:r>
              <a:rPr lang="ru-RU" dirty="0" smtClean="0"/>
              <a:t>, </a:t>
            </a:r>
            <a:r>
              <a:rPr lang="ru-RU" dirty="0" err="1" smtClean="0"/>
              <a:t>діенцефальної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лімбічної</a:t>
            </a:r>
            <a:r>
              <a:rPr lang="ru-RU" dirty="0" smtClean="0"/>
              <a:t> 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гіпокампу</a:t>
            </a:r>
            <a:r>
              <a:rPr lang="ru-RU" dirty="0" smtClean="0"/>
              <a:t>. У </a:t>
            </a:r>
            <a:r>
              <a:rPr lang="ru-RU" dirty="0" err="1" smtClean="0"/>
              <a:t>разі</a:t>
            </a:r>
            <a:r>
              <a:rPr lang="ru-RU" dirty="0" smtClean="0"/>
              <a:t>  </a:t>
            </a:r>
            <a:r>
              <a:rPr lang="ru-RU" dirty="0" err="1" smtClean="0"/>
              <a:t>ураження</a:t>
            </a:r>
            <a:r>
              <a:rPr lang="ru-RU" dirty="0" smtClean="0"/>
              <a:t> </a:t>
            </a:r>
            <a:r>
              <a:rPr lang="ru-RU" dirty="0" err="1" smtClean="0"/>
              <a:t>гіпокампу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відоме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 –  </a:t>
            </a:r>
            <a:r>
              <a:rPr lang="ru-RU" dirty="0" err="1" smtClean="0"/>
              <a:t>корсаковський</a:t>
            </a:r>
            <a:r>
              <a:rPr lang="ru-RU" dirty="0" smtClean="0"/>
              <a:t> синдром, при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хворий</a:t>
            </a:r>
            <a:r>
              <a:rPr lang="ru-RU" dirty="0" smtClean="0"/>
              <a:t>  </a:t>
            </a:r>
            <a:r>
              <a:rPr lang="ru-RU" dirty="0" smtClean="0"/>
              <a:t>при  </a:t>
            </a:r>
            <a:r>
              <a:rPr lang="ru-RU" dirty="0" err="1" smtClean="0"/>
              <a:t>відносному</a:t>
            </a:r>
            <a:r>
              <a:rPr lang="ru-RU" dirty="0" smtClean="0"/>
              <a:t>  </a:t>
            </a:r>
            <a:r>
              <a:rPr lang="ru-RU" dirty="0" err="1" smtClean="0"/>
              <a:t>збереженні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</a:t>
            </a:r>
            <a:r>
              <a:rPr lang="ru-RU" dirty="0" err="1" smtClean="0"/>
              <a:t>довготривалої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втрачає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err="1" smtClean="0"/>
              <a:t>Встановлено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при </a:t>
            </a:r>
            <a:r>
              <a:rPr lang="ru-RU" dirty="0" err="1" smtClean="0"/>
              <a:t>активації</a:t>
            </a:r>
            <a:r>
              <a:rPr lang="ru-RU" dirty="0" smtClean="0"/>
              <a:t> </a:t>
            </a:r>
            <a:r>
              <a:rPr lang="ru-RU" dirty="0" err="1" smtClean="0"/>
              <a:t>ретикулярної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енграм</a:t>
            </a:r>
            <a:r>
              <a:rPr lang="ru-RU" dirty="0" smtClean="0"/>
              <a:t> 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ефективніше</a:t>
            </a:r>
            <a:r>
              <a:rPr lang="ru-RU" dirty="0" smtClean="0"/>
              <a:t>, а при </a:t>
            </a:r>
            <a:r>
              <a:rPr lang="ru-RU" dirty="0" err="1" smtClean="0"/>
              <a:t>зниженні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активації</a:t>
            </a:r>
            <a:r>
              <a:rPr lang="ru-RU" dirty="0" smtClean="0"/>
              <a:t>,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погіршується</a:t>
            </a:r>
            <a:r>
              <a:rPr lang="ru-RU" dirty="0" smtClean="0"/>
              <a:t> </a:t>
            </a:r>
            <a:r>
              <a:rPr lang="ru-RU" dirty="0" smtClean="0"/>
              <a:t>як </a:t>
            </a:r>
            <a:r>
              <a:rPr lang="ru-RU" dirty="0" err="1" smtClean="0"/>
              <a:t>мимовільне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довільне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 </a:t>
            </a:r>
            <a:r>
              <a:rPr lang="ru-RU" dirty="0" err="1" smtClean="0"/>
              <a:t>будь-якого</a:t>
            </a:r>
            <a:r>
              <a:rPr lang="ru-RU" dirty="0" smtClean="0"/>
              <a:t> нового </a:t>
            </a:r>
            <a:r>
              <a:rPr lang="ru-RU" dirty="0" err="1" smtClean="0"/>
              <a:t>матеріалу</a:t>
            </a:r>
            <a:r>
              <a:rPr lang="ru-RU" dirty="0" smtClean="0"/>
              <a:t>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  та  </a:t>
            </a:r>
            <a:r>
              <a:rPr lang="ru-RU" dirty="0" err="1" smtClean="0"/>
              <a:t>емоційної</a:t>
            </a:r>
            <a:r>
              <a:rPr lang="ru-RU" dirty="0" smtClean="0"/>
              <a:t> </a:t>
            </a:r>
            <a:r>
              <a:rPr lang="ru-RU" dirty="0" err="1" smtClean="0"/>
              <a:t>значущості</a:t>
            </a:r>
            <a:r>
              <a:rPr lang="ru-RU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 </a:t>
            </a:r>
            <a:r>
              <a:rPr lang="ru-RU" dirty="0" smtClean="0"/>
              <a:t>Разом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короткочасної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(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об’єму</a:t>
            </a:r>
            <a:r>
              <a:rPr lang="ru-RU" dirty="0" smtClean="0"/>
              <a:t> при </a:t>
            </a:r>
            <a:r>
              <a:rPr lang="ru-RU" dirty="0" err="1" smtClean="0"/>
              <a:t>пред’явленні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швидкому</a:t>
            </a:r>
            <a:r>
              <a:rPr lang="ru-RU" dirty="0" smtClean="0"/>
              <a:t> </a:t>
            </a:r>
            <a:r>
              <a:rPr lang="ru-RU" dirty="0" err="1" smtClean="0"/>
              <a:t>темпі</a:t>
            </a:r>
            <a:r>
              <a:rPr lang="ru-RU" dirty="0" smtClean="0"/>
              <a:t>)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спостерігатися</a:t>
            </a:r>
            <a:r>
              <a:rPr lang="ru-RU" dirty="0" smtClean="0"/>
              <a:t> при  </a:t>
            </a:r>
            <a:r>
              <a:rPr lang="ru-RU" dirty="0" err="1" smtClean="0"/>
              <a:t>електричній</a:t>
            </a:r>
            <a:r>
              <a:rPr lang="ru-RU" dirty="0" smtClean="0"/>
              <a:t> </a:t>
            </a:r>
            <a:r>
              <a:rPr lang="ru-RU" dirty="0" err="1" smtClean="0"/>
              <a:t>стимуляції</a:t>
            </a:r>
            <a:r>
              <a:rPr lang="ru-RU" dirty="0" smtClean="0"/>
              <a:t> </a:t>
            </a:r>
            <a:r>
              <a:rPr lang="ru-RU" dirty="0" err="1" smtClean="0"/>
              <a:t>таламокортикальної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У той же час при </a:t>
            </a:r>
            <a:r>
              <a:rPr lang="ru-RU" dirty="0" err="1" smtClean="0"/>
              <a:t>руйнуванні</a:t>
            </a:r>
            <a:r>
              <a:rPr lang="ru-RU" dirty="0" smtClean="0"/>
              <a:t> ряду областей таламуса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утруднення</a:t>
            </a:r>
            <a:r>
              <a:rPr lang="ru-RU" dirty="0" smtClean="0"/>
              <a:t> в </a:t>
            </a:r>
            <a:r>
              <a:rPr lang="ru-RU" dirty="0" err="1" smtClean="0"/>
              <a:t>засвоєнні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збереженні</a:t>
            </a:r>
            <a:r>
              <a:rPr lang="ru-RU" dirty="0" smtClean="0"/>
              <a:t> </a:t>
            </a:r>
            <a:r>
              <a:rPr lang="ru-RU" dirty="0" err="1" smtClean="0"/>
              <a:t>завченої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У </a:t>
            </a:r>
            <a:r>
              <a:rPr lang="ru-RU" dirty="0" err="1" smtClean="0"/>
              <a:t>забезпеченні</a:t>
            </a:r>
            <a:r>
              <a:rPr lang="ru-RU" dirty="0" smtClean="0"/>
              <a:t> </a:t>
            </a:r>
            <a:r>
              <a:rPr lang="ru-RU" dirty="0" err="1" smtClean="0"/>
              <a:t>довільного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мнестичної</a:t>
            </a:r>
            <a:r>
              <a:rPr lang="ru-RU" dirty="0" smtClean="0"/>
              <a:t> 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провідну</a:t>
            </a:r>
            <a:r>
              <a:rPr lang="ru-RU" dirty="0" smtClean="0"/>
              <a:t> </a:t>
            </a:r>
            <a:r>
              <a:rPr lang="ru-RU" dirty="0" smtClean="0"/>
              <a:t>роль </a:t>
            </a:r>
            <a:r>
              <a:rPr lang="ru-RU" dirty="0" err="1" smtClean="0"/>
              <a:t>відіграють</a:t>
            </a:r>
            <a:r>
              <a:rPr lang="ru-RU" dirty="0" smtClean="0"/>
              <a:t> </a:t>
            </a:r>
            <a:r>
              <a:rPr lang="ru-RU" dirty="0" err="1" smtClean="0"/>
              <a:t>лобові</a:t>
            </a:r>
            <a:r>
              <a:rPr lang="ru-RU" dirty="0" smtClean="0"/>
              <a:t> </a:t>
            </a:r>
            <a:r>
              <a:rPr lang="ru-RU" dirty="0" err="1" smtClean="0"/>
              <a:t>долі</a:t>
            </a:r>
            <a:r>
              <a:rPr lang="ru-RU" dirty="0" smtClean="0"/>
              <a:t> кори, особливо </a:t>
            </a:r>
            <a:r>
              <a:rPr lang="ru-RU" dirty="0" err="1" smtClean="0"/>
              <a:t>лівої</a:t>
            </a:r>
            <a:r>
              <a:rPr lang="ru-RU" dirty="0" smtClean="0"/>
              <a:t> </a:t>
            </a:r>
            <a:r>
              <a:rPr lang="ru-RU" dirty="0" err="1" smtClean="0"/>
              <a:t>лобової</a:t>
            </a:r>
            <a:r>
              <a:rPr lang="ru-RU" dirty="0" smtClean="0"/>
              <a:t> </a:t>
            </a:r>
            <a:r>
              <a:rPr lang="ru-RU" dirty="0" err="1" smtClean="0"/>
              <a:t>долі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0"/>
            <a:ext cx="8460432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ru-RU" dirty="0" err="1" smtClean="0"/>
              <a:t>Модально-специфічний</a:t>
            </a:r>
            <a:r>
              <a:rPr lang="ru-RU" dirty="0" smtClean="0"/>
              <a:t>,  </a:t>
            </a:r>
            <a:r>
              <a:rPr lang="ru-RU" dirty="0" err="1" smtClean="0"/>
              <a:t>або</a:t>
            </a:r>
            <a:r>
              <a:rPr lang="ru-RU" dirty="0" smtClean="0"/>
              <a:t>  </a:t>
            </a:r>
            <a:r>
              <a:rPr lang="ru-RU" dirty="0" err="1" smtClean="0"/>
              <a:t>локальний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,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систем </a:t>
            </a:r>
            <a:r>
              <a:rPr lang="ru-RU" dirty="0" err="1" smtClean="0"/>
              <a:t>аналізаторів</a:t>
            </a:r>
            <a:r>
              <a:rPr lang="ru-RU" dirty="0" smtClean="0"/>
              <a:t>, </a:t>
            </a:r>
            <a:r>
              <a:rPr lang="ru-RU" dirty="0" err="1" smtClean="0"/>
              <a:t>головним</a:t>
            </a:r>
            <a:r>
              <a:rPr lang="ru-RU" dirty="0" smtClean="0"/>
              <a:t> чином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первинних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асоціативних</a:t>
            </a:r>
            <a:r>
              <a:rPr lang="ru-RU" dirty="0" smtClean="0"/>
              <a:t>  зон кори. При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порушенні</a:t>
            </a:r>
            <a:r>
              <a:rPr lang="ru-RU" dirty="0" smtClean="0"/>
              <a:t> 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специфічні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мнестичних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виборчий</a:t>
            </a:r>
            <a:r>
              <a:rPr lang="ru-RU" dirty="0" smtClean="0"/>
              <a:t> характер.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сказаного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система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ієрархічну</a:t>
            </a:r>
            <a:r>
              <a:rPr lang="ru-RU" dirty="0" smtClean="0"/>
              <a:t> </a:t>
            </a:r>
            <a:r>
              <a:rPr lang="ru-RU" dirty="0" err="1" smtClean="0"/>
              <a:t>будову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за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функціонуванні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ланок.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як </a:t>
            </a:r>
            <a:r>
              <a:rPr lang="ru-RU" dirty="0" err="1" smtClean="0"/>
              <a:t>системну</a:t>
            </a:r>
            <a:r>
              <a:rPr lang="ru-RU" dirty="0" smtClean="0"/>
              <a:t> (</a:t>
            </a:r>
            <a:r>
              <a:rPr lang="ru-RU" dirty="0" err="1" smtClean="0"/>
              <a:t>емерджентну</a:t>
            </a:r>
            <a:r>
              <a:rPr lang="ru-RU" dirty="0" smtClean="0"/>
              <a:t>) </a:t>
            </a:r>
            <a:r>
              <a:rPr lang="ru-RU" dirty="0" err="1" smtClean="0"/>
              <a:t>властивість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цілого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Тому </a:t>
            </a:r>
            <a:r>
              <a:rPr lang="ru-RU" dirty="0" err="1" smtClean="0"/>
              <a:t>рівень</a:t>
            </a:r>
            <a:r>
              <a:rPr lang="ru-RU" dirty="0" smtClean="0"/>
              <a:t>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,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живої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Ð ÐµÐ·ÑÐ»ÑÑÐ°Ñ Ð¿Ð¾ÑÑÐºÑ Ð·Ð¾Ð±ÑÐ°Ð¶ÐµÐ½Ñ Ð·Ð° Ð·Ð°Ð¿Ð¸ÑÐ¾Ð¼ &quot;ÐºÐ¾ÑÐ° Ð²ÐµÐ»Ð¸ÐºÐ¸Ñ Ð¿ÑÐ²ÐºÑÐ»Ñ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88640"/>
            <a:ext cx="8460432" cy="666936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err="1" smtClean="0"/>
              <a:t>Наслідки</a:t>
            </a:r>
            <a:r>
              <a:rPr lang="ru-RU" b="1" dirty="0" smtClean="0"/>
              <a:t> </a:t>
            </a:r>
            <a:r>
              <a:rPr lang="ru-RU" b="1" dirty="0" err="1" smtClean="0"/>
              <a:t>видалення</a:t>
            </a:r>
            <a:r>
              <a:rPr lang="ru-RU" b="1" dirty="0" smtClean="0"/>
              <a:t> КВП :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-  у </a:t>
            </a:r>
            <a:r>
              <a:rPr lang="ru-RU" dirty="0" err="1" smtClean="0"/>
              <a:t>риб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амфібій</a:t>
            </a:r>
            <a:r>
              <a:rPr lang="ru-RU" dirty="0" smtClean="0"/>
              <a:t> </a:t>
            </a:r>
            <a:r>
              <a:rPr lang="ru-RU" dirty="0" err="1" smtClean="0"/>
              <a:t>видалення</a:t>
            </a:r>
            <a:r>
              <a:rPr lang="ru-RU" dirty="0" smtClean="0"/>
              <a:t> не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 на </a:t>
            </a:r>
            <a:r>
              <a:rPr lang="ru-RU" dirty="0" err="1" smtClean="0"/>
              <a:t>довкілля</a:t>
            </a:r>
            <a:r>
              <a:rPr lang="ru-RU" dirty="0" smtClean="0"/>
              <a:t>, </a:t>
            </a:r>
            <a:r>
              <a:rPr lang="ru-RU" dirty="0" err="1" smtClean="0"/>
              <a:t>порушується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нюхова</a:t>
            </a:r>
            <a:r>
              <a:rPr lang="ru-RU" dirty="0" smtClean="0"/>
              <a:t> </a:t>
            </a:r>
            <a:r>
              <a:rPr lang="ru-RU" dirty="0" err="1" smtClean="0"/>
              <a:t>рецепція</a:t>
            </a:r>
            <a:r>
              <a:rPr lang="ru-RU" dirty="0" smtClean="0"/>
              <a:t>;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-  </a:t>
            </a:r>
            <a:r>
              <a:rPr lang="ru-RU" dirty="0" err="1" smtClean="0"/>
              <a:t>видалення</a:t>
            </a:r>
            <a:r>
              <a:rPr lang="ru-RU" dirty="0" smtClean="0"/>
              <a:t> у </a:t>
            </a:r>
            <a:r>
              <a:rPr lang="ru-RU" dirty="0" err="1" smtClean="0"/>
              <a:t>рептилій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порушення</a:t>
            </a:r>
            <a:r>
              <a:rPr lang="ru-RU" dirty="0" smtClean="0"/>
              <a:t> нюху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самостійного</a:t>
            </a:r>
            <a:r>
              <a:rPr lang="ru-RU" dirty="0" smtClean="0"/>
              <a:t> </a:t>
            </a:r>
            <a:r>
              <a:rPr lang="ru-RU" dirty="0" err="1" smtClean="0"/>
              <a:t>пошуку</a:t>
            </a:r>
            <a:r>
              <a:rPr lang="ru-RU" dirty="0" smtClean="0"/>
              <a:t> </a:t>
            </a:r>
            <a:r>
              <a:rPr lang="ru-RU" dirty="0" err="1" smtClean="0"/>
              <a:t>їжі</a:t>
            </a:r>
            <a:r>
              <a:rPr lang="ru-RU" dirty="0" smtClean="0"/>
              <a:t>;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- </a:t>
            </a:r>
            <a:r>
              <a:rPr lang="ru-RU" dirty="0" err="1" smtClean="0"/>
              <a:t>видалення</a:t>
            </a:r>
            <a:r>
              <a:rPr lang="ru-RU" dirty="0" smtClean="0"/>
              <a:t> у </a:t>
            </a:r>
            <a:r>
              <a:rPr lang="ru-RU" dirty="0" err="1" smtClean="0"/>
              <a:t>птахів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перебування</a:t>
            </a:r>
            <a:r>
              <a:rPr lang="ru-RU" dirty="0" smtClean="0"/>
              <a:t> </a:t>
            </a:r>
            <a:r>
              <a:rPr lang="ru-RU" dirty="0" err="1" smtClean="0"/>
              <a:t>піддослідного</a:t>
            </a:r>
            <a:r>
              <a:rPr lang="ru-RU" dirty="0" smtClean="0"/>
              <a:t> </a:t>
            </a:r>
            <a:r>
              <a:rPr lang="ru-RU" dirty="0" err="1" smtClean="0"/>
              <a:t>об’єкту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стані</a:t>
            </a:r>
            <a:r>
              <a:rPr lang="ru-RU" dirty="0" smtClean="0"/>
              <a:t>  </a:t>
            </a:r>
            <a:r>
              <a:rPr lang="ru-RU" dirty="0" err="1" smtClean="0"/>
              <a:t>сонливості</a:t>
            </a:r>
            <a:r>
              <a:rPr lang="ru-RU" dirty="0" smtClean="0"/>
              <a:t>, </a:t>
            </a:r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 smtClean="0"/>
              <a:t>рефлекси</a:t>
            </a:r>
            <a:r>
              <a:rPr lang="ru-RU" dirty="0" smtClean="0"/>
              <a:t>  </a:t>
            </a:r>
            <a:r>
              <a:rPr lang="ru-RU" dirty="0" err="1" smtClean="0"/>
              <a:t>зникають</a:t>
            </a:r>
            <a:r>
              <a:rPr lang="ru-RU" dirty="0" smtClean="0"/>
              <a:t>.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польоту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при </a:t>
            </a:r>
            <a:r>
              <a:rPr lang="ru-RU" dirty="0" err="1" smtClean="0"/>
              <a:t>підкиданні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при</a:t>
            </a:r>
            <a:r>
              <a:rPr lang="ru-RU" dirty="0" smtClean="0"/>
              <a:t>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;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-  </a:t>
            </a:r>
            <a:r>
              <a:rPr lang="ru-RU" dirty="0" err="1" smtClean="0"/>
              <a:t>видалення</a:t>
            </a:r>
            <a:r>
              <a:rPr lang="ru-RU" dirty="0" smtClean="0"/>
              <a:t> у собак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різкого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 smtClean="0"/>
              <a:t>рефлекси</a:t>
            </a:r>
            <a:r>
              <a:rPr lang="ru-RU" dirty="0" smtClean="0"/>
              <a:t> </a:t>
            </a:r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втрачаються</a:t>
            </a:r>
            <a:r>
              <a:rPr lang="ru-RU" dirty="0" smtClean="0"/>
              <a:t>, </a:t>
            </a:r>
            <a:r>
              <a:rPr lang="ru-RU" dirty="0" err="1" smtClean="0"/>
              <a:t>нові</a:t>
            </a:r>
            <a:r>
              <a:rPr lang="ru-RU" dirty="0" smtClean="0"/>
              <a:t> не </a:t>
            </a:r>
            <a:r>
              <a:rPr lang="ru-RU" dirty="0" err="1" smtClean="0"/>
              <a:t>утворюються</a:t>
            </a:r>
            <a:r>
              <a:rPr lang="ru-RU" dirty="0" smtClean="0"/>
              <a:t>, </a:t>
            </a:r>
            <a:r>
              <a:rPr lang="ru-RU" dirty="0" err="1" smtClean="0"/>
              <a:t>безумовні</a:t>
            </a:r>
            <a:r>
              <a:rPr lang="ru-RU" dirty="0" smtClean="0"/>
              <a:t> </a:t>
            </a:r>
            <a:r>
              <a:rPr lang="ru-RU" dirty="0" err="1" smtClean="0"/>
              <a:t>рефлекси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подразники</a:t>
            </a:r>
            <a:r>
              <a:rPr lang="ru-RU" dirty="0" smtClean="0"/>
              <a:t>, </a:t>
            </a:r>
            <a:r>
              <a:rPr lang="ru-RU" dirty="0" err="1" smtClean="0"/>
              <a:t>втрачається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пошуку</a:t>
            </a:r>
            <a:r>
              <a:rPr lang="ru-RU" dirty="0" smtClean="0"/>
              <a:t> </a:t>
            </a:r>
            <a:r>
              <a:rPr lang="ru-RU" dirty="0" err="1" smtClean="0"/>
              <a:t>їжі</a:t>
            </a:r>
            <a:r>
              <a:rPr lang="ru-RU" dirty="0" smtClean="0"/>
              <a:t>, </a:t>
            </a:r>
            <a:r>
              <a:rPr lang="ru-RU" dirty="0" err="1" smtClean="0"/>
              <a:t>порушуються</a:t>
            </a:r>
            <a:r>
              <a:rPr lang="ru-RU" dirty="0" smtClean="0"/>
              <a:t> </a:t>
            </a:r>
            <a:r>
              <a:rPr lang="ru-RU" dirty="0" err="1" smtClean="0"/>
              <a:t>орієнтовні</a:t>
            </a:r>
            <a:r>
              <a:rPr lang="ru-RU" dirty="0" smtClean="0"/>
              <a:t> </a:t>
            </a:r>
            <a:r>
              <a:rPr lang="ru-RU" dirty="0" err="1" smtClean="0"/>
              <a:t>рефлекси</a:t>
            </a:r>
            <a:r>
              <a:rPr lang="ru-RU" dirty="0" smtClean="0"/>
              <a:t>, </a:t>
            </a:r>
            <a:r>
              <a:rPr lang="ru-RU" dirty="0" err="1" smtClean="0"/>
              <a:t>піддослідні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переміщатися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smtClean="0"/>
              <a:t>буде </a:t>
            </a:r>
            <a:r>
              <a:rPr lang="ru-RU" dirty="0" err="1" smtClean="0"/>
              <a:t>спостерігатися</a:t>
            </a:r>
            <a:r>
              <a:rPr lang="ru-RU" dirty="0" smtClean="0"/>
              <a:t> неправильна </a:t>
            </a:r>
            <a:r>
              <a:rPr lang="ru-RU" dirty="0" err="1" smtClean="0"/>
              <a:t>хитка</a:t>
            </a:r>
            <a:r>
              <a:rPr lang="ru-RU" dirty="0" smtClean="0"/>
              <a:t> хода – </a:t>
            </a:r>
            <a:r>
              <a:rPr lang="ru-RU" dirty="0" err="1" smtClean="0"/>
              <a:t>атаксія</a:t>
            </a:r>
            <a:r>
              <a:rPr lang="ru-RU" dirty="0" smtClean="0"/>
              <a:t>; 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- </a:t>
            </a:r>
            <a:r>
              <a:rPr lang="ru-RU" dirty="0" err="1" smtClean="0"/>
              <a:t>видалення</a:t>
            </a:r>
            <a:r>
              <a:rPr lang="ru-RU" dirty="0" smtClean="0"/>
              <a:t> у </a:t>
            </a:r>
            <a:r>
              <a:rPr lang="ru-RU" dirty="0" err="1" smtClean="0"/>
              <a:t>мавп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повної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</a:t>
            </a:r>
            <a:r>
              <a:rPr lang="ru-RU" dirty="0" err="1" smtClean="0"/>
              <a:t>пересуватися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позначається</a:t>
            </a:r>
            <a:r>
              <a:rPr lang="ru-RU" dirty="0" smtClean="0"/>
              <a:t> </a:t>
            </a:r>
            <a:r>
              <a:rPr lang="ru-RU" dirty="0" smtClean="0"/>
              <a:t>як  </a:t>
            </a:r>
            <a:r>
              <a:rPr lang="ru-RU" dirty="0" err="1" smtClean="0"/>
              <a:t>параліч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до </a:t>
            </a:r>
            <a:r>
              <a:rPr lang="ru-RU" dirty="0" err="1" smtClean="0"/>
              <a:t>різкого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обмінних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в </a:t>
            </a:r>
            <a:r>
              <a:rPr lang="ru-RU" dirty="0" err="1" smtClean="0"/>
              <a:t>організмі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532440" cy="6858000"/>
          </a:xfrm>
        </p:spPr>
        <p:txBody>
          <a:bodyPr>
            <a:noAutofit/>
          </a:bodyPr>
          <a:lstStyle/>
          <a:p>
            <a:r>
              <a:rPr lang="ru-RU" sz="2100" dirty="0" err="1" smtClean="0"/>
              <a:t>Безліч</a:t>
            </a:r>
            <a:r>
              <a:rPr lang="ru-RU" sz="2100" dirty="0" smtClean="0"/>
              <a:t> </a:t>
            </a:r>
            <a:r>
              <a:rPr lang="ru-RU" sz="2100" dirty="0" err="1" smtClean="0"/>
              <a:t>подразників</a:t>
            </a:r>
            <a:r>
              <a:rPr lang="ru-RU" sz="2100" dirty="0" smtClean="0"/>
              <a:t> </a:t>
            </a:r>
            <a:r>
              <a:rPr lang="ru-RU" sz="2100" dirty="0" err="1" smtClean="0"/>
              <a:t>зовнішнього</a:t>
            </a:r>
            <a:r>
              <a:rPr lang="ru-RU" sz="2100" dirty="0" smtClean="0"/>
              <a:t> </a:t>
            </a:r>
            <a:r>
              <a:rPr lang="ru-RU" sz="2100" dirty="0" err="1" smtClean="0"/>
              <a:t>світу</a:t>
            </a:r>
            <a:r>
              <a:rPr lang="ru-RU" sz="2100" dirty="0" smtClean="0"/>
              <a:t> </a:t>
            </a:r>
            <a:r>
              <a:rPr lang="ru-RU" sz="2100" dirty="0" err="1" smtClean="0"/>
              <a:t>і</a:t>
            </a:r>
            <a:r>
              <a:rPr lang="ru-RU" sz="2100" dirty="0" smtClean="0"/>
              <a:t> </a:t>
            </a:r>
            <a:r>
              <a:rPr lang="ru-RU" sz="2100" dirty="0" err="1" smtClean="0"/>
              <a:t>внутрішнього</a:t>
            </a:r>
            <a:r>
              <a:rPr lang="ru-RU" sz="2100" dirty="0" smtClean="0"/>
              <a:t> </a:t>
            </a:r>
            <a:r>
              <a:rPr lang="ru-RU" sz="2100" dirty="0" err="1" smtClean="0"/>
              <a:t>середовища</a:t>
            </a:r>
            <a:r>
              <a:rPr lang="ru-RU" sz="2100" dirty="0" smtClean="0"/>
              <a:t> </a:t>
            </a:r>
            <a:r>
              <a:rPr lang="ru-RU" sz="2100" dirty="0" err="1" smtClean="0"/>
              <a:t>організму</a:t>
            </a:r>
            <a:r>
              <a:rPr lang="ru-RU" sz="2100" dirty="0" smtClean="0"/>
              <a:t> </a:t>
            </a:r>
            <a:r>
              <a:rPr lang="ru-RU" sz="2100" dirty="0" err="1" smtClean="0"/>
              <a:t>сприймаються</a:t>
            </a:r>
            <a:r>
              <a:rPr lang="ru-RU" sz="2100" dirty="0" smtClean="0"/>
              <a:t> </a:t>
            </a:r>
            <a:r>
              <a:rPr lang="ru-RU" sz="2100" dirty="0" smtClean="0"/>
              <a:t>рецепторами </a:t>
            </a:r>
            <a:r>
              <a:rPr lang="ru-RU" sz="2100" dirty="0" err="1" smtClean="0"/>
              <a:t>і</a:t>
            </a:r>
            <a:r>
              <a:rPr lang="ru-RU" sz="2100" dirty="0" smtClean="0"/>
              <a:t> </a:t>
            </a:r>
            <a:r>
              <a:rPr lang="ru-RU" sz="2100" dirty="0" err="1" smtClean="0"/>
              <a:t>стають</a:t>
            </a:r>
            <a:r>
              <a:rPr lang="ru-RU" sz="2100" dirty="0" smtClean="0"/>
              <a:t> </a:t>
            </a:r>
            <a:r>
              <a:rPr lang="ru-RU" sz="2100" dirty="0" err="1" smtClean="0"/>
              <a:t>джерелами</a:t>
            </a:r>
            <a:r>
              <a:rPr lang="ru-RU" sz="2100" dirty="0" smtClean="0"/>
              <a:t> </a:t>
            </a:r>
            <a:r>
              <a:rPr lang="ru-RU" sz="2100" dirty="0" err="1" smtClean="0"/>
              <a:t>імпульсів</a:t>
            </a:r>
            <a:r>
              <a:rPr lang="ru-RU" sz="2100" dirty="0" smtClean="0"/>
              <a:t>, </a:t>
            </a:r>
            <a:r>
              <a:rPr lang="ru-RU" sz="2100" dirty="0" err="1" smtClean="0"/>
              <a:t>які</a:t>
            </a:r>
            <a:r>
              <a:rPr lang="ru-RU" sz="2100" dirty="0" smtClean="0"/>
              <a:t> </a:t>
            </a:r>
            <a:r>
              <a:rPr lang="ru-RU" sz="2100" dirty="0" err="1" smtClean="0"/>
              <a:t>надходять</a:t>
            </a:r>
            <a:r>
              <a:rPr lang="ru-RU" sz="2100" dirty="0" smtClean="0"/>
              <a:t> у  кору </a:t>
            </a:r>
            <a:r>
              <a:rPr lang="ru-RU" sz="2100" dirty="0" smtClean="0"/>
              <a:t>великих </a:t>
            </a:r>
            <a:r>
              <a:rPr lang="ru-RU" sz="2100" dirty="0" err="1" smtClean="0"/>
              <a:t>півкуль</a:t>
            </a:r>
            <a:r>
              <a:rPr lang="ru-RU" sz="2100" dirty="0" smtClean="0"/>
              <a:t>. Тут </a:t>
            </a:r>
            <a:r>
              <a:rPr lang="ru-RU" sz="2100" dirty="0" smtClean="0"/>
              <a:t>вони  </a:t>
            </a:r>
            <a:r>
              <a:rPr lang="ru-RU" sz="2100" dirty="0" err="1" smtClean="0"/>
              <a:t>аналізуються</a:t>
            </a:r>
            <a:r>
              <a:rPr lang="ru-RU" sz="2100" dirty="0" smtClean="0"/>
              <a:t>,  </a:t>
            </a:r>
            <a:r>
              <a:rPr lang="ru-RU" sz="2100" dirty="0" err="1" smtClean="0"/>
              <a:t>розрізняються</a:t>
            </a:r>
            <a:r>
              <a:rPr lang="ru-RU" sz="2100" dirty="0" smtClean="0"/>
              <a:t>  </a:t>
            </a:r>
            <a:r>
              <a:rPr lang="ru-RU" sz="2100" dirty="0" err="1" smtClean="0"/>
              <a:t>і</a:t>
            </a:r>
            <a:r>
              <a:rPr lang="ru-RU" sz="2100" dirty="0" smtClean="0"/>
              <a:t>  </a:t>
            </a:r>
            <a:r>
              <a:rPr lang="ru-RU" sz="2100" dirty="0" err="1" smtClean="0"/>
              <a:t>синтезуються</a:t>
            </a:r>
            <a:r>
              <a:rPr lang="ru-RU" sz="2100" dirty="0" smtClean="0"/>
              <a:t>, </a:t>
            </a:r>
            <a:r>
              <a:rPr lang="ru-RU" sz="2100" dirty="0" err="1" smtClean="0"/>
              <a:t>з’єднуються</a:t>
            </a:r>
            <a:r>
              <a:rPr lang="ru-RU" sz="2100" dirty="0" smtClean="0"/>
              <a:t>,  </a:t>
            </a:r>
            <a:r>
              <a:rPr lang="ru-RU" sz="2100" dirty="0" err="1" smtClean="0"/>
              <a:t>узагальнюються</a:t>
            </a:r>
            <a:r>
              <a:rPr lang="ru-RU" sz="2100" dirty="0" smtClean="0"/>
              <a:t>. </a:t>
            </a:r>
            <a:r>
              <a:rPr lang="ru-RU" sz="2100" dirty="0" err="1" smtClean="0"/>
              <a:t>Здатність</a:t>
            </a:r>
            <a:r>
              <a:rPr lang="ru-RU" sz="2100" dirty="0" smtClean="0"/>
              <a:t> кори </a:t>
            </a:r>
            <a:r>
              <a:rPr lang="ru-RU" sz="2100" i="1" dirty="0" err="1" smtClean="0"/>
              <a:t>розділяти</a:t>
            </a:r>
            <a:r>
              <a:rPr lang="ru-RU" sz="2100" dirty="0" smtClean="0"/>
              <a:t>,  </a:t>
            </a:r>
            <a:r>
              <a:rPr lang="ru-RU" sz="2100" i="1" dirty="0" err="1" smtClean="0"/>
              <a:t>виділяти</a:t>
            </a:r>
            <a:r>
              <a:rPr lang="ru-RU" sz="2100" dirty="0" smtClean="0"/>
              <a:t>  </a:t>
            </a:r>
            <a:r>
              <a:rPr lang="ru-RU" sz="2100" dirty="0" err="1" smtClean="0"/>
              <a:t>і</a:t>
            </a:r>
            <a:r>
              <a:rPr lang="ru-RU" sz="2100" dirty="0" smtClean="0"/>
              <a:t> </a:t>
            </a:r>
            <a:r>
              <a:rPr lang="ru-RU" sz="2100" i="1" dirty="0" err="1" smtClean="0"/>
              <a:t>розрізняти</a:t>
            </a:r>
            <a:r>
              <a:rPr lang="ru-RU" sz="2100" dirty="0" smtClean="0"/>
              <a:t> </a:t>
            </a:r>
            <a:r>
              <a:rPr lang="ru-RU" sz="2100" dirty="0" err="1" smtClean="0"/>
              <a:t>окремі</a:t>
            </a:r>
            <a:r>
              <a:rPr lang="ru-RU" sz="2100" dirty="0" smtClean="0"/>
              <a:t>  </a:t>
            </a:r>
            <a:r>
              <a:rPr lang="ru-RU" sz="2100" dirty="0" err="1" smtClean="0"/>
              <a:t>подразники</a:t>
            </a:r>
            <a:r>
              <a:rPr lang="ru-RU" sz="2100" dirty="0" smtClean="0"/>
              <a:t>, </a:t>
            </a:r>
            <a:r>
              <a:rPr lang="ru-RU" sz="2100" dirty="0" err="1" smtClean="0"/>
              <a:t>диференціювати</a:t>
            </a:r>
            <a:r>
              <a:rPr lang="ru-RU" sz="2100" dirty="0" smtClean="0"/>
              <a:t> </a:t>
            </a:r>
            <a:r>
              <a:rPr lang="ru-RU" sz="2100" dirty="0" err="1" smtClean="0"/>
              <a:t>їх</a:t>
            </a:r>
            <a:r>
              <a:rPr lang="ru-RU" sz="2100" dirty="0" smtClean="0"/>
              <a:t> </a:t>
            </a:r>
            <a:r>
              <a:rPr lang="ru-RU" sz="2100" dirty="0" err="1" smtClean="0"/>
              <a:t>і</a:t>
            </a:r>
            <a:r>
              <a:rPr lang="ru-RU" sz="2100" dirty="0" smtClean="0"/>
              <a:t> </a:t>
            </a:r>
            <a:r>
              <a:rPr lang="ru-RU" sz="2100" dirty="0" err="1" smtClean="0"/>
              <a:t>є</a:t>
            </a:r>
            <a:r>
              <a:rPr lang="ru-RU" sz="2100" dirty="0" smtClean="0"/>
              <a:t> </a:t>
            </a:r>
            <a:r>
              <a:rPr lang="ru-RU" sz="2100" b="1" dirty="0" err="1" smtClean="0"/>
              <a:t>прояв</a:t>
            </a:r>
            <a:r>
              <a:rPr lang="ru-RU" sz="2100" b="1" dirty="0" smtClean="0"/>
              <a:t>  </a:t>
            </a:r>
            <a:r>
              <a:rPr lang="ru-RU" sz="2100" b="1" dirty="0" err="1" smtClean="0"/>
              <a:t>аналітичної</a:t>
            </a:r>
            <a:r>
              <a:rPr lang="ru-RU" sz="2100" b="1" dirty="0" smtClean="0"/>
              <a:t> </a:t>
            </a:r>
            <a:r>
              <a:rPr lang="ru-RU" sz="2100" b="1" dirty="0" err="1" smtClean="0"/>
              <a:t>діяльності</a:t>
            </a:r>
            <a:r>
              <a:rPr lang="ru-RU" sz="2100" b="1" dirty="0" smtClean="0"/>
              <a:t> </a:t>
            </a:r>
            <a:r>
              <a:rPr lang="ru-RU" sz="2100" b="1" dirty="0" err="1" smtClean="0"/>
              <a:t>кори</a:t>
            </a:r>
            <a:r>
              <a:rPr lang="ru-RU" sz="2100" b="1" dirty="0" smtClean="0"/>
              <a:t> </a:t>
            </a:r>
            <a:r>
              <a:rPr lang="ru-RU" sz="2100" b="1" dirty="0" smtClean="0"/>
              <a:t>головного </a:t>
            </a:r>
            <a:r>
              <a:rPr lang="ru-RU" sz="2100" b="1" dirty="0" err="1" smtClean="0"/>
              <a:t>мозку</a:t>
            </a:r>
            <a:r>
              <a:rPr lang="ru-RU" sz="2100" b="1" dirty="0" smtClean="0"/>
              <a:t>. </a:t>
            </a:r>
          </a:p>
          <a:p>
            <a:r>
              <a:rPr lang="ru-RU" sz="2100" dirty="0" err="1" smtClean="0"/>
              <a:t>Спочатку</a:t>
            </a:r>
            <a:r>
              <a:rPr lang="ru-RU" sz="2100" dirty="0" smtClean="0"/>
              <a:t>  </a:t>
            </a:r>
            <a:r>
              <a:rPr lang="ru-RU" sz="2100" dirty="0" err="1" smtClean="0"/>
              <a:t>подразнення</a:t>
            </a:r>
            <a:r>
              <a:rPr lang="ru-RU" sz="2100" dirty="0" smtClean="0"/>
              <a:t>  </a:t>
            </a:r>
            <a:r>
              <a:rPr lang="ru-RU" sz="2100" dirty="0" err="1" smtClean="0"/>
              <a:t>аналізуються</a:t>
            </a:r>
            <a:r>
              <a:rPr lang="ru-RU" sz="2100" dirty="0" smtClean="0"/>
              <a:t> в рецепторах, </a:t>
            </a:r>
            <a:r>
              <a:rPr lang="ru-RU" sz="2100" dirty="0" err="1" smtClean="0"/>
              <a:t>які</a:t>
            </a:r>
            <a:r>
              <a:rPr lang="ru-RU" sz="2100" dirty="0" smtClean="0"/>
              <a:t> </a:t>
            </a:r>
            <a:r>
              <a:rPr lang="ru-RU" sz="2100" dirty="0" err="1" smtClean="0"/>
              <a:t>спеціалізуються</a:t>
            </a:r>
            <a:r>
              <a:rPr lang="ru-RU" sz="2100" dirty="0" smtClean="0"/>
              <a:t> на </a:t>
            </a:r>
            <a:r>
              <a:rPr lang="ru-RU" sz="2100" dirty="0" err="1" smtClean="0"/>
              <a:t>світлових</a:t>
            </a:r>
            <a:r>
              <a:rPr lang="ru-RU" sz="2100" dirty="0" smtClean="0"/>
              <a:t>, </a:t>
            </a:r>
            <a:r>
              <a:rPr lang="ru-RU" sz="2100" dirty="0" err="1" smtClean="0"/>
              <a:t>звукових</a:t>
            </a:r>
            <a:r>
              <a:rPr lang="ru-RU" sz="2100" dirty="0" smtClean="0"/>
              <a:t> </a:t>
            </a:r>
            <a:r>
              <a:rPr lang="ru-RU" sz="2100" dirty="0" err="1" smtClean="0"/>
              <a:t>подразниках</a:t>
            </a:r>
            <a:r>
              <a:rPr lang="ru-RU" sz="2100" dirty="0" smtClean="0"/>
              <a:t>  </a:t>
            </a:r>
            <a:r>
              <a:rPr lang="ru-RU" sz="2100" dirty="0" err="1" smtClean="0"/>
              <a:t>тощо</a:t>
            </a:r>
            <a:r>
              <a:rPr lang="ru-RU" sz="2100" dirty="0" smtClean="0"/>
              <a:t>. </a:t>
            </a:r>
            <a:r>
              <a:rPr lang="ru-RU" sz="2100" dirty="0" err="1" smtClean="0"/>
              <a:t>Вищі</a:t>
            </a:r>
            <a:r>
              <a:rPr lang="ru-RU" sz="2100" dirty="0" smtClean="0"/>
              <a:t> </a:t>
            </a:r>
            <a:r>
              <a:rPr lang="ru-RU" sz="2100" dirty="0" err="1" smtClean="0"/>
              <a:t>форми</a:t>
            </a:r>
            <a:r>
              <a:rPr lang="ru-RU" sz="2100" dirty="0" smtClean="0"/>
              <a:t> </a:t>
            </a:r>
            <a:r>
              <a:rPr lang="ru-RU" sz="2100" dirty="0" err="1" smtClean="0"/>
              <a:t>аналізу</a:t>
            </a:r>
            <a:r>
              <a:rPr lang="ru-RU" sz="2100" dirty="0" smtClean="0"/>
              <a:t> </a:t>
            </a:r>
            <a:r>
              <a:rPr lang="ru-RU" sz="2100" dirty="0" err="1" smtClean="0"/>
              <a:t>здійснюються</a:t>
            </a:r>
            <a:r>
              <a:rPr lang="ru-RU" sz="2100" dirty="0" smtClean="0"/>
              <a:t> в </a:t>
            </a:r>
            <a:r>
              <a:rPr lang="ru-RU" sz="2100" dirty="0" err="1" smtClean="0"/>
              <a:t>корі</a:t>
            </a:r>
            <a:r>
              <a:rPr lang="ru-RU" sz="2100" dirty="0" smtClean="0"/>
              <a:t> </a:t>
            </a:r>
            <a:r>
              <a:rPr lang="ru-RU" sz="2100" dirty="0" smtClean="0"/>
              <a:t>великих </a:t>
            </a:r>
            <a:r>
              <a:rPr lang="ru-RU" sz="2100" dirty="0" err="1" smtClean="0"/>
              <a:t>півкуль</a:t>
            </a:r>
            <a:r>
              <a:rPr lang="ru-RU" sz="2100" dirty="0" smtClean="0"/>
              <a:t>. </a:t>
            </a:r>
            <a:r>
              <a:rPr lang="ru-RU" sz="2100" dirty="0" err="1" smtClean="0"/>
              <a:t>Аналітична</a:t>
            </a:r>
            <a:r>
              <a:rPr lang="ru-RU" sz="2100" dirty="0" smtClean="0"/>
              <a:t> </a:t>
            </a:r>
            <a:r>
              <a:rPr lang="ru-RU" sz="2100" dirty="0" err="1" smtClean="0"/>
              <a:t>діяльність</a:t>
            </a:r>
            <a:r>
              <a:rPr lang="ru-RU" sz="2100" dirty="0" smtClean="0"/>
              <a:t> кори головного </a:t>
            </a:r>
            <a:r>
              <a:rPr lang="ru-RU" sz="2100" dirty="0" err="1" smtClean="0"/>
              <a:t>мозку</a:t>
            </a:r>
            <a:r>
              <a:rPr lang="ru-RU" sz="2100" dirty="0" smtClean="0"/>
              <a:t> </a:t>
            </a:r>
            <a:r>
              <a:rPr lang="ru-RU" sz="2100" dirty="0" err="1" smtClean="0"/>
              <a:t>нерозривно</a:t>
            </a:r>
            <a:r>
              <a:rPr lang="ru-RU" sz="2100" dirty="0" smtClean="0"/>
              <a:t> </a:t>
            </a:r>
            <a:r>
              <a:rPr lang="ru-RU" sz="2100" dirty="0" err="1" smtClean="0"/>
              <a:t>пов’язана</a:t>
            </a:r>
            <a:r>
              <a:rPr lang="ru-RU" sz="2100" dirty="0" smtClean="0"/>
              <a:t> </a:t>
            </a:r>
            <a:r>
              <a:rPr lang="ru-RU" sz="2100" dirty="0" err="1" smtClean="0"/>
              <a:t>з</a:t>
            </a:r>
            <a:r>
              <a:rPr lang="ru-RU" sz="2100" dirty="0" smtClean="0"/>
              <a:t> </a:t>
            </a:r>
            <a:r>
              <a:rPr lang="ru-RU" sz="2100" dirty="0" err="1" smtClean="0"/>
              <a:t>її</a:t>
            </a:r>
            <a:r>
              <a:rPr lang="ru-RU" sz="2100" dirty="0" smtClean="0"/>
              <a:t> синтетичною </a:t>
            </a:r>
            <a:r>
              <a:rPr lang="ru-RU" sz="2100" dirty="0" err="1" smtClean="0"/>
              <a:t>діяльністю</a:t>
            </a:r>
            <a:r>
              <a:rPr lang="ru-RU" sz="2100" dirty="0" smtClean="0"/>
              <a:t>, </a:t>
            </a:r>
            <a:r>
              <a:rPr lang="ru-RU" sz="2100" dirty="0" err="1" smtClean="0"/>
              <a:t>що</a:t>
            </a:r>
            <a:r>
              <a:rPr lang="ru-RU" sz="2100" dirty="0" smtClean="0"/>
              <a:t> </a:t>
            </a:r>
            <a:r>
              <a:rPr lang="ru-RU" sz="2100" dirty="0" err="1" smtClean="0"/>
              <a:t>відображається</a:t>
            </a:r>
            <a:r>
              <a:rPr lang="ru-RU" sz="2100" dirty="0" smtClean="0"/>
              <a:t>  в </a:t>
            </a:r>
            <a:r>
              <a:rPr lang="ru-RU" sz="2100" dirty="0" err="1" smtClean="0"/>
              <a:t>об’єднанні</a:t>
            </a:r>
            <a:r>
              <a:rPr lang="ru-RU" sz="2100" dirty="0" smtClean="0"/>
              <a:t>, </a:t>
            </a:r>
            <a:r>
              <a:rPr lang="ru-RU" sz="2100" dirty="0" err="1" smtClean="0"/>
              <a:t>узагальненні</a:t>
            </a:r>
            <a:r>
              <a:rPr lang="ru-RU" sz="2100" dirty="0" smtClean="0"/>
              <a:t> </a:t>
            </a:r>
            <a:r>
              <a:rPr lang="ru-RU" sz="2100" dirty="0" err="1" smtClean="0"/>
              <a:t>збудження</a:t>
            </a:r>
            <a:r>
              <a:rPr lang="ru-RU" sz="2100" dirty="0" smtClean="0"/>
              <a:t>, яке </a:t>
            </a:r>
            <a:r>
              <a:rPr lang="ru-RU" sz="2100" dirty="0" err="1" smtClean="0"/>
              <a:t>виникає</a:t>
            </a:r>
            <a:r>
              <a:rPr lang="ru-RU" sz="2100" dirty="0" smtClean="0"/>
              <a:t> в </a:t>
            </a:r>
            <a:r>
              <a:rPr lang="ru-RU" sz="2100" dirty="0" err="1" smtClean="0"/>
              <a:t>різних</a:t>
            </a:r>
            <a:r>
              <a:rPr lang="ru-RU" sz="2100" dirty="0" smtClean="0"/>
              <a:t> </a:t>
            </a:r>
            <a:r>
              <a:rPr lang="ru-RU" sz="2100" dirty="0" err="1" smtClean="0"/>
              <a:t>її</a:t>
            </a:r>
            <a:r>
              <a:rPr lang="ru-RU" sz="2100" dirty="0" smtClean="0"/>
              <a:t> </a:t>
            </a:r>
            <a:r>
              <a:rPr lang="ru-RU" sz="2100" dirty="0" err="1" smtClean="0"/>
              <a:t>ділянках</a:t>
            </a:r>
            <a:r>
              <a:rPr lang="ru-RU" sz="2100" dirty="0" smtClean="0"/>
              <a:t> </a:t>
            </a:r>
            <a:r>
              <a:rPr lang="ru-RU" sz="2100" dirty="0" err="1" smtClean="0"/>
              <a:t>під</a:t>
            </a:r>
            <a:r>
              <a:rPr lang="ru-RU" sz="2100" dirty="0" smtClean="0"/>
              <a:t> </a:t>
            </a:r>
            <a:r>
              <a:rPr lang="ru-RU" sz="2100" dirty="0" err="1" smtClean="0"/>
              <a:t>дією</a:t>
            </a:r>
            <a:r>
              <a:rPr lang="ru-RU" sz="2100" dirty="0" smtClean="0"/>
              <a:t>  </a:t>
            </a:r>
            <a:r>
              <a:rPr lang="ru-RU" sz="2100" dirty="0" err="1" smtClean="0"/>
              <a:t>багатьох</a:t>
            </a:r>
            <a:r>
              <a:rPr lang="ru-RU" sz="2100" dirty="0" smtClean="0"/>
              <a:t> </a:t>
            </a:r>
            <a:r>
              <a:rPr lang="ru-RU" sz="2100" dirty="0" err="1" smtClean="0"/>
              <a:t>подразників</a:t>
            </a:r>
            <a:r>
              <a:rPr lang="ru-RU" sz="2100" dirty="0" smtClean="0"/>
              <a:t>. Як приклад </a:t>
            </a:r>
            <a:r>
              <a:rPr lang="ru-RU" sz="2100" dirty="0" err="1" smtClean="0"/>
              <a:t>синтетичної</a:t>
            </a:r>
            <a:r>
              <a:rPr lang="ru-RU" sz="2100" dirty="0" smtClean="0"/>
              <a:t>  </a:t>
            </a:r>
            <a:r>
              <a:rPr lang="ru-RU" sz="2100" dirty="0" err="1" smtClean="0"/>
              <a:t>діяльності</a:t>
            </a:r>
            <a:r>
              <a:rPr lang="ru-RU" sz="2100" dirty="0" smtClean="0"/>
              <a:t> кори великих </a:t>
            </a:r>
            <a:r>
              <a:rPr lang="ru-RU" sz="2100" dirty="0" err="1" smtClean="0"/>
              <a:t>півкуль</a:t>
            </a:r>
            <a:r>
              <a:rPr lang="ru-RU" sz="2100" dirty="0" smtClean="0"/>
              <a:t> </a:t>
            </a:r>
            <a:r>
              <a:rPr lang="ru-RU" sz="2100" dirty="0" err="1" smtClean="0"/>
              <a:t>можна</a:t>
            </a:r>
            <a:r>
              <a:rPr lang="ru-RU" sz="2100" dirty="0" smtClean="0"/>
              <a:t> </a:t>
            </a:r>
            <a:r>
              <a:rPr lang="ru-RU" sz="2100" dirty="0" smtClean="0"/>
              <a:t>привести </a:t>
            </a:r>
            <a:r>
              <a:rPr lang="ru-RU" sz="2100" dirty="0" err="1" smtClean="0"/>
              <a:t>утворення</a:t>
            </a:r>
            <a:r>
              <a:rPr lang="ru-RU" sz="2100" dirty="0" smtClean="0"/>
              <a:t>  часового </a:t>
            </a:r>
            <a:r>
              <a:rPr lang="ru-RU" sz="2100" dirty="0" err="1" smtClean="0"/>
              <a:t>зв’язку</a:t>
            </a:r>
            <a:r>
              <a:rPr lang="ru-RU" sz="2100" dirty="0" smtClean="0"/>
              <a:t>, </a:t>
            </a:r>
            <a:r>
              <a:rPr lang="ru-RU" sz="2100" dirty="0" err="1" smtClean="0"/>
              <a:t>який</a:t>
            </a:r>
            <a:r>
              <a:rPr lang="ru-RU" sz="2100" dirty="0" smtClean="0"/>
              <a:t>  </a:t>
            </a:r>
            <a:r>
              <a:rPr lang="ru-RU" sz="2100" dirty="0" err="1" smtClean="0"/>
              <a:t>є</a:t>
            </a:r>
            <a:r>
              <a:rPr lang="ru-RU" sz="2100" dirty="0" smtClean="0"/>
              <a:t>  основою  </a:t>
            </a:r>
            <a:r>
              <a:rPr lang="ru-RU" sz="2100" dirty="0" err="1" smtClean="0"/>
              <a:t>вироблення</a:t>
            </a:r>
            <a:r>
              <a:rPr lang="ru-RU" sz="2100" dirty="0" smtClean="0"/>
              <a:t> </a:t>
            </a:r>
            <a:r>
              <a:rPr lang="ru-RU" sz="2100" dirty="0" err="1" smtClean="0"/>
              <a:t>умовного</a:t>
            </a:r>
            <a:r>
              <a:rPr lang="ru-RU" sz="2100" dirty="0" smtClean="0"/>
              <a:t> </a:t>
            </a:r>
            <a:r>
              <a:rPr lang="ru-RU" sz="2100" dirty="0" smtClean="0"/>
              <a:t>рефлексу</a:t>
            </a:r>
            <a:r>
              <a:rPr lang="ru-RU" sz="2100" dirty="0" smtClean="0"/>
              <a:t>. </a:t>
            </a:r>
            <a:r>
              <a:rPr lang="ru-RU" sz="2100" dirty="0" smtClean="0"/>
              <a:t>У </a:t>
            </a:r>
            <a:r>
              <a:rPr lang="ru-RU" sz="2100" dirty="0" err="1" smtClean="0"/>
              <a:t>основі</a:t>
            </a:r>
            <a:r>
              <a:rPr lang="ru-RU" sz="2100" dirty="0" smtClean="0"/>
              <a:t> </a:t>
            </a:r>
            <a:r>
              <a:rPr lang="ru-RU" sz="2100" dirty="0" err="1" smtClean="0"/>
              <a:t>узагальнення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лежить</a:t>
            </a:r>
            <a:r>
              <a:rPr lang="ru-RU" sz="2100" dirty="0" smtClean="0"/>
              <a:t> </a:t>
            </a:r>
            <a:r>
              <a:rPr lang="ru-RU" sz="2100" dirty="0" err="1" smtClean="0"/>
              <a:t>процес</a:t>
            </a:r>
            <a:r>
              <a:rPr lang="ru-RU" sz="2100" dirty="0" smtClean="0"/>
              <a:t> </a:t>
            </a:r>
            <a:r>
              <a:rPr lang="ru-RU" sz="2100" dirty="0" err="1" smtClean="0"/>
              <a:t>іррадіації</a:t>
            </a:r>
            <a:r>
              <a:rPr lang="ru-RU" sz="2100" dirty="0" smtClean="0"/>
              <a:t> </a:t>
            </a:r>
            <a:r>
              <a:rPr lang="ru-RU" sz="2100" dirty="0" err="1" smtClean="0"/>
              <a:t>збудження</a:t>
            </a:r>
            <a:r>
              <a:rPr lang="ru-RU" sz="2100" dirty="0" smtClean="0"/>
              <a:t>, </a:t>
            </a:r>
            <a:r>
              <a:rPr lang="ru-RU" sz="2100" dirty="0" err="1" smtClean="0"/>
              <a:t>тобто</a:t>
            </a:r>
            <a:r>
              <a:rPr lang="ru-RU" sz="2100" dirty="0" smtClean="0"/>
              <a:t> </a:t>
            </a:r>
            <a:r>
              <a:rPr lang="ru-RU" sz="2100" dirty="0" err="1" smtClean="0"/>
              <a:t>поширення</a:t>
            </a:r>
            <a:r>
              <a:rPr lang="ru-RU" sz="2100" dirty="0" smtClean="0"/>
              <a:t> на </a:t>
            </a:r>
            <a:r>
              <a:rPr lang="ru-RU" sz="2100" dirty="0" err="1" smtClean="0"/>
              <a:t>певну</a:t>
            </a:r>
            <a:r>
              <a:rPr lang="ru-RU" sz="2100" dirty="0" smtClean="0"/>
              <a:t> </a:t>
            </a:r>
            <a:r>
              <a:rPr lang="ru-RU" sz="2100" dirty="0" err="1" smtClean="0"/>
              <a:t>відстань</a:t>
            </a:r>
            <a:r>
              <a:rPr lang="ru-RU" sz="2100" dirty="0" smtClean="0"/>
              <a:t> </a:t>
            </a:r>
            <a:r>
              <a:rPr lang="ru-RU" sz="2100" dirty="0" err="1" smtClean="0"/>
              <a:t>з</a:t>
            </a:r>
            <a:r>
              <a:rPr lang="ru-RU" sz="2100" dirty="0" smtClean="0"/>
              <a:t> </a:t>
            </a:r>
            <a:r>
              <a:rPr lang="ru-RU" sz="2100" dirty="0" err="1" smtClean="0"/>
              <a:t>місця</a:t>
            </a:r>
            <a:r>
              <a:rPr lang="ru-RU" sz="2100" dirty="0" smtClean="0"/>
              <a:t> </a:t>
            </a:r>
            <a:r>
              <a:rPr lang="ru-RU" sz="2100" dirty="0" err="1" smtClean="0"/>
              <a:t>свого</a:t>
            </a:r>
            <a:r>
              <a:rPr lang="ru-RU" sz="2100" dirty="0" smtClean="0"/>
              <a:t> </a:t>
            </a:r>
            <a:r>
              <a:rPr lang="ru-RU" sz="2100" dirty="0" err="1" smtClean="0"/>
              <a:t>виникнення</a:t>
            </a:r>
            <a:r>
              <a:rPr lang="ru-RU" sz="2100" dirty="0" smtClean="0"/>
              <a:t>.  </a:t>
            </a:r>
            <a:r>
              <a:rPr lang="ru-RU" sz="2100" dirty="0" err="1" smtClean="0"/>
              <a:t>Аналіз</a:t>
            </a:r>
            <a:r>
              <a:rPr lang="ru-RU" sz="2100" dirty="0" smtClean="0"/>
              <a:t> </a:t>
            </a:r>
            <a:r>
              <a:rPr lang="ru-RU" sz="2100" dirty="0" err="1" smtClean="0"/>
              <a:t>і</a:t>
            </a:r>
            <a:r>
              <a:rPr lang="ru-RU" sz="2100" dirty="0" smtClean="0"/>
              <a:t> синтез </a:t>
            </a:r>
            <a:r>
              <a:rPr lang="ru-RU" sz="2100" dirty="0" err="1" smtClean="0"/>
              <a:t>пов’язані</a:t>
            </a:r>
            <a:r>
              <a:rPr lang="ru-RU" sz="2100" dirty="0" smtClean="0"/>
              <a:t> </a:t>
            </a:r>
            <a:r>
              <a:rPr lang="ru-RU" sz="2100" dirty="0" err="1" smtClean="0"/>
              <a:t>між</a:t>
            </a:r>
            <a:r>
              <a:rPr lang="ru-RU" sz="2100" dirty="0" smtClean="0"/>
              <a:t> собою,  тому  в </a:t>
            </a:r>
            <a:r>
              <a:rPr lang="ru-RU" sz="2100" dirty="0" err="1" smtClean="0"/>
              <a:t>корі</a:t>
            </a:r>
            <a:r>
              <a:rPr lang="ru-RU" sz="2100" dirty="0" smtClean="0"/>
              <a:t>  головного </a:t>
            </a:r>
            <a:r>
              <a:rPr lang="ru-RU" sz="2100" dirty="0" err="1" smtClean="0"/>
              <a:t>мозку</a:t>
            </a:r>
            <a:r>
              <a:rPr lang="ru-RU" sz="2100" dirty="0" smtClean="0"/>
              <a:t> </a:t>
            </a:r>
            <a:r>
              <a:rPr lang="ru-RU" sz="2100" dirty="0" err="1" smtClean="0"/>
              <a:t>відбувається</a:t>
            </a:r>
            <a:r>
              <a:rPr lang="ru-RU" sz="2100" dirty="0" smtClean="0"/>
              <a:t> </a:t>
            </a:r>
            <a:r>
              <a:rPr lang="ru-RU" sz="2100" dirty="0" smtClean="0"/>
              <a:t>складна </a:t>
            </a:r>
            <a:r>
              <a:rPr lang="ru-RU" sz="2100" dirty="0" err="1" smtClean="0"/>
              <a:t>аналітико-синтетична</a:t>
            </a:r>
            <a:r>
              <a:rPr lang="ru-RU" sz="2100" dirty="0" smtClean="0"/>
              <a:t> </a:t>
            </a:r>
            <a:r>
              <a:rPr lang="ru-RU" sz="2100" dirty="0" err="1" smtClean="0"/>
              <a:t>діяльність</a:t>
            </a:r>
            <a:r>
              <a:rPr lang="ru-RU" sz="2100" dirty="0" smtClean="0"/>
              <a:t>. </a:t>
            </a:r>
            <a:endParaRPr lang="ru-RU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0"/>
            <a:ext cx="8244408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ru-RU" b="1" dirty="0" err="1" smtClean="0"/>
              <a:t>Динамічний</a:t>
            </a:r>
            <a:r>
              <a:rPr lang="ru-RU" b="1" dirty="0" smtClean="0"/>
              <a:t> стереотип.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не  </a:t>
            </a:r>
            <a:r>
              <a:rPr lang="ru-RU" dirty="0" err="1" smtClean="0"/>
              <a:t>поодинокими</a:t>
            </a:r>
            <a:r>
              <a:rPr lang="ru-RU" dirty="0" smtClean="0"/>
              <a:t> </a:t>
            </a:r>
            <a:r>
              <a:rPr lang="ru-RU" dirty="0" err="1" smtClean="0"/>
              <a:t>подразниками</a:t>
            </a:r>
            <a:r>
              <a:rPr lang="ru-RU" dirty="0" smtClean="0"/>
              <a:t>, а </a:t>
            </a:r>
            <a:r>
              <a:rPr lang="ru-RU" dirty="0" err="1" smtClean="0"/>
              <a:t>зазвичай</a:t>
            </a:r>
            <a:r>
              <a:rPr lang="ru-RU" dirty="0" smtClean="0"/>
              <a:t> системою </a:t>
            </a:r>
            <a:r>
              <a:rPr lang="ru-RU" dirty="0" err="1" smtClean="0"/>
              <a:t>одночасних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послідовних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. </a:t>
            </a:r>
            <a:r>
              <a:rPr lang="ru-RU" dirty="0" err="1" smtClean="0"/>
              <a:t>Якщосистема</a:t>
            </a:r>
            <a:r>
              <a:rPr lang="ru-RU" dirty="0" smtClean="0"/>
              <a:t> </a:t>
            </a:r>
            <a:r>
              <a:rPr lang="ru-RU" dirty="0" err="1" smtClean="0"/>
              <a:t>послідовних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 часто </a:t>
            </a:r>
            <a:r>
              <a:rPr lang="ru-RU" dirty="0" err="1" smtClean="0"/>
              <a:t>повторюється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утвореннясистемності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динамічного</a:t>
            </a:r>
            <a:r>
              <a:rPr lang="ru-RU" dirty="0" smtClean="0"/>
              <a:t> стереотипу в </a:t>
            </a:r>
            <a:r>
              <a:rPr lang="ru-RU" dirty="0" err="1" smtClean="0"/>
              <a:t>діяльності</a:t>
            </a:r>
            <a:r>
              <a:rPr lang="ru-RU" dirty="0" smtClean="0"/>
              <a:t> кори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smtClean="0"/>
              <a:t>Таким чином, </a:t>
            </a:r>
            <a:r>
              <a:rPr lang="ru-RU" i="1" dirty="0" err="1" smtClean="0"/>
              <a:t>динамічний</a:t>
            </a:r>
            <a:r>
              <a:rPr lang="ru-RU" i="1" dirty="0" smtClean="0"/>
              <a:t> стереотип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послідовним</a:t>
            </a:r>
            <a:r>
              <a:rPr lang="ru-RU" dirty="0" smtClean="0"/>
              <a:t> </a:t>
            </a:r>
            <a:r>
              <a:rPr lang="ru-RU" dirty="0" err="1" smtClean="0"/>
              <a:t>ланцюгом</a:t>
            </a:r>
            <a:r>
              <a:rPr lang="ru-RU" dirty="0" smtClean="0"/>
              <a:t> </a:t>
            </a:r>
            <a:r>
              <a:rPr lang="ru-RU" dirty="0" err="1" smtClean="0"/>
              <a:t>умовно-рефлекторних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здійснюються</a:t>
            </a:r>
            <a:r>
              <a:rPr lang="ru-RU" dirty="0" smtClean="0"/>
              <a:t> в  точно  </a:t>
            </a:r>
            <a:r>
              <a:rPr lang="ru-RU" dirty="0" err="1" smtClean="0"/>
              <a:t>визначеному</a:t>
            </a:r>
            <a:r>
              <a:rPr lang="ru-RU" dirty="0" smtClean="0"/>
              <a:t>, </a:t>
            </a:r>
            <a:r>
              <a:rPr lang="ru-RU" dirty="0" err="1" smtClean="0"/>
              <a:t>закріпленому</a:t>
            </a:r>
            <a:r>
              <a:rPr lang="ru-RU" dirty="0" smtClean="0"/>
              <a:t> в </a:t>
            </a:r>
            <a:r>
              <a:rPr lang="ru-RU" dirty="0" err="1" smtClean="0"/>
              <a:t>часі</a:t>
            </a:r>
            <a:r>
              <a:rPr lang="ru-RU" dirty="0" smtClean="0"/>
              <a:t> </a:t>
            </a:r>
            <a:r>
              <a:rPr lang="ru-RU" dirty="0" smtClean="0"/>
              <a:t>порядку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складної</a:t>
            </a:r>
            <a:r>
              <a:rPr lang="ru-RU" dirty="0" smtClean="0"/>
              <a:t> </a:t>
            </a:r>
            <a:r>
              <a:rPr lang="ru-RU" dirty="0" err="1" smtClean="0"/>
              <a:t>системної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на </a:t>
            </a:r>
            <a:r>
              <a:rPr lang="ru-RU" dirty="0" err="1" smtClean="0"/>
              <a:t>складну</a:t>
            </a:r>
            <a:r>
              <a:rPr lang="ru-RU" dirty="0" smtClean="0"/>
              <a:t> систему </a:t>
            </a:r>
            <a:r>
              <a:rPr lang="ru-RU" dirty="0" err="1" smtClean="0"/>
              <a:t>позитивних</a:t>
            </a:r>
            <a:r>
              <a:rPr lang="ru-RU" dirty="0" smtClean="0"/>
              <a:t> (</a:t>
            </a:r>
            <a:r>
              <a:rPr lang="ru-RU" dirty="0" err="1" smtClean="0"/>
              <a:t>підкріплюваних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(не  </a:t>
            </a:r>
            <a:r>
              <a:rPr lang="ru-RU" dirty="0" err="1" smtClean="0"/>
              <a:t>підкріплюваних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гальмівних</a:t>
            </a:r>
            <a:r>
              <a:rPr lang="ru-RU" dirty="0" smtClean="0"/>
              <a:t>)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53244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i="1" dirty="0" err="1" smtClean="0"/>
              <a:t>Вироблення</a:t>
            </a:r>
            <a:r>
              <a:rPr lang="ru-RU" b="1" i="1" dirty="0" smtClean="0"/>
              <a:t> стереотипу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приклад </a:t>
            </a:r>
            <a:r>
              <a:rPr lang="ru-RU" dirty="0" err="1" smtClean="0"/>
              <a:t>складної</a:t>
            </a:r>
            <a:r>
              <a:rPr lang="ru-RU" dirty="0" smtClean="0"/>
              <a:t> </a:t>
            </a:r>
            <a:r>
              <a:rPr lang="ru-RU" dirty="0" err="1" smtClean="0"/>
              <a:t>синтезуючої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кори </a:t>
            </a:r>
            <a:r>
              <a:rPr lang="ru-RU" dirty="0" smtClean="0"/>
              <a:t>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. Стереотип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виробляється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сформований</a:t>
            </a:r>
            <a:r>
              <a:rPr lang="ru-RU" dirty="0" smtClean="0"/>
              <a:t>, то </a:t>
            </a:r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не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напруги</a:t>
            </a:r>
            <a:r>
              <a:rPr lang="ru-RU" dirty="0" smtClean="0"/>
              <a:t> </a:t>
            </a:r>
            <a:r>
              <a:rPr lang="ru-RU" dirty="0" err="1" smtClean="0"/>
              <a:t>кіркової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автоматичними</a:t>
            </a:r>
            <a:r>
              <a:rPr lang="ru-RU" dirty="0" smtClean="0"/>
              <a:t>. </a:t>
            </a:r>
            <a:r>
              <a:rPr lang="ru-RU" dirty="0" err="1" smtClean="0"/>
              <a:t>Динамічний</a:t>
            </a:r>
            <a:r>
              <a:rPr lang="ru-RU" dirty="0" smtClean="0"/>
              <a:t> стереотип </a:t>
            </a:r>
            <a:r>
              <a:rPr lang="ru-RU" dirty="0" err="1" smtClean="0"/>
              <a:t>є</a:t>
            </a:r>
            <a:r>
              <a:rPr lang="ru-RU" dirty="0" smtClean="0"/>
              <a:t> основою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звичок</a:t>
            </a:r>
            <a:r>
              <a:rPr lang="ru-RU" dirty="0" smtClean="0"/>
              <a:t> у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послідовності</a:t>
            </a:r>
            <a:r>
              <a:rPr lang="ru-RU" dirty="0" smtClean="0"/>
              <a:t> в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операціях</a:t>
            </a:r>
            <a:r>
              <a:rPr lang="ru-RU" dirty="0" smtClean="0"/>
              <a:t>, </a:t>
            </a:r>
            <a:r>
              <a:rPr lang="ru-RU" dirty="0" err="1" smtClean="0"/>
              <a:t>придбання</a:t>
            </a:r>
            <a:r>
              <a:rPr lang="ru-RU" dirty="0" smtClean="0"/>
              <a:t> </a:t>
            </a:r>
            <a:r>
              <a:rPr lang="ru-RU" dirty="0" err="1" smtClean="0"/>
              <a:t>умінь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. Прикладами </a:t>
            </a:r>
            <a:r>
              <a:rPr lang="ru-RU" dirty="0" err="1" smtClean="0"/>
              <a:t>динамічного</a:t>
            </a:r>
            <a:r>
              <a:rPr lang="ru-RU" dirty="0" smtClean="0"/>
              <a:t> стереотипу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u="sng" dirty="0" smtClean="0"/>
              <a:t>ходьба, </a:t>
            </a:r>
            <a:r>
              <a:rPr lang="ru-RU" u="sng" dirty="0" err="1" smtClean="0"/>
              <a:t>біг</a:t>
            </a:r>
            <a:r>
              <a:rPr lang="ru-RU" u="sng" dirty="0" smtClean="0"/>
              <a:t>, </a:t>
            </a:r>
            <a:r>
              <a:rPr lang="ru-RU" u="sng" dirty="0" err="1" smtClean="0"/>
              <a:t>стрибки</a:t>
            </a:r>
            <a:r>
              <a:rPr lang="ru-RU" u="sng" dirty="0" smtClean="0"/>
              <a:t>, </a:t>
            </a:r>
            <a:r>
              <a:rPr lang="ru-RU" u="sng" dirty="0" err="1" smtClean="0"/>
              <a:t>катання</a:t>
            </a:r>
            <a:r>
              <a:rPr lang="ru-RU" u="sng" dirty="0" smtClean="0"/>
              <a:t> </a:t>
            </a:r>
            <a:r>
              <a:rPr lang="ru-RU" u="sng" dirty="0" smtClean="0"/>
              <a:t>на </a:t>
            </a:r>
            <a:r>
              <a:rPr lang="ru-RU" u="sng" dirty="0" err="1" smtClean="0"/>
              <a:t>лижах</a:t>
            </a:r>
            <a:r>
              <a:rPr lang="ru-RU" u="sng" dirty="0" smtClean="0"/>
              <a:t>, </a:t>
            </a:r>
            <a:r>
              <a:rPr lang="ru-RU" u="sng" dirty="0" err="1" smtClean="0"/>
              <a:t>гра</a:t>
            </a:r>
            <a:r>
              <a:rPr lang="ru-RU" u="sng" dirty="0" smtClean="0"/>
              <a:t> </a:t>
            </a:r>
            <a:r>
              <a:rPr lang="ru-RU" u="sng" dirty="0" err="1" smtClean="0"/>
              <a:t>на</a:t>
            </a:r>
            <a:r>
              <a:rPr lang="ru-RU" u="sng" dirty="0" smtClean="0"/>
              <a:t> </a:t>
            </a:r>
            <a:r>
              <a:rPr lang="ru-RU" u="sng" dirty="0" err="1" smtClean="0"/>
              <a:t>музичних</a:t>
            </a:r>
            <a:r>
              <a:rPr lang="ru-RU" u="sng" dirty="0" smtClean="0"/>
              <a:t> </a:t>
            </a:r>
            <a:r>
              <a:rPr lang="ru-RU" u="sng" dirty="0" err="1" smtClean="0"/>
              <a:t>інструментах</a:t>
            </a:r>
            <a:r>
              <a:rPr lang="ru-RU" u="sng" dirty="0" smtClean="0"/>
              <a:t>, </a:t>
            </a:r>
            <a:r>
              <a:rPr lang="ru-RU" u="sng" dirty="0" err="1" smtClean="0"/>
              <a:t>користування</a:t>
            </a:r>
            <a:r>
              <a:rPr lang="ru-RU" u="sng" dirty="0" smtClean="0"/>
              <a:t> ложкою, </a:t>
            </a:r>
            <a:r>
              <a:rPr lang="ru-RU" u="sng" dirty="0" err="1" smtClean="0"/>
              <a:t>виделкою</a:t>
            </a:r>
            <a:r>
              <a:rPr lang="ru-RU" u="sng" dirty="0" smtClean="0"/>
              <a:t>, </a:t>
            </a:r>
            <a:r>
              <a:rPr lang="ru-RU" u="sng" dirty="0" err="1" smtClean="0"/>
              <a:t>ножем</a:t>
            </a:r>
            <a:r>
              <a:rPr lang="ru-RU" u="sng" dirty="0" smtClean="0"/>
              <a:t>, </a:t>
            </a:r>
            <a:r>
              <a:rPr lang="ru-RU" u="sng" dirty="0" err="1" smtClean="0"/>
              <a:t>писання</a:t>
            </a:r>
            <a:r>
              <a:rPr lang="ru-RU" u="sng" dirty="0" smtClean="0"/>
              <a:t>, </a:t>
            </a:r>
            <a:r>
              <a:rPr lang="ru-RU" u="sng" dirty="0" err="1" smtClean="0"/>
              <a:t>друкування</a:t>
            </a:r>
            <a:r>
              <a:rPr lang="ru-RU" u="sng" dirty="0" smtClean="0"/>
              <a:t> на </a:t>
            </a:r>
            <a:r>
              <a:rPr lang="ru-RU" u="sng" dirty="0" err="1" smtClean="0"/>
              <a:t>комп’ютерній</a:t>
            </a:r>
            <a:r>
              <a:rPr lang="ru-RU" u="sng" dirty="0" smtClean="0"/>
              <a:t> </a:t>
            </a:r>
            <a:r>
              <a:rPr lang="ru-RU" u="sng" dirty="0" err="1" smtClean="0"/>
              <a:t>клавіатурі</a:t>
            </a:r>
            <a:r>
              <a:rPr lang="ru-RU" u="sng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dirty="0" err="1" smtClean="0"/>
              <a:t>Стереотипи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довгі</a:t>
            </a:r>
            <a:r>
              <a:rPr lang="ru-RU" dirty="0" smtClean="0"/>
              <a:t> роки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основу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вони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піддаються</a:t>
            </a:r>
            <a:r>
              <a:rPr lang="ru-RU" dirty="0" smtClean="0"/>
              <a:t> </a:t>
            </a:r>
            <a:r>
              <a:rPr lang="ru-RU" dirty="0" err="1" smtClean="0"/>
              <a:t>перепрограмуванню</a:t>
            </a:r>
            <a:r>
              <a:rPr lang="ru-RU" dirty="0" smtClean="0"/>
              <a:t>.  Так, </a:t>
            </a:r>
            <a:r>
              <a:rPr lang="ru-RU" dirty="0" err="1" smtClean="0"/>
              <a:t>якщо</a:t>
            </a:r>
            <a:r>
              <a:rPr lang="ru-RU" dirty="0" smtClean="0"/>
              <a:t> на </a:t>
            </a:r>
            <a:r>
              <a:rPr lang="ru-RU" dirty="0" err="1" smtClean="0"/>
              <a:t>клавіатурі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день </a:t>
            </a:r>
            <a:r>
              <a:rPr lang="ru-RU" dirty="0" err="1" smtClean="0"/>
              <a:t>змінювати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 та </a:t>
            </a:r>
            <a:r>
              <a:rPr lang="ru-RU" dirty="0" err="1" smtClean="0"/>
              <a:t>прив’язку</a:t>
            </a:r>
            <a:r>
              <a:rPr lang="ru-RU" dirty="0" smtClean="0"/>
              <a:t> </a:t>
            </a:r>
            <a:r>
              <a:rPr lang="ru-RU" dirty="0" err="1" smtClean="0"/>
              <a:t>клавіш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літерами</a:t>
            </a:r>
            <a:r>
              <a:rPr lang="ru-RU" dirty="0" smtClean="0"/>
              <a:t>, то </a:t>
            </a:r>
            <a:r>
              <a:rPr lang="ru-RU" dirty="0" smtClean="0"/>
              <a:t>через </a:t>
            </a:r>
            <a:r>
              <a:rPr lang="ru-RU" dirty="0" smtClean="0"/>
              <a:t>3-5 </a:t>
            </a:r>
            <a:r>
              <a:rPr lang="ru-RU" dirty="0" err="1" smtClean="0"/>
              <a:t>днів</a:t>
            </a:r>
            <a:r>
              <a:rPr lang="ru-RU" dirty="0" smtClean="0"/>
              <a:t> 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неврозу, а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психозу.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53244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smtClean="0"/>
              <a:t>2. </a:t>
            </a:r>
            <a:r>
              <a:rPr lang="ru-RU" b="1" i="1" dirty="0" err="1" smtClean="0"/>
              <a:t>Пам’яттю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про </a:t>
            </a:r>
            <a:r>
              <a:rPr lang="ru-RU" dirty="0" err="1" smtClean="0"/>
              <a:t>подразник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. </a:t>
            </a:r>
            <a:r>
              <a:rPr lang="ru-RU" u="sng" dirty="0" err="1" smtClean="0"/>
              <a:t>Механізми</a:t>
            </a:r>
            <a:r>
              <a:rPr lang="ru-RU" u="sng" dirty="0" smtClean="0"/>
              <a:t> </a:t>
            </a:r>
            <a:r>
              <a:rPr lang="ru-RU" u="sng" dirty="0" err="1" smtClean="0"/>
              <a:t>пам’яті</a:t>
            </a:r>
            <a:r>
              <a:rPr lang="ru-RU" u="sng" dirty="0" smtClean="0"/>
              <a:t> </a:t>
            </a:r>
            <a:r>
              <a:rPr lang="ru-RU" u="sng" dirty="0" err="1" smtClean="0"/>
              <a:t>забезпечують</a:t>
            </a:r>
            <a:r>
              <a:rPr lang="ru-RU" u="sng" dirty="0" smtClean="0"/>
              <a:t>: </a:t>
            </a:r>
            <a:r>
              <a:rPr lang="ru-RU" dirty="0" err="1" smtClean="0"/>
              <a:t>фіксацію</a:t>
            </a:r>
            <a:r>
              <a:rPr lang="ru-RU" dirty="0" smtClean="0"/>
              <a:t> </a:t>
            </a:r>
            <a:r>
              <a:rPr lang="ru-RU" dirty="0" err="1" smtClean="0"/>
              <a:t>поточної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слідів</a:t>
            </a:r>
            <a:r>
              <a:rPr lang="ru-RU" dirty="0" smtClean="0"/>
              <a:t> (</a:t>
            </a:r>
            <a:r>
              <a:rPr lang="ru-RU" dirty="0" err="1" smtClean="0"/>
              <a:t>енграм</a:t>
            </a:r>
            <a:r>
              <a:rPr lang="ru-RU" dirty="0" smtClean="0"/>
              <a:t>), </a:t>
            </a:r>
            <a:r>
              <a:rPr lang="ru-RU" dirty="0" err="1" smtClean="0"/>
              <a:t>відтворення</a:t>
            </a:r>
            <a:r>
              <a:rPr lang="ru-RU" dirty="0" smtClean="0"/>
              <a:t> (</a:t>
            </a:r>
            <a:r>
              <a:rPr lang="ru-RU" dirty="0" err="1" smtClean="0"/>
              <a:t>згадка</a:t>
            </a:r>
            <a:r>
              <a:rPr lang="ru-RU" dirty="0" smtClean="0"/>
              <a:t>) </a:t>
            </a:r>
            <a:r>
              <a:rPr lang="ru-RU" dirty="0" err="1" smtClean="0"/>
              <a:t>у</a:t>
            </a:r>
            <a:r>
              <a:rPr lang="ru-RU" dirty="0" smtClean="0"/>
              <a:t> 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smtClean="0"/>
              <a:t>потреби</a:t>
            </a:r>
            <a:r>
              <a:rPr lang="ru-RU" dirty="0" smtClean="0"/>
              <a:t>.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як </a:t>
            </a:r>
            <a:r>
              <a:rPr lang="ru-RU" i="1" dirty="0" err="1" smtClean="0"/>
              <a:t>біологічну</a:t>
            </a:r>
            <a:r>
              <a:rPr lang="ru-RU" i="1" dirty="0" smtClean="0"/>
              <a:t> </a:t>
            </a:r>
            <a:r>
              <a:rPr lang="ru-RU" i="1" dirty="0" err="1" smtClean="0"/>
              <a:t>функцію</a:t>
            </a:r>
            <a:r>
              <a:rPr lang="ru-RU" i="1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i="1" dirty="0" err="1" smtClean="0"/>
              <a:t>як</a:t>
            </a:r>
            <a:r>
              <a:rPr lang="ru-RU" i="1" dirty="0" smtClean="0"/>
              <a:t> </a:t>
            </a:r>
            <a:r>
              <a:rPr lang="ru-RU" i="1" dirty="0" err="1" smtClean="0"/>
              <a:t>функцію</a:t>
            </a:r>
            <a:r>
              <a:rPr lang="ru-RU" i="1" dirty="0" smtClean="0"/>
              <a:t> </a:t>
            </a:r>
            <a:r>
              <a:rPr lang="ru-RU" i="1" dirty="0" err="1" smtClean="0"/>
              <a:t>психічну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нервово-психічну</a:t>
            </a:r>
            <a:r>
              <a:rPr lang="ru-RU" dirty="0" smtClean="0"/>
              <a:t>). </a:t>
            </a:r>
            <a:r>
              <a:rPr lang="ru-RU" dirty="0" err="1" smtClean="0"/>
              <a:t>Пам’ять</a:t>
            </a:r>
            <a:r>
              <a:rPr lang="ru-RU" dirty="0" smtClean="0"/>
              <a:t> як </a:t>
            </a:r>
            <a:r>
              <a:rPr lang="ru-RU" dirty="0" err="1" smtClean="0"/>
              <a:t>біологічна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 – 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передусім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філогенетична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генетична</a:t>
            </a:r>
            <a:r>
              <a:rPr lang="ru-RU" dirty="0" smtClean="0"/>
              <a:t>, яка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будову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smtClean="0"/>
              <a:t>кожного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виду. </a:t>
            </a:r>
            <a:r>
              <a:rPr lang="ru-RU" dirty="0" err="1" smtClean="0"/>
              <a:t>Біологічна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лише</a:t>
            </a:r>
            <a:r>
              <a:rPr lang="ru-RU" dirty="0" smtClean="0"/>
              <a:t> у </a:t>
            </a:r>
            <a:r>
              <a:rPr lang="ru-RU" dirty="0" err="1" smtClean="0"/>
              <a:t>філогенетичній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онтогенетичній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. До </a:t>
            </a:r>
            <a:r>
              <a:rPr lang="ru-RU" dirty="0" err="1" smtClean="0"/>
              <a:t>онтогенетичної</a:t>
            </a:r>
            <a:r>
              <a:rPr lang="ru-RU" dirty="0" smtClean="0"/>
              <a:t>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відноситься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імунітету</a:t>
            </a:r>
            <a:r>
              <a:rPr lang="ru-RU" dirty="0" smtClean="0"/>
              <a:t> (</a:t>
            </a:r>
            <a:r>
              <a:rPr lang="ru-RU" dirty="0" err="1" smtClean="0"/>
              <a:t>імунологічна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), 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придбаний</a:t>
            </a:r>
            <a:r>
              <a:rPr lang="ru-RU" dirty="0" smtClean="0"/>
              <a:t>  </a:t>
            </a:r>
            <a:r>
              <a:rPr lang="ru-RU" dirty="0" smtClean="0"/>
              <a:t>у  </a:t>
            </a:r>
            <a:r>
              <a:rPr lang="ru-RU" dirty="0" err="1" smtClean="0"/>
              <a:t>процесі</a:t>
            </a:r>
            <a:r>
              <a:rPr lang="ru-RU" dirty="0" smtClean="0"/>
              <a:t> онтогенезу. </a:t>
            </a:r>
            <a:r>
              <a:rPr lang="ru-RU" dirty="0" err="1" smtClean="0"/>
              <a:t>Пам’ять</a:t>
            </a:r>
            <a:r>
              <a:rPr lang="ru-RU" dirty="0" smtClean="0"/>
              <a:t> як </a:t>
            </a:r>
            <a:r>
              <a:rPr lang="ru-RU" dirty="0" err="1" smtClean="0"/>
              <a:t>психічна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онтогенетичною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ru-RU" i="1" u="sng" dirty="0" err="1" smtClean="0"/>
              <a:t>Загальними</a:t>
            </a:r>
            <a:r>
              <a:rPr lang="ru-RU" i="1" u="sng" dirty="0" smtClean="0"/>
              <a:t> характеристиками </a:t>
            </a:r>
            <a:r>
              <a:rPr lang="ru-RU" i="1" u="sng" dirty="0" err="1" smtClean="0"/>
              <a:t>пам’яті</a:t>
            </a:r>
            <a:r>
              <a:rPr lang="ru-RU" i="1" u="sng" dirty="0" smtClean="0"/>
              <a:t> </a:t>
            </a:r>
            <a:r>
              <a:rPr lang="ru-RU" i="1" u="sng" dirty="0" err="1" smtClean="0"/>
              <a:t>є</a:t>
            </a:r>
            <a:r>
              <a:rPr lang="ru-RU" i="1" u="sng" dirty="0" smtClean="0"/>
              <a:t>  </a:t>
            </a:r>
            <a:r>
              <a:rPr lang="ru-RU" dirty="0" err="1" smtClean="0"/>
              <a:t>тривалість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 </a:t>
            </a:r>
            <a:r>
              <a:rPr lang="ru-RU" dirty="0" err="1" smtClean="0"/>
              <a:t>міцність</a:t>
            </a:r>
            <a:r>
              <a:rPr lang="ru-RU" dirty="0" smtClean="0"/>
              <a:t> 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об’єм</a:t>
            </a:r>
            <a:r>
              <a:rPr lang="ru-RU" dirty="0" smtClean="0"/>
              <a:t> </a:t>
            </a:r>
            <a:r>
              <a:rPr lang="ru-RU" dirty="0" err="1" smtClean="0"/>
              <a:t>зафіксованої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точність</a:t>
            </a:r>
            <a:r>
              <a:rPr lang="ru-RU" dirty="0" smtClean="0"/>
              <a:t> </a:t>
            </a:r>
            <a:r>
              <a:rPr lang="ru-RU" dirty="0" err="1" smtClean="0"/>
              <a:t>прочитування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інформації</a:t>
            </a:r>
            <a:r>
              <a:rPr lang="ru-RU" dirty="0" smtClean="0"/>
              <a:t>)  </a:t>
            </a:r>
            <a:r>
              <a:rPr lang="ru-RU" dirty="0" err="1" smtClean="0"/>
              <a:t>відтворення</a:t>
            </a:r>
            <a:r>
              <a:rPr lang="ru-RU" dirty="0" smtClean="0"/>
              <a:t>. 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 </a:t>
            </a:r>
            <a:r>
              <a:rPr lang="ru-RU" dirty="0" err="1" smtClean="0"/>
              <a:t>прочитування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smtClean="0"/>
              <a:t>максимально  </a:t>
            </a:r>
            <a:r>
              <a:rPr lang="ru-RU" dirty="0" err="1" smtClean="0"/>
              <a:t>розвинені</a:t>
            </a:r>
            <a:r>
              <a:rPr lang="ru-RU" dirty="0" smtClean="0"/>
              <a:t> в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біологічними</a:t>
            </a:r>
            <a:r>
              <a:rPr lang="ru-RU" dirty="0" smtClean="0"/>
              <a:t> системами. </a:t>
            </a:r>
            <a:r>
              <a:rPr lang="ru-RU" dirty="0" err="1" smtClean="0"/>
              <a:t>Проте</a:t>
            </a:r>
            <a:r>
              <a:rPr lang="ru-RU" dirty="0" smtClean="0"/>
              <a:t>,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уразливими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патології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461</TotalTime>
  <Words>3844</Words>
  <Application>Microsoft Office PowerPoint</Application>
  <PresentationFormat>Экран (4:3)</PresentationFormat>
  <Paragraphs>85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Солнцестояние</vt:lpstr>
      <vt:lpstr> Пам’ять</vt:lpstr>
      <vt:lpstr>План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ПАм’ять</dc:title>
  <dc:creator>Elena Alexandrovna</dc:creator>
  <cp:lastModifiedBy>Elena Alexandrovna</cp:lastModifiedBy>
  <cp:revision>56</cp:revision>
  <dcterms:created xsi:type="dcterms:W3CDTF">2019-03-20T17:45:24Z</dcterms:created>
  <dcterms:modified xsi:type="dcterms:W3CDTF">2019-03-20T22:24:28Z</dcterms:modified>
</cp:coreProperties>
</file>