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7"/>
  </p:notesMasterIdLst>
  <p:sldIdLst>
    <p:sldId id="256" r:id="rId2"/>
    <p:sldId id="257" r:id="rId3"/>
    <p:sldId id="264" r:id="rId4"/>
    <p:sldId id="302" r:id="rId5"/>
    <p:sldId id="309" r:id="rId6"/>
  </p:sldIdLst>
  <p:sldSz cx="9144000" cy="5143500" type="screen16x9"/>
  <p:notesSz cx="6858000" cy="9144000"/>
  <p:embeddedFontLst>
    <p:embeddedFont>
      <p:font typeface="Lato" panose="020B0604020202020204" charset="0"/>
      <p:regular r:id="rId8"/>
      <p:bold r:id="rId9"/>
      <p:italic r:id="rId10"/>
      <p:boldItalic r:id="rId11"/>
    </p:embeddedFont>
    <p:embeddedFont>
      <p:font typeface="Raleway" panose="020B0604020202020204" charset="-52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98665B7-6574-423E-A4B5-A6C020D860FF}">
  <a:tblStyle styleId="{C98665B7-6574-423E-A4B5-A6C020D860F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1A8698C-63BC-4B6A-AE92-7E62379B444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font" Target="fonts/font8.fntdata"/><Relationship Id="rId10" Type="http://schemas.openxmlformats.org/officeDocument/2006/relationships/font" Target="fonts/font3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040611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0485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6616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1539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11842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69817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45225" y="2762725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None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5938246" y="2533163"/>
            <a:ext cx="7218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659861" y="2533163"/>
            <a:ext cx="7218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1" y="2533163"/>
            <a:ext cx="7218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721425" y="2533163"/>
            <a:ext cx="52167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6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6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893625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2"/>
          </p:nvPr>
        </p:nvSpPr>
        <p:spPr>
          <a:xfrm>
            <a:off x="4219456" y="1200150"/>
            <a:ext cx="31368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▷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7"/>
          <p:cNvSpPr/>
          <p:nvPr/>
        </p:nvSpPr>
        <p:spPr>
          <a:xfrm>
            <a:off x="7356366" y="5066325"/>
            <a:ext cx="893700" cy="7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7"/>
          <p:cNvSpPr/>
          <p:nvPr/>
        </p:nvSpPr>
        <p:spPr>
          <a:xfrm>
            <a:off x="8250312" y="5066325"/>
            <a:ext cx="893700" cy="771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7"/>
          <p:cNvSpPr/>
          <p:nvPr/>
        </p:nvSpPr>
        <p:spPr>
          <a:xfrm>
            <a:off x="0" y="5066325"/>
            <a:ext cx="893700" cy="77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7"/>
          <p:cNvSpPr/>
          <p:nvPr/>
        </p:nvSpPr>
        <p:spPr>
          <a:xfrm>
            <a:off x="893710" y="5066325"/>
            <a:ext cx="6462600" cy="77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893700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body" idx="2"/>
          </p:nvPr>
        </p:nvSpPr>
        <p:spPr>
          <a:xfrm>
            <a:off x="3386404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body" idx="3"/>
          </p:nvPr>
        </p:nvSpPr>
        <p:spPr>
          <a:xfrm>
            <a:off x="5879107" y="1200150"/>
            <a:ext cx="2371200" cy="372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600"/>
              </a:spcBef>
              <a:spcAft>
                <a:spcPts val="0"/>
              </a:spcAft>
              <a:buSzPts val="1400"/>
              <a:buChar char="▷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57" name="Google Shape;57;p7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93700" y="358388"/>
            <a:ext cx="6462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3200"/>
              <a:buFont typeface="Raleway"/>
              <a:buNone/>
              <a:defRPr sz="3200">
                <a:solidFill>
                  <a:schemeClr val="accent6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93700" y="1373588"/>
            <a:ext cx="6462600" cy="35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400"/>
              <a:buFont typeface="Lato"/>
              <a:buChar char="▷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●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○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Lato"/>
              <a:buChar char="■"/>
              <a:defRPr sz="24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300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3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>
            <a:spLocks noGrp="1"/>
          </p:cNvSpPr>
          <p:nvPr>
            <p:ph type="ctrTitle"/>
          </p:nvPr>
        </p:nvSpPr>
        <p:spPr>
          <a:xfrm>
            <a:off x="667528" y="2896540"/>
            <a:ext cx="6736500" cy="115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uk-UA" sz="2400" dirty="0"/>
              <a:t>Дослідження основ, меж і взаємодії соціологічних теорій</a:t>
            </a:r>
            <a:endParaRPr lang="uk-UA" sz="2400" dirty="0"/>
          </a:p>
        </p:txBody>
      </p:sp>
      <p:sp>
        <p:nvSpPr>
          <p:cNvPr id="2" name="Прямокутник 1"/>
          <p:cNvSpPr/>
          <p:nvPr/>
        </p:nvSpPr>
        <p:spPr>
          <a:xfrm>
            <a:off x="557979" y="930533"/>
            <a:ext cx="684604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rPr>
              <a:t>Метатеоретичний аналіз в соціології</a:t>
            </a:r>
            <a:endParaRPr lang="uk-UA" sz="3600" dirty="0">
              <a:solidFill>
                <a:schemeClr val="dk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6281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dirty="0">
                <a:solidFill>
                  <a:schemeClr val="bg2">
                    <a:lumMod val="50000"/>
                  </a:schemeClr>
                </a:solidFill>
              </a:rPr>
              <a:t>Мета курсу </a:t>
            </a:r>
            <a:endParaRPr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4" name="Google Shape;94;p13"/>
          <p:cNvSpPr txBox="1"/>
          <p:nvPr/>
        </p:nvSpPr>
        <p:spPr>
          <a:xfrm>
            <a:off x="893700" y="1523401"/>
            <a:ext cx="6406632" cy="23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Зрозуміти базові концепти метатеорії у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соціології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Осмислити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теоретичні засади і принципи різних соціологічних </a:t>
            </a: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підходів</a:t>
            </a:r>
          </a:p>
          <a:p>
            <a:pPr marL="285750" lvl="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uk-UA" b="1" dirty="0" smtClean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Розвинути </a:t>
            </a:r>
            <a:r>
              <a:rPr lang="uk-UA" b="1" dirty="0">
                <a:solidFill>
                  <a:schemeClr val="bg2">
                    <a:lumMod val="50000"/>
                  </a:schemeClr>
                </a:solidFill>
                <a:latin typeface="Lato"/>
                <a:ea typeface="Lato"/>
                <a:cs typeface="Lato"/>
                <a:sym typeface="Lato"/>
              </a:rPr>
              <a:t>критичне мислення щодо соціологічних парадигм та методологій</a:t>
            </a:r>
            <a:endParaRPr dirty="0">
              <a:solidFill>
                <a:schemeClr val="dk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97" name="Google Shape;97;p13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dirty="0">
                <a:solidFill>
                  <a:srgbClr val="0070C0"/>
                </a:solidFill>
              </a:rPr>
              <a:t>Завдання курсу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" name="Прямокутник 1"/>
          <p:cNvSpPr/>
          <p:nvPr/>
        </p:nvSpPr>
        <p:spPr>
          <a:xfrm>
            <a:off x="893700" y="1503756"/>
            <a:ext cx="7023666" cy="2262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dirty="0">
                <a:solidFill>
                  <a:srgbClr val="0070C0"/>
                </a:solidFill>
              </a:rPr>
              <a:t>Вивчення ключових концептів метатеоретичного </a:t>
            </a:r>
            <a:r>
              <a:rPr lang="uk-UA" sz="1600" dirty="0" smtClean="0">
                <a:solidFill>
                  <a:srgbClr val="0070C0"/>
                </a:solidFill>
              </a:rPr>
              <a:t>аналізу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rgbClr val="0070C0"/>
                </a:solidFill>
              </a:rPr>
              <a:t>Аналіз </a:t>
            </a:r>
            <a:r>
              <a:rPr lang="uk-UA" sz="1600" dirty="0">
                <a:solidFill>
                  <a:srgbClr val="0070C0"/>
                </a:solidFill>
              </a:rPr>
              <a:t>парадигм у соціології та їхніх </a:t>
            </a:r>
            <a:r>
              <a:rPr lang="uk-UA" sz="1600" dirty="0" smtClean="0">
                <a:solidFill>
                  <a:srgbClr val="0070C0"/>
                </a:solidFill>
              </a:rPr>
              <a:t>меж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rgbClr val="0070C0"/>
                </a:solidFill>
              </a:rPr>
              <a:t>Критичне </a:t>
            </a:r>
            <a:r>
              <a:rPr lang="uk-UA" sz="1600" dirty="0">
                <a:solidFill>
                  <a:srgbClr val="0070C0"/>
                </a:solidFill>
              </a:rPr>
              <a:t>осмислення епістемологічних та методологічних основ соціологічних </a:t>
            </a:r>
            <a:r>
              <a:rPr lang="uk-UA" sz="1600" dirty="0" smtClean="0">
                <a:solidFill>
                  <a:srgbClr val="0070C0"/>
                </a:solidFill>
              </a:rPr>
              <a:t>досліджень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1600" dirty="0" smtClean="0">
                <a:solidFill>
                  <a:srgbClr val="0070C0"/>
                </a:solidFill>
              </a:rPr>
              <a:t>Оцінка </a:t>
            </a:r>
            <a:r>
              <a:rPr lang="uk-UA" sz="1600" dirty="0">
                <a:solidFill>
                  <a:srgbClr val="0070C0"/>
                </a:solidFill>
              </a:rPr>
              <a:t>впливу соціальних та історичних контекстів на розвиток соціологічних теорій</a:t>
            </a:r>
            <a:endParaRPr lang="uk-UA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uk-UA" sz="2400" dirty="0">
                <a:solidFill>
                  <a:srgbClr val="0070C0"/>
                </a:solidFill>
              </a:rPr>
              <a:t>Структура курсу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3"/>
          </p:nvPr>
        </p:nvSpPr>
        <p:spPr>
          <a:xfrm>
            <a:off x="3278460" y="1200150"/>
            <a:ext cx="4971847" cy="3725700"/>
          </a:xfrm>
        </p:spPr>
        <p:txBody>
          <a:bodyPr/>
          <a:lstStyle/>
          <a:p>
            <a:pPr>
              <a:buFont typeface="+mj-lt"/>
              <a:buAutoNum type="arabicPeriod"/>
            </a:pPr>
            <a:r>
              <a:rPr lang="uk-UA" sz="1600" b="1" dirty="0">
                <a:solidFill>
                  <a:srgbClr val="0070C0"/>
                </a:solidFill>
              </a:rPr>
              <a:t>Вступ до метатеоретичного аналізу: основні поняття і підходи</a:t>
            </a:r>
          </a:p>
          <a:p>
            <a:pPr>
              <a:buFont typeface="+mj-lt"/>
              <a:buAutoNum type="arabicPeriod"/>
            </a:pPr>
            <a:r>
              <a:rPr lang="uk-UA" sz="1600" b="1" dirty="0">
                <a:solidFill>
                  <a:srgbClr val="0070C0"/>
                </a:solidFill>
              </a:rPr>
              <a:t>Соціологічні парадигми: від класичних до сучасних</a:t>
            </a:r>
          </a:p>
          <a:p>
            <a:pPr>
              <a:buFont typeface="+mj-lt"/>
              <a:buAutoNum type="arabicPeriod"/>
            </a:pPr>
            <a:r>
              <a:rPr lang="uk-UA" sz="1600" b="1" dirty="0">
                <a:solidFill>
                  <a:srgbClr val="0070C0"/>
                </a:solidFill>
              </a:rPr>
              <a:t>Епістемологія і методологія соціології</a:t>
            </a:r>
          </a:p>
          <a:p>
            <a:pPr>
              <a:buFont typeface="+mj-lt"/>
              <a:buAutoNum type="arabicPeriod"/>
            </a:pPr>
            <a:r>
              <a:rPr lang="uk-UA" sz="1600" b="1" dirty="0">
                <a:solidFill>
                  <a:srgbClr val="0070C0"/>
                </a:solidFill>
              </a:rPr>
              <a:t>Метатеоретична критика в соціології</a:t>
            </a:r>
          </a:p>
          <a:p>
            <a:pPr>
              <a:buFont typeface="+mj-lt"/>
              <a:buAutoNum type="arabicPeriod"/>
            </a:pPr>
            <a:r>
              <a:rPr lang="uk-UA" sz="1600" b="1" dirty="0">
                <a:solidFill>
                  <a:srgbClr val="0070C0"/>
                </a:solidFill>
              </a:rPr>
              <a:t>Соціальний і культурний контекст формування соціологічних теорій</a:t>
            </a:r>
          </a:p>
        </p:txBody>
      </p:sp>
    </p:spTree>
    <p:extLst>
      <p:ext uri="{BB962C8B-B14F-4D97-AF65-F5344CB8AC3E}">
        <p14:creationId xmlns:p14="http://schemas.microsoft.com/office/powerpoint/2010/main" val="2426362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/>
          <p:cNvSpPr txBox="1">
            <a:spLocks noGrp="1"/>
          </p:cNvSpPr>
          <p:nvPr>
            <p:ph type="title"/>
          </p:nvPr>
        </p:nvSpPr>
        <p:spPr>
          <a:xfrm>
            <a:off x="893700" y="434588"/>
            <a:ext cx="7239256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139700"/>
            <a:r>
              <a:rPr lang="uk-UA" sz="2400" b="1" dirty="0">
                <a:solidFill>
                  <a:srgbClr val="0070C0"/>
                </a:solidFill>
              </a:rPr>
              <a:t>Практичне застосування соціологічних </a:t>
            </a:r>
            <a:r>
              <a:rPr lang="uk-UA" sz="2400" b="1" dirty="0" smtClean="0">
                <a:solidFill>
                  <a:srgbClr val="0070C0"/>
                </a:solidFill>
              </a:rPr>
              <a:t>теорій</a:t>
            </a:r>
            <a:endParaRPr lang="uk-UA" sz="2400" b="1" dirty="0">
              <a:solidFill>
                <a:srgbClr val="0070C0"/>
              </a:solidFill>
            </a:endParaRPr>
          </a:p>
        </p:txBody>
      </p:sp>
      <p:sp>
        <p:nvSpPr>
          <p:cNvPr id="156" name="Google Shape;156;p20"/>
          <p:cNvSpPr txBox="1">
            <a:spLocks noGrp="1"/>
          </p:cNvSpPr>
          <p:nvPr>
            <p:ph type="sldNum" idx="12"/>
          </p:nvPr>
        </p:nvSpPr>
        <p:spPr>
          <a:xfrm>
            <a:off x="8480575" y="4696933"/>
            <a:ext cx="5487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idx="3"/>
          </p:nvPr>
        </p:nvSpPr>
        <p:spPr>
          <a:xfrm>
            <a:off x="3278460" y="1200150"/>
            <a:ext cx="4971847" cy="3725700"/>
          </a:xfrm>
        </p:spPr>
        <p:txBody>
          <a:bodyPr/>
          <a:lstStyle/>
          <a:p>
            <a:r>
              <a:rPr lang="uk-UA" sz="1600" dirty="0" smtClean="0">
                <a:solidFill>
                  <a:srgbClr val="0070C0"/>
                </a:solidFill>
              </a:rPr>
              <a:t>Приклади </a:t>
            </a:r>
            <a:r>
              <a:rPr lang="uk-UA" sz="1600" dirty="0">
                <a:solidFill>
                  <a:srgbClr val="0070C0"/>
                </a:solidFill>
              </a:rPr>
              <a:t>використання </a:t>
            </a:r>
            <a:r>
              <a:rPr lang="uk-UA" sz="1600" dirty="0" smtClean="0">
                <a:solidFill>
                  <a:srgbClr val="0070C0"/>
                </a:solidFill>
              </a:rPr>
              <a:t>теоретичного обґрунтування </a:t>
            </a:r>
            <a:r>
              <a:rPr lang="uk-UA" sz="1600" dirty="0">
                <a:solidFill>
                  <a:srgbClr val="0070C0"/>
                </a:solidFill>
              </a:rPr>
              <a:t>у дослідженнях</a:t>
            </a:r>
          </a:p>
          <a:p>
            <a:r>
              <a:rPr lang="uk-UA" sz="1600" dirty="0">
                <a:solidFill>
                  <a:srgbClr val="0070C0"/>
                </a:solidFill>
              </a:rPr>
              <a:t>Дослідження соціальних процесів </a:t>
            </a:r>
            <a:r>
              <a:rPr lang="uk-UA" sz="1600" dirty="0" smtClean="0">
                <a:solidFill>
                  <a:srgbClr val="0070C0"/>
                </a:solidFill>
              </a:rPr>
              <a:t>та феноменів через призму різних теоретичних підходів</a:t>
            </a:r>
            <a:endParaRPr lang="uk-UA" sz="1600" dirty="0">
              <a:solidFill>
                <a:srgbClr val="0070C0"/>
              </a:solidFill>
            </a:endParaRPr>
          </a:p>
          <a:p>
            <a:r>
              <a:rPr lang="uk-UA" sz="1600" dirty="0" smtClean="0">
                <a:solidFill>
                  <a:srgbClr val="0070C0"/>
                </a:solidFill>
              </a:rPr>
              <a:t>Критичний аналіз теоретичних досліджень</a:t>
            </a:r>
            <a:endParaRPr lang="uk-UA" sz="1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923898"/>
      </p:ext>
    </p:extLst>
  </p:cSld>
  <p:clrMapOvr>
    <a:masterClrMapping/>
  </p:clrMapOvr>
</p:sld>
</file>

<file path=ppt/theme/theme1.xml><?xml version="1.0" encoding="utf-8"?>
<a:theme xmlns:a="http://schemas.openxmlformats.org/drawingml/2006/main" name="Antonio template">
  <a:themeElements>
    <a:clrScheme name="Custom 347">
      <a:dk1>
        <a:srgbClr val="677480"/>
      </a:dk1>
      <a:lt1>
        <a:srgbClr val="FFFFFF"/>
      </a:lt1>
      <a:dk2>
        <a:srgbClr val="2185C5"/>
      </a:dk2>
      <a:lt2>
        <a:srgbClr val="DEE2E6"/>
      </a:lt2>
      <a:accent1>
        <a:srgbClr val="2185C5"/>
      </a:accent1>
      <a:accent2>
        <a:srgbClr val="7ECEFD"/>
      </a:accent2>
      <a:accent3>
        <a:srgbClr val="F20253"/>
      </a:accent3>
      <a:accent4>
        <a:srgbClr val="FF9715"/>
      </a:accent4>
      <a:accent5>
        <a:srgbClr val="1C3AA9"/>
      </a:accent5>
      <a:accent6>
        <a:srgbClr val="97ABBC"/>
      </a:accent6>
      <a:hlink>
        <a:srgbClr val="2185C5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129</Words>
  <Application>Microsoft Office PowerPoint</Application>
  <PresentationFormat>Екран (16:9)</PresentationFormat>
  <Paragraphs>25</Paragraphs>
  <Slides>5</Slides>
  <Notes>5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9" baseType="lpstr">
      <vt:lpstr>Arial</vt:lpstr>
      <vt:lpstr>Lato</vt:lpstr>
      <vt:lpstr>Raleway</vt:lpstr>
      <vt:lpstr>Antonio template</vt:lpstr>
      <vt:lpstr>Дослідження основ, меж і взаємодії соціологічних теорій</vt:lpstr>
      <vt:lpstr>Мета курсу </vt:lpstr>
      <vt:lpstr>Завдання курсу</vt:lpstr>
      <vt:lpstr>Структура курсу</vt:lpstr>
      <vt:lpstr>Практичне застосування соціологічних теорій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ОП Соціологія (магістр) на 2024-2025 рік</dc:title>
  <dc:creator>Taisiia</dc:creator>
  <cp:lastModifiedBy>Taisiia</cp:lastModifiedBy>
  <cp:revision>29</cp:revision>
  <dcterms:modified xsi:type="dcterms:W3CDTF">2024-11-01T12:20:25Z</dcterms:modified>
</cp:coreProperties>
</file>