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5"/>
  </p:notesMasterIdLst>
  <p:handoutMasterIdLst>
    <p:handoutMasterId r:id="rId26"/>
  </p:handoutMasterIdLst>
  <p:sldIdLst>
    <p:sldId id="278" r:id="rId2"/>
    <p:sldId id="256" r:id="rId3"/>
    <p:sldId id="257" r:id="rId4"/>
    <p:sldId id="258" r:id="rId5"/>
    <p:sldId id="259" r:id="rId6"/>
    <p:sldId id="262" r:id="rId7"/>
    <p:sldId id="263" r:id="rId8"/>
    <p:sldId id="264" r:id="rId9"/>
    <p:sldId id="260" r:id="rId10"/>
    <p:sldId id="261"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Lst>
  <p:sldSz cx="12192000" cy="6858000"/>
  <p:notesSz cx="9144000" cy="6858000"/>
  <p:defaultTextStyle>
    <a:defPPr>
      <a:defRPr lang="uk-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81" d="100"/>
          <a:sy n="81" d="100"/>
        </p:scale>
        <p:origin x="96" y="45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3962400" cy="344091"/>
          </a:xfrm>
          <a:prstGeom prst="rect">
            <a:avLst/>
          </a:prstGeom>
        </p:spPr>
        <p:txBody>
          <a:bodyPr vert="horz" lIns="91440" tIns="45720" rIns="91440" bIns="45720" rtlCol="0"/>
          <a:lstStyle>
            <a:lvl1pPr algn="l">
              <a:defRPr sz="1200"/>
            </a:lvl1pPr>
          </a:lstStyle>
          <a:p>
            <a:endParaRPr lang="uk-UA"/>
          </a:p>
        </p:txBody>
      </p:sp>
      <p:sp>
        <p:nvSpPr>
          <p:cNvPr id="3" name="Дата 2"/>
          <p:cNvSpPr>
            <a:spLocks noGrp="1"/>
          </p:cNvSpPr>
          <p:nvPr>
            <p:ph type="dt" sz="quarter" idx="1"/>
          </p:nvPr>
        </p:nvSpPr>
        <p:spPr>
          <a:xfrm>
            <a:off x="5179484" y="0"/>
            <a:ext cx="3962400" cy="344091"/>
          </a:xfrm>
          <a:prstGeom prst="rect">
            <a:avLst/>
          </a:prstGeom>
        </p:spPr>
        <p:txBody>
          <a:bodyPr vert="horz" lIns="91440" tIns="45720" rIns="91440" bIns="45720" rtlCol="0"/>
          <a:lstStyle>
            <a:lvl1pPr algn="r">
              <a:defRPr sz="1200"/>
            </a:lvl1pPr>
          </a:lstStyle>
          <a:p>
            <a:fld id="{8935FEEE-A5BF-48F5-98FC-097302F6B06B}" type="datetimeFigureOut">
              <a:rPr lang="uk-UA" smtClean="0"/>
              <a:t>28.08.2019</a:t>
            </a:fld>
            <a:endParaRPr lang="uk-UA"/>
          </a:p>
        </p:txBody>
      </p:sp>
      <p:sp>
        <p:nvSpPr>
          <p:cNvPr id="4" name="Нижний колонтитул 3"/>
          <p:cNvSpPr>
            <a:spLocks noGrp="1"/>
          </p:cNvSpPr>
          <p:nvPr>
            <p:ph type="ftr" sz="quarter" idx="2"/>
          </p:nvPr>
        </p:nvSpPr>
        <p:spPr>
          <a:xfrm>
            <a:off x="0" y="6513910"/>
            <a:ext cx="3962400" cy="344090"/>
          </a:xfrm>
          <a:prstGeom prst="rect">
            <a:avLst/>
          </a:prstGeom>
        </p:spPr>
        <p:txBody>
          <a:bodyPr vert="horz" lIns="91440" tIns="45720" rIns="91440" bIns="45720" rtlCol="0" anchor="b"/>
          <a:lstStyle>
            <a:lvl1pPr algn="l">
              <a:defRPr sz="1200"/>
            </a:lvl1pPr>
          </a:lstStyle>
          <a:p>
            <a:endParaRPr lang="uk-UA"/>
          </a:p>
        </p:txBody>
      </p:sp>
      <p:sp>
        <p:nvSpPr>
          <p:cNvPr id="5" name="Номер слайда 4"/>
          <p:cNvSpPr>
            <a:spLocks noGrp="1"/>
          </p:cNvSpPr>
          <p:nvPr>
            <p:ph type="sldNum" sz="quarter" idx="3"/>
          </p:nvPr>
        </p:nvSpPr>
        <p:spPr>
          <a:xfrm>
            <a:off x="5179484" y="6513910"/>
            <a:ext cx="3962400" cy="344090"/>
          </a:xfrm>
          <a:prstGeom prst="rect">
            <a:avLst/>
          </a:prstGeom>
        </p:spPr>
        <p:txBody>
          <a:bodyPr vert="horz" lIns="91440" tIns="45720" rIns="91440" bIns="45720" rtlCol="0" anchor="b"/>
          <a:lstStyle>
            <a:lvl1pPr algn="r">
              <a:defRPr sz="1200"/>
            </a:lvl1pPr>
          </a:lstStyle>
          <a:p>
            <a:fld id="{406AAF77-866A-428C-92A0-8A26BC52465D}" type="slidenum">
              <a:rPr lang="uk-UA" smtClean="0"/>
              <a:t>‹#›</a:t>
            </a:fld>
            <a:endParaRPr lang="uk-UA"/>
          </a:p>
        </p:txBody>
      </p:sp>
    </p:spTree>
    <p:extLst>
      <p:ext uri="{BB962C8B-B14F-4D97-AF65-F5344CB8AC3E}">
        <p14:creationId xmlns:p14="http://schemas.microsoft.com/office/powerpoint/2010/main" val="224877335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3962400" cy="344091"/>
          </a:xfrm>
          <a:prstGeom prst="rect">
            <a:avLst/>
          </a:prstGeom>
        </p:spPr>
        <p:txBody>
          <a:bodyPr vert="horz" lIns="91440" tIns="45720" rIns="91440" bIns="45720" rtlCol="0"/>
          <a:lstStyle>
            <a:lvl1pPr algn="l">
              <a:defRPr sz="1200"/>
            </a:lvl1pPr>
          </a:lstStyle>
          <a:p>
            <a:endParaRPr lang="uk-UA"/>
          </a:p>
        </p:txBody>
      </p:sp>
      <p:sp>
        <p:nvSpPr>
          <p:cNvPr id="3" name="Дата 2"/>
          <p:cNvSpPr>
            <a:spLocks noGrp="1"/>
          </p:cNvSpPr>
          <p:nvPr>
            <p:ph type="dt" idx="1"/>
          </p:nvPr>
        </p:nvSpPr>
        <p:spPr>
          <a:xfrm>
            <a:off x="5179484" y="0"/>
            <a:ext cx="3962400" cy="344091"/>
          </a:xfrm>
          <a:prstGeom prst="rect">
            <a:avLst/>
          </a:prstGeom>
        </p:spPr>
        <p:txBody>
          <a:bodyPr vert="horz" lIns="91440" tIns="45720" rIns="91440" bIns="45720" rtlCol="0"/>
          <a:lstStyle>
            <a:lvl1pPr algn="r">
              <a:defRPr sz="1200"/>
            </a:lvl1pPr>
          </a:lstStyle>
          <a:p>
            <a:fld id="{4C693446-AE91-4996-A108-1DEFA2A631F3}" type="datetimeFigureOut">
              <a:rPr lang="uk-UA" smtClean="0"/>
              <a:t>28.08.2019</a:t>
            </a:fld>
            <a:endParaRPr lang="uk-UA"/>
          </a:p>
        </p:txBody>
      </p:sp>
      <p:sp>
        <p:nvSpPr>
          <p:cNvPr id="4" name="Образ слайда 3"/>
          <p:cNvSpPr>
            <a:spLocks noGrp="1" noRot="1" noChangeAspect="1"/>
          </p:cNvSpPr>
          <p:nvPr>
            <p:ph type="sldImg" idx="2"/>
          </p:nvPr>
        </p:nvSpPr>
        <p:spPr>
          <a:xfrm>
            <a:off x="2514600" y="857250"/>
            <a:ext cx="4114800" cy="2314575"/>
          </a:xfrm>
          <a:prstGeom prst="rect">
            <a:avLst/>
          </a:prstGeom>
          <a:noFill/>
          <a:ln w="12700">
            <a:solidFill>
              <a:prstClr val="black"/>
            </a:solidFill>
          </a:ln>
        </p:spPr>
        <p:txBody>
          <a:bodyPr vert="horz" lIns="91440" tIns="45720" rIns="91440" bIns="45720" rtlCol="0" anchor="ctr"/>
          <a:lstStyle/>
          <a:p>
            <a:endParaRPr lang="uk-UA"/>
          </a:p>
        </p:txBody>
      </p:sp>
      <p:sp>
        <p:nvSpPr>
          <p:cNvPr id="5" name="Заметки 4"/>
          <p:cNvSpPr>
            <a:spLocks noGrp="1"/>
          </p:cNvSpPr>
          <p:nvPr>
            <p:ph type="body" sz="quarter" idx="3"/>
          </p:nvPr>
        </p:nvSpPr>
        <p:spPr>
          <a:xfrm>
            <a:off x="914400" y="3300412"/>
            <a:ext cx="7315200" cy="2700338"/>
          </a:xfrm>
          <a:prstGeom prst="rect">
            <a:avLst/>
          </a:prstGeom>
        </p:spPr>
        <p:txBody>
          <a:bodyPr vert="horz" lIns="91440" tIns="45720" rIns="91440" bIns="45720" rtlCol="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6" name="Нижний колонтитул 5"/>
          <p:cNvSpPr>
            <a:spLocks noGrp="1"/>
          </p:cNvSpPr>
          <p:nvPr>
            <p:ph type="ftr" sz="quarter" idx="4"/>
          </p:nvPr>
        </p:nvSpPr>
        <p:spPr>
          <a:xfrm>
            <a:off x="0" y="6513910"/>
            <a:ext cx="3962400" cy="344090"/>
          </a:xfrm>
          <a:prstGeom prst="rect">
            <a:avLst/>
          </a:prstGeom>
        </p:spPr>
        <p:txBody>
          <a:bodyPr vert="horz" lIns="91440" tIns="45720" rIns="91440" bIns="45720" rtlCol="0" anchor="b"/>
          <a:lstStyle>
            <a:lvl1pPr algn="l">
              <a:defRPr sz="1200"/>
            </a:lvl1pPr>
          </a:lstStyle>
          <a:p>
            <a:endParaRPr lang="uk-UA"/>
          </a:p>
        </p:txBody>
      </p:sp>
      <p:sp>
        <p:nvSpPr>
          <p:cNvPr id="7" name="Номер слайда 6"/>
          <p:cNvSpPr>
            <a:spLocks noGrp="1"/>
          </p:cNvSpPr>
          <p:nvPr>
            <p:ph type="sldNum" sz="quarter" idx="5"/>
          </p:nvPr>
        </p:nvSpPr>
        <p:spPr>
          <a:xfrm>
            <a:off x="5179484" y="6513910"/>
            <a:ext cx="3962400" cy="344090"/>
          </a:xfrm>
          <a:prstGeom prst="rect">
            <a:avLst/>
          </a:prstGeom>
        </p:spPr>
        <p:txBody>
          <a:bodyPr vert="horz" lIns="91440" tIns="45720" rIns="91440" bIns="45720" rtlCol="0" anchor="b"/>
          <a:lstStyle>
            <a:lvl1pPr algn="r">
              <a:defRPr sz="1200"/>
            </a:lvl1pPr>
          </a:lstStyle>
          <a:p>
            <a:fld id="{CACB42B1-3B8C-49AA-BEDF-8FE473A43248}" type="slidenum">
              <a:rPr lang="uk-UA" smtClean="0"/>
              <a:t>‹#›</a:t>
            </a:fld>
            <a:endParaRPr lang="uk-UA"/>
          </a:p>
        </p:txBody>
      </p:sp>
    </p:spTree>
    <p:extLst>
      <p:ext uri="{BB962C8B-B14F-4D97-AF65-F5344CB8AC3E}">
        <p14:creationId xmlns:p14="http://schemas.microsoft.com/office/powerpoint/2010/main" val="266567946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uk-UA" dirty="0"/>
          </a:p>
        </p:txBody>
      </p:sp>
      <p:sp>
        <p:nvSpPr>
          <p:cNvPr id="4" name="Номер слайда 3"/>
          <p:cNvSpPr>
            <a:spLocks noGrp="1"/>
          </p:cNvSpPr>
          <p:nvPr>
            <p:ph type="sldNum" sz="quarter" idx="10"/>
          </p:nvPr>
        </p:nvSpPr>
        <p:spPr/>
        <p:txBody>
          <a:bodyPr/>
          <a:lstStyle/>
          <a:p>
            <a:fld id="{CACB42B1-3B8C-49AA-BEDF-8FE473A43248}" type="slidenum">
              <a:rPr lang="uk-UA" smtClean="0"/>
              <a:t>18</a:t>
            </a:fld>
            <a:endParaRPr lang="uk-UA"/>
          </a:p>
        </p:txBody>
      </p:sp>
    </p:spTree>
    <p:extLst>
      <p:ext uri="{BB962C8B-B14F-4D97-AF65-F5344CB8AC3E}">
        <p14:creationId xmlns:p14="http://schemas.microsoft.com/office/powerpoint/2010/main" val="67439605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524000" y="1122363"/>
            <a:ext cx="9144000" cy="2387600"/>
          </a:xfrm>
        </p:spPr>
        <p:txBody>
          <a:bodyPr anchor="b"/>
          <a:lstStyle>
            <a:lvl1pPr algn="ctr">
              <a:defRPr sz="6000"/>
            </a:lvl1pPr>
          </a:lstStyle>
          <a:p>
            <a:r>
              <a:rPr lang="ru-RU" smtClean="0"/>
              <a:t>Образец заголовка</a:t>
            </a:r>
            <a:endParaRPr lang="uk-UA"/>
          </a:p>
        </p:txBody>
      </p:sp>
      <p:sp>
        <p:nvSpPr>
          <p:cNvPr id="3" name="Подзаголовок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smtClean="0"/>
              <a:t>Образец подзаголовка</a:t>
            </a:r>
            <a:endParaRPr lang="uk-UA"/>
          </a:p>
        </p:txBody>
      </p:sp>
      <p:sp>
        <p:nvSpPr>
          <p:cNvPr id="4" name="Дата 3"/>
          <p:cNvSpPr>
            <a:spLocks noGrp="1"/>
          </p:cNvSpPr>
          <p:nvPr>
            <p:ph type="dt" sz="half" idx="10"/>
          </p:nvPr>
        </p:nvSpPr>
        <p:spPr/>
        <p:txBody>
          <a:bodyPr/>
          <a:lstStyle/>
          <a:p>
            <a:fld id="{3FF2B774-CA9D-4A27-900A-C1B636B9C9B9}" type="datetimeFigureOut">
              <a:rPr lang="uk-UA" smtClean="0"/>
              <a:t>28.08.2019</a:t>
            </a:fld>
            <a:endParaRPr lang="uk-UA"/>
          </a:p>
        </p:txBody>
      </p:sp>
      <p:sp>
        <p:nvSpPr>
          <p:cNvPr id="5" name="Нижний колонтитул 4"/>
          <p:cNvSpPr>
            <a:spLocks noGrp="1"/>
          </p:cNvSpPr>
          <p:nvPr>
            <p:ph type="ftr" sz="quarter" idx="11"/>
          </p:nvPr>
        </p:nvSpPr>
        <p:spPr/>
        <p:txBody>
          <a:bodyPr/>
          <a:lstStyle/>
          <a:p>
            <a:endParaRPr lang="uk-UA"/>
          </a:p>
        </p:txBody>
      </p:sp>
      <p:sp>
        <p:nvSpPr>
          <p:cNvPr id="6" name="Номер слайда 5"/>
          <p:cNvSpPr>
            <a:spLocks noGrp="1"/>
          </p:cNvSpPr>
          <p:nvPr>
            <p:ph type="sldNum" sz="quarter" idx="12"/>
          </p:nvPr>
        </p:nvSpPr>
        <p:spPr/>
        <p:txBody>
          <a:bodyPr/>
          <a:lstStyle/>
          <a:p>
            <a:fld id="{3963CEF0-4532-4E8F-AA33-94AD236205D5}" type="slidenum">
              <a:rPr lang="uk-UA" smtClean="0"/>
              <a:t>‹#›</a:t>
            </a:fld>
            <a:endParaRPr lang="uk-UA"/>
          </a:p>
        </p:txBody>
      </p:sp>
    </p:spTree>
    <p:extLst>
      <p:ext uri="{BB962C8B-B14F-4D97-AF65-F5344CB8AC3E}">
        <p14:creationId xmlns:p14="http://schemas.microsoft.com/office/powerpoint/2010/main" val="209406411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uk-UA"/>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4" name="Дата 3"/>
          <p:cNvSpPr>
            <a:spLocks noGrp="1"/>
          </p:cNvSpPr>
          <p:nvPr>
            <p:ph type="dt" sz="half" idx="10"/>
          </p:nvPr>
        </p:nvSpPr>
        <p:spPr/>
        <p:txBody>
          <a:bodyPr/>
          <a:lstStyle/>
          <a:p>
            <a:fld id="{3FF2B774-CA9D-4A27-900A-C1B636B9C9B9}" type="datetimeFigureOut">
              <a:rPr lang="uk-UA" smtClean="0"/>
              <a:t>28.08.2019</a:t>
            </a:fld>
            <a:endParaRPr lang="uk-UA"/>
          </a:p>
        </p:txBody>
      </p:sp>
      <p:sp>
        <p:nvSpPr>
          <p:cNvPr id="5" name="Нижний колонтитул 4"/>
          <p:cNvSpPr>
            <a:spLocks noGrp="1"/>
          </p:cNvSpPr>
          <p:nvPr>
            <p:ph type="ftr" sz="quarter" idx="11"/>
          </p:nvPr>
        </p:nvSpPr>
        <p:spPr/>
        <p:txBody>
          <a:bodyPr/>
          <a:lstStyle/>
          <a:p>
            <a:endParaRPr lang="uk-UA"/>
          </a:p>
        </p:txBody>
      </p:sp>
      <p:sp>
        <p:nvSpPr>
          <p:cNvPr id="6" name="Номер слайда 5"/>
          <p:cNvSpPr>
            <a:spLocks noGrp="1"/>
          </p:cNvSpPr>
          <p:nvPr>
            <p:ph type="sldNum" sz="quarter" idx="12"/>
          </p:nvPr>
        </p:nvSpPr>
        <p:spPr/>
        <p:txBody>
          <a:bodyPr/>
          <a:lstStyle/>
          <a:p>
            <a:fld id="{3963CEF0-4532-4E8F-AA33-94AD236205D5}" type="slidenum">
              <a:rPr lang="uk-UA" smtClean="0"/>
              <a:t>‹#›</a:t>
            </a:fld>
            <a:endParaRPr lang="uk-UA"/>
          </a:p>
        </p:txBody>
      </p:sp>
    </p:spTree>
    <p:extLst>
      <p:ext uri="{BB962C8B-B14F-4D97-AF65-F5344CB8AC3E}">
        <p14:creationId xmlns:p14="http://schemas.microsoft.com/office/powerpoint/2010/main" val="40891678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8724900" y="365125"/>
            <a:ext cx="2628900" cy="5811838"/>
          </a:xfrm>
        </p:spPr>
        <p:txBody>
          <a:bodyPr vert="eaVert"/>
          <a:lstStyle/>
          <a:p>
            <a:r>
              <a:rPr lang="ru-RU" smtClean="0"/>
              <a:t>Образец заголовка</a:t>
            </a:r>
            <a:endParaRPr lang="uk-UA"/>
          </a:p>
        </p:txBody>
      </p:sp>
      <p:sp>
        <p:nvSpPr>
          <p:cNvPr id="3" name="Вертикальный текст 2"/>
          <p:cNvSpPr>
            <a:spLocks noGrp="1"/>
          </p:cNvSpPr>
          <p:nvPr>
            <p:ph type="body" orient="vert" idx="1"/>
          </p:nvPr>
        </p:nvSpPr>
        <p:spPr>
          <a:xfrm>
            <a:off x="838200" y="365125"/>
            <a:ext cx="7734300" cy="5811838"/>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4" name="Дата 3"/>
          <p:cNvSpPr>
            <a:spLocks noGrp="1"/>
          </p:cNvSpPr>
          <p:nvPr>
            <p:ph type="dt" sz="half" idx="10"/>
          </p:nvPr>
        </p:nvSpPr>
        <p:spPr/>
        <p:txBody>
          <a:bodyPr/>
          <a:lstStyle/>
          <a:p>
            <a:fld id="{3FF2B774-CA9D-4A27-900A-C1B636B9C9B9}" type="datetimeFigureOut">
              <a:rPr lang="uk-UA" smtClean="0"/>
              <a:t>28.08.2019</a:t>
            </a:fld>
            <a:endParaRPr lang="uk-UA"/>
          </a:p>
        </p:txBody>
      </p:sp>
      <p:sp>
        <p:nvSpPr>
          <p:cNvPr id="5" name="Нижний колонтитул 4"/>
          <p:cNvSpPr>
            <a:spLocks noGrp="1"/>
          </p:cNvSpPr>
          <p:nvPr>
            <p:ph type="ftr" sz="quarter" idx="11"/>
          </p:nvPr>
        </p:nvSpPr>
        <p:spPr/>
        <p:txBody>
          <a:bodyPr/>
          <a:lstStyle/>
          <a:p>
            <a:endParaRPr lang="uk-UA"/>
          </a:p>
        </p:txBody>
      </p:sp>
      <p:sp>
        <p:nvSpPr>
          <p:cNvPr id="6" name="Номер слайда 5"/>
          <p:cNvSpPr>
            <a:spLocks noGrp="1"/>
          </p:cNvSpPr>
          <p:nvPr>
            <p:ph type="sldNum" sz="quarter" idx="12"/>
          </p:nvPr>
        </p:nvSpPr>
        <p:spPr/>
        <p:txBody>
          <a:bodyPr/>
          <a:lstStyle/>
          <a:p>
            <a:fld id="{3963CEF0-4532-4E8F-AA33-94AD236205D5}" type="slidenum">
              <a:rPr lang="uk-UA" smtClean="0"/>
              <a:t>‹#›</a:t>
            </a:fld>
            <a:endParaRPr lang="uk-UA"/>
          </a:p>
        </p:txBody>
      </p:sp>
    </p:spTree>
    <p:extLst>
      <p:ext uri="{BB962C8B-B14F-4D97-AF65-F5344CB8AC3E}">
        <p14:creationId xmlns:p14="http://schemas.microsoft.com/office/powerpoint/2010/main" val="10876511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uk-UA"/>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4" name="Дата 3"/>
          <p:cNvSpPr>
            <a:spLocks noGrp="1"/>
          </p:cNvSpPr>
          <p:nvPr>
            <p:ph type="dt" sz="half" idx="10"/>
          </p:nvPr>
        </p:nvSpPr>
        <p:spPr/>
        <p:txBody>
          <a:bodyPr/>
          <a:lstStyle/>
          <a:p>
            <a:fld id="{3FF2B774-CA9D-4A27-900A-C1B636B9C9B9}" type="datetimeFigureOut">
              <a:rPr lang="uk-UA" smtClean="0"/>
              <a:t>28.08.2019</a:t>
            </a:fld>
            <a:endParaRPr lang="uk-UA"/>
          </a:p>
        </p:txBody>
      </p:sp>
      <p:sp>
        <p:nvSpPr>
          <p:cNvPr id="5" name="Нижний колонтитул 4"/>
          <p:cNvSpPr>
            <a:spLocks noGrp="1"/>
          </p:cNvSpPr>
          <p:nvPr>
            <p:ph type="ftr" sz="quarter" idx="11"/>
          </p:nvPr>
        </p:nvSpPr>
        <p:spPr/>
        <p:txBody>
          <a:bodyPr/>
          <a:lstStyle/>
          <a:p>
            <a:endParaRPr lang="uk-UA"/>
          </a:p>
        </p:txBody>
      </p:sp>
      <p:sp>
        <p:nvSpPr>
          <p:cNvPr id="6" name="Номер слайда 5"/>
          <p:cNvSpPr>
            <a:spLocks noGrp="1"/>
          </p:cNvSpPr>
          <p:nvPr>
            <p:ph type="sldNum" sz="quarter" idx="12"/>
          </p:nvPr>
        </p:nvSpPr>
        <p:spPr/>
        <p:txBody>
          <a:bodyPr/>
          <a:lstStyle/>
          <a:p>
            <a:fld id="{3963CEF0-4532-4E8F-AA33-94AD236205D5}" type="slidenum">
              <a:rPr lang="uk-UA" smtClean="0"/>
              <a:t>‹#›</a:t>
            </a:fld>
            <a:endParaRPr lang="uk-UA"/>
          </a:p>
        </p:txBody>
      </p:sp>
    </p:spTree>
    <p:extLst>
      <p:ext uri="{BB962C8B-B14F-4D97-AF65-F5344CB8AC3E}">
        <p14:creationId xmlns:p14="http://schemas.microsoft.com/office/powerpoint/2010/main" val="23867668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1850" y="1709738"/>
            <a:ext cx="10515600" cy="2852737"/>
          </a:xfrm>
        </p:spPr>
        <p:txBody>
          <a:bodyPr anchor="b"/>
          <a:lstStyle>
            <a:lvl1pPr>
              <a:defRPr sz="6000"/>
            </a:lvl1pPr>
          </a:lstStyle>
          <a:p>
            <a:r>
              <a:rPr lang="ru-RU" smtClean="0"/>
              <a:t>Образец заголовка</a:t>
            </a:r>
            <a:endParaRPr lang="uk-UA"/>
          </a:p>
        </p:txBody>
      </p:sp>
      <p:sp>
        <p:nvSpPr>
          <p:cNvPr id="3" name="Текст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3FF2B774-CA9D-4A27-900A-C1B636B9C9B9}" type="datetimeFigureOut">
              <a:rPr lang="uk-UA" smtClean="0"/>
              <a:t>28.08.2019</a:t>
            </a:fld>
            <a:endParaRPr lang="uk-UA"/>
          </a:p>
        </p:txBody>
      </p:sp>
      <p:sp>
        <p:nvSpPr>
          <p:cNvPr id="5" name="Нижний колонтитул 4"/>
          <p:cNvSpPr>
            <a:spLocks noGrp="1"/>
          </p:cNvSpPr>
          <p:nvPr>
            <p:ph type="ftr" sz="quarter" idx="11"/>
          </p:nvPr>
        </p:nvSpPr>
        <p:spPr/>
        <p:txBody>
          <a:bodyPr/>
          <a:lstStyle/>
          <a:p>
            <a:endParaRPr lang="uk-UA"/>
          </a:p>
        </p:txBody>
      </p:sp>
      <p:sp>
        <p:nvSpPr>
          <p:cNvPr id="6" name="Номер слайда 5"/>
          <p:cNvSpPr>
            <a:spLocks noGrp="1"/>
          </p:cNvSpPr>
          <p:nvPr>
            <p:ph type="sldNum" sz="quarter" idx="12"/>
          </p:nvPr>
        </p:nvSpPr>
        <p:spPr/>
        <p:txBody>
          <a:bodyPr/>
          <a:lstStyle/>
          <a:p>
            <a:fld id="{3963CEF0-4532-4E8F-AA33-94AD236205D5}" type="slidenum">
              <a:rPr lang="uk-UA" smtClean="0"/>
              <a:t>‹#›</a:t>
            </a:fld>
            <a:endParaRPr lang="uk-UA"/>
          </a:p>
        </p:txBody>
      </p:sp>
    </p:spTree>
    <p:extLst>
      <p:ext uri="{BB962C8B-B14F-4D97-AF65-F5344CB8AC3E}">
        <p14:creationId xmlns:p14="http://schemas.microsoft.com/office/powerpoint/2010/main" val="170391576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uk-UA"/>
          </a:p>
        </p:txBody>
      </p:sp>
      <p:sp>
        <p:nvSpPr>
          <p:cNvPr id="3" name="Объект 2"/>
          <p:cNvSpPr>
            <a:spLocks noGrp="1"/>
          </p:cNvSpPr>
          <p:nvPr>
            <p:ph sz="half" idx="1"/>
          </p:nvPr>
        </p:nvSpPr>
        <p:spPr>
          <a:xfrm>
            <a:off x="838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4" name="Объект 3"/>
          <p:cNvSpPr>
            <a:spLocks noGrp="1"/>
          </p:cNvSpPr>
          <p:nvPr>
            <p:ph sz="half" idx="2"/>
          </p:nvPr>
        </p:nvSpPr>
        <p:spPr>
          <a:xfrm>
            <a:off x="6172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5" name="Дата 4"/>
          <p:cNvSpPr>
            <a:spLocks noGrp="1"/>
          </p:cNvSpPr>
          <p:nvPr>
            <p:ph type="dt" sz="half" idx="10"/>
          </p:nvPr>
        </p:nvSpPr>
        <p:spPr/>
        <p:txBody>
          <a:bodyPr/>
          <a:lstStyle/>
          <a:p>
            <a:fld id="{3FF2B774-CA9D-4A27-900A-C1B636B9C9B9}" type="datetimeFigureOut">
              <a:rPr lang="uk-UA" smtClean="0"/>
              <a:t>28.08.2019</a:t>
            </a:fld>
            <a:endParaRPr lang="uk-UA"/>
          </a:p>
        </p:txBody>
      </p:sp>
      <p:sp>
        <p:nvSpPr>
          <p:cNvPr id="6" name="Нижний колонтитул 5"/>
          <p:cNvSpPr>
            <a:spLocks noGrp="1"/>
          </p:cNvSpPr>
          <p:nvPr>
            <p:ph type="ftr" sz="quarter" idx="11"/>
          </p:nvPr>
        </p:nvSpPr>
        <p:spPr/>
        <p:txBody>
          <a:bodyPr/>
          <a:lstStyle/>
          <a:p>
            <a:endParaRPr lang="uk-UA"/>
          </a:p>
        </p:txBody>
      </p:sp>
      <p:sp>
        <p:nvSpPr>
          <p:cNvPr id="7" name="Номер слайда 6"/>
          <p:cNvSpPr>
            <a:spLocks noGrp="1"/>
          </p:cNvSpPr>
          <p:nvPr>
            <p:ph type="sldNum" sz="quarter" idx="12"/>
          </p:nvPr>
        </p:nvSpPr>
        <p:spPr/>
        <p:txBody>
          <a:bodyPr/>
          <a:lstStyle/>
          <a:p>
            <a:fld id="{3963CEF0-4532-4E8F-AA33-94AD236205D5}" type="slidenum">
              <a:rPr lang="uk-UA" smtClean="0"/>
              <a:t>‹#›</a:t>
            </a:fld>
            <a:endParaRPr lang="uk-UA"/>
          </a:p>
        </p:txBody>
      </p:sp>
    </p:spTree>
    <p:extLst>
      <p:ext uri="{BB962C8B-B14F-4D97-AF65-F5344CB8AC3E}">
        <p14:creationId xmlns:p14="http://schemas.microsoft.com/office/powerpoint/2010/main" val="4332008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365125"/>
            <a:ext cx="10515600" cy="1325563"/>
          </a:xfrm>
        </p:spPr>
        <p:txBody>
          <a:bodyPr/>
          <a:lstStyle/>
          <a:p>
            <a:r>
              <a:rPr lang="ru-RU" smtClean="0"/>
              <a:t>Образец заголовка</a:t>
            </a:r>
            <a:endParaRPr lang="uk-UA"/>
          </a:p>
        </p:txBody>
      </p:sp>
      <p:sp>
        <p:nvSpPr>
          <p:cNvPr id="3" name="Текст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839788" y="2505075"/>
            <a:ext cx="5157787"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5" name="Текст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6172200" y="2505075"/>
            <a:ext cx="5183188"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7" name="Дата 6"/>
          <p:cNvSpPr>
            <a:spLocks noGrp="1"/>
          </p:cNvSpPr>
          <p:nvPr>
            <p:ph type="dt" sz="half" idx="10"/>
          </p:nvPr>
        </p:nvSpPr>
        <p:spPr/>
        <p:txBody>
          <a:bodyPr/>
          <a:lstStyle/>
          <a:p>
            <a:fld id="{3FF2B774-CA9D-4A27-900A-C1B636B9C9B9}" type="datetimeFigureOut">
              <a:rPr lang="uk-UA" smtClean="0"/>
              <a:t>28.08.2019</a:t>
            </a:fld>
            <a:endParaRPr lang="uk-UA"/>
          </a:p>
        </p:txBody>
      </p:sp>
      <p:sp>
        <p:nvSpPr>
          <p:cNvPr id="8" name="Нижний колонтитул 7"/>
          <p:cNvSpPr>
            <a:spLocks noGrp="1"/>
          </p:cNvSpPr>
          <p:nvPr>
            <p:ph type="ftr" sz="quarter" idx="11"/>
          </p:nvPr>
        </p:nvSpPr>
        <p:spPr/>
        <p:txBody>
          <a:bodyPr/>
          <a:lstStyle/>
          <a:p>
            <a:endParaRPr lang="uk-UA"/>
          </a:p>
        </p:txBody>
      </p:sp>
      <p:sp>
        <p:nvSpPr>
          <p:cNvPr id="9" name="Номер слайда 8"/>
          <p:cNvSpPr>
            <a:spLocks noGrp="1"/>
          </p:cNvSpPr>
          <p:nvPr>
            <p:ph type="sldNum" sz="quarter" idx="12"/>
          </p:nvPr>
        </p:nvSpPr>
        <p:spPr/>
        <p:txBody>
          <a:bodyPr/>
          <a:lstStyle/>
          <a:p>
            <a:fld id="{3963CEF0-4532-4E8F-AA33-94AD236205D5}" type="slidenum">
              <a:rPr lang="uk-UA" smtClean="0"/>
              <a:t>‹#›</a:t>
            </a:fld>
            <a:endParaRPr lang="uk-UA"/>
          </a:p>
        </p:txBody>
      </p:sp>
    </p:spTree>
    <p:extLst>
      <p:ext uri="{BB962C8B-B14F-4D97-AF65-F5344CB8AC3E}">
        <p14:creationId xmlns:p14="http://schemas.microsoft.com/office/powerpoint/2010/main" val="128477342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uk-UA"/>
          </a:p>
        </p:txBody>
      </p:sp>
      <p:sp>
        <p:nvSpPr>
          <p:cNvPr id="3" name="Дата 2"/>
          <p:cNvSpPr>
            <a:spLocks noGrp="1"/>
          </p:cNvSpPr>
          <p:nvPr>
            <p:ph type="dt" sz="half" idx="10"/>
          </p:nvPr>
        </p:nvSpPr>
        <p:spPr/>
        <p:txBody>
          <a:bodyPr/>
          <a:lstStyle/>
          <a:p>
            <a:fld id="{3FF2B774-CA9D-4A27-900A-C1B636B9C9B9}" type="datetimeFigureOut">
              <a:rPr lang="uk-UA" smtClean="0"/>
              <a:t>28.08.2019</a:t>
            </a:fld>
            <a:endParaRPr lang="uk-UA"/>
          </a:p>
        </p:txBody>
      </p:sp>
      <p:sp>
        <p:nvSpPr>
          <p:cNvPr id="4" name="Нижний колонтитул 3"/>
          <p:cNvSpPr>
            <a:spLocks noGrp="1"/>
          </p:cNvSpPr>
          <p:nvPr>
            <p:ph type="ftr" sz="quarter" idx="11"/>
          </p:nvPr>
        </p:nvSpPr>
        <p:spPr/>
        <p:txBody>
          <a:bodyPr/>
          <a:lstStyle/>
          <a:p>
            <a:endParaRPr lang="uk-UA"/>
          </a:p>
        </p:txBody>
      </p:sp>
      <p:sp>
        <p:nvSpPr>
          <p:cNvPr id="5" name="Номер слайда 4"/>
          <p:cNvSpPr>
            <a:spLocks noGrp="1"/>
          </p:cNvSpPr>
          <p:nvPr>
            <p:ph type="sldNum" sz="quarter" idx="12"/>
          </p:nvPr>
        </p:nvSpPr>
        <p:spPr/>
        <p:txBody>
          <a:bodyPr/>
          <a:lstStyle/>
          <a:p>
            <a:fld id="{3963CEF0-4532-4E8F-AA33-94AD236205D5}" type="slidenum">
              <a:rPr lang="uk-UA" smtClean="0"/>
              <a:t>‹#›</a:t>
            </a:fld>
            <a:endParaRPr lang="uk-UA"/>
          </a:p>
        </p:txBody>
      </p:sp>
    </p:spTree>
    <p:extLst>
      <p:ext uri="{BB962C8B-B14F-4D97-AF65-F5344CB8AC3E}">
        <p14:creationId xmlns:p14="http://schemas.microsoft.com/office/powerpoint/2010/main" val="412431067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3FF2B774-CA9D-4A27-900A-C1B636B9C9B9}" type="datetimeFigureOut">
              <a:rPr lang="uk-UA" smtClean="0"/>
              <a:t>28.08.2019</a:t>
            </a:fld>
            <a:endParaRPr lang="uk-UA"/>
          </a:p>
        </p:txBody>
      </p:sp>
      <p:sp>
        <p:nvSpPr>
          <p:cNvPr id="3" name="Нижний колонтитул 2"/>
          <p:cNvSpPr>
            <a:spLocks noGrp="1"/>
          </p:cNvSpPr>
          <p:nvPr>
            <p:ph type="ftr" sz="quarter" idx="11"/>
          </p:nvPr>
        </p:nvSpPr>
        <p:spPr/>
        <p:txBody>
          <a:bodyPr/>
          <a:lstStyle/>
          <a:p>
            <a:endParaRPr lang="uk-UA"/>
          </a:p>
        </p:txBody>
      </p:sp>
      <p:sp>
        <p:nvSpPr>
          <p:cNvPr id="4" name="Номер слайда 3"/>
          <p:cNvSpPr>
            <a:spLocks noGrp="1"/>
          </p:cNvSpPr>
          <p:nvPr>
            <p:ph type="sldNum" sz="quarter" idx="12"/>
          </p:nvPr>
        </p:nvSpPr>
        <p:spPr/>
        <p:txBody>
          <a:bodyPr/>
          <a:lstStyle/>
          <a:p>
            <a:fld id="{3963CEF0-4532-4E8F-AA33-94AD236205D5}" type="slidenum">
              <a:rPr lang="uk-UA" smtClean="0"/>
              <a:t>‹#›</a:t>
            </a:fld>
            <a:endParaRPr lang="uk-UA"/>
          </a:p>
        </p:txBody>
      </p:sp>
    </p:spTree>
    <p:extLst>
      <p:ext uri="{BB962C8B-B14F-4D97-AF65-F5344CB8AC3E}">
        <p14:creationId xmlns:p14="http://schemas.microsoft.com/office/powerpoint/2010/main" val="4765030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uk-UA"/>
          </a:p>
        </p:txBody>
      </p:sp>
      <p:sp>
        <p:nvSpPr>
          <p:cNvPr id="3" name="Объект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3FF2B774-CA9D-4A27-900A-C1B636B9C9B9}" type="datetimeFigureOut">
              <a:rPr lang="uk-UA" smtClean="0"/>
              <a:t>28.08.2019</a:t>
            </a:fld>
            <a:endParaRPr lang="uk-UA"/>
          </a:p>
        </p:txBody>
      </p:sp>
      <p:sp>
        <p:nvSpPr>
          <p:cNvPr id="6" name="Нижний колонтитул 5"/>
          <p:cNvSpPr>
            <a:spLocks noGrp="1"/>
          </p:cNvSpPr>
          <p:nvPr>
            <p:ph type="ftr" sz="quarter" idx="11"/>
          </p:nvPr>
        </p:nvSpPr>
        <p:spPr/>
        <p:txBody>
          <a:bodyPr/>
          <a:lstStyle/>
          <a:p>
            <a:endParaRPr lang="uk-UA"/>
          </a:p>
        </p:txBody>
      </p:sp>
      <p:sp>
        <p:nvSpPr>
          <p:cNvPr id="7" name="Номер слайда 6"/>
          <p:cNvSpPr>
            <a:spLocks noGrp="1"/>
          </p:cNvSpPr>
          <p:nvPr>
            <p:ph type="sldNum" sz="quarter" idx="12"/>
          </p:nvPr>
        </p:nvSpPr>
        <p:spPr/>
        <p:txBody>
          <a:bodyPr/>
          <a:lstStyle/>
          <a:p>
            <a:fld id="{3963CEF0-4532-4E8F-AA33-94AD236205D5}" type="slidenum">
              <a:rPr lang="uk-UA" smtClean="0"/>
              <a:t>‹#›</a:t>
            </a:fld>
            <a:endParaRPr lang="uk-UA"/>
          </a:p>
        </p:txBody>
      </p:sp>
    </p:spTree>
    <p:extLst>
      <p:ext uri="{BB962C8B-B14F-4D97-AF65-F5344CB8AC3E}">
        <p14:creationId xmlns:p14="http://schemas.microsoft.com/office/powerpoint/2010/main" val="4073790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uk-UA"/>
          </a:p>
        </p:txBody>
      </p:sp>
      <p:sp>
        <p:nvSpPr>
          <p:cNvPr id="3" name="Рисунок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uk-UA"/>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3FF2B774-CA9D-4A27-900A-C1B636B9C9B9}" type="datetimeFigureOut">
              <a:rPr lang="uk-UA" smtClean="0"/>
              <a:t>28.08.2019</a:t>
            </a:fld>
            <a:endParaRPr lang="uk-UA"/>
          </a:p>
        </p:txBody>
      </p:sp>
      <p:sp>
        <p:nvSpPr>
          <p:cNvPr id="6" name="Нижний колонтитул 5"/>
          <p:cNvSpPr>
            <a:spLocks noGrp="1"/>
          </p:cNvSpPr>
          <p:nvPr>
            <p:ph type="ftr" sz="quarter" idx="11"/>
          </p:nvPr>
        </p:nvSpPr>
        <p:spPr/>
        <p:txBody>
          <a:bodyPr/>
          <a:lstStyle/>
          <a:p>
            <a:endParaRPr lang="uk-UA"/>
          </a:p>
        </p:txBody>
      </p:sp>
      <p:sp>
        <p:nvSpPr>
          <p:cNvPr id="7" name="Номер слайда 6"/>
          <p:cNvSpPr>
            <a:spLocks noGrp="1"/>
          </p:cNvSpPr>
          <p:nvPr>
            <p:ph type="sldNum" sz="quarter" idx="12"/>
          </p:nvPr>
        </p:nvSpPr>
        <p:spPr/>
        <p:txBody>
          <a:bodyPr/>
          <a:lstStyle/>
          <a:p>
            <a:fld id="{3963CEF0-4532-4E8F-AA33-94AD236205D5}" type="slidenum">
              <a:rPr lang="uk-UA" smtClean="0"/>
              <a:t>‹#›</a:t>
            </a:fld>
            <a:endParaRPr lang="uk-UA"/>
          </a:p>
        </p:txBody>
      </p:sp>
    </p:spTree>
    <p:extLst>
      <p:ext uri="{BB962C8B-B14F-4D97-AF65-F5344CB8AC3E}">
        <p14:creationId xmlns:p14="http://schemas.microsoft.com/office/powerpoint/2010/main" val="39674532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smtClean="0"/>
              <a:t>Образец заголовка</a:t>
            </a:r>
            <a:endParaRPr lang="uk-UA"/>
          </a:p>
        </p:txBody>
      </p:sp>
      <p:sp>
        <p:nvSpPr>
          <p:cNvPr id="3" name="Текст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4" name="Дата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FF2B774-CA9D-4A27-900A-C1B636B9C9B9}" type="datetimeFigureOut">
              <a:rPr lang="uk-UA" smtClean="0"/>
              <a:t>28.08.2019</a:t>
            </a:fld>
            <a:endParaRPr lang="uk-UA"/>
          </a:p>
        </p:txBody>
      </p:sp>
      <p:sp>
        <p:nvSpPr>
          <p:cNvPr id="5" name="Нижний колонтитул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uk-UA"/>
          </a:p>
        </p:txBody>
      </p:sp>
      <p:sp>
        <p:nvSpPr>
          <p:cNvPr id="6" name="Номер слайда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963CEF0-4532-4E8F-AA33-94AD236205D5}" type="slidenum">
              <a:rPr lang="uk-UA" smtClean="0"/>
              <a:t>‹#›</a:t>
            </a:fld>
            <a:endParaRPr lang="uk-UA"/>
          </a:p>
        </p:txBody>
      </p:sp>
    </p:spTree>
    <p:extLst>
      <p:ext uri="{BB962C8B-B14F-4D97-AF65-F5344CB8AC3E}">
        <p14:creationId xmlns:p14="http://schemas.microsoft.com/office/powerpoint/2010/main" val="296660533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uk-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рямоугольник 2"/>
          <p:cNvSpPr/>
          <p:nvPr/>
        </p:nvSpPr>
        <p:spPr>
          <a:xfrm>
            <a:off x="1757547" y="1092530"/>
            <a:ext cx="9298380" cy="3539430"/>
          </a:xfrm>
          <a:prstGeom prst="rect">
            <a:avLst/>
          </a:prstGeom>
        </p:spPr>
        <p:txBody>
          <a:bodyPr wrap="square">
            <a:spAutoFit/>
          </a:bodyPr>
          <a:lstStyle/>
          <a:p>
            <a:r>
              <a:rPr lang="uk-UA" sz="2800" b="1" dirty="0"/>
              <a:t>Тема 1.  </a:t>
            </a:r>
            <a:r>
              <a:rPr lang="en-US" sz="2800" b="1" dirty="0" smtClean="0"/>
              <a:t>     </a:t>
            </a:r>
            <a:r>
              <a:rPr lang="uk-UA" sz="2800" b="1" dirty="0" smtClean="0"/>
              <a:t>Фінансова </a:t>
            </a:r>
            <a:r>
              <a:rPr lang="uk-UA" sz="2800" b="1" dirty="0"/>
              <a:t>санація підприємства</a:t>
            </a:r>
            <a:r>
              <a:rPr lang="uk-UA" sz="2800" b="1" dirty="0" smtClean="0"/>
              <a:t>.</a:t>
            </a:r>
            <a:endParaRPr lang="en-US" sz="2800" b="1" dirty="0" smtClean="0"/>
          </a:p>
          <a:p>
            <a:r>
              <a:rPr lang="uk-UA" sz="2800" b="1" dirty="0" smtClean="0"/>
              <a:t> </a:t>
            </a:r>
            <a:r>
              <a:rPr lang="en-US" sz="2800" b="1" dirty="0" smtClean="0"/>
              <a:t>                    </a:t>
            </a:r>
            <a:r>
              <a:rPr lang="uk-UA" sz="2800" b="1" dirty="0" smtClean="0"/>
              <a:t>Економічний </a:t>
            </a:r>
            <a:r>
              <a:rPr lang="uk-UA" sz="2800" b="1" dirty="0"/>
              <a:t>зміст та порядок </a:t>
            </a:r>
            <a:r>
              <a:rPr lang="uk-UA" sz="2800" b="1" dirty="0" smtClean="0"/>
              <a:t>проведення</a:t>
            </a:r>
            <a:r>
              <a:rPr lang="en-US" sz="2800" b="1" dirty="0"/>
              <a:t>.</a:t>
            </a:r>
            <a:endParaRPr lang="en-US" sz="2800" b="1" dirty="0" smtClean="0"/>
          </a:p>
          <a:p>
            <a:endParaRPr lang="uk-UA" sz="2800" dirty="0"/>
          </a:p>
          <a:p>
            <a:r>
              <a:rPr lang="uk-UA" sz="2800" dirty="0"/>
              <a:t>1.	Поняття фінансової кризи на підприємстві, причини та наслідки її виникнення</a:t>
            </a:r>
          </a:p>
          <a:p>
            <a:r>
              <a:rPr lang="uk-UA" sz="2800" dirty="0"/>
              <a:t>2.	Економічна сутність санації підприємств</a:t>
            </a:r>
          </a:p>
          <a:p>
            <a:r>
              <a:rPr lang="uk-UA" sz="2800" dirty="0"/>
              <a:t>3.	Класична модель фінансової санації</a:t>
            </a:r>
          </a:p>
          <a:p>
            <a:r>
              <a:rPr lang="uk-UA" sz="2800" dirty="0"/>
              <a:t>4.	Основні випадки прийняття рішення про санацію </a:t>
            </a:r>
          </a:p>
        </p:txBody>
      </p:sp>
    </p:spTree>
    <p:extLst>
      <p:ext uri="{BB962C8B-B14F-4D97-AF65-F5344CB8AC3E}">
        <p14:creationId xmlns:p14="http://schemas.microsoft.com/office/powerpoint/2010/main" val="34772762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451262" y="335846"/>
            <a:ext cx="11032177" cy="5755422"/>
          </a:xfrm>
          <a:prstGeom prst="rect">
            <a:avLst/>
          </a:prstGeom>
        </p:spPr>
        <p:txBody>
          <a:bodyPr wrap="square">
            <a:spAutoFit/>
          </a:bodyPr>
          <a:lstStyle/>
          <a:p>
            <a:r>
              <a:rPr lang="uk-UA" sz="2800" b="1" i="1" dirty="0" smtClean="0"/>
              <a:t>Головними екзогенними факторами фінансової кризи на підприємстві можуть бути:</a:t>
            </a:r>
          </a:p>
          <a:p>
            <a:pPr marL="457200" indent="-457200">
              <a:buFont typeface="+mj-lt"/>
              <a:buAutoNum type="arabicPeriod"/>
            </a:pPr>
            <a:r>
              <a:rPr lang="uk-UA" sz="2400" dirty="0" smtClean="0"/>
              <a:t>спад кон’юнктури в економіці в цілому;</a:t>
            </a:r>
          </a:p>
          <a:p>
            <a:pPr marL="457200" indent="-457200">
              <a:buFont typeface="+mj-lt"/>
              <a:buAutoNum type="arabicPeriod"/>
            </a:pPr>
            <a:r>
              <a:rPr lang="uk-UA" sz="2400" dirty="0" smtClean="0"/>
              <a:t>зменшення купівельної спроможності населення;</a:t>
            </a:r>
          </a:p>
          <a:p>
            <a:pPr marL="457200" indent="-457200">
              <a:buFont typeface="+mj-lt"/>
              <a:buAutoNum type="arabicPeriod"/>
            </a:pPr>
            <a:r>
              <a:rPr lang="uk-UA" sz="2400" dirty="0" smtClean="0"/>
              <a:t>значний рівень інфляції;</a:t>
            </a:r>
          </a:p>
          <a:p>
            <a:pPr marL="457200" indent="-457200">
              <a:buFont typeface="+mj-lt"/>
              <a:buAutoNum type="arabicPeriod"/>
            </a:pPr>
            <a:r>
              <a:rPr lang="uk-UA" sz="2400" dirty="0" smtClean="0"/>
              <a:t>нестабільність господарського та податкового законодавства;</a:t>
            </a:r>
          </a:p>
          <a:p>
            <a:pPr marL="457200" indent="-457200">
              <a:buFont typeface="+mj-lt"/>
              <a:buAutoNum type="arabicPeriod"/>
            </a:pPr>
            <a:r>
              <a:rPr lang="uk-UA" sz="2400" dirty="0" smtClean="0"/>
              <a:t>нестабільність фінансового та валютного ринків;</a:t>
            </a:r>
          </a:p>
          <a:p>
            <a:pPr marL="457200" indent="-457200">
              <a:buFont typeface="+mj-lt"/>
              <a:buAutoNum type="arabicPeriod"/>
            </a:pPr>
            <a:r>
              <a:rPr lang="uk-UA" sz="2400" dirty="0" smtClean="0"/>
              <a:t>посилення конкуренції в галузі;</a:t>
            </a:r>
          </a:p>
          <a:p>
            <a:pPr marL="457200" indent="-457200">
              <a:buFont typeface="+mj-lt"/>
              <a:buAutoNum type="arabicPeriod"/>
            </a:pPr>
            <a:r>
              <a:rPr lang="uk-UA" sz="2400" dirty="0" smtClean="0"/>
              <a:t>криза окремої галузі;</a:t>
            </a:r>
          </a:p>
          <a:p>
            <a:pPr marL="457200" indent="-457200">
              <a:buFont typeface="+mj-lt"/>
              <a:buAutoNum type="arabicPeriod"/>
            </a:pPr>
            <a:r>
              <a:rPr lang="uk-UA" sz="2400" dirty="0" smtClean="0"/>
              <a:t>сезонні коливання;</a:t>
            </a:r>
          </a:p>
          <a:p>
            <a:pPr marL="457200" indent="-457200">
              <a:buFont typeface="+mj-lt"/>
              <a:buAutoNum type="arabicPeriod"/>
            </a:pPr>
            <a:r>
              <a:rPr lang="uk-UA" sz="2400" dirty="0" smtClean="0"/>
              <a:t>посилення монополізму на ринку;</a:t>
            </a:r>
          </a:p>
          <a:p>
            <a:pPr marL="457200" indent="-457200">
              <a:buFont typeface="+mj-lt"/>
              <a:buAutoNum type="arabicPeriod"/>
            </a:pPr>
            <a:r>
              <a:rPr lang="uk-UA" sz="2400" dirty="0" smtClean="0"/>
              <a:t>дискримінація підприємства органами влади та управління;</a:t>
            </a:r>
          </a:p>
          <a:p>
            <a:pPr marL="457200" indent="-457200">
              <a:buFont typeface="+mj-lt"/>
              <a:buAutoNum type="arabicPeriod"/>
            </a:pPr>
            <a:r>
              <a:rPr lang="uk-UA" sz="2400" dirty="0" smtClean="0"/>
              <a:t>політична нестабільність у країні місцезнаходження підприємства або в країнах підприємств — постачальників сировини (споживачів продукції);</a:t>
            </a:r>
          </a:p>
          <a:p>
            <a:pPr marL="457200" indent="-457200">
              <a:buFont typeface="+mj-lt"/>
              <a:buAutoNum type="arabicPeriod"/>
            </a:pPr>
            <a:r>
              <a:rPr lang="uk-UA" sz="2400" dirty="0" smtClean="0"/>
              <a:t>конфлікти між засновниками (власниками).</a:t>
            </a:r>
            <a:endParaRPr lang="uk-UA" sz="2400" dirty="0"/>
          </a:p>
        </p:txBody>
      </p:sp>
    </p:spTree>
    <p:extLst>
      <p:ext uri="{BB962C8B-B14F-4D97-AF65-F5344CB8AC3E}">
        <p14:creationId xmlns:p14="http://schemas.microsoft.com/office/powerpoint/2010/main" val="315925121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973777" y="688769"/>
            <a:ext cx="10485911" cy="5016758"/>
          </a:xfrm>
          <a:prstGeom prst="rect">
            <a:avLst/>
          </a:prstGeom>
        </p:spPr>
        <p:txBody>
          <a:bodyPr wrap="square">
            <a:spAutoFit/>
          </a:bodyPr>
          <a:lstStyle/>
          <a:p>
            <a:r>
              <a:rPr lang="uk-UA" sz="2800" b="1" i="1" dirty="0"/>
              <a:t>Головними </a:t>
            </a:r>
            <a:r>
              <a:rPr lang="uk-UA" sz="2800" b="1" i="1" dirty="0" smtClean="0"/>
              <a:t>ендогенними </a:t>
            </a:r>
            <a:r>
              <a:rPr lang="uk-UA" sz="2800" b="1" i="1" dirty="0"/>
              <a:t>факторами фінансової кризи на підприємстві можуть бути:</a:t>
            </a:r>
          </a:p>
          <a:p>
            <a:pPr marL="342900" indent="-342900">
              <a:buFont typeface="+mj-lt"/>
              <a:buAutoNum type="arabicPeriod"/>
            </a:pPr>
            <a:r>
              <a:rPr lang="uk-UA" sz="2400" dirty="0" smtClean="0"/>
              <a:t>Низька якість менеджменту.</a:t>
            </a:r>
          </a:p>
          <a:p>
            <a:pPr marL="342900" indent="-342900">
              <a:buFont typeface="+mj-lt"/>
              <a:buAutoNum type="arabicPeriod"/>
            </a:pPr>
            <a:r>
              <a:rPr lang="uk-UA" sz="2400" dirty="0" smtClean="0"/>
              <a:t>Дефіцити в організаційній структурі.</a:t>
            </a:r>
          </a:p>
          <a:p>
            <a:pPr marL="342900" indent="-342900">
              <a:buFont typeface="+mj-lt"/>
              <a:buAutoNum type="arabicPeriod"/>
            </a:pPr>
            <a:r>
              <a:rPr lang="uk-UA" sz="2400" dirty="0" smtClean="0"/>
              <a:t>Низький рівень кваліфікації персоналу.</a:t>
            </a:r>
          </a:p>
          <a:p>
            <a:pPr marL="342900" indent="-342900">
              <a:buFont typeface="+mj-lt"/>
              <a:buAutoNum type="arabicPeriod"/>
            </a:pPr>
            <a:r>
              <a:rPr lang="uk-UA" sz="2400" dirty="0" smtClean="0"/>
              <a:t>Недоліки у виробничій сфері.</a:t>
            </a:r>
          </a:p>
          <a:p>
            <a:pPr marL="342900" indent="-342900">
              <a:buFont typeface="+mj-lt"/>
              <a:buAutoNum type="arabicPeriod"/>
            </a:pPr>
            <a:r>
              <a:rPr lang="uk-UA" sz="2400" dirty="0" smtClean="0"/>
              <a:t>Прорахунки в галузі постачання.</a:t>
            </a:r>
          </a:p>
          <a:p>
            <a:pPr marL="342900" indent="-342900">
              <a:buFont typeface="+mj-lt"/>
              <a:buAutoNum type="arabicPeriod"/>
            </a:pPr>
            <a:r>
              <a:rPr lang="uk-UA" sz="2400" dirty="0" smtClean="0"/>
              <a:t>Низький рівень маркетингу та втрата ринків збуту продукції.</a:t>
            </a:r>
          </a:p>
          <a:p>
            <a:pPr marL="342900" indent="-342900">
              <a:buFont typeface="+mj-lt"/>
              <a:buAutoNum type="arabicPeriod"/>
            </a:pPr>
            <a:r>
              <a:rPr lang="uk-UA" sz="2400" dirty="0" smtClean="0"/>
              <a:t>Прорахунки в інвестиційній політиці.</a:t>
            </a:r>
          </a:p>
          <a:p>
            <a:pPr marL="342900" indent="-342900">
              <a:buFont typeface="+mj-lt"/>
              <a:buAutoNum type="arabicPeriod"/>
            </a:pPr>
            <a:r>
              <a:rPr lang="uk-UA" sz="2400" dirty="0" smtClean="0"/>
              <a:t>Брак інновацій та раціоналізаторства.</a:t>
            </a:r>
          </a:p>
          <a:p>
            <a:pPr marL="342900" indent="-342900">
              <a:buFont typeface="+mj-lt"/>
              <a:buAutoNum type="arabicPeriod"/>
            </a:pPr>
            <a:r>
              <a:rPr lang="uk-UA" sz="2400" dirty="0" smtClean="0"/>
              <a:t>Дефіцити у фінансуванні.</a:t>
            </a:r>
          </a:p>
          <a:p>
            <a:pPr marL="342900" indent="-342900">
              <a:buFont typeface="+mj-lt"/>
              <a:buAutoNum type="arabicPeriod"/>
            </a:pPr>
            <a:r>
              <a:rPr lang="uk-UA" sz="2400" dirty="0" smtClean="0"/>
              <a:t>Відсутність або незадовільна робота служб контролінгу (планування, аналіз, інформаційне забезпечення, контроль).</a:t>
            </a:r>
            <a:endParaRPr lang="uk-UA" sz="2400" dirty="0"/>
          </a:p>
        </p:txBody>
      </p:sp>
    </p:spTree>
    <p:extLst>
      <p:ext uri="{BB962C8B-B14F-4D97-AF65-F5344CB8AC3E}">
        <p14:creationId xmlns:p14="http://schemas.microsoft.com/office/powerpoint/2010/main" val="318173815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128155" y="1175657"/>
            <a:ext cx="10094028" cy="3539430"/>
          </a:xfrm>
          <a:prstGeom prst="rect">
            <a:avLst/>
          </a:prstGeom>
        </p:spPr>
        <p:txBody>
          <a:bodyPr wrap="square">
            <a:spAutoFit/>
          </a:bodyPr>
          <a:lstStyle/>
          <a:p>
            <a:r>
              <a:rPr lang="uk-UA" sz="2800" b="1" i="1" dirty="0" smtClean="0"/>
              <a:t>Санація – це система фінансово-економічних, виробничо-технічних, організаційно-правових та соціальних заходів, спрямованих на досягнення чи відновлення платоспроможності, ліквідності, прибутковості і конкурентоспроможності підприємства боржника в довгостроковому періоді, тобто це сукупність усіх можливих заходів, які здатні привести підприємство до фінансового оздоровлення.</a:t>
            </a:r>
            <a:endParaRPr lang="uk-UA" sz="2800" b="1" i="1" dirty="0"/>
          </a:p>
        </p:txBody>
      </p:sp>
    </p:spTree>
    <p:extLst>
      <p:ext uri="{BB962C8B-B14F-4D97-AF65-F5344CB8AC3E}">
        <p14:creationId xmlns:p14="http://schemas.microsoft.com/office/powerpoint/2010/main" val="63381875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866899" y="510639"/>
            <a:ext cx="10319657" cy="4678204"/>
          </a:xfrm>
          <a:prstGeom prst="rect">
            <a:avLst/>
          </a:prstGeom>
        </p:spPr>
        <p:txBody>
          <a:bodyPr wrap="square">
            <a:spAutoFit/>
          </a:bodyPr>
          <a:lstStyle/>
          <a:p>
            <a:r>
              <a:rPr lang="uk-UA" sz="2800" i="1" dirty="0" smtClean="0"/>
              <a:t>Для фінансового оздоровлення суб’єктів господарювання використовують такі типи санаційних заходів:</a:t>
            </a:r>
          </a:p>
          <a:p>
            <a:endParaRPr lang="uk-UA" sz="2800" dirty="0" smtClean="0"/>
          </a:p>
          <a:p>
            <a:r>
              <a:rPr lang="uk-UA" sz="2800" dirty="0" smtClean="0"/>
              <a:t>– </a:t>
            </a:r>
            <a:r>
              <a:rPr lang="uk-UA" sz="2800" b="1" i="1" dirty="0" smtClean="0"/>
              <a:t>фінансово-економічні</a:t>
            </a:r>
            <a:r>
              <a:rPr lang="uk-UA" sz="2800" dirty="0" smtClean="0"/>
              <a:t> являють собою фінансові відносини, що виникають у процесі мобілізації та використання внутрішніх і зовнішніх фінансових джерел оздоровлення підприємств. </a:t>
            </a:r>
          </a:p>
          <a:p>
            <a:endParaRPr lang="uk-UA" sz="2800" dirty="0" smtClean="0"/>
          </a:p>
          <a:p>
            <a:r>
              <a:rPr lang="uk-UA" sz="2800" dirty="0" smtClean="0"/>
              <a:t>Джерелами фінансування санації підприємств можуть бути кошти, залучені на умовах позики або на умовах власності на поворотній або безповоротній основі.</a:t>
            </a:r>
          </a:p>
          <a:p>
            <a:endParaRPr lang="uk-UA" dirty="0"/>
          </a:p>
        </p:txBody>
      </p:sp>
    </p:spTree>
    <p:extLst>
      <p:ext uri="{BB962C8B-B14F-4D97-AF65-F5344CB8AC3E}">
        <p14:creationId xmlns:p14="http://schemas.microsoft.com/office/powerpoint/2010/main" val="344515211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997527" y="724396"/>
            <a:ext cx="10759044" cy="4401205"/>
          </a:xfrm>
          <a:prstGeom prst="rect">
            <a:avLst/>
          </a:prstGeom>
        </p:spPr>
        <p:txBody>
          <a:bodyPr wrap="square">
            <a:spAutoFit/>
          </a:bodyPr>
          <a:lstStyle/>
          <a:p>
            <a:r>
              <a:rPr lang="uk-UA" sz="2800" b="1" i="1" dirty="0" smtClean="0"/>
              <a:t>– організаційно-правові</a:t>
            </a:r>
            <a:r>
              <a:rPr lang="uk-UA" sz="2800" dirty="0" smtClean="0"/>
              <a:t>,</a:t>
            </a:r>
            <a:r>
              <a:rPr lang="uk-UA" sz="2800" i="1" dirty="0" smtClean="0"/>
              <a:t> заходи які </a:t>
            </a:r>
            <a:r>
              <a:rPr lang="uk-UA" sz="2800" dirty="0" smtClean="0"/>
              <a:t>спрямовані на вдосконалення організаційної структури підприємства, організаційно-правових форм бізнесу, підвищення якості менеджменту, поліпшення виробничих стосунків між членами трудового колективу та ін. </a:t>
            </a:r>
          </a:p>
          <a:p>
            <a:endParaRPr lang="uk-UA" sz="2800" dirty="0" smtClean="0"/>
          </a:p>
          <a:p>
            <a:r>
              <a:rPr lang="uk-UA" sz="2800" i="1" dirty="0" smtClean="0"/>
              <a:t>При цьому розрізняють два види санації:</a:t>
            </a:r>
          </a:p>
          <a:p>
            <a:r>
              <a:rPr lang="uk-UA" sz="2800" dirty="0" smtClean="0"/>
              <a:t>1. </a:t>
            </a:r>
            <a:r>
              <a:rPr lang="uk-UA" sz="2800" i="1" dirty="0" smtClean="0"/>
              <a:t>Санація зі збереженням існуючого юридичного статусу підприємства-боржника</a:t>
            </a:r>
          </a:p>
          <a:p>
            <a:r>
              <a:rPr lang="uk-UA" sz="2800" dirty="0" smtClean="0"/>
              <a:t>2. </a:t>
            </a:r>
            <a:r>
              <a:rPr lang="uk-UA" sz="2800" i="1" dirty="0" smtClean="0"/>
              <a:t>Санація зі зміною організаційно-правової форми</a:t>
            </a:r>
          </a:p>
          <a:p>
            <a:r>
              <a:rPr lang="uk-UA" sz="2800" i="1" dirty="0" smtClean="0"/>
              <a:t>підприємства боржника</a:t>
            </a:r>
            <a:endParaRPr lang="uk-UA" sz="2800" i="1" dirty="0"/>
          </a:p>
        </p:txBody>
      </p:sp>
    </p:spTree>
    <p:extLst>
      <p:ext uri="{BB962C8B-B14F-4D97-AF65-F5344CB8AC3E}">
        <p14:creationId xmlns:p14="http://schemas.microsoft.com/office/powerpoint/2010/main" val="57608095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246909" y="1104404"/>
            <a:ext cx="10628416" cy="4832092"/>
          </a:xfrm>
          <a:prstGeom prst="rect">
            <a:avLst/>
          </a:prstGeom>
        </p:spPr>
        <p:txBody>
          <a:bodyPr wrap="square">
            <a:spAutoFit/>
          </a:bodyPr>
          <a:lstStyle/>
          <a:p>
            <a:r>
              <a:rPr lang="uk-UA" sz="2800" dirty="0" smtClean="0"/>
              <a:t>- </a:t>
            </a:r>
            <a:r>
              <a:rPr lang="uk-UA" sz="2800" b="1" i="1" dirty="0" smtClean="0"/>
              <a:t>виробничо-технічні, </a:t>
            </a:r>
            <a:r>
              <a:rPr lang="uk-UA" sz="2800" i="1" dirty="0" smtClean="0"/>
              <a:t>заходи </a:t>
            </a:r>
            <a:r>
              <a:rPr lang="uk-UA" sz="2800" dirty="0" smtClean="0"/>
              <a:t>пов’язані, насамперед, з модернізацією та оновленням виробничих фондів, зі зменшенням</a:t>
            </a:r>
          </a:p>
          <a:p>
            <a:r>
              <a:rPr lang="uk-UA" sz="2800" dirty="0" smtClean="0"/>
              <a:t>простоїв та підвищенням ритмічності виробництва, покращенням якості продукції та зниженням її собівартості, вдосконаленням асортименту продукції, що випускається, пошуком та</a:t>
            </a:r>
          </a:p>
          <a:p>
            <a:r>
              <a:rPr lang="uk-UA" sz="2800" dirty="0" smtClean="0"/>
              <a:t>мобілізацією санаційних резервів у сфері виробництва.</a:t>
            </a:r>
          </a:p>
          <a:p>
            <a:endParaRPr lang="uk-UA" sz="2800" dirty="0" smtClean="0"/>
          </a:p>
          <a:p>
            <a:r>
              <a:rPr lang="uk-UA" sz="2800" dirty="0" smtClean="0"/>
              <a:t>- </a:t>
            </a:r>
            <a:r>
              <a:rPr lang="uk-UA" sz="2800" b="1" i="1" dirty="0" smtClean="0"/>
              <a:t>соціальні заходи </a:t>
            </a:r>
            <a:r>
              <a:rPr lang="uk-UA" sz="2800" dirty="0" smtClean="0"/>
              <a:t>пов’язані зі скороченням персоналу на підприємстві. Це стосується фінансового оздоровлення підприємств-гігантів.</a:t>
            </a:r>
          </a:p>
          <a:p>
            <a:endParaRPr lang="uk-UA" sz="2800" dirty="0" smtClean="0"/>
          </a:p>
        </p:txBody>
      </p:sp>
    </p:spTree>
    <p:extLst>
      <p:ext uri="{BB962C8B-B14F-4D97-AF65-F5344CB8AC3E}">
        <p14:creationId xmlns:p14="http://schemas.microsoft.com/office/powerpoint/2010/main" val="24328611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рямоугольник 2"/>
          <p:cNvSpPr/>
          <p:nvPr/>
        </p:nvSpPr>
        <p:spPr>
          <a:xfrm>
            <a:off x="1056903" y="535655"/>
            <a:ext cx="10212779" cy="6647974"/>
          </a:xfrm>
          <a:prstGeom prst="rect">
            <a:avLst/>
          </a:prstGeom>
        </p:spPr>
        <p:txBody>
          <a:bodyPr wrap="square">
            <a:spAutoFit/>
          </a:bodyPr>
          <a:lstStyle/>
          <a:p>
            <a:r>
              <a:rPr lang="uk-UA" sz="2400" b="1" i="1" dirty="0" smtClean="0"/>
              <a:t>Рішення про проведення санації може прийматися у випадках:</a:t>
            </a:r>
          </a:p>
          <a:p>
            <a:endParaRPr lang="uk-UA" sz="2400" dirty="0" smtClean="0"/>
          </a:p>
          <a:p>
            <a:pPr algn="just"/>
            <a:r>
              <a:rPr lang="uk-UA" sz="2400" i="1" dirty="0" smtClean="0"/>
              <a:t>1. З ініціативи суб'єкта господарювання, який перебуває в кризі — якщо існує загроза неплатоспроможності та оголошення його банкрутом в недалекому майбутньому. Рішення про санацію приймається до звернення кредиторів в господарський суд із заявою про оголошення банкрутом даного підприємства (досудова санація).</a:t>
            </a:r>
          </a:p>
          <a:p>
            <a:pPr algn="just"/>
            <a:endParaRPr lang="uk-UA" sz="2400" i="1" dirty="0" smtClean="0"/>
          </a:p>
          <a:p>
            <a:pPr algn="just"/>
            <a:r>
              <a:rPr lang="uk-UA" sz="2400" i="1" dirty="0" smtClean="0"/>
              <a:t>2. Після того , як боржник з власної ініціативи звернувся до господарського суду із заявою про порушення справи про своє банкрутство (якщо підприємство стало фінансове неспроможним або існує реальна загроза такої неспроможності). Одночасно з поданням заяви боржник має подати до господарського суду план санації та (або) проект мирової угоди. Зрозуміло, що рішення про санацію приймається лише у разі, якщо підприємство доведе кредиторам, що воно є </a:t>
            </a:r>
            <a:r>
              <a:rPr lang="uk-UA" sz="2400" i="1" dirty="0" err="1" smtClean="0"/>
              <a:t>санаційно</a:t>
            </a:r>
            <a:r>
              <a:rPr lang="uk-UA" sz="2400" i="1" dirty="0" smtClean="0"/>
              <a:t> спроможним.</a:t>
            </a:r>
          </a:p>
          <a:p>
            <a:pPr algn="just"/>
            <a:endParaRPr lang="uk-UA" sz="2400" i="1" dirty="0" smtClean="0"/>
          </a:p>
          <a:p>
            <a:endParaRPr lang="uk-UA" dirty="0"/>
          </a:p>
        </p:txBody>
      </p:sp>
    </p:spTree>
    <p:extLst>
      <p:ext uri="{BB962C8B-B14F-4D97-AF65-F5344CB8AC3E}">
        <p14:creationId xmlns:p14="http://schemas.microsoft.com/office/powerpoint/2010/main" val="305771957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294410" y="783772"/>
            <a:ext cx="9975273" cy="5539978"/>
          </a:xfrm>
          <a:prstGeom prst="rect">
            <a:avLst/>
          </a:prstGeom>
        </p:spPr>
        <p:txBody>
          <a:bodyPr wrap="square">
            <a:spAutoFit/>
          </a:bodyPr>
          <a:lstStyle/>
          <a:p>
            <a:pPr algn="just"/>
            <a:r>
              <a:rPr lang="uk-UA" sz="2400" i="1" dirty="0" smtClean="0"/>
              <a:t>3. По закінченні місячного терміну з моменту опублікування в офіційному друкованому органі Верховної Ради чи Кабінету Міністрів України оголошення про порушення справи про банкрутство даного підприємства — якщо надійшли пропозиції від фізичних чи юридичних осіб, які бажають задовольнити вимоги кредиторів до боржника та подали акцептовані комітетом кредиторів та господарським судом пропозиції щодо санації (реорганізації) неспроможного підприємства. У разі згоди кредиторів з умовами та механізмом задоволення їхніх претензій господарський суд приймає рішення про припинення провадження у справі про банкрутство та про здійснення фінансової санації юридичної особи.</a:t>
            </a:r>
          </a:p>
          <a:p>
            <a:pPr algn="just"/>
            <a:endParaRPr lang="uk-UA" sz="2400" i="1" dirty="0" smtClean="0"/>
          </a:p>
          <a:p>
            <a:pPr algn="just"/>
            <a:r>
              <a:rPr lang="uk-UA" sz="2400" i="1" dirty="0" smtClean="0"/>
              <a:t>4. З ініціативи фінансово-кредитної установи згідно із Законом України “Про банки та банківську діяльність” .</a:t>
            </a:r>
          </a:p>
          <a:p>
            <a:endParaRPr lang="uk-UA" dirty="0"/>
          </a:p>
        </p:txBody>
      </p:sp>
    </p:spTree>
    <p:extLst>
      <p:ext uri="{BB962C8B-B14F-4D97-AF65-F5344CB8AC3E}">
        <p14:creationId xmlns:p14="http://schemas.microsoft.com/office/powerpoint/2010/main" val="407416975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187533" y="1040494"/>
            <a:ext cx="9939646" cy="4524315"/>
          </a:xfrm>
          <a:prstGeom prst="rect">
            <a:avLst/>
          </a:prstGeom>
        </p:spPr>
        <p:txBody>
          <a:bodyPr wrap="square">
            <a:spAutoFit/>
          </a:bodyPr>
          <a:lstStyle/>
          <a:p>
            <a:pPr algn="just"/>
            <a:r>
              <a:rPr lang="uk-UA" sz="2400" i="1" dirty="0" smtClean="0"/>
              <a:t>5. З ініціативи заставодержателя цілісного майнового комплексу підприємства. У разі невиконання зобов'язань, забезпечених іпотекою цілісного майнового комплексу підприємства, заставодержатель має право здійснити передбачені договором заходи щодо оздоровлення фінансового стану боржника, включаючи призначення своїх представників у керівні органи підприємства, обмеження у праві розпоряджатися випущеною продукцією та іншим майном відповідного суб'єкта господарювання. Якщо санаційні заходи не привели до поновлення платоспроможності підприємства, то заставодержатель має право звернутися до господарського суду із заявою про стягнення майна, яке перебуває в іпотеці.</a:t>
            </a:r>
          </a:p>
          <a:p>
            <a:pPr algn="just"/>
            <a:endParaRPr lang="uk-UA" sz="2400" i="1" dirty="0" smtClean="0"/>
          </a:p>
        </p:txBody>
      </p:sp>
    </p:spTree>
    <p:extLst>
      <p:ext uri="{BB962C8B-B14F-4D97-AF65-F5344CB8AC3E}">
        <p14:creationId xmlns:p14="http://schemas.microsoft.com/office/powerpoint/2010/main" val="381804946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175657" y="1508166"/>
            <a:ext cx="9915896" cy="3046988"/>
          </a:xfrm>
          <a:prstGeom prst="rect">
            <a:avLst/>
          </a:prstGeom>
        </p:spPr>
        <p:txBody>
          <a:bodyPr wrap="square">
            <a:spAutoFit/>
          </a:bodyPr>
          <a:lstStyle/>
          <a:p>
            <a:pPr algn="just"/>
            <a:r>
              <a:rPr lang="ru-RU" sz="2400" dirty="0" smtClean="0"/>
              <a:t>6. </a:t>
            </a:r>
            <a:r>
              <a:rPr lang="uk-UA" sz="2400" dirty="0" smtClean="0"/>
              <a:t>З ініціативи Державного органу з питань банкрутства, якщо йдеться про державні підприємства.</a:t>
            </a:r>
          </a:p>
          <a:p>
            <a:pPr algn="just"/>
            <a:endParaRPr lang="uk-UA" sz="2400" dirty="0" smtClean="0"/>
          </a:p>
          <a:p>
            <a:pPr algn="just"/>
            <a:r>
              <a:rPr lang="uk-UA" sz="2400" dirty="0" smtClean="0"/>
              <a:t>7. З ініціативи Національного банку України — якщо йдеться про фінансове оздоровлення комерційного банку. Режим санації є превентивним заходом впливу НБУ на комерційний банк перед застосуванням санкцій, передбачених Законом України “Про банки та банківську діяльність”.</a:t>
            </a:r>
            <a:endParaRPr lang="uk-UA" sz="2400" dirty="0"/>
          </a:p>
        </p:txBody>
      </p:sp>
    </p:spTree>
    <p:extLst>
      <p:ext uri="{BB962C8B-B14F-4D97-AF65-F5344CB8AC3E}">
        <p14:creationId xmlns:p14="http://schemas.microsoft.com/office/powerpoint/2010/main" val="370938871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733797" y="933340"/>
            <a:ext cx="9096499" cy="4678204"/>
          </a:xfrm>
          <a:prstGeom prst="rect">
            <a:avLst/>
          </a:prstGeom>
        </p:spPr>
        <p:txBody>
          <a:bodyPr wrap="square">
            <a:spAutoFit/>
          </a:bodyPr>
          <a:lstStyle/>
          <a:p>
            <a:pPr algn="just"/>
            <a:r>
              <a:rPr lang="uk-UA" sz="2800" b="1" i="1" dirty="0" smtClean="0"/>
              <a:t>Фінансова криза </a:t>
            </a:r>
            <a:r>
              <a:rPr lang="uk-UA" sz="2800" dirty="0" smtClean="0"/>
              <a:t>— це розбалансування системи “підприємство” та обмеженість впливу його керуючої ланки через фінансові відносини на відновлення стійкої рівноваги.</a:t>
            </a:r>
          </a:p>
          <a:p>
            <a:endParaRPr lang="uk-UA" sz="2800" dirty="0" smtClean="0"/>
          </a:p>
          <a:p>
            <a:r>
              <a:rPr lang="uk-UA" sz="2800" i="1" dirty="0" smtClean="0"/>
              <a:t>Наслідками кризових явищ на підприємстві є:</a:t>
            </a:r>
          </a:p>
          <a:p>
            <a:pPr marL="457200" indent="-457200">
              <a:buFont typeface="Wingdings" panose="05000000000000000000" pitchFamily="2" charset="2"/>
              <a:buChar char="q"/>
            </a:pPr>
            <a:r>
              <a:rPr lang="uk-UA" sz="2800" dirty="0" smtClean="0"/>
              <a:t>його неплатоспроможність та банкрутство</a:t>
            </a:r>
          </a:p>
          <a:p>
            <a:pPr marL="457200" indent="-457200">
              <a:buFont typeface="Wingdings" panose="05000000000000000000" pitchFamily="2" charset="2"/>
              <a:buChar char="q"/>
            </a:pPr>
            <a:r>
              <a:rPr lang="uk-UA" sz="2800" dirty="0" smtClean="0"/>
              <a:t>діяльність його в неприбутковій зоні</a:t>
            </a:r>
          </a:p>
          <a:p>
            <a:pPr marL="457200" indent="-457200">
              <a:buFont typeface="Wingdings" panose="05000000000000000000" pitchFamily="2" charset="2"/>
              <a:buChar char="q"/>
            </a:pPr>
            <a:r>
              <a:rPr lang="uk-UA" sz="2800" dirty="0" smtClean="0"/>
              <a:t>відсутність у цього підприємства потенціалу для</a:t>
            </a:r>
          </a:p>
          <a:p>
            <a:pPr marL="457200" indent="-457200">
              <a:buFont typeface="Wingdings" panose="05000000000000000000" pitchFamily="2" charset="2"/>
              <a:buChar char="q"/>
            </a:pPr>
            <a:r>
              <a:rPr lang="uk-UA" sz="2800" dirty="0" smtClean="0"/>
              <a:t>успішного функціонування. </a:t>
            </a:r>
          </a:p>
          <a:p>
            <a:endParaRPr lang="uk-UA" dirty="0"/>
          </a:p>
        </p:txBody>
      </p:sp>
    </p:spTree>
    <p:extLst>
      <p:ext uri="{BB962C8B-B14F-4D97-AF65-F5344CB8AC3E}">
        <p14:creationId xmlns:p14="http://schemas.microsoft.com/office/powerpoint/2010/main" val="268461905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Рисунок 1"/>
          <p:cNvPicPr>
            <a:picLocks noChangeAspect="1"/>
          </p:cNvPicPr>
          <p:nvPr/>
        </p:nvPicPr>
        <p:blipFill>
          <a:blip r:embed="rId2"/>
          <a:stretch>
            <a:fillRect/>
          </a:stretch>
        </p:blipFill>
        <p:spPr>
          <a:xfrm>
            <a:off x="2375065" y="225631"/>
            <a:ext cx="7435685" cy="6579981"/>
          </a:xfrm>
          <a:prstGeom prst="rect">
            <a:avLst/>
          </a:prstGeom>
        </p:spPr>
      </p:pic>
    </p:spTree>
    <p:extLst>
      <p:ext uri="{BB962C8B-B14F-4D97-AF65-F5344CB8AC3E}">
        <p14:creationId xmlns:p14="http://schemas.microsoft.com/office/powerpoint/2010/main" val="63017742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318162" y="1163782"/>
            <a:ext cx="9203376" cy="2708434"/>
          </a:xfrm>
          <a:prstGeom prst="rect">
            <a:avLst/>
          </a:prstGeom>
        </p:spPr>
        <p:txBody>
          <a:bodyPr wrap="square">
            <a:spAutoFit/>
          </a:bodyPr>
          <a:lstStyle/>
          <a:p>
            <a:pPr>
              <a:spcBef>
                <a:spcPts val="1200"/>
              </a:spcBef>
            </a:pPr>
            <a:r>
              <a:rPr lang="uk-UA" sz="2800" b="1" i="1" dirty="0" smtClean="0"/>
              <a:t>Процес організації фінансової санації підприємств складається з трьох основних блоків: </a:t>
            </a:r>
          </a:p>
          <a:p>
            <a:pPr marL="514350" indent="-514350">
              <a:spcBef>
                <a:spcPts val="1200"/>
              </a:spcBef>
              <a:buFont typeface="+mj-lt"/>
              <a:buAutoNum type="arabicPeriod"/>
            </a:pPr>
            <a:r>
              <a:rPr lang="uk-UA" sz="2800" i="1" dirty="0" smtClean="0"/>
              <a:t>РОЗРОБКА САНАЦІЙНОЇ КОНЦЕПЦІЇ ТА ПЛАНУ САНАЦІЇ; </a:t>
            </a:r>
          </a:p>
          <a:p>
            <a:pPr marL="514350" indent="-514350">
              <a:spcBef>
                <a:spcPts val="1200"/>
              </a:spcBef>
              <a:buFont typeface="+mj-lt"/>
              <a:buAutoNum type="arabicPeriod"/>
            </a:pPr>
            <a:r>
              <a:rPr lang="uk-UA" sz="2800" i="1" dirty="0" smtClean="0"/>
              <a:t>ПРОВЕДЕННЯ САНАЦІЙНОГО АУДИТУ;</a:t>
            </a:r>
          </a:p>
          <a:p>
            <a:pPr marL="514350" indent="-514350">
              <a:spcBef>
                <a:spcPts val="1200"/>
              </a:spcBef>
              <a:buFont typeface="+mj-lt"/>
              <a:buAutoNum type="arabicPeriod"/>
            </a:pPr>
            <a:r>
              <a:rPr lang="uk-UA" sz="2800" i="1" dirty="0" smtClean="0"/>
              <a:t>УПРАВЛІННЯ САНАЦІЄЮ.</a:t>
            </a:r>
            <a:endParaRPr lang="uk-UA" sz="2800" i="1" dirty="0"/>
          </a:p>
        </p:txBody>
      </p:sp>
    </p:spTree>
    <p:extLst>
      <p:ext uri="{BB962C8B-B14F-4D97-AF65-F5344CB8AC3E}">
        <p14:creationId xmlns:p14="http://schemas.microsoft.com/office/powerpoint/2010/main" val="162890679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531917" y="1685077"/>
            <a:ext cx="9809018" cy="2308324"/>
          </a:xfrm>
          <a:prstGeom prst="rect">
            <a:avLst/>
          </a:prstGeom>
        </p:spPr>
        <p:txBody>
          <a:bodyPr wrap="square">
            <a:spAutoFit/>
          </a:bodyPr>
          <a:lstStyle/>
          <a:p>
            <a:pPr algn="just"/>
            <a:r>
              <a:rPr lang="uk-UA" sz="2400" b="1" i="1" dirty="0" smtClean="0"/>
              <a:t>План санації </a:t>
            </a:r>
            <a:r>
              <a:rPr lang="uk-UA" sz="2400" dirty="0" smtClean="0"/>
              <a:t>розробляють за дорученням керівництва консалтингові чи аудиторські фірми у взаємозв’язку з внутрішніми службами контролінгу.</a:t>
            </a:r>
          </a:p>
          <a:p>
            <a:pPr algn="just"/>
            <a:endParaRPr lang="uk-UA" sz="2400" dirty="0" smtClean="0"/>
          </a:p>
          <a:p>
            <a:pPr algn="just"/>
            <a:r>
              <a:rPr lang="uk-UA" sz="2400" b="1" i="1" dirty="0" smtClean="0"/>
              <a:t>Санаційний аудит </a:t>
            </a:r>
            <a:r>
              <a:rPr lang="uk-UA" sz="2400" dirty="0" smtClean="0"/>
              <a:t>здійснюється аудиторською компанією на </a:t>
            </a:r>
            <a:r>
              <a:rPr lang="uk-UA" sz="2400" dirty="0" err="1" smtClean="0"/>
              <a:t>замовлен</a:t>
            </a:r>
            <a:r>
              <a:rPr lang="uk-UA" sz="2400" dirty="0" smtClean="0"/>
              <a:t>-ня потенційних </a:t>
            </a:r>
            <a:r>
              <a:rPr lang="uk-UA" sz="2400" dirty="0" err="1" smtClean="0"/>
              <a:t>санаторів</a:t>
            </a:r>
            <a:r>
              <a:rPr lang="uk-UA" sz="2400" dirty="0" smtClean="0"/>
              <a:t>, кредиторів та інших осіб, які можуть взяти участь у фінансуванні санації.</a:t>
            </a:r>
            <a:endParaRPr lang="uk-UA" sz="2400" dirty="0"/>
          </a:p>
        </p:txBody>
      </p:sp>
    </p:spTree>
    <p:extLst>
      <p:ext uri="{BB962C8B-B14F-4D97-AF65-F5344CB8AC3E}">
        <p14:creationId xmlns:p14="http://schemas.microsoft.com/office/powerpoint/2010/main" val="217962560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591294" y="1448790"/>
            <a:ext cx="9535886" cy="3970318"/>
          </a:xfrm>
          <a:prstGeom prst="rect">
            <a:avLst/>
          </a:prstGeom>
        </p:spPr>
        <p:txBody>
          <a:bodyPr wrap="square">
            <a:spAutoFit/>
          </a:bodyPr>
          <a:lstStyle/>
          <a:p>
            <a:pPr algn="just"/>
            <a:r>
              <a:rPr lang="uk-UA" sz="2800" dirty="0" smtClean="0"/>
              <a:t>Важливою складовою організації дієвого менеджменту санації є створення ефективної системи контролінгу, головним завданням якого є визначення стратегічних і тактичних цілей санації та орієнтація процесу управління на досягнення цих цілей. </a:t>
            </a:r>
          </a:p>
          <a:p>
            <a:pPr algn="just"/>
            <a:endParaRPr lang="uk-UA" sz="2800" dirty="0"/>
          </a:p>
          <a:p>
            <a:pPr algn="just"/>
            <a:r>
              <a:rPr lang="uk-UA" sz="2800" dirty="0" smtClean="0"/>
              <a:t>Однак вирішальним при цьому є створення системи інформаційного забезпечення, планових, аналітичних та контрольних служб.</a:t>
            </a:r>
            <a:endParaRPr lang="uk-UA" sz="2800" dirty="0"/>
          </a:p>
        </p:txBody>
      </p:sp>
    </p:spTree>
    <p:extLst>
      <p:ext uri="{BB962C8B-B14F-4D97-AF65-F5344CB8AC3E}">
        <p14:creationId xmlns:p14="http://schemas.microsoft.com/office/powerpoint/2010/main" val="155867895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591292" y="1888175"/>
            <a:ext cx="9464636" cy="1815882"/>
          </a:xfrm>
          <a:prstGeom prst="rect">
            <a:avLst/>
          </a:prstGeom>
        </p:spPr>
        <p:txBody>
          <a:bodyPr wrap="square">
            <a:spAutoFit/>
          </a:bodyPr>
          <a:lstStyle/>
          <a:p>
            <a:pPr algn="just"/>
            <a:r>
              <a:rPr lang="uk-UA" sz="2800" i="1" dirty="0" smtClean="0"/>
              <a:t>З позиції фінансового менеджменту </a:t>
            </a:r>
            <a:r>
              <a:rPr lang="uk-UA" sz="2800" b="1" dirty="0" smtClean="0"/>
              <a:t>кризовий стан підприємства </a:t>
            </a:r>
            <a:r>
              <a:rPr lang="uk-UA" sz="2800" dirty="0" smtClean="0"/>
              <a:t>— </a:t>
            </a:r>
            <a:r>
              <a:rPr lang="uk-UA" sz="2800" b="1" dirty="0" smtClean="0"/>
              <a:t>це неспроможність його здійснювати фінансове забезпечення поточної виробничої діяльності, нездатність виконувати свої боргові зобов’язання</a:t>
            </a:r>
            <a:r>
              <a:rPr lang="uk-UA" sz="2800" dirty="0" smtClean="0"/>
              <a:t>.</a:t>
            </a:r>
            <a:endParaRPr lang="uk-UA" sz="2800" dirty="0"/>
          </a:p>
        </p:txBody>
      </p:sp>
    </p:spTree>
    <p:extLst>
      <p:ext uri="{BB962C8B-B14F-4D97-AF65-F5344CB8AC3E}">
        <p14:creationId xmlns:p14="http://schemas.microsoft.com/office/powerpoint/2010/main" val="385519308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816924" y="1423682"/>
            <a:ext cx="9334005" cy="2246769"/>
          </a:xfrm>
          <a:prstGeom prst="rect">
            <a:avLst/>
          </a:prstGeom>
        </p:spPr>
        <p:txBody>
          <a:bodyPr wrap="square">
            <a:spAutoFit/>
          </a:bodyPr>
          <a:lstStyle/>
          <a:p>
            <a:r>
              <a:rPr lang="ru-RU" sz="2800" i="1" dirty="0" err="1" smtClean="0"/>
              <a:t>Фінансову</a:t>
            </a:r>
            <a:r>
              <a:rPr lang="ru-RU" sz="2800" i="1" dirty="0" smtClean="0"/>
              <a:t> кризу на </a:t>
            </a:r>
            <a:r>
              <a:rPr lang="ru-RU" sz="2800" i="1" dirty="0" err="1" smtClean="0"/>
              <a:t>підприємстві</a:t>
            </a:r>
            <a:r>
              <a:rPr lang="ru-RU" sz="2800" i="1" dirty="0" smtClean="0"/>
              <a:t> </a:t>
            </a:r>
            <a:r>
              <a:rPr lang="ru-RU" sz="2800" i="1" dirty="0" err="1" smtClean="0"/>
              <a:t>характеризують</a:t>
            </a:r>
            <a:r>
              <a:rPr lang="ru-RU" sz="2800" i="1" dirty="0" smtClean="0"/>
              <a:t> </a:t>
            </a:r>
          </a:p>
          <a:p>
            <a:r>
              <a:rPr lang="ru-RU" sz="2800" i="1" dirty="0" smtClean="0"/>
              <a:t>три </a:t>
            </a:r>
            <a:r>
              <a:rPr lang="ru-RU" sz="2800" i="1" dirty="0" err="1" smtClean="0"/>
              <a:t>основні</a:t>
            </a:r>
            <a:r>
              <a:rPr lang="ru-RU" sz="2800" i="1" dirty="0" smtClean="0"/>
              <a:t> </a:t>
            </a:r>
            <a:r>
              <a:rPr lang="ru-RU" sz="2800" i="1" dirty="0" err="1" smtClean="0"/>
              <a:t>параметри</a:t>
            </a:r>
            <a:r>
              <a:rPr lang="ru-RU" sz="2800" i="1" dirty="0" smtClean="0"/>
              <a:t>: </a:t>
            </a:r>
          </a:p>
          <a:p>
            <a:pPr marL="514350" indent="-514350">
              <a:buFont typeface="+mj-lt"/>
              <a:buAutoNum type="arabicPeriod"/>
            </a:pPr>
            <a:r>
              <a:rPr lang="ru-RU" sz="2800" b="1" dirty="0" smtClean="0"/>
              <a:t>Вид </a:t>
            </a:r>
            <a:r>
              <a:rPr lang="ru-RU" sz="2800" b="1" dirty="0" err="1" smtClean="0"/>
              <a:t>кризи</a:t>
            </a:r>
            <a:r>
              <a:rPr lang="ru-RU" sz="2800" b="1" dirty="0" smtClean="0"/>
              <a:t> </a:t>
            </a:r>
          </a:p>
          <a:p>
            <a:pPr marL="514350" indent="-514350">
              <a:buFont typeface="+mj-lt"/>
              <a:buAutoNum type="arabicPeriod"/>
            </a:pPr>
            <a:r>
              <a:rPr lang="ru-RU" sz="2800" b="1" dirty="0" err="1" smtClean="0"/>
              <a:t>Глибина</a:t>
            </a:r>
            <a:r>
              <a:rPr lang="ru-RU" sz="2800" b="1" dirty="0" smtClean="0"/>
              <a:t> (фаза) </a:t>
            </a:r>
            <a:r>
              <a:rPr lang="ru-RU" sz="2800" b="1" dirty="0" err="1" smtClean="0"/>
              <a:t>кризи</a:t>
            </a:r>
            <a:endParaRPr lang="ru-RU" sz="2800" b="1" dirty="0" smtClean="0"/>
          </a:p>
          <a:p>
            <a:pPr marL="514350" indent="-514350">
              <a:buFont typeface="+mj-lt"/>
              <a:buAutoNum type="arabicPeriod"/>
            </a:pPr>
            <a:r>
              <a:rPr lang="ru-RU" sz="2800" b="1" dirty="0" err="1" smtClean="0"/>
              <a:t>Джерело</a:t>
            </a:r>
            <a:r>
              <a:rPr lang="ru-RU" sz="2800" b="1" dirty="0" smtClean="0"/>
              <a:t> </a:t>
            </a:r>
            <a:r>
              <a:rPr lang="ru-RU" sz="2800" b="1" dirty="0" err="1" smtClean="0"/>
              <a:t>кризової</a:t>
            </a:r>
            <a:r>
              <a:rPr lang="ru-RU" sz="2800" b="1" dirty="0" smtClean="0"/>
              <a:t> </a:t>
            </a:r>
            <a:r>
              <a:rPr lang="ru-RU" sz="2800" b="1" dirty="0" err="1" smtClean="0"/>
              <a:t>ситуації</a:t>
            </a:r>
            <a:endParaRPr lang="uk-UA" sz="2800" b="1" dirty="0"/>
          </a:p>
        </p:txBody>
      </p:sp>
    </p:spTree>
    <p:extLst>
      <p:ext uri="{BB962C8B-B14F-4D97-AF65-F5344CB8AC3E}">
        <p14:creationId xmlns:p14="http://schemas.microsoft.com/office/powerpoint/2010/main" val="71685046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973776" y="458466"/>
            <a:ext cx="10557163" cy="6124754"/>
          </a:xfrm>
          <a:prstGeom prst="rect">
            <a:avLst/>
          </a:prstGeom>
        </p:spPr>
        <p:txBody>
          <a:bodyPr wrap="square">
            <a:spAutoFit/>
          </a:bodyPr>
          <a:lstStyle/>
          <a:p>
            <a:r>
              <a:rPr lang="uk-UA" sz="2800" b="1" dirty="0" smtClean="0"/>
              <a:t>Види кризи</a:t>
            </a:r>
          </a:p>
          <a:p>
            <a:endParaRPr lang="uk-UA" sz="2800" dirty="0"/>
          </a:p>
          <a:p>
            <a:pPr algn="just"/>
            <a:r>
              <a:rPr lang="uk-UA" sz="2800" b="1" dirty="0" smtClean="0"/>
              <a:t>Стратегічна криза </a:t>
            </a:r>
            <a:r>
              <a:rPr lang="uk-UA" sz="2800" dirty="0" smtClean="0"/>
              <a:t>— кризову ситуацію, при якій на підприємстві зруйновано виробничий потенціал і відсутні довгострокові фактори його відновлення;</a:t>
            </a:r>
          </a:p>
          <a:p>
            <a:pPr algn="just"/>
            <a:endParaRPr lang="uk-UA" sz="2800" dirty="0" smtClean="0"/>
          </a:p>
          <a:p>
            <a:pPr algn="just"/>
            <a:r>
              <a:rPr lang="uk-UA" sz="2800" b="1" dirty="0" smtClean="0"/>
              <a:t>Криза прибутковості</a:t>
            </a:r>
            <a:r>
              <a:rPr lang="uk-UA" sz="2800" dirty="0" smtClean="0"/>
              <a:t>— стан підприємства, в якому перманентні збитки від поточної діяльності суб’єкта господарювання вихолощують власний капітал, що призводить до незадовільної структури балансу;</a:t>
            </a:r>
          </a:p>
          <a:p>
            <a:pPr algn="just"/>
            <a:endParaRPr lang="uk-UA" sz="2800" dirty="0" smtClean="0"/>
          </a:p>
          <a:p>
            <a:pPr algn="just"/>
            <a:r>
              <a:rPr lang="uk-UA" sz="2800" b="1" dirty="0" smtClean="0"/>
              <a:t>Криза ліквідності </a:t>
            </a:r>
            <a:r>
              <a:rPr lang="uk-UA" sz="2800" dirty="0" smtClean="0"/>
              <a:t>— ситуація, що характеризується не платоспроможністю підприємства, або існуванням реальної загрози втрати підприємством платоспроможності</a:t>
            </a:r>
            <a:endParaRPr lang="uk-UA" sz="2800" dirty="0"/>
          </a:p>
        </p:txBody>
      </p:sp>
    </p:spTree>
    <p:extLst>
      <p:ext uri="{BB962C8B-B14F-4D97-AF65-F5344CB8AC3E}">
        <p14:creationId xmlns:p14="http://schemas.microsoft.com/office/powerpoint/2010/main" val="214529431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1068779" y="712520"/>
            <a:ext cx="10129652" cy="5693866"/>
          </a:xfrm>
          <a:prstGeom prst="rect">
            <a:avLst/>
          </a:prstGeom>
        </p:spPr>
        <p:txBody>
          <a:bodyPr wrap="square">
            <a:spAutoFit/>
          </a:bodyPr>
          <a:lstStyle/>
          <a:p>
            <a:r>
              <a:rPr lang="uk-UA" sz="2800" b="1" i="1" dirty="0" smtClean="0"/>
              <a:t>Стратегічна криза, обумовлена наступними факторами:</a:t>
            </a:r>
          </a:p>
          <a:p>
            <a:endParaRPr lang="uk-UA" sz="2800" dirty="0" smtClean="0"/>
          </a:p>
          <a:p>
            <a:pPr marL="457200" indent="-457200">
              <a:buFont typeface="Wingdings" panose="05000000000000000000" pitchFamily="2" charset="2"/>
              <a:buChar char="q"/>
            </a:pPr>
            <a:r>
              <a:rPr lang="uk-UA" sz="2800" dirty="0" smtClean="0"/>
              <a:t>неправильний вибір виробничого майданчика (місця розташування під­приємства)</a:t>
            </a:r>
          </a:p>
          <a:p>
            <a:pPr marL="457200" indent="-457200">
              <a:buFont typeface="Wingdings" panose="05000000000000000000" pitchFamily="2" charset="2"/>
              <a:buChar char="q"/>
            </a:pPr>
            <a:r>
              <a:rPr lang="uk-UA" sz="2800" dirty="0" smtClean="0"/>
              <a:t>неефективна політика збуту та асортиментна політика</a:t>
            </a:r>
          </a:p>
          <a:p>
            <a:pPr marL="457200" indent="-457200">
              <a:buFont typeface="Wingdings" panose="05000000000000000000" pitchFamily="2" charset="2"/>
              <a:buChar char="q"/>
            </a:pPr>
            <a:r>
              <a:rPr lang="uk-UA" sz="2800" dirty="0" smtClean="0"/>
              <a:t>недосконале планування та прогнозування</a:t>
            </a:r>
          </a:p>
          <a:p>
            <a:pPr marL="457200" indent="-457200">
              <a:buFont typeface="Wingdings" panose="05000000000000000000" pitchFamily="2" charset="2"/>
              <a:buChar char="q"/>
            </a:pPr>
            <a:r>
              <a:rPr lang="uk-UA" sz="2800" dirty="0" smtClean="0"/>
              <a:t>помилкова політика диверсифікації</a:t>
            </a:r>
          </a:p>
          <a:p>
            <a:pPr marL="457200" indent="-457200">
              <a:buFont typeface="Wingdings" panose="05000000000000000000" pitchFamily="2" charset="2"/>
              <a:buChar char="q"/>
            </a:pPr>
            <a:r>
              <a:rPr lang="uk-UA" sz="2800" dirty="0" smtClean="0"/>
              <a:t>неефективний апарат уп­равління</a:t>
            </a:r>
          </a:p>
          <a:p>
            <a:pPr marL="457200" indent="-457200">
              <a:buFont typeface="Wingdings" panose="05000000000000000000" pitchFamily="2" charset="2"/>
              <a:buChar char="q"/>
            </a:pPr>
            <a:r>
              <a:rPr lang="uk-UA" sz="2800" dirty="0" smtClean="0"/>
              <a:t>дефіцити в організаційній структурі</a:t>
            </a:r>
          </a:p>
          <a:p>
            <a:pPr marL="457200" indent="-457200">
              <a:buFont typeface="Wingdings" panose="05000000000000000000" pitchFamily="2" charset="2"/>
              <a:buChar char="q"/>
            </a:pPr>
            <a:r>
              <a:rPr lang="uk-UA" sz="2800" dirty="0" smtClean="0"/>
              <a:t>відсутність виробничої програми</a:t>
            </a:r>
          </a:p>
          <a:p>
            <a:pPr marL="457200" indent="-457200">
              <a:buFont typeface="Wingdings" panose="05000000000000000000" pitchFamily="2" charset="2"/>
              <a:buChar char="q"/>
            </a:pPr>
            <a:r>
              <a:rPr lang="uk-UA" sz="2800" dirty="0" smtClean="0"/>
              <a:t>зайві виробничі потужності</a:t>
            </a:r>
          </a:p>
          <a:p>
            <a:pPr marL="457200" indent="-457200">
              <a:buFont typeface="Wingdings" panose="05000000000000000000" pitchFamily="2" charset="2"/>
              <a:buChar char="q"/>
            </a:pPr>
            <a:r>
              <a:rPr lang="uk-UA" sz="2800" dirty="0" smtClean="0"/>
              <a:t>відсутність або недієздатність системи контролінгу</a:t>
            </a:r>
          </a:p>
          <a:p>
            <a:pPr marL="457200" indent="-457200">
              <a:buFont typeface="Wingdings" panose="05000000000000000000" pitchFamily="2" charset="2"/>
              <a:buChar char="q"/>
            </a:pPr>
            <a:r>
              <a:rPr lang="uk-UA" sz="2800" dirty="0" smtClean="0"/>
              <a:t>форс-мажорні обставини</a:t>
            </a:r>
            <a:endParaRPr lang="uk-UA" sz="2800" dirty="0"/>
          </a:p>
        </p:txBody>
      </p:sp>
    </p:spTree>
    <p:extLst>
      <p:ext uri="{BB962C8B-B14F-4D97-AF65-F5344CB8AC3E}">
        <p14:creationId xmlns:p14="http://schemas.microsoft.com/office/powerpoint/2010/main" val="241493178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926275" y="451263"/>
            <a:ext cx="10379034" cy="6124754"/>
          </a:xfrm>
          <a:prstGeom prst="rect">
            <a:avLst/>
          </a:prstGeom>
        </p:spPr>
        <p:txBody>
          <a:bodyPr wrap="square">
            <a:spAutoFit/>
          </a:bodyPr>
          <a:lstStyle/>
          <a:p>
            <a:r>
              <a:rPr lang="uk-UA" sz="2800" b="1" i="1" dirty="0" smtClean="0"/>
              <a:t>Криза прибутковості</a:t>
            </a:r>
            <a:r>
              <a:rPr lang="uk-UA" sz="2800" dirty="0" smtClean="0"/>
              <a:t>, </a:t>
            </a:r>
            <a:r>
              <a:rPr lang="uk-UA" sz="2800" b="1" i="1" dirty="0" smtClean="0"/>
              <a:t>обумовлена наступними факторами:</a:t>
            </a:r>
          </a:p>
          <a:p>
            <a:endParaRPr lang="uk-UA" sz="2800" dirty="0" smtClean="0"/>
          </a:p>
          <a:p>
            <a:pPr marL="457200" indent="-457200">
              <a:buFont typeface="Wingdings" panose="05000000000000000000" pitchFamily="2" charset="2"/>
              <a:buChar char="q"/>
            </a:pPr>
            <a:r>
              <a:rPr lang="uk-UA" sz="2800" dirty="0" smtClean="0"/>
              <a:t>несприятливе співвідношення цін та собівартості</a:t>
            </a:r>
          </a:p>
          <a:p>
            <a:pPr marL="457200" indent="-457200">
              <a:buFont typeface="Wingdings" panose="05000000000000000000" pitchFamily="2" charset="2"/>
              <a:buChar char="q"/>
            </a:pPr>
            <a:r>
              <a:rPr lang="uk-UA" sz="2800" dirty="0" smtClean="0"/>
              <a:t>невиправдане завищення цін</a:t>
            </a:r>
          </a:p>
          <a:p>
            <a:pPr marL="457200" indent="-457200">
              <a:buFont typeface="Wingdings" panose="05000000000000000000" pitchFamily="2" charset="2"/>
              <a:buChar char="q"/>
            </a:pPr>
            <a:r>
              <a:rPr lang="uk-UA" sz="2800" dirty="0" smtClean="0"/>
              <a:t>ризиковані великі проекти</a:t>
            </a:r>
          </a:p>
          <a:p>
            <a:pPr marL="457200" indent="-457200">
              <a:buFont typeface="Wingdings" panose="05000000000000000000" pitchFamily="2" charset="2"/>
              <a:buChar char="q"/>
            </a:pPr>
            <a:r>
              <a:rPr lang="uk-UA" sz="2800" dirty="0" smtClean="0"/>
              <a:t>зростання собівартості за стабільних цін</a:t>
            </a:r>
          </a:p>
          <a:p>
            <a:pPr marL="457200" indent="-457200">
              <a:buFont typeface="Wingdings" panose="05000000000000000000" pitchFamily="2" charset="2"/>
              <a:buChar char="q"/>
            </a:pPr>
            <a:r>
              <a:rPr lang="uk-UA" sz="2800" dirty="0" smtClean="0"/>
              <a:t>зменшення обороту від реалізації продукції</a:t>
            </a:r>
          </a:p>
          <a:p>
            <a:pPr marL="457200" indent="-457200">
              <a:buFont typeface="Wingdings" panose="05000000000000000000" pitchFamily="2" charset="2"/>
              <a:buChar char="q"/>
            </a:pPr>
            <a:r>
              <a:rPr lang="uk-UA" sz="2800" dirty="0" smtClean="0"/>
              <a:t>збитковість окремих структурних підрозділів</a:t>
            </a:r>
          </a:p>
          <a:p>
            <a:pPr marL="457200" indent="-457200">
              <a:buFont typeface="Wingdings" panose="05000000000000000000" pitchFamily="2" charset="2"/>
              <a:buChar char="q"/>
            </a:pPr>
            <a:r>
              <a:rPr lang="uk-UA" sz="2800" dirty="0" smtClean="0"/>
              <a:t>придбання збиткових підприємств</a:t>
            </a:r>
          </a:p>
          <a:p>
            <a:pPr marL="457200" indent="-457200">
              <a:buFont typeface="Wingdings" panose="05000000000000000000" pitchFamily="2" charset="2"/>
              <a:buChar char="q"/>
            </a:pPr>
            <a:r>
              <a:rPr lang="uk-UA" sz="2800" dirty="0" smtClean="0"/>
              <a:t>значні запаси готової продукції на складі</a:t>
            </a:r>
          </a:p>
          <a:p>
            <a:pPr marL="457200" indent="-457200">
              <a:buFont typeface="Wingdings" panose="05000000000000000000" pitchFamily="2" charset="2"/>
              <a:buChar char="q"/>
            </a:pPr>
            <a:r>
              <a:rPr lang="uk-UA" sz="2800" dirty="0" smtClean="0"/>
              <a:t>високі витрати на персонал</a:t>
            </a:r>
          </a:p>
          <a:p>
            <a:pPr marL="457200" indent="-457200">
              <a:buFont typeface="Wingdings" panose="05000000000000000000" pitchFamily="2" charset="2"/>
              <a:buChar char="q"/>
            </a:pPr>
            <a:r>
              <a:rPr lang="uk-UA" sz="2800" dirty="0" smtClean="0"/>
              <a:t>високі процентні ставки;</a:t>
            </a:r>
          </a:p>
          <a:p>
            <a:pPr marL="457200" indent="-457200">
              <a:buFont typeface="Wingdings" panose="05000000000000000000" pitchFamily="2" charset="2"/>
              <a:buChar char="q"/>
            </a:pPr>
            <a:r>
              <a:rPr lang="uk-UA" sz="2800" dirty="0" smtClean="0"/>
              <a:t>неефективна маркетингова політика</a:t>
            </a:r>
          </a:p>
          <a:p>
            <a:pPr marL="457200" indent="-457200">
              <a:buFont typeface="Wingdings" panose="05000000000000000000" pitchFamily="2" charset="2"/>
              <a:buChar char="q"/>
            </a:pPr>
            <a:r>
              <a:rPr lang="uk-UA" sz="2800" dirty="0" smtClean="0"/>
              <a:t>форс-мажорні обставини</a:t>
            </a:r>
            <a:endParaRPr lang="uk-UA" sz="2800" dirty="0"/>
          </a:p>
        </p:txBody>
      </p:sp>
    </p:spTree>
    <p:extLst>
      <p:ext uri="{BB962C8B-B14F-4D97-AF65-F5344CB8AC3E}">
        <p14:creationId xmlns:p14="http://schemas.microsoft.com/office/powerpoint/2010/main" val="142355457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831273" y="593767"/>
            <a:ext cx="10462161" cy="5693866"/>
          </a:xfrm>
          <a:prstGeom prst="rect">
            <a:avLst/>
          </a:prstGeom>
        </p:spPr>
        <p:txBody>
          <a:bodyPr wrap="square">
            <a:spAutoFit/>
          </a:bodyPr>
          <a:lstStyle/>
          <a:p>
            <a:r>
              <a:rPr lang="uk-UA" sz="2800" b="1" i="1" dirty="0" smtClean="0"/>
              <a:t>Криза ліквідності, </a:t>
            </a:r>
            <a:r>
              <a:rPr lang="uk-UA" sz="2800" b="1" i="1" dirty="0"/>
              <a:t>обумовлена наступними факторами:</a:t>
            </a:r>
          </a:p>
          <a:p>
            <a:endParaRPr lang="uk-UA" sz="2800" dirty="0" smtClean="0"/>
          </a:p>
          <a:p>
            <a:pPr marL="457200" indent="-457200">
              <a:buFont typeface="Wingdings" panose="05000000000000000000" pitchFamily="2" charset="2"/>
              <a:buChar char="q"/>
            </a:pPr>
            <a:r>
              <a:rPr lang="uk-UA" sz="2800" dirty="0" smtClean="0"/>
              <a:t>невраховані вимоги золотого правила фінансування (конгруентність строків)</a:t>
            </a:r>
          </a:p>
          <a:p>
            <a:pPr marL="457200" indent="-457200">
              <a:buFont typeface="Wingdings" panose="05000000000000000000" pitchFamily="2" charset="2"/>
              <a:buChar char="q"/>
            </a:pPr>
            <a:r>
              <a:rPr lang="uk-UA" sz="2800" dirty="0" smtClean="0"/>
              <a:t>незадовільна структура капіталу</a:t>
            </a:r>
          </a:p>
          <a:p>
            <a:pPr marL="457200" indent="-457200">
              <a:buFont typeface="Wingdings" panose="05000000000000000000" pitchFamily="2" charset="2"/>
              <a:buChar char="q"/>
            </a:pPr>
            <a:r>
              <a:rPr lang="uk-UA" sz="2800" dirty="0" smtClean="0"/>
              <a:t>відсутність або незначний рівень страхових (резервних) фондів</a:t>
            </a:r>
          </a:p>
          <a:p>
            <a:pPr marL="457200" indent="-457200">
              <a:buFont typeface="Wingdings" panose="05000000000000000000" pitchFamily="2" charset="2"/>
              <a:buChar char="q"/>
            </a:pPr>
            <a:r>
              <a:rPr lang="uk-UA" sz="2800" dirty="0" smtClean="0"/>
              <a:t>незадовільна робота з дебіторами</a:t>
            </a:r>
          </a:p>
          <a:p>
            <a:pPr marL="457200" indent="-457200">
              <a:buFont typeface="Wingdings" panose="05000000000000000000" pitchFamily="2" charset="2"/>
              <a:buChar char="q"/>
            </a:pPr>
            <a:r>
              <a:rPr lang="uk-UA" sz="2800" dirty="0" smtClean="0"/>
              <a:t>надання незабезпечених товарних кредитів</a:t>
            </a:r>
          </a:p>
          <a:p>
            <a:pPr marL="457200" indent="-457200">
              <a:buFont typeface="Wingdings" panose="05000000000000000000" pitchFamily="2" charset="2"/>
              <a:buChar char="q"/>
            </a:pPr>
            <a:r>
              <a:rPr lang="uk-UA" sz="2800" dirty="0" smtClean="0"/>
              <a:t>великий обсяг капіталовкладень із тривалим строком окупності</a:t>
            </a:r>
          </a:p>
          <a:p>
            <a:pPr marL="457200" indent="-457200">
              <a:buFont typeface="Wingdings" panose="05000000000000000000" pitchFamily="2" charset="2"/>
              <a:buChar char="q"/>
            </a:pPr>
            <a:r>
              <a:rPr lang="uk-UA" sz="2800" dirty="0" smtClean="0"/>
              <a:t>великі обсяги </a:t>
            </a:r>
            <a:r>
              <a:rPr lang="uk-UA" sz="2800" dirty="0" err="1" smtClean="0"/>
              <a:t>низьколіквідних</a:t>
            </a:r>
            <a:r>
              <a:rPr lang="uk-UA" sz="2800" dirty="0" smtClean="0"/>
              <a:t> оборотних активів</a:t>
            </a:r>
          </a:p>
          <a:p>
            <a:pPr marL="457200" indent="-457200">
              <a:buFont typeface="Wingdings" panose="05000000000000000000" pitchFamily="2" charset="2"/>
              <a:buChar char="q"/>
            </a:pPr>
            <a:r>
              <a:rPr lang="uk-UA" sz="2800" dirty="0" smtClean="0"/>
              <a:t>зниження кредитоспроможності підприємства</a:t>
            </a:r>
          </a:p>
          <a:p>
            <a:pPr marL="457200" indent="-457200">
              <a:buFont typeface="Wingdings" panose="05000000000000000000" pitchFamily="2" charset="2"/>
              <a:buChar char="q"/>
            </a:pPr>
            <a:r>
              <a:rPr lang="uk-UA" sz="2800" dirty="0" smtClean="0"/>
              <a:t>високий рівень кредиторської заборгованості</a:t>
            </a:r>
          </a:p>
          <a:p>
            <a:pPr marL="457200" indent="-457200">
              <a:buFont typeface="Wingdings" panose="05000000000000000000" pitchFamily="2" charset="2"/>
              <a:buChar char="q"/>
            </a:pPr>
            <a:r>
              <a:rPr lang="uk-UA" sz="2800" dirty="0" smtClean="0"/>
              <a:t>форс-мажорні обставини</a:t>
            </a:r>
            <a:endParaRPr lang="uk-UA" sz="2800" dirty="0"/>
          </a:p>
        </p:txBody>
      </p:sp>
    </p:spTree>
    <p:extLst>
      <p:ext uri="{BB962C8B-B14F-4D97-AF65-F5344CB8AC3E}">
        <p14:creationId xmlns:p14="http://schemas.microsoft.com/office/powerpoint/2010/main" val="121908996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045029" y="676894"/>
            <a:ext cx="10284031" cy="4585871"/>
          </a:xfrm>
          <a:prstGeom prst="rect">
            <a:avLst/>
          </a:prstGeom>
        </p:spPr>
        <p:txBody>
          <a:bodyPr wrap="square">
            <a:spAutoFit/>
          </a:bodyPr>
          <a:lstStyle/>
          <a:p>
            <a:r>
              <a:rPr lang="uk-UA" sz="2800" b="1" i="1" dirty="0" smtClean="0"/>
              <a:t>Існують три фази кризи:</a:t>
            </a:r>
          </a:p>
          <a:p>
            <a:endParaRPr lang="uk-UA" sz="2800" dirty="0" smtClean="0"/>
          </a:p>
          <a:p>
            <a:pPr marL="571500" indent="-571500">
              <a:spcBef>
                <a:spcPts val="1200"/>
              </a:spcBef>
              <a:buFont typeface="+mj-lt"/>
              <a:buAutoNum type="romanUcPeriod"/>
            </a:pPr>
            <a:r>
              <a:rPr lang="uk-UA" sz="2800" i="1" dirty="0" smtClean="0"/>
              <a:t> фаза кризи, яка безпосередньо не загрожує функціонуванню підприємства (за умови переведення його на режим антикризового управління);</a:t>
            </a:r>
          </a:p>
          <a:p>
            <a:pPr marL="571500" indent="-571500">
              <a:spcBef>
                <a:spcPts val="1200"/>
              </a:spcBef>
              <a:spcAft>
                <a:spcPts val="1200"/>
              </a:spcAft>
              <a:buFont typeface="+mj-lt"/>
              <a:buAutoNum type="romanUcPeriod"/>
            </a:pPr>
            <a:r>
              <a:rPr lang="uk-UA" sz="2800" i="1" dirty="0" smtClean="0"/>
              <a:t>фаза, яка загрожує подальшому існуванню підприємства і потребує негайного проведення фінансової санації;</a:t>
            </a:r>
          </a:p>
          <a:p>
            <a:pPr marL="571500" indent="-571500">
              <a:spcBef>
                <a:spcPts val="1200"/>
              </a:spcBef>
              <a:buFont typeface="+mj-lt"/>
              <a:buAutoNum type="romanUcPeriod"/>
            </a:pPr>
            <a:r>
              <a:rPr lang="uk-UA" sz="2800" i="1" dirty="0" smtClean="0"/>
              <a:t>кризовий стан, який не сумісний з подальшим існуванням підприємства і призводить до його ліквідації.</a:t>
            </a:r>
            <a:endParaRPr lang="uk-UA" sz="2800" i="1" dirty="0"/>
          </a:p>
        </p:txBody>
      </p:sp>
    </p:spTree>
    <p:extLst>
      <p:ext uri="{BB962C8B-B14F-4D97-AF65-F5344CB8AC3E}">
        <p14:creationId xmlns:p14="http://schemas.microsoft.com/office/powerpoint/2010/main" val="2876836178"/>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90</TotalTime>
  <Words>1261</Words>
  <Application>Microsoft Office PowerPoint</Application>
  <PresentationFormat>Широкоэкранный</PresentationFormat>
  <Paragraphs>134</Paragraphs>
  <Slides>23</Slides>
  <Notes>1</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23</vt:i4>
      </vt:variant>
    </vt:vector>
  </HeadingPairs>
  <TitlesOfParts>
    <vt:vector size="28" baseType="lpstr">
      <vt:lpstr>Arial</vt:lpstr>
      <vt:lpstr>Calibri</vt:lpstr>
      <vt:lpstr>Calibri Light</vt:lpstr>
      <vt:lpstr>Wingdings</vt:lpstr>
      <vt:lpstr>Тема Office</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H</dc:creator>
  <cp:lastModifiedBy>H</cp:lastModifiedBy>
  <cp:revision>12</cp:revision>
  <cp:lastPrinted>2019-08-28T06:42:06Z</cp:lastPrinted>
  <dcterms:created xsi:type="dcterms:W3CDTF">2019-06-27T10:44:35Z</dcterms:created>
  <dcterms:modified xsi:type="dcterms:W3CDTF">2019-08-28T06:43:19Z</dcterms:modified>
</cp:coreProperties>
</file>