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1" r:id="rId4"/>
    <p:sldId id="259" r:id="rId5"/>
    <p:sldId id="273" r:id="rId6"/>
    <p:sldId id="274" r:id="rId7"/>
    <p:sldId id="275" r:id="rId8"/>
    <p:sldId id="276" r:id="rId9"/>
    <p:sldId id="277" r:id="rId10"/>
    <p:sldId id="278" r:id="rId11"/>
    <p:sldId id="267" r:id="rId12"/>
    <p:sldId id="261" r:id="rId13"/>
    <p:sldId id="280" r:id="rId14"/>
    <p:sldId id="281" r:id="rId15"/>
    <p:sldId id="284" r:id="rId16"/>
    <p:sldId id="286" r:id="rId17"/>
    <p:sldId id="263" r:id="rId18"/>
    <p:sldId id="285" r:id="rId19"/>
    <p:sldId id="264" r:id="rId20"/>
    <p:sldId id="282" r:id="rId21"/>
    <p:sldId id="265" r:id="rId22"/>
    <p:sldId id="287" r:id="rId2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6DC7E23-050A-400C-A5F4-E90AF154A2A2}" type="datetimeFigureOut">
              <a:rPr lang="uk-UA" smtClean="0"/>
              <a:t>27.10.2020</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1F61631B-161B-4599-AEAE-D9CA3FD2258B}"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399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6DC7E23-050A-400C-A5F4-E90AF154A2A2}" type="datetimeFigureOut">
              <a:rPr lang="uk-UA" smtClean="0"/>
              <a:t>27.10.2020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F61631B-161B-4599-AEAE-D9CA3FD2258B}" type="slidenum">
              <a:rPr lang="uk-UA" smtClean="0"/>
              <a:t>‹#›</a:t>
            </a:fld>
            <a:endParaRPr lang="uk-UA"/>
          </a:p>
        </p:txBody>
      </p:sp>
    </p:spTree>
    <p:extLst>
      <p:ext uri="{BB962C8B-B14F-4D97-AF65-F5344CB8AC3E}">
        <p14:creationId xmlns:p14="http://schemas.microsoft.com/office/powerpoint/2010/main" val="148136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DC7E23-050A-400C-A5F4-E90AF154A2A2}" type="datetimeFigureOut">
              <a:rPr lang="uk-UA" smtClean="0"/>
              <a:t>27.10.2020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F61631B-161B-4599-AEAE-D9CA3FD2258B}"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555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DC7E23-050A-400C-A5F4-E90AF154A2A2}" type="datetimeFigureOut">
              <a:rPr lang="uk-UA" smtClean="0"/>
              <a:t>27.10.2020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F61631B-161B-4599-AEAE-D9CA3FD2258B}"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112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DC7E23-050A-400C-A5F4-E90AF154A2A2}" type="datetimeFigureOut">
              <a:rPr lang="uk-UA" smtClean="0"/>
              <a:t>27.10.2020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F61631B-161B-4599-AEAE-D9CA3FD2258B}" type="slidenum">
              <a:rPr lang="uk-UA" smtClean="0"/>
              <a:t>‹#›</a:t>
            </a:fld>
            <a:endParaRPr lang="uk-UA"/>
          </a:p>
        </p:txBody>
      </p:sp>
    </p:spTree>
    <p:extLst>
      <p:ext uri="{BB962C8B-B14F-4D97-AF65-F5344CB8AC3E}">
        <p14:creationId xmlns:p14="http://schemas.microsoft.com/office/powerpoint/2010/main" val="3976244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DC7E23-050A-400C-A5F4-E90AF154A2A2}" type="datetimeFigureOut">
              <a:rPr lang="uk-UA" smtClean="0"/>
              <a:t>27.10.2020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F61631B-161B-4599-AEAE-D9CA3FD2258B}"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077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DC7E23-050A-400C-A5F4-E90AF154A2A2}" type="datetimeFigureOut">
              <a:rPr lang="uk-UA" smtClean="0"/>
              <a:t>27.10.2020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F61631B-161B-4599-AEAE-D9CA3FD2258B}"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457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DC7E23-050A-400C-A5F4-E90AF154A2A2}" type="datetimeFigureOut">
              <a:rPr lang="uk-UA" smtClean="0"/>
              <a:t>27.10.2020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F61631B-161B-4599-AEAE-D9CA3FD2258B}"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315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DC7E23-050A-400C-A5F4-E90AF154A2A2}" type="datetimeFigureOut">
              <a:rPr lang="uk-UA" smtClean="0"/>
              <a:t>27.10.2020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F61631B-161B-4599-AEAE-D9CA3FD2258B}"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8926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DC7E23-050A-400C-A5F4-E90AF154A2A2}" type="datetimeFigureOut">
              <a:rPr lang="uk-UA" smtClean="0"/>
              <a:t>27.10.2020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F61631B-161B-4599-AEAE-D9CA3FD2258B}" type="slidenum">
              <a:rPr lang="uk-UA" smtClean="0"/>
              <a:t>‹#›</a:t>
            </a:fld>
            <a:endParaRPr lang="uk-UA"/>
          </a:p>
        </p:txBody>
      </p:sp>
    </p:spTree>
    <p:extLst>
      <p:ext uri="{BB962C8B-B14F-4D97-AF65-F5344CB8AC3E}">
        <p14:creationId xmlns:p14="http://schemas.microsoft.com/office/powerpoint/2010/main" val="210878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DC7E23-050A-400C-A5F4-E90AF154A2A2}" type="datetimeFigureOut">
              <a:rPr lang="uk-UA" smtClean="0"/>
              <a:t>27.10.2020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F61631B-161B-4599-AEAE-D9CA3FD2258B}"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788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6DC7E23-050A-400C-A5F4-E90AF154A2A2}" type="datetimeFigureOut">
              <a:rPr lang="uk-UA" smtClean="0"/>
              <a:t>27.10.2020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F61631B-161B-4599-AEAE-D9CA3FD2258B}" type="slidenum">
              <a:rPr lang="uk-UA" smtClean="0"/>
              <a:t>‹#›</a:t>
            </a:fld>
            <a:endParaRPr lang="uk-UA"/>
          </a:p>
        </p:txBody>
      </p:sp>
    </p:spTree>
    <p:extLst>
      <p:ext uri="{BB962C8B-B14F-4D97-AF65-F5344CB8AC3E}">
        <p14:creationId xmlns:p14="http://schemas.microsoft.com/office/powerpoint/2010/main" val="329834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6DC7E23-050A-400C-A5F4-E90AF154A2A2}" type="datetimeFigureOut">
              <a:rPr lang="uk-UA" smtClean="0"/>
              <a:t>27.10.2020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F61631B-161B-4599-AEAE-D9CA3FD2258B}"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54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6DC7E23-050A-400C-A5F4-E90AF154A2A2}" type="datetimeFigureOut">
              <a:rPr lang="uk-UA" smtClean="0"/>
              <a:t>27.10.2020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F61631B-161B-4599-AEAE-D9CA3FD2258B}"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116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C7E23-050A-400C-A5F4-E90AF154A2A2}" type="datetimeFigureOut">
              <a:rPr lang="uk-UA" smtClean="0"/>
              <a:t>27.10.2020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1F61631B-161B-4599-AEAE-D9CA3FD2258B}" type="slidenum">
              <a:rPr lang="uk-UA" smtClean="0"/>
              <a:t>‹#›</a:t>
            </a:fld>
            <a:endParaRPr lang="uk-UA"/>
          </a:p>
        </p:txBody>
      </p:sp>
    </p:spTree>
    <p:extLst>
      <p:ext uri="{BB962C8B-B14F-4D97-AF65-F5344CB8AC3E}">
        <p14:creationId xmlns:p14="http://schemas.microsoft.com/office/powerpoint/2010/main" val="283087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6DC7E23-050A-400C-A5F4-E90AF154A2A2}" type="datetimeFigureOut">
              <a:rPr lang="uk-UA" smtClean="0"/>
              <a:t>27.10.2020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F61631B-161B-4599-AEAE-D9CA3FD2258B}"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96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6DC7E23-050A-400C-A5F4-E90AF154A2A2}" type="datetimeFigureOut">
              <a:rPr lang="uk-UA" smtClean="0"/>
              <a:t>27.10.2020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F61631B-161B-4599-AEAE-D9CA3FD2258B}" type="slidenum">
              <a:rPr lang="uk-UA" smtClean="0"/>
              <a:t>‹#›</a:t>
            </a:fld>
            <a:endParaRPr lang="uk-UA"/>
          </a:p>
        </p:txBody>
      </p:sp>
    </p:spTree>
    <p:extLst>
      <p:ext uri="{BB962C8B-B14F-4D97-AF65-F5344CB8AC3E}">
        <p14:creationId xmlns:p14="http://schemas.microsoft.com/office/powerpoint/2010/main" val="2618858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DC7E23-050A-400C-A5F4-E90AF154A2A2}" type="datetimeFigureOut">
              <a:rPr lang="uk-UA" smtClean="0"/>
              <a:t>27.10.2020</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F61631B-161B-4599-AEAE-D9CA3FD2258B}" type="slidenum">
              <a:rPr lang="uk-UA" smtClean="0"/>
              <a:t>‹#›</a:t>
            </a:fld>
            <a:endParaRPr lang="uk-UA"/>
          </a:p>
        </p:txBody>
      </p:sp>
    </p:spTree>
    <p:extLst>
      <p:ext uri="{BB962C8B-B14F-4D97-AF65-F5344CB8AC3E}">
        <p14:creationId xmlns:p14="http://schemas.microsoft.com/office/powerpoint/2010/main" val="1536381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ukurier.gov.ua/uk/articles/strategichne-partnerstvo-trivaye/" TargetMode="Externa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solidFill>
            <a:schemeClr val="accent6">
              <a:lumMod val="40000"/>
              <a:lumOff val="60000"/>
            </a:schemeClr>
          </a:solidFill>
        </p:spPr>
        <p:txBody>
          <a:bodyPr/>
          <a:lstStyle/>
          <a:p>
            <a:r>
              <a:rPr lang="uk-UA" sz="4000" dirty="0" smtClean="0"/>
              <a:t>Проблема стратегічного партнерства </a:t>
            </a:r>
            <a:r>
              <a:rPr lang="uk-UA" sz="4000" dirty="0" smtClean="0"/>
              <a:t>України</a:t>
            </a:r>
            <a:endParaRPr lang="uk-UA" sz="4000" dirty="0"/>
          </a:p>
        </p:txBody>
      </p:sp>
      <p:sp>
        <p:nvSpPr>
          <p:cNvPr id="3" name="Подзаголовок 2"/>
          <p:cNvSpPr>
            <a:spLocks noGrp="1"/>
          </p:cNvSpPr>
          <p:nvPr>
            <p:ph type="subTitle" idx="1"/>
          </p:nvPr>
        </p:nvSpPr>
        <p:spPr>
          <a:solidFill>
            <a:schemeClr val="accent2">
              <a:lumMod val="20000"/>
              <a:lumOff val="80000"/>
            </a:schemeClr>
          </a:solidFill>
        </p:spPr>
        <p:txBody>
          <a:bodyPr>
            <a:normAutofit/>
          </a:bodyPr>
          <a:lstStyle/>
          <a:p>
            <a:r>
              <a:rPr lang="uk-UA" sz="4000" dirty="0" smtClean="0"/>
              <a:t>лекція</a:t>
            </a:r>
            <a:endParaRPr lang="uk-UA" sz="4000" dirty="0"/>
          </a:p>
        </p:txBody>
      </p:sp>
    </p:spTree>
    <p:extLst>
      <p:ext uri="{BB962C8B-B14F-4D97-AF65-F5344CB8AC3E}">
        <p14:creationId xmlns:p14="http://schemas.microsoft.com/office/powerpoint/2010/main" val="3942550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7017" y="666206"/>
            <a:ext cx="10972800" cy="5693866"/>
          </a:xfrm>
          <a:prstGeom prst="rect">
            <a:avLst/>
          </a:prstGeom>
          <a:solidFill>
            <a:schemeClr val="accent5">
              <a:lumMod val="20000"/>
              <a:lumOff val="80000"/>
            </a:schemeClr>
          </a:solidFill>
        </p:spPr>
        <p:txBody>
          <a:bodyPr wrap="square">
            <a:spAutoFit/>
          </a:bodyPr>
          <a:lstStyle/>
          <a:p>
            <a:pPr algn="ctr"/>
            <a:r>
              <a:rPr lang="uk-UA" sz="2400" b="1" dirty="0" smtClean="0"/>
              <a:t>Третій етап</a:t>
            </a:r>
          </a:p>
          <a:p>
            <a:r>
              <a:rPr lang="uk-UA" dirty="0" smtClean="0"/>
              <a:t>	</a:t>
            </a:r>
            <a:r>
              <a:rPr lang="uk-UA" sz="2000" dirty="0" smtClean="0"/>
              <a:t>Після </a:t>
            </a:r>
            <a:r>
              <a:rPr lang="uk-UA" sz="2000" dirty="0" smtClean="0"/>
              <a:t>2000-го </a:t>
            </a:r>
            <a:r>
              <a:rPr lang="uk-UA" sz="2000" dirty="0"/>
              <a:t>року в зовнішній політиці України поступово з’являється тенденція до верифікації раніше проголошених відносин стратегічного партнерства, “відсіювання” тих з них, які в практиці реалізації зовнішньої політики України такими не виявились. </a:t>
            </a:r>
            <a:endParaRPr lang="uk-UA" sz="2000" dirty="0" smtClean="0"/>
          </a:p>
          <a:p>
            <a:endParaRPr lang="uk-UA" sz="2000" dirty="0" smtClean="0"/>
          </a:p>
          <a:p>
            <a:pPr algn="just"/>
            <a:r>
              <a:rPr lang="uk-UA" sz="2000" dirty="0"/>
              <a:t>	</a:t>
            </a:r>
            <a:r>
              <a:rPr lang="uk-UA" sz="2000" dirty="0" smtClean="0"/>
              <a:t>З</a:t>
            </a:r>
            <a:r>
              <a:rPr lang="ru-RU" sz="2000" dirty="0" smtClean="0"/>
              <a:t> </a:t>
            </a:r>
            <a:r>
              <a:rPr lang="ru-RU" sz="2000" dirty="0" err="1"/>
              <a:t>загальної</a:t>
            </a:r>
            <a:r>
              <a:rPr lang="ru-RU" sz="2000" dirty="0"/>
              <a:t> </a:t>
            </a:r>
            <a:r>
              <a:rPr lang="ru-RU" sz="2000" dirty="0" err="1"/>
              <a:t>кількості</a:t>
            </a:r>
            <a:r>
              <a:rPr lang="ru-RU" sz="2000" dirty="0"/>
              <a:t> </a:t>
            </a:r>
            <a:r>
              <a:rPr lang="ru-RU" sz="2000" dirty="0" err="1" smtClean="0"/>
              <a:t>задекларованих</a:t>
            </a:r>
            <a:r>
              <a:rPr lang="ru-RU" sz="2000" dirty="0" smtClean="0"/>
              <a:t> </a:t>
            </a:r>
            <a:r>
              <a:rPr lang="ru-RU" sz="2000" dirty="0" err="1" smtClean="0"/>
              <a:t>стратегічних</a:t>
            </a:r>
            <a:r>
              <a:rPr lang="ru-RU" sz="2000" dirty="0" smtClean="0"/>
              <a:t> </a:t>
            </a:r>
            <a:r>
              <a:rPr lang="ru-RU" sz="2000" dirty="0" err="1"/>
              <a:t>партнерів</a:t>
            </a:r>
            <a:r>
              <a:rPr lang="ru-RU" sz="2000" dirty="0"/>
              <a:t> </a:t>
            </a:r>
            <a:r>
              <a:rPr lang="ru-RU" sz="2000" dirty="0" err="1"/>
              <a:t>відбиралися</a:t>
            </a:r>
            <a:r>
              <a:rPr lang="ru-RU" sz="2000" dirty="0"/>
              <a:t> </a:t>
            </a:r>
            <a:r>
              <a:rPr lang="ru-RU" sz="2000" dirty="0" err="1"/>
              <a:t>лише</a:t>
            </a:r>
            <a:r>
              <a:rPr lang="ru-RU" sz="2000" dirty="0"/>
              <a:t> </a:t>
            </a:r>
            <a:r>
              <a:rPr lang="ru-RU" sz="2000" dirty="0" err="1"/>
              <a:t>ті</a:t>
            </a:r>
            <a:r>
              <a:rPr lang="ru-RU" sz="2000" dirty="0"/>
              <a:t>, </a:t>
            </a:r>
            <a:r>
              <a:rPr lang="ru-RU" sz="2000" dirty="0" err="1" smtClean="0"/>
              <a:t>що</a:t>
            </a:r>
            <a:r>
              <a:rPr lang="ru-RU" sz="2000" dirty="0" smtClean="0"/>
              <a:t> </a:t>
            </a:r>
            <a:r>
              <a:rPr lang="ru-RU" sz="2000" dirty="0" err="1" smtClean="0"/>
              <a:t>підтвердили</a:t>
            </a:r>
            <a:r>
              <a:rPr lang="ru-RU" sz="2000" dirty="0" smtClean="0"/>
              <a:t> </a:t>
            </a:r>
            <a:r>
              <a:rPr lang="ru-RU" sz="2000" dirty="0" err="1"/>
              <a:t>цей</a:t>
            </a:r>
            <a:r>
              <a:rPr lang="ru-RU" sz="2000" dirty="0"/>
              <a:t> статус на </a:t>
            </a:r>
            <a:r>
              <a:rPr lang="ru-RU" sz="2000" dirty="0" err="1" smtClean="0"/>
              <a:t>практиці</a:t>
            </a:r>
            <a:r>
              <a:rPr lang="ru-RU" sz="2000" dirty="0" smtClean="0"/>
              <a:t>. </a:t>
            </a:r>
            <a:r>
              <a:rPr lang="ru-RU" sz="2000" dirty="0" err="1" smtClean="0"/>
              <a:t>Це</a:t>
            </a:r>
            <a:r>
              <a:rPr lang="ru-RU" sz="2000" dirty="0" smtClean="0"/>
              <a:t> </a:t>
            </a:r>
            <a:r>
              <a:rPr lang="ru-RU" sz="2000" dirty="0" err="1" smtClean="0"/>
              <a:t>було</a:t>
            </a:r>
            <a:r>
              <a:rPr lang="ru-RU" sz="2000" dirty="0" smtClean="0"/>
              <a:t> </a:t>
            </a:r>
            <a:r>
              <a:rPr lang="ru-RU" sz="2000" dirty="0" err="1" smtClean="0"/>
              <a:t>обумовлено</a:t>
            </a:r>
            <a:r>
              <a:rPr lang="ru-RU" sz="2000" dirty="0" smtClean="0"/>
              <a:t> </a:t>
            </a:r>
            <a:r>
              <a:rPr lang="ru-RU" sz="2000" dirty="0" err="1"/>
              <a:t>попереднім</a:t>
            </a:r>
            <a:r>
              <a:rPr lang="ru-RU" sz="2000" dirty="0"/>
              <a:t> </a:t>
            </a:r>
            <a:r>
              <a:rPr lang="ru-RU" sz="2000" dirty="0" err="1"/>
              <a:t>хаотичним</a:t>
            </a:r>
            <a:r>
              <a:rPr lang="ru-RU" sz="2000" dirty="0"/>
              <a:t> </a:t>
            </a:r>
            <a:r>
              <a:rPr lang="ru-RU" sz="2000" dirty="0" err="1"/>
              <a:t>досвідом</a:t>
            </a:r>
            <a:r>
              <a:rPr lang="ru-RU" sz="2000" dirty="0"/>
              <a:t> </a:t>
            </a:r>
            <a:r>
              <a:rPr lang="ru-RU" sz="2000" dirty="0" err="1"/>
              <a:t>встановлення</a:t>
            </a:r>
            <a:r>
              <a:rPr lang="ru-RU" sz="2000" dirty="0"/>
              <a:t> </a:t>
            </a:r>
            <a:r>
              <a:rPr lang="ru-RU" sz="2000" dirty="0" err="1"/>
              <a:t>відносин</a:t>
            </a:r>
            <a:r>
              <a:rPr lang="ru-RU" sz="2000" dirty="0"/>
              <a:t> </a:t>
            </a:r>
            <a:r>
              <a:rPr lang="ru-RU" sz="2000" dirty="0" err="1"/>
              <a:t>стратегічного</a:t>
            </a:r>
            <a:r>
              <a:rPr lang="ru-RU" sz="2000" dirty="0"/>
              <a:t> партнерства </a:t>
            </a:r>
            <a:r>
              <a:rPr lang="ru-RU" sz="2000" dirty="0" err="1"/>
              <a:t>України</a:t>
            </a:r>
            <a:r>
              <a:rPr lang="ru-RU" sz="2000" dirty="0"/>
              <a:t> з </a:t>
            </a:r>
            <a:r>
              <a:rPr lang="ru-RU" sz="2000" dirty="0" err="1"/>
              <a:t>іншими</a:t>
            </a:r>
            <a:r>
              <a:rPr lang="ru-RU" sz="2000" dirty="0"/>
              <a:t> державами </a:t>
            </a:r>
            <a:r>
              <a:rPr lang="ru-RU" sz="2000" dirty="0" err="1"/>
              <a:t>світу</a:t>
            </a:r>
            <a:r>
              <a:rPr lang="ru-RU" sz="2000" dirty="0"/>
              <a:t>, </a:t>
            </a:r>
            <a:r>
              <a:rPr lang="ru-RU" sz="2000" dirty="0" err="1"/>
              <a:t>внаслідок</a:t>
            </a:r>
            <a:r>
              <a:rPr lang="ru-RU" sz="2000" dirty="0"/>
              <a:t> </a:t>
            </a:r>
            <a:r>
              <a:rPr lang="ru-RU" sz="2000" dirty="0" err="1" smtClean="0"/>
              <a:t>якої</a:t>
            </a:r>
            <a:r>
              <a:rPr lang="ru-RU" sz="2000" dirty="0" smtClean="0"/>
              <a:t> </a:t>
            </a:r>
            <a:r>
              <a:rPr lang="ru-RU" sz="2000" dirty="0" err="1" smtClean="0"/>
              <a:t>кількість</a:t>
            </a:r>
            <a:r>
              <a:rPr lang="ru-RU" sz="2000" dirty="0" smtClean="0"/>
              <a:t> </a:t>
            </a:r>
            <a:r>
              <a:rPr lang="ru-RU" sz="2000" dirty="0" err="1"/>
              <a:t>партнерів</a:t>
            </a:r>
            <a:r>
              <a:rPr lang="ru-RU" sz="2000" dirty="0"/>
              <a:t> </a:t>
            </a:r>
            <a:r>
              <a:rPr lang="ru-RU" sz="2000" dirty="0" err="1"/>
              <a:t>зросла</a:t>
            </a:r>
            <a:r>
              <a:rPr lang="ru-RU" sz="2000" dirty="0"/>
              <a:t> до </a:t>
            </a:r>
            <a:r>
              <a:rPr lang="ru-RU" sz="2000" dirty="0" err="1" smtClean="0"/>
              <a:t>неприйнятної</a:t>
            </a:r>
            <a:r>
              <a:rPr lang="ru-RU" sz="2000" dirty="0" smtClean="0"/>
              <a:t>.</a:t>
            </a:r>
          </a:p>
          <a:p>
            <a:pPr algn="just"/>
            <a:r>
              <a:rPr lang="ru-RU" sz="2000" dirty="0"/>
              <a:t>	</a:t>
            </a:r>
            <a:r>
              <a:rPr lang="uk-UA" sz="2000" dirty="0" smtClean="0"/>
              <a:t>Посадові </a:t>
            </a:r>
            <a:r>
              <a:rPr lang="uk-UA" sz="2000" dirty="0"/>
              <a:t>особи, причетні до </a:t>
            </a:r>
            <a:r>
              <a:rPr lang="uk-UA" sz="2000" dirty="0" smtClean="0"/>
              <a:t>формування та </a:t>
            </a:r>
            <a:r>
              <a:rPr lang="uk-UA" sz="2000" dirty="0"/>
              <a:t>реалізації зовнішньої політики </a:t>
            </a:r>
            <a:r>
              <a:rPr lang="uk-UA" sz="2000" dirty="0" err="1" smtClean="0"/>
              <a:t>України,усвідомлюючи</a:t>
            </a:r>
            <a:r>
              <a:rPr lang="uk-UA" sz="2000" dirty="0" smtClean="0"/>
              <a:t> </a:t>
            </a:r>
            <a:r>
              <a:rPr lang="uk-UA" sz="2000" dirty="0"/>
              <a:t>неприйнятність </a:t>
            </a:r>
            <a:r>
              <a:rPr lang="uk-UA" sz="2000" dirty="0" smtClean="0"/>
              <a:t>попереднього досвіду </a:t>
            </a:r>
            <a:r>
              <a:rPr lang="uk-UA" sz="2000" dirty="0"/>
              <a:t>використання інструмента </a:t>
            </a:r>
            <a:r>
              <a:rPr lang="uk-UA" sz="2000" dirty="0" smtClean="0"/>
              <a:t>стратегічного партнерства</a:t>
            </a:r>
            <a:r>
              <a:rPr lang="uk-UA" sz="2000" dirty="0"/>
              <a:t>, намагались упорядковувати існуючу </a:t>
            </a:r>
            <a:r>
              <a:rPr lang="uk-UA" sz="2000" dirty="0" smtClean="0"/>
              <a:t>практику.</a:t>
            </a:r>
          </a:p>
          <a:p>
            <a:pPr algn="just"/>
            <a:r>
              <a:rPr lang="uk-UA" sz="2000" dirty="0"/>
              <a:t>	</a:t>
            </a:r>
            <a:r>
              <a:rPr lang="uk-UA" sz="2000" dirty="0" smtClean="0"/>
              <a:t>Виділяються </a:t>
            </a:r>
            <a:r>
              <a:rPr lang="uk-UA" sz="2000" i="1" dirty="0"/>
              <a:t>дві основні форми </a:t>
            </a:r>
            <a:r>
              <a:rPr lang="uk-UA" sz="2000" i="1" dirty="0" smtClean="0"/>
              <a:t>здійснення опосередкованої </a:t>
            </a:r>
            <a:r>
              <a:rPr lang="uk-UA" sz="2000" i="1" dirty="0"/>
              <a:t>верифікації відносин стратегічного партнерства:</a:t>
            </a:r>
          </a:p>
          <a:p>
            <a:pPr marL="342900" indent="-342900">
              <a:buAutoNum type="arabicParenR"/>
            </a:pPr>
            <a:r>
              <a:rPr lang="uk-UA" sz="2000" dirty="0" smtClean="0"/>
              <a:t>згадування/</a:t>
            </a:r>
            <a:r>
              <a:rPr lang="uk-UA" sz="2000" dirty="0" err="1" smtClean="0"/>
              <a:t>незгадування</a:t>
            </a:r>
            <a:r>
              <a:rPr lang="uk-UA" sz="2000" dirty="0" smtClean="0"/>
              <a:t> </a:t>
            </a:r>
            <a:r>
              <a:rPr lang="uk-UA" sz="2000" dirty="0"/>
              <a:t>номінальних стратегічних партнерів України в політичних виступах </a:t>
            </a:r>
            <a:r>
              <a:rPr lang="uk-UA" sz="2000" dirty="0" smtClean="0"/>
              <a:t>Президента України </a:t>
            </a:r>
            <a:r>
              <a:rPr lang="uk-UA" sz="2000" dirty="0"/>
              <a:t>та Міністра закордонних справ </a:t>
            </a:r>
            <a:r>
              <a:rPr lang="uk-UA" sz="2000" dirty="0" smtClean="0"/>
              <a:t>України;</a:t>
            </a:r>
          </a:p>
          <a:p>
            <a:pPr marL="342900" indent="-342900" algn="just">
              <a:buAutoNum type="arabicParenR"/>
            </a:pPr>
            <a:r>
              <a:rPr lang="uk-UA" sz="2000" dirty="0" smtClean="0"/>
              <a:t>візити </a:t>
            </a:r>
            <a:r>
              <a:rPr lang="uk-UA" sz="2000" dirty="0"/>
              <a:t>(їхня кількість)/відсутність візитів </a:t>
            </a:r>
            <a:r>
              <a:rPr lang="uk-UA" sz="2000" dirty="0" smtClean="0"/>
              <a:t>до держав-номінальних </a:t>
            </a:r>
            <a:r>
              <a:rPr lang="uk-UA" sz="2000" dirty="0"/>
              <a:t>стратегічних </a:t>
            </a:r>
            <a:r>
              <a:rPr lang="uk-UA" sz="2000" dirty="0" smtClean="0"/>
              <a:t>партнерів України.</a:t>
            </a:r>
          </a:p>
          <a:p>
            <a:pPr marL="342900" indent="-342900" algn="just">
              <a:buAutoNum type="arabicParenR"/>
            </a:pPr>
            <a:endParaRPr lang="uk-UA" sz="2000" dirty="0" smtClean="0"/>
          </a:p>
          <a:p>
            <a:pPr marL="342900" indent="-342900" algn="just">
              <a:buAutoNum type="arabicParenR"/>
            </a:pPr>
            <a:endParaRPr lang="uk-UA" sz="2000" dirty="0"/>
          </a:p>
        </p:txBody>
      </p:sp>
    </p:spTree>
    <p:extLst>
      <p:ext uri="{BB962C8B-B14F-4D97-AF65-F5344CB8AC3E}">
        <p14:creationId xmlns:p14="http://schemas.microsoft.com/office/powerpoint/2010/main" val="173171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6472" y="516185"/>
            <a:ext cx="11055927" cy="5632311"/>
          </a:xfrm>
          <a:prstGeom prst="rect">
            <a:avLst/>
          </a:prstGeom>
          <a:solidFill>
            <a:schemeClr val="accent6">
              <a:lumMod val="20000"/>
              <a:lumOff val="80000"/>
            </a:schemeClr>
          </a:solidFill>
        </p:spPr>
        <p:txBody>
          <a:bodyPr wrap="square">
            <a:spAutoFit/>
          </a:bodyPr>
          <a:lstStyle/>
          <a:p>
            <a:pPr algn="just"/>
            <a:r>
              <a:rPr lang="uk-UA" sz="2400" dirty="0" smtClean="0"/>
              <a:t>	В 2000-х рр. Україна визначає свої зовнішньополітичні пріоритети і вибудовує</a:t>
            </a:r>
          </a:p>
          <a:p>
            <a:pPr algn="just"/>
            <a:r>
              <a:rPr lang="uk-UA" sz="2400" dirty="0" smtClean="0"/>
              <a:t>систему відносин стратегічного партнерства </a:t>
            </a:r>
            <a:r>
              <a:rPr lang="uk-UA" sz="2400" b="1" dirty="0" smtClean="0"/>
              <a:t>у трьох головних вимірах </a:t>
            </a:r>
            <a:r>
              <a:rPr lang="uk-UA" sz="2400" dirty="0" smtClean="0"/>
              <a:t>– на рівні </a:t>
            </a:r>
          </a:p>
          <a:p>
            <a:pPr algn="just"/>
            <a:r>
              <a:rPr lang="uk-UA" sz="2400" dirty="0" smtClean="0"/>
              <a:t>інтеграційних процесів </a:t>
            </a:r>
            <a:r>
              <a:rPr lang="uk-UA" sz="2400" i="1" dirty="0" smtClean="0"/>
              <a:t>з Європейським Со</a:t>
            </a:r>
            <a:r>
              <a:rPr lang="uk-UA" sz="2400" dirty="0" smtClean="0"/>
              <a:t>юзом, на рівні </a:t>
            </a:r>
            <a:r>
              <a:rPr lang="uk-UA" sz="2400" i="1" dirty="0" smtClean="0"/>
              <a:t>країн-глобальних гравців</a:t>
            </a:r>
            <a:r>
              <a:rPr lang="uk-UA" sz="2400" dirty="0" smtClean="0"/>
              <a:t> (США, КНР) та на </a:t>
            </a:r>
            <a:r>
              <a:rPr lang="uk-UA" sz="2400" i="1" dirty="0" smtClean="0"/>
              <a:t>регіональному рівні </a:t>
            </a:r>
            <a:r>
              <a:rPr lang="uk-UA" sz="2400" dirty="0" smtClean="0"/>
              <a:t>(Польща, Туреччина та інші).</a:t>
            </a:r>
          </a:p>
          <a:p>
            <a:pPr algn="just"/>
            <a:r>
              <a:rPr lang="uk-UA" sz="2400" dirty="0" smtClean="0"/>
              <a:t>	Усі ці напрями української зовнішньої політики є самодостатніми та водночас </a:t>
            </a:r>
            <a:r>
              <a:rPr lang="uk-UA" sz="2400" dirty="0" err="1" smtClean="0"/>
              <a:t>взаємодоповнювальними</a:t>
            </a:r>
            <a:r>
              <a:rPr lang="uk-UA" sz="2400" dirty="0" smtClean="0"/>
              <a:t>. </a:t>
            </a:r>
          </a:p>
          <a:p>
            <a:pPr algn="just"/>
            <a:r>
              <a:rPr lang="uk-UA" sz="2400" dirty="0"/>
              <a:t>	</a:t>
            </a:r>
            <a:r>
              <a:rPr lang="uk-UA" sz="2400" i="1" dirty="0" smtClean="0"/>
              <a:t>Інтеграція до ЄС </a:t>
            </a:r>
            <a:r>
              <a:rPr lang="uk-UA" sz="2400" dirty="0" smtClean="0"/>
              <a:t>поряд із вирішенням зовнішньополітичних завдань передбачає проведення радикальних внутрішніх реформ з метою наближення до європейських економічних, </a:t>
            </a:r>
            <a:r>
              <a:rPr lang="uk-UA" sz="2400" dirty="0" err="1" smtClean="0"/>
              <a:t>соціальнополітичних</a:t>
            </a:r>
            <a:r>
              <a:rPr lang="uk-UA" sz="2400" dirty="0" smtClean="0"/>
              <a:t>, правових стандартів.</a:t>
            </a:r>
          </a:p>
          <a:p>
            <a:pPr algn="just"/>
            <a:r>
              <a:rPr lang="uk-UA" sz="2400" dirty="0" smtClean="0"/>
              <a:t>	Головною об’єднувальною метою стратегічних відносин </a:t>
            </a:r>
            <a:r>
              <a:rPr lang="uk-UA" sz="2400" i="1" dirty="0" smtClean="0"/>
              <a:t>з глобальними державами</a:t>
            </a:r>
            <a:r>
              <a:rPr lang="uk-UA" sz="2400" dirty="0" smtClean="0"/>
              <a:t> є посилення міжнародних гарантій безпеки України для збереження її суверенітету, територіальної цілісності, демократичного поступу і економічного розвитку. Відносини України з кожним з глобальних партнерів мають свою специфіку, акцентують на конкретних напрямах співробітництва з метою вирішення чітко окреслених стратегічних завдань. </a:t>
            </a:r>
            <a:endParaRPr lang="uk-UA" sz="2400" dirty="0"/>
          </a:p>
        </p:txBody>
      </p:sp>
    </p:spTree>
    <p:extLst>
      <p:ext uri="{BB962C8B-B14F-4D97-AF65-F5344CB8AC3E}">
        <p14:creationId xmlns:p14="http://schemas.microsoft.com/office/powerpoint/2010/main" val="4185632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007" y="235132"/>
            <a:ext cx="11848012" cy="6278642"/>
          </a:xfrm>
          <a:prstGeom prst="rect">
            <a:avLst/>
          </a:prstGeom>
          <a:solidFill>
            <a:schemeClr val="accent6">
              <a:lumMod val="20000"/>
              <a:lumOff val="80000"/>
            </a:schemeClr>
          </a:solidFill>
        </p:spPr>
        <p:txBody>
          <a:bodyPr wrap="square">
            <a:spAutoFit/>
          </a:bodyPr>
          <a:lstStyle/>
          <a:p>
            <a:pPr algn="ctr"/>
            <a:r>
              <a:rPr lang="uk-UA" sz="2800" b="1" dirty="0" smtClean="0"/>
              <a:t>США – стратегічний партнер України</a:t>
            </a:r>
          </a:p>
          <a:p>
            <a:pPr algn="just"/>
            <a:endParaRPr lang="uk-UA" sz="2400" dirty="0" smtClean="0"/>
          </a:p>
          <a:p>
            <a:pPr algn="just"/>
            <a:r>
              <a:rPr lang="uk-UA" sz="2400" dirty="0" smtClean="0"/>
              <a:t>	</a:t>
            </a:r>
            <a:r>
              <a:rPr lang="uk-UA" dirty="0"/>
              <a:t>Протягом усього часу розвитку відносин </a:t>
            </a:r>
            <a:r>
              <a:rPr lang="uk-UA" dirty="0" smtClean="0"/>
              <a:t>між незалежною </a:t>
            </a:r>
            <a:r>
              <a:rPr lang="uk-UA" dirty="0"/>
              <a:t>Україною та США, починаючи </a:t>
            </a:r>
            <a:r>
              <a:rPr lang="uk-UA" dirty="0" smtClean="0"/>
              <a:t>із визнання </a:t>
            </a:r>
            <a:r>
              <a:rPr lang="uk-UA" dirty="0"/>
              <a:t>США незалежності України 25 </a:t>
            </a:r>
            <a:r>
              <a:rPr lang="uk-UA" dirty="0" smtClean="0"/>
              <a:t>грудня 1991 </a:t>
            </a:r>
            <a:r>
              <a:rPr lang="uk-UA" dirty="0"/>
              <a:t>року, стосунки двох держав розвивались доволі неоднорідно.</a:t>
            </a:r>
          </a:p>
          <a:p>
            <a:pPr algn="just"/>
            <a:r>
              <a:rPr lang="uk-UA" dirty="0" smtClean="0"/>
              <a:t>	Перший </a:t>
            </a:r>
            <a:r>
              <a:rPr lang="uk-UA" dirty="0"/>
              <a:t>етап українсько-американських відносин, який тривав протягом 1992-1994 років, в основному позначився застосуванням одностороннього тиску з боку США з метою </a:t>
            </a:r>
            <a:r>
              <a:rPr lang="uk-UA" dirty="0" smtClean="0"/>
              <a:t>якнайшвидшого набуття </a:t>
            </a:r>
            <a:r>
              <a:rPr lang="uk-UA" dirty="0"/>
              <a:t>Україною статусу без’ядерної </a:t>
            </a:r>
            <a:r>
              <a:rPr lang="uk-UA" dirty="0" smtClean="0"/>
              <a:t>держави. </a:t>
            </a:r>
          </a:p>
          <a:p>
            <a:pPr algn="just"/>
            <a:r>
              <a:rPr lang="uk-UA" dirty="0"/>
              <a:t>	У середині 1990-х років США почали </a:t>
            </a:r>
            <a:r>
              <a:rPr lang="uk-UA" dirty="0" smtClean="0"/>
              <a:t>будувати з </a:t>
            </a:r>
            <a:r>
              <a:rPr lang="uk-UA" dirty="0"/>
              <a:t>Україною партнерські відносини за </a:t>
            </a:r>
            <a:r>
              <a:rPr lang="uk-UA" dirty="0" smtClean="0"/>
              <a:t>моделлю “стратегічне </a:t>
            </a:r>
            <a:r>
              <a:rPr lang="uk-UA" dirty="0"/>
              <a:t>партнерство представницького типу”. Нагадаємо, що, відповідно до цієї </a:t>
            </a:r>
            <a:r>
              <a:rPr lang="uk-UA" dirty="0" smtClean="0"/>
              <a:t>моделі, менш </a:t>
            </a:r>
            <a:r>
              <a:rPr lang="uk-UA" dirty="0"/>
              <a:t>потужний партнер представляє </a:t>
            </a:r>
            <a:r>
              <a:rPr lang="uk-UA" dirty="0" smtClean="0"/>
              <a:t>інтереси більш </a:t>
            </a:r>
            <a:r>
              <a:rPr lang="uk-UA" dirty="0"/>
              <a:t>потужного у певному регіоні, </a:t>
            </a:r>
            <a:r>
              <a:rPr lang="uk-UA" dirty="0" smtClean="0"/>
              <a:t>натомість отримуючи </a:t>
            </a:r>
            <a:r>
              <a:rPr lang="uk-UA" dirty="0"/>
              <a:t>певні вагомі </a:t>
            </a:r>
            <a:r>
              <a:rPr lang="uk-UA" dirty="0" smtClean="0"/>
              <a:t>дивіденди.</a:t>
            </a:r>
          </a:p>
          <a:p>
            <a:pPr algn="just"/>
            <a:r>
              <a:rPr lang="uk-UA" sz="2000" dirty="0"/>
              <a:t>	</a:t>
            </a:r>
            <a:r>
              <a:rPr lang="ru-RU" sz="2000" dirty="0"/>
              <a:t>Середина 1990-х </a:t>
            </a:r>
            <a:r>
              <a:rPr lang="ru-RU" sz="2000" dirty="0" err="1"/>
              <a:t>років</a:t>
            </a:r>
            <a:r>
              <a:rPr lang="ru-RU" sz="2000" dirty="0"/>
              <a:t> </a:t>
            </a:r>
            <a:r>
              <a:rPr lang="ru-RU" sz="2000" dirty="0" err="1"/>
              <a:t>позначилась</a:t>
            </a:r>
            <a:r>
              <a:rPr lang="ru-RU" sz="2000" dirty="0"/>
              <a:t> </a:t>
            </a:r>
            <a:r>
              <a:rPr lang="ru-RU" sz="2000" dirty="0" err="1"/>
              <a:t>проголошенням</a:t>
            </a:r>
            <a:r>
              <a:rPr lang="ru-RU" sz="2000" dirty="0"/>
              <a:t> </a:t>
            </a:r>
            <a:r>
              <a:rPr lang="ru-RU" sz="2000" dirty="0" err="1"/>
              <a:t>номінального</a:t>
            </a:r>
            <a:r>
              <a:rPr lang="ru-RU" sz="2000" dirty="0"/>
              <a:t> </a:t>
            </a:r>
            <a:r>
              <a:rPr lang="ru-RU" sz="2000" dirty="0" err="1"/>
              <a:t>стратегічного</a:t>
            </a:r>
            <a:r>
              <a:rPr lang="ru-RU" sz="2000" dirty="0"/>
              <a:t> партнерства </a:t>
            </a:r>
            <a:r>
              <a:rPr lang="ru-RU" sz="2000" dirty="0" err="1"/>
              <a:t>між</a:t>
            </a:r>
            <a:r>
              <a:rPr lang="ru-RU" sz="2000" dirty="0"/>
              <a:t> </a:t>
            </a:r>
            <a:r>
              <a:rPr lang="ru-RU" sz="2000" dirty="0" err="1"/>
              <a:t>двома</a:t>
            </a:r>
            <a:r>
              <a:rPr lang="ru-RU" sz="2000" dirty="0"/>
              <a:t> державами. </a:t>
            </a:r>
            <a:r>
              <a:rPr lang="ru-RU" sz="2000" b="1" i="1" dirty="0" err="1"/>
              <a:t>Формальне</a:t>
            </a:r>
            <a:r>
              <a:rPr lang="ru-RU" sz="2000" b="1" i="1" dirty="0"/>
              <a:t> </a:t>
            </a:r>
            <a:r>
              <a:rPr lang="ru-RU" sz="2000" b="1" i="1" dirty="0" err="1"/>
              <a:t>закріплення</a:t>
            </a:r>
            <a:r>
              <a:rPr lang="ru-RU" sz="2000" b="1" i="1" dirty="0"/>
              <a:t> </a:t>
            </a:r>
            <a:r>
              <a:rPr lang="ru-RU" sz="2000" b="1" i="1" dirty="0" err="1"/>
              <a:t>стратегічного</a:t>
            </a:r>
            <a:r>
              <a:rPr lang="ru-RU" sz="2000" b="1" i="1" dirty="0"/>
              <a:t> партнерства </a:t>
            </a:r>
            <a:r>
              <a:rPr lang="ru-RU" sz="2000" b="1" i="1" dirty="0" err="1"/>
              <a:t>між</a:t>
            </a:r>
            <a:r>
              <a:rPr lang="ru-RU" sz="2000" b="1" i="1" dirty="0"/>
              <a:t> </a:t>
            </a:r>
            <a:r>
              <a:rPr lang="ru-RU" sz="2000" b="1" i="1" dirty="0" err="1"/>
              <a:t>Україною</a:t>
            </a:r>
            <a:r>
              <a:rPr lang="ru-RU" sz="2000" b="1" i="1" dirty="0"/>
              <a:t> </a:t>
            </a:r>
            <a:r>
              <a:rPr lang="ru-RU" sz="2000" b="1" i="1" dirty="0" smtClean="0"/>
              <a:t>та США </a:t>
            </a:r>
            <a:r>
              <a:rPr lang="ru-RU" sz="2000" b="1" i="1" dirty="0" err="1"/>
              <a:t>відбулося</a:t>
            </a:r>
            <a:r>
              <a:rPr lang="ru-RU" sz="2000" b="1" i="1" dirty="0"/>
              <a:t> у </a:t>
            </a:r>
            <a:r>
              <a:rPr lang="ru-RU" sz="2000" b="1" i="1" dirty="0" err="1"/>
              <a:t>вересні</a:t>
            </a:r>
            <a:r>
              <a:rPr lang="ru-RU" sz="2000" b="1" i="1" dirty="0"/>
              <a:t> 1996 року, коли в </a:t>
            </a:r>
            <a:r>
              <a:rPr lang="ru-RU" sz="2000" b="1" i="1" dirty="0" err="1" smtClean="0"/>
              <a:t>Києві</a:t>
            </a:r>
            <a:r>
              <a:rPr lang="ru-RU" sz="2000" b="1" i="1" dirty="0" smtClean="0"/>
              <a:t> та </a:t>
            </a:r>
            <a:r>
              <a:rPr lang="ru-RU" sz="2000" b="1" i="1" dirty="0" err="1"/>
              <a:t>Вашингтоні</a:t>
            </a:r>
            <a:r>
              <a:rPr lang="ru-RU" sz="2000" b="1" i="1" dirty="0"/>
              <a:t> </a:t>
            </a:r>
            <a:r>
              <a:rPr lang="ru-RU" sz="2000" b="1" i="1" dirty="0" err="1"/>
              <a:t>було</a:t>
            </a:r>
            <a:r>
              <a:rPr lang="ru-RU" sz="2000" b="1" i="1" dirty="0"/>
              <a:t> </a:t>
            </a:r>
            <a:r>
              <a:rPr lang="ru-RU" sz="2000" b="1" i="1" dirty="0" err="1"/>
              <a:t>проголошено</a:t>
            </a:r>
            <a:r>
              <a:rPr lang="ru-RU" sz="2000" b="1" i="1" dirty="0"/>
              <a:t> про </a:t>
            </a:r>
            <a:r>
              <a:rPr lang="ru-RU" sz="2000" b="1" i="1" dirty="0" err="1" smtClean="0"/>
              <a:t>створення</a:t>
            </a:r>
            <a:r>
              <a:rPr lang="ru-RU" sz="2000" b="1" i="1" dirty="0" smtClean="0"/>
              <a:t> </a:t>
            </a:r>
            <a:r>
              <a:rPr lang="ru-RU" sz="2000" b="1" i="1" dirty="0" err="1" smtClean="0"/>
              <a:t>Українсько-американської</a:t>
            </a:r>
            <a:r>
              <a:rPr lang="ru-RU" sz="2000" b="1" i="1" dirty="0" smtClean="0"/>
              <a:t> </a:t>
            </a:r>
            <a:r>
              <a:rPr lang="ru-RU" sz="2000" b="1" i="1" dirty="0" err="1"/>
              <a:t>міждержавної</a:t>
            </a:r>
            <a:r>
              <a:rPr lang="ru-RU" sz="2000" b="1" i="1" dirty="0"/>
              <a:t> </a:t>
            </a:r>
            <a:r>
              <a:rPr lang="ru-RU" sz="2000" b="1" i="1" dirty="0" err="1" smtClean="0"/>
              <a:t>комісії</a:t>
            </a:r>
            <a:r>
              <a:rPr lang="ru-RU" sz="2000" b="1" i="1" dirty="0" smtClean="0"/>
              <a:t> </a:t>
            </a:r>
            <a:r>
              <a:rPr lang="ru-RU" sz="2000" dirty="0" smtClean="0"/>
              <a:t>(</a:t>
            </a:r>
            <a:r>
              <a:rPr lang="ru-RU" sz="2000" dirty="0" err="1" smtClean="0"/>
              <a:t>юридично</a:t>
            </a:r>
            <a:r>
              <a:rPr lang="ru-RU" sz="2000" dirty="0" smtClean="0"/>
              <a:t> </a:t>
            </a:r>
            <a:r>
              <a:rPr lang="ru-RU" sz="2000" dirty="0" err="1"/>
              <a:t>стратегічне</a:t>
            </a:r>
            <a:r>
              <a:rPr lang="ru-RU" sz="2000" dirty="0"/>
              <a:t> партнерство </a:t>
            </a:r>
            <a:r>
              <a:rPr lang="ru-RU" sz="2000" dirty="0" err="1" smtClean="0"/>
              <a:t>було</a:t>
            </a:r>
            <a:r>
              <a:rPr lang="ru-RU" sz="2000" dirty="0" smtClean="0"/>
              <a:t> </a:t>
            </a:r>
            <a:r>
              <a:rPr lang="ru-RU" sz="2000" dirty="0" err="1" smtClean="0"/>
              <a:t>закріплено</a:t>
            </a:r>
            <a:r>
              <a:rPr lang="ru-RU" sz="2000" dirty="0" smtClean="0"/>
              <a:t> </a:t>
            </a:r>
            <a:r>
              <a:rPr lang="ru-RU" sz="2000" dirty="0" err="1"/>
              <a:t>лише</a:t>
            </a:r>
            <a:r>
              <a:rPr lang="ru-RU" sz="2000" dirty="0"/>
              <a:t> 5 </a:t>
            </a:r>
            <a:r>
              <a:rPr lang="ru-RU" sz="2000" dirty="0" err="1"/>
              <a:t>червня</a:t>
            </a:r>
            <a:r>
              <a:rPr lang="ru-RU" sz="2000" dirty="0"/>
              <a:t> 2000 року в </a:t>
            </a:r>
            <a:r>
              <a:rPr lang="ru-RU" sz="2000" dirty="0" err="1" smtClean="0"/>
              <a:t>Спільній</a:t>
            </a:r>
            <a:r>
              <a:rPr lang="ru-RU" sz="2000" dirty="0" smtClean="0"/>
              <a:t> </a:t>
            </a:r>
            <a:r>
              <a:rPr lang="ru-RU" sz="2000" dirty="0" err="1" smtClean="0"/>
              <a:t>заяві</a:t>
            </a:r>
            <a:r>
              <a:rPr lang="ru-RU" sz="2000" dirty="0" smtClean="0"/>
              <a:t> </a:t>
            </a:r>
            <a:r>
              <a:rPr lang="ru-RU" sz="2000" dirty="0" err="1"/>
              <a:t>двох</a:t>
            </a:r>
            <a:r>
              <a:rPr lang="ru-RU" sz="2000" dirty="0"/>
              <a:t> </a:t>
            </a:r>
            <a:r>
              <a:rPr lang="ru-RU" sz="2000" dirty="0" err="1"/>
              <a:t>президентів</a:t>
            </a:r>
            <a:r>
              <a:rPr lang="ru-RU" sz="2000" dirty="0" smtClean="0"/>
              <a:t>).</a:t>
            </a:r>
          </a:p>
          <a:p>
            <a:pPr algn="just"/>
            <a:r>
              <a:rPr lang="ru-RU" sz="2000" dirty="0"/>
              <a:t>	</a:t>
            </a:r>
            <a:r>
              <a:rPr lang="ru-RU" sz="2000" dirty="0" err="1"/>
              <a:t>Наприкінці</a:t>
            </a:r>
            <a:r>
              <a:rPr lang="ru-RU" sz="2000" dirty="0"/>
              <a:t> 1990-х </a:t>
            </a:r>
            <a:r>
              <a:rPr lang="ru-RU" sz="2000" dirty="0" err="1"/>
              <a:t>років</a:t>
            </a:r>
            <a:r>
              <a:rPr lang="ru-RU" sz="2000" dirty="0"/>
              <a:t> </a:t>
            </a:r>
            <a:r>
              <a:rPr lang="ru-RU" sz="2000" dirty="0" err="1"/>
              <a:t>українсько-американські</a:t>
            </a:r>
            <a:r>
              <a:rPr lang="ru-RU" sz="2000" dirty="0"/>
              <a:t> </a:t>
            </a:r>
            <a:r>
              <a:rPr lang="ru-RU" sz="2000" dirty="0" err="1"/>
              <a:t>відносини</a:t>
            </a:r>
            <a:r>
              <a:rPr lang="ru-RU" sz="2000" dirty="0"/>
              <a:t> </a:t>
            </a:r>
            <a:r>
              <a:rPr lang="ru-RU" sz="2000" dirty="0" err="1"/>
              <a:t>стратегічного</a:t>
            </a:r>
            <a:r>
              <a:rPr lang="ru-RU" sz="2000" dirty="0"/>
              <a:t> </a:t>
            </a:r>
            <a:r>
              <a:rPr lang="ru-RU" sz="2000" dirty="0" smtClean="0"/>
              <a:t>партнерства практично </a:t>
            </a:r>
            <a:r>
              <a:rPr lang="ru-RU" sz="2000" dirty="0" err="1"/>
              <a:t>повністю</a:t>
            </a:r>
            <a:r>
              <a:rPr lang="ru-RU" sz="2000" dirty="0"/>
              <a:t> </a:t>
            </a:r>
            <a:r>
              <a:rPr lang="ru-RU" sz="2000" dirty="0" err="1"/>
              <a:t>звелися</a:t>
            </a:r>
            <a:r>
              <a:rPr lang="ru-RU" sz="2000" dirty="0"/>
              <a:t> до </a:t>
            </a:r>
            <a:r>
              <a:rPr lang="ru-RU" sz="2000" dirty="0" err="1"/>
              <a:t>застосування</a:t>
            </a:r>
            <a:r>
              <a:rPr lang="ru-RU" sz="2000" dirty="0"/>
              <a:t> </a:t>
            </a:r>
            <a:r>
              <a:rPr lang="ru-RU" sz="2000" dirty="0" err="1"/>
              <a:t>тиску</a:t>
            </a:r>
            <a:r>
              <a:rPr lang="ru-RU" sz="2000" dirty="0"/>
              <a:t> з боку США та </a:t>
            </a:r>
            <a:r>
              <a:rPr lang="ru-RU" sz="2000" dirty="0" err="1"/>
              <a:t>реагування</a:t>
            </a:r>
            <a:r>
              <a:rPr lang="ru-RU" sz="2000" dirty="0"/>
              <a:t> на </a:t>
            </a:r>
            <a:r>
              <a:rPr lang="ru-RU" sz="2000" dirty="0" err="1"/>
              <a:t>нього</a:t>
            </a:r>
            <a:r>
              <a:rPr lang="ru-RU" sz="2000" dirty="0"/>
              <a:t> </a:t>
            </a:r>
            <a:r>
              <a:rPr lang="ru-RU" sz="2000" dirty="0" err="1" smtClean="0"/>
              <a:t>України</a:t>
            </a:r>
            <a:r>
              <a:rPr lang="ru-RU" sz="2000" dirty="0" smtClean="0"/>
              <a:t>. Так</a:t>
            </a:r>
            <a:r>
              <a:rPr lang="ru-RU" sz="2000" dirty="0"/>
              <a:t>, </a:t>
            </a:r>
            <a:r>
              <a:rPr lang="ru-RU" sz="2000" dirty="0" err="1"/>
              <a:t>основним</a:t>
            </a:r>
            <a:r>
              <a:rPr lang="ru-RU" sz="2000" dirty="0"/>
              <a:t> </a:t>
            </a:r>
            <a:r>
              <a:rPr lang="ru-RU" sz="2000" dirty="0" err="1"/>
              <a:t>протиріччям</a:t>
            </a:r>
            <a:r>
              <a:rPr lang="ru-RU" sz="2000" dirty="0"/>
              <a:t> </a:t>
            </a:r>
            <a:r>
              <a:rPr lang="ru-RU" sz="2000" dirty="0" err="1"/>
              <a:t>українсько-американських</a:t>
            </a:r>
            <a:r>
              <a:rPr lang="ru-RU" sz="2000" dirty="0"/>
              <a:t> </a:t>
            </a:r>
            <a:r>
              <a:rPr lang="ru-RU" sz="2000" dirty="0" err="1"/>
              <a:t>відносин</a:t>
            </a:r>
            <a:r>
              <a:rPr lang="ru-RU" sz="2000" dirty="0"/>
              <a:t> 1999 року стала </a:t>
            </a:r>
            <a:r>
              <a:rPr lang="ru-RU" sz="2000" dirty="0" err="1"/>
              <a:t>різна</a:t>
            </a:r>
            <a:r>
              <a:rPr lang="ru-RU" sz="2000" dirty="0"/>
              <a:t> </a:t>
            </a:r>
            <a:r>
              <a:rPr lang="ru-RU" sz="2000" dirty="0" err="1" smtClean="0"/>
              <a:t>позиція</a:t>
            </a:r>
            <a:r>
              <a:rPr lang="ru-RU" sz="2000" dirty="0" smtClean="0"/>
              <a:t> </a:t>
            </a:r>
            <a:r>
              <a:rPr lang="ru-RU" sz="2000" dirty="0" err="1" smtClean="0"/>
              <a:t>країн</a:t>
            </a:r>
            <a:r>
              <a:rPr lang="ru-RU" sz="2000" dirty="0" smtClean="0"/>
              <a:t> </a:t>
            </a:r>
            <a:r>
              <a:rPr lang="ru-RU" sz="2000" dirty="0" err="1"/>
              <a:t>щодо</a:t>
            </a:r>
            <a:r>
              <a:rPr lang="ru-RU" sz="2000" dirty="0"/>
              <a:t> </a:t>
            </a:r>
            <a:r>
              <a:rPr lang="ru-RU" sz="2000" dirty="0" err="1"/>
              <a:t>подій</a:t>
            </a:r>
            <a:r>
              <a:rPr lang="ru-RU" sz="2000" dirty="0"/>
              <a:t> у Косово. 2000 </a:t>
            </a:r>
            <a:r>
              <a:rPr lang="ru-RU" sz="2000" dirty="0" err="1"/>
              <a:t>рік</a:t>
            </a:r>
            <a:r>
              <a:rPr lang="ru-RU" sz="2000" dirty="0"/>
              <a:t> </a:t>
            </a:r>
            <a:r>
              <a:rPr lang="ru-RU" sz="2000" dirty="0" err="1" smtClean="0"/>
              <a:t>позначився</a:t>
            </a:r>
            <a:r>
              <a:rPr lang="ru-RU" sz="2000" dirty="0" smtClean="0"/>
              <a:t> </a:t>
            </a:r>
            <a:r>
              <a:rPr lang="ru-RU" sz="2000" dirty="0" err="1" smtClean="0"/>
              <a:t>тиском</a:t>
            </a:r>
            <a:r>
              <a:rPr lang="ru-RU" sz="2000" dirty="0" smtClean="0"/>
              <a:t> </a:t>
            </a:r>
            <a:r>
              <a:rPr lang="ru-RU" sz="2000" dirty="0"/>
              <a:t>з боку США на </a:t>
            </a:r>
            <a:r>
              <a:rPr lang="ru-RU" sz="2000" dirty="0" err="1"/>
              <a:t>Україну</a:t>
            </a:r>
            <a:r>
              <a:rPr lang="ru-RU" sz="2000" dirty="0"/>
              <a:t> у </a:t>
            </a:r>
            <a:r>
              <a:rPr lang="ru-RU" sz="2000" dirty="0" err="1"/>
              <a:t>справі</a:t>
            </a:r>
            <a:r>
              <a:rPr lang="ru-RU" sz="2000" dirty="0"/>
              <a:t> </a:t>
            </a:r>
            <a:r>
              <a:rPr lang="ru-RU" sz="2000" dirty="0" err="1"/>
              <a:t>закриття</a:t>
            </a:r>
            <a:r>
              <a:rPr lang="ru-RU" sz="2000" dirty="0"/>
              <a:t> </a:t>
            </a:r>
            <a:r>
              <a:rPr lang="ru-RU" sz="2000" dirty="0" err="1"/>
              <a:t>Чорнобильської</a:t>
            </a:r>
            <a:r>
              <a:rPr lang="ru-RU" sz="2000" dirty="0"/>
              <a:t> АЕС</a:t>
            </a:r>
            <a:r>
              <a:rPr lang="ru-RU" sz="2000" dirty="0" smtClean="0"/>
              <a:t>.</a:t>
            </a:r>
          </a:p>
          <a:p>
            <a:pPr algn="just"/>
            <a:r>
              <a:rPr lang="ru-RU" sz="2000" dirty="0"/>
              <a:t>	</a:t>
            </a:r>
            <a:endParaRPr lang="uk-UA" sz="2400" dirty="0"/>
          </a:p>
        </p:txBody>
      </p:sp>
    </p:spTree>
    <p:extLst>
      <p:ext uri="{BB962C8B-B14F-4D97-AF65-F5344CB8AC3E}">
        <p14:creationId xmlns:p14="http://schemas.microsoft.com/office/powerpoint/2010/main" val="136264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5395" y="679269"/>
            <a:ext cx="10855234" cy="3908762"/>
          </a:xfrm>
          <a:prstGeom prst="rect">
            <a:avLst/>
          </a:prstGeom>
          <a:solidFill>
            <a:schemeClr val="accent6">
              <a:lumMod val="20000"/>
              <a:lumOff val="80000"/>
            </a:schemeClr>
          </a:solidFill>
        </p:spPr>
        <p:txBody>
          <a:bodyPr wrap="square">
            <a:spAutoFit/>
          </a:bodyPr>
          <a:lstStyle/>
          <a:p>
            <a:pPr algn="ctr"/>
            <a:r>
              <a:rPr lang="ru-RU" sz="2400" b="1" dirty="0" smtClean="0"/>
              <a:t>США – </a:t>
            </a:r>
            <a:r>
              <a:rPr lang="ru-RU" sz="2400" b="1" dirty="0" err="1" smtClean="0"/>
              <a:t>Україна</a:t>
            </a:r>
            <a:r>
              <a:rPr lang="ru-RU" sz="2400" b="1" dirty="0" smtClean="0"/>
              <a:t> в 2000-х </a:t>
            </a:r>
            <a:r>
              <a:rPr lang="ru-RU" sz="2400" b="1" dirty="0" err="1" smtClean="0"/>
              <a:t>рр</a:t>
            </a:r>
            <a:r>
              <a:rPr lang="ru-RU" sz="2400" b="1" dirty="0" smtClean="0"/>
              <a:t>. </a:t>
            </a:r>
          </a:p>
          <a:p>
            <a:pPr algn="ctr"/>
            <a:endParaRPr lang="ru-RU" sz="2400" b="1" dirty="0" smtClean="0"/>
          </a:p>
          <a:p>
            <a:pPr algn="just"/>
            <a:r>
              <a:rPr lang="ru-RU" sz="2000" dirty="0" smtClean="0"/>
              <a:t>	У </a:t>
            </a:r>
            <a:r>
              <a:rPr lang="ru-RU" sz="2000" dirty="0" err="1"/>
              <a:t>ході</a:t>
            </a:r>
            <a:r>
              <a:rPr lang="ru-RU" sz="2000" dirty="0"/>
              <a:t> </a:t>
            </a:r>
            <a:r>
              <a:rPr lang="ru-RU" sz="2000" dirty="0" err="1"/>
              <a:t>офіційного</a:t>
            </a:r>
            <a:r>
              <a:rPr lang="ru-RU" sz="2000" dirty="0"/>
              <a:t> </a:t>
            </a:r>
            <a:r>
              <a:rPr lang="ru-RU" sz="2000" dirty="0" err="1"/>
              <a:t>візиту</a:t>
            </a:r>
            <a:r>
              <a:rPr lang="ru-RU" sz="2000" dirty="0"/>
              <a:t> Президента </a:t>
            </a:r>
            <a:r>
              <a:rPr lang="ru-RU" sz="2000" dirty="0" err="1"/>
              <a:t>України</a:t>
            </a:r>
            <a:r>
              <a:rPr lang="ru-RU" sz="2000" dirty="0"/>
              <a:t> до США у </a:t>
            </a:r>
            <a:r>
              <a:rPr lang="ru-RU" sz="2000" dirty="0" err="1"/>
              <a:t>квітні</a:t>
            </a:r>
            <a:r>
              <a:rPr lang="ru-RU" sz="2000" dirty="0"/>
              <a:t> 2005 року </a:t>
            </a:r>
            <a:r>
              <a:rPr lang="ru-RU" sz="2000" dirty="0" err="1"/>
              <a:t>було</a:t>
            </a:r>
            <a:r>
              <a:rPr lang="ru-RU" sz="2000" dirty="0"/>
              <a:t> </a:t>
            </a:r>
            <a:r>
              <a:rPr lang="ru-RU" sz="2000" dirty="0" err="1"/>
              <a:t>ухвалено</a:t>
            </a:r>
            <a:r>
              <a:rPr lang="ru-RU" sz="2000" dirty="0"/>
              <a:t> </a:t>
            </a:r>
            <a:r>
              <a:rPr lang="ru-RU" sz="2000" dirty="0" err="1" smtClean="0"/>
              <a:t>Спільну</a:t>
            </a:r>
            <a:r>
              <a:rPr lang="ru-RU" sz="2000" dirty="0" smtClean="0"/>
              <a:t> </a:t>
            </a:r>
            <a:r>
              <a:rPr lang="ru-RU" sz="2000" dirty="0" err="1" smtClean="0"/>
              <a:t>заяву</a:t>
            </a:r>
            <a:r>
              <a:rPr lang="ru-RU" sz="2000" dirty="0" smtClean="0"/>
              <a:t> </a:t>
            </a:r>
            <a:r>
              <a:rPr lang="ru-RU" sz="2000" dirty="0" err="1"/>
              <a:t>президентів</a:t>
            </a:r>
            <a:r>
              <a:rPr lang="ru-RU" sz="2000" dirty="0"/>
              <a:t> </a:t>
            </a:r>
            <a:r>
              <a:rPr lang="ru-RU" sz="2000" dirty="0" err="1"/>
              <a:t>двох</a:t>
            </a:r>
            <a:r>
              <a:rPr lang="ru-RU" sz="2000" dirty="0"/>
              <a:t> держав “Порядок </a:t>
            </a:r>
            <a:r>
              <a:rPr lang="ru-RU" sz="2000" dirty="0" err="1"/>
              <a:t>денний</a:t>
            </a:r>
            <a:r>
              <a:rPr lang="ru-RU" sz="2000" dirty="0"/>
              <a:t> нового </a:t>
            </a:r>
            <a:r>
              <a:rPr lang="ru-RU" sz="2000" dirty="0" err="1"/>
              <a:t>століття</a:t>
            </a:r>
            <a:r>
              <a:rPr lang="ru-RU" sz="2000" dirty="0"/>
              <a:t> для </a:t>
            </a:r>
            <a:r>
              <a:rPr lang="ru-RU" sz="2000" dirty="0" err="1"/>
              <a:t>українсько-американського</a:t>
            </a:r>
            <a:r>
              <a:rPr lang="ru-RU" sz="2000" dirty="0"/>
              <a:t> </a:t>
            </a:r>
            <a:r>
              <a:rPr lang="ru-RU" sz="2000" dirty="0" err="1"/>
              <a:t>стратегічного</a:t>
            </a:r>
            <a:r>
              <a:rPr lang="ru-RU" sz="2000" dirty="0"/>
              <a:t> партнерства”. </a:t>
            </a:r>
            <a:endParaRPr lang="uk-UA" sz="2000" dirty="0"/>
          </a:p>
          <a:p>
            <a:pPr algn="just"/>
            <a:r>
              <a:rPr lang="uk-UA" sz="2000" dirty="0"/>
              <a:t>	</a:t>
            </a:r>
            <a:r>
              <a:rPr lang="uk-UA" sz="2000" i="1" dirty="0" smtClean="0"/>
              <a:t>В </a:t>
            </a:r>
            <a:r>
              <a:rPr lang="uk-UA" sz="2000" i="1" dirty="0"/>
              <a:t>українсько-американській </a:t>
            </a:r>
            <a:r>
              <a:rPr lang="uk-UA" sz="2000" b="1" i="1" dirty="0"/>
              <a:t>Хартії про стратегічне партнерство від 19 грудня 2008 р</a:t>
            </a:r>
            <a:r>
              <a:rPr lang="uk-UA" sz="2000" b="1" dirty="0"/>
              <a:t>.</a:t>
            </a:r>
            <a:r>
              <a:rPr lang="uk-UA" sz="2000" dirty="0"/>
              <a:t> підтверджено гарантії безпеки і територіальній цілісності України, передбачено зміцнення співпраці у питаннях оборони і безпеки для запобігання глобальним загрозам стабільності в світі, а також наголошено на розвитку співробітництва в сферах економіки, торгівлі, енергетики. </a:t>
            </a:r>
          </a:p>
          <a:p>
            <a:pPr algn="just"/>
            <a:r>
              <a:rPr lang="uk-UA" sz="2000" dirty="0"/>
              <a:t>	</a:t>
            </a:r>
            <a:r>
              <a:rPr lang="uk-UA" sz="2000" b="1" i="1" dirty="0"/>
              <a:t>Основним</a:t>
            </a:r>
            <a:r>
              <a:rPr lang="uk-UA" sz="2000" i="1" dirty="0"/>
              <a:t> </a:t>
            </a:r>
            <a:r>
              <a:rPr lang="uk-UA" sz="2000" b="1" i="1" dirty="0"/>
              <a:t>механізмом реалізації Хартії є українсько-американська </a:t>
            </a:r>
            <a:r>
              <a:rPr lang="uk-UA" sz="2000" b="1" i="1" dirty="0" smtClean="0"/>
              <a:t>Комісія стратегічного </a:t>
            </a:r>
            <a:r>
              <a:rPr lang="uk-UA" sz="2000" b="1" i="1" dirty="0"/>
              <a:t>партнерства</a:t>
            </a:r>
            <a:r>
              <a:rPr lang="uk-UA" sz="2000" i="1" dirty="0"/>
              <a:t>,</a:t>
            </a:r>
            <a:r>
              <a:rPr lang="uk-UA" sz="2000" dirty="0"/>
              <a:t> яку очолюють керівники зовнішньополітичних відомств обох країн. </a:t>
            </a:r>
          </a:p>
          <a:p>
            <a:pPr algn="just"/>
            <a:endParaRPr lang="uk-UA" sz="2000" dirty="0"/>
          </a:p>
        </p:txBody>
      </p:sp>
      <p:pic>
        <p:nvPicPr>
          <p:cNvPr id="3" name="Рисунок 2"/>
          <p:cNvPicPr>
            <a:picLocks noChangeAspect="1"/>
          </p:cNvPicPr>
          <p:nvPr/>
        </p:nvPicPr>
        <p:blipFill>
          <a:blip r:embed="rId2"/>
          <a:stretch>
            <a:fillRect/>
          </a:stretch>
        </p:blipFill>
        <p:spPr>
          <a:xfrm>
            <a:off x="3455396" y="4276859"/>
            <a:ext cx="4023906" cy="1857375"/>
          </a:xfrm>
          <a:prstGeom prst="rect">
            <a:avLst/>
          </a:prstGeom>
        </p:spPr>
      </p:pic>
      <p:pic>
        <p:nvPicPr>
          <p:cNvPr id="4" name="Рисунок 3"/>
          <p:cNvPicPr>
            <a:picLocks noChangeAspect="1"/>
          </p:cNvPicPr>
          <p:nvPr/>
        </p:nvPicPr>
        <p:blipFill>
          <a:blip r:embed="rId3"/>
          <a:stretch>
            <a:fillRect/>
          </a:stretch>
        </p:blipFill>
        <p:spPr>
          <a:xfrm>
            <a:off x="7505156" y="4276858"/>
            <a:ext cx="4055473" cy="1857376"/>
          </a:xfrm>
          <a:prstGeom prst="rect">
            <a:avLst/>
          </a:prstGeom>
        </p:spPr>
      </p:pic>
      <p:pic>
        <p:nvPicPr>
          <p:cNvPr id="5" name="Рисунок 4"/>
          <p:cNvPicPr>
            <a:picLocks noChangeAspect="1"/>
          </p:cNvPicPr>
          <p:nvPr/>
        </p:nvPicPr>
        <p:blipFill>
          <a:blip r:embed="rId4"/>
          <a:stretch>
            <a:fillRect/>
          </a:stretch>
        </p:blipFill>
        <p:spPr>
          <a:xfrm>
            <a:off x="679539" y="4276858"/>
            <a:ext cx="2750003" cy="1857375"/>
          </a:xfrm>
          <a:prstGeom prst="rect">
            <a:avLst/>
          </a:prstGeom>
        </p:spPr>
      </p:pic>
    </p:spTree>
    <p:extLst>
      <p:ext uri="{BB962C8B-B14F-4D97-AF65-F5344CB8AC3E}">
        <p14:creationId xmlns:p14="http://schemas.microsoft.com/office/powerpoint/2010/main" val="2714867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69819"/>
            <a:ext cx="5016137" cy="5437448"/>
          </a:xfrm>
          <a:prstGeom prst="rect">
            <a:avLst/>
          </a:prstGeom>
        </p:spPr>
      </p:pic>
      <p:sp>
        <p:nvSpPr>
          <p:cNvPr id="3" name="Прямоугольник 2"/>
          <p:cNvSpPr/>
          <p:nvPr/>
        </p:nvSpPr>
        <p:spPr>
          <a:xfrm>
            <a:off x="0" y="5463575"/>
            <a:ext cx="5016137" cy="1477328"/>
          </a:xfrm>
          <a:prstGeom prst="rect">
            <a:avLst/>
          </a:prstGeom>
          <a:solidFill>
            <a:schemeClr val="accent3">
              <a:lumMod val="60000"/>
              <a:lumOff val="40000"/>
            </a:schemeClr>
          </a:solidFill>
        </p:spPr>
        <p:txBody>
          <a:bodyPr wrap="square">
            <a:spAutoFit/>
          </a:bodyPr>
          <a:lstStyle/>
          <a:p>
            <a:r>
              <a:rPr lang="ru-RU" dirty="0" err="1"/>
              <a:t>Спільна</a:t>
            </a:r>
            <a:r>
              <a:rPr lang="ru-RU" dirty="0"/>
              <a:t> </a:t>
            </a:r>
            <a:r>
              <a:rPr lang="ru-RU" dirty="0" err="1"/>
              <a:t>заява</a:t>
            </a:r>
            <a:r>
              <a:rPr lang="ru-RU" dirty="0"/>
              <a:t> </a:t>
            </a:r>
            <a:r>
              <a:rPr lang="ru-RU" dirty="0" err="1"/>
              <a:t>Комісії</a:t>
            </a:r>
            <a:r>
              <a:rPr lang="ru-RU" dirty="0"/>
              <a:t> </a:t>
            </a:r>
            <a:r>
              <a:rPr lang="ru-RU" dirty="0" err="1"/>
              <a:t>стратегічного</a:t>
            </a:r>
            <a:r>
              <a:rPr lang="ru-RU" dirty="0"/>
              <a:t> партнерства </a:t>
            </a:r>
            <a:r>
              <a:rPr lang="ru-RU" dirty="0" err="1"/>
              <a:t>Україна</a:t>
            </a:r>
            <a:r>
              <a:rPr lang="ru-RU" dirty="0"/>
              <a:t> – </a:t>
            </a:r>
            <a:r>
              <a:rPr lang="ru-RU" dirty="0" smtClean="0"/>
              <a:t>США</a:t>
            </a:r>
          </a:p>
          <a:p>
            <a:endParaRPr lang="ru-RU" dirty="0"/>
          </a:p>
          <a:p>
            <a:endParaRPr lang="uk-UA" dirty="0" smtClean="0"/>
          </a:p>
          <a:p>
            <a:endParaRPr lang="uk-UA" dirty="0"/>
          </a:p>
        </p:txBody>
      </p:sp>
      <p:sp>
        <p:nvSpPr>
          <p:cNvPr id="4" name="Прямоугольник 3"/>
          <p:cNvSpPr/>
          <p:nvPr/>
        </p:nvSpPr>
        <p:spPr>
          <a:xfrm>
            <a:off x="5016137" y="169818"/>
            <a:ext cx="6949439" cy="6709529"/>
          </a:xfrm>
          <a:prstGeom prst="rect">
            <a:avLst/>
          </a:prstGeom>
          <a:solidFill>
            <a:schemeClr val="accent6">
              <a:lumMod val="20000"/>
              <a:lumOff val="80000"/>
            </a:schemeClr>
          </a:solidFill>
        </p:spPr>
        <p:txBody>
          <a:bodyPr wrap="square">
            <a:spAutoFit/>
          </a:bodyPr>
          <a:lstStyle/>
          <a:p>
            <a:pPr algn="just"/>
            <a:r>
              <a:rPr lang="uk-UA" dirty="0" smtClean="0"/>
              <a:t>	</a:t>
            </a:r>
            <a:r>
              <a:rPr lang="uk-UA" dirty="0"/>
              <a:t>Основні зусилля українських дипломатів було спрямовано на питання безпеки, зокрема надання оборонної зброї (надання Україні летальних озброєнь оборонного характеру було санкціоновано у 2017 р., а у 2018 та 2019 рр. було схвалено продаж комплексів </a:t>
            </a:r>
            <a:r>
              <a:rPr lang="en-US" dirty="0"/>
              <a:t>Javelin), </a:t>
            </a:r>
            <a:r>
              <a:rPr lang="uk-UA" dirty="0"/>
              <a:t>продовження санкцій проти РФ. Значну увагу було приділено секторальній співпраці, зокрема в енергетичній </a:t>
            </a:r>
            <a:r>
              <a:rPr lang="uk-UA" dirty="0" smtClean="0"/>
              <a:t>сфер.</a:t>
            </a:r>
            <a:r>
              <a:rPr lang="uk-UA" sz="2000" dirty="0" smtClean="0"/>
              <a:t>16 </a:t>
            </a:r>
            <a:r>
              <a:rPr lang="uk-UA" sz="2000" dirty="0"/>
              <a:t>листопада 2018 р. у м. Вашингтон, округ Колумбія, відбулася зустріч Міністра закордонних справ України </a:t>
            </a:r>
            <a:r>
              <a:rPr lang="uk-UA" sz="2000" dirty="0" err="1"/>
              <a:t>П.Клімкіна</a:t>
            </a:r>
            <a:r>
              <a:rPr lang="uk-UA" sz="2000" dirty="0"/>
              <a:t> та Державного секретаря США </a:t>
            </a:r>
            <a:r>
              <a:rPr lang="uk-UA" sz="2000" dirty="0" err="1"/>
              <a:t>М.Помпео</a:t>
            </a:r>
            <a:r>
              <a:rPr lang="uk-UA" sz="2000" dirty="0"/>
              <a:t> з метою проведення пленарного засідання Комісії стратегічного партнерства Україна – США, яке покликане відзначити десяту річницю підписання Хартії Україна – США про стратегічне партнерство. </a:t>
            </a:r>
            <a:r>
              <a:rPr lang="uk-UA" sz="2000" dirty="0" smtClean="0"/>
              <a:t>	Міністр </a:t>
            </a:r>
            <a:r>
              <a:rPr lang="uk-UA" sz="2000" dirty="0"/>
              <a:t>закордонних справ </a:t>
            </a:r>
            <a:r>
              <a:rPr lang="uk-UA" sz="2000" dirty="0" err="1"/>
              <a:t>П.Клімкін</a:t>
            </a:r>
            <a:r>
              <a:rPr lang="uk-UA" sz="2000" dirty="0"/>
              <a:t> та Держсекретар </a:t>
            </a:r>
            <a:r>
              <a:rPr lang="uk-UA" sz="2000" dirty="0" err="1"/>
              <a:t>М.Помпео</a:t>
            </a:r>
            <a:r>
              <a:rPr lang="uk-UA" sz="2000" dirty="0"/>
              <a:t> підтвердили позицію, що співпраця між Україною та Сполученими Штатами базується на спільних інтересах та цінностях, включно із підтримкою демократії, економічної свободи та достатку, суверенітету та територіальної цілісності, енергетичної безпеки та поваги до прав людини і верховенства права. Вони </a:t>
            </a:r>
            <a:r>
              <a:rPr lang="uk-UA" sz="2000" i="1" dirty="0">
                <a:solidFill>
                  <a:schemeClr val="accent4">
                    <a:lumMod val="75000"/>
                  </a:schemeClr>
                </a:solidFill>
              </a:rPr>
              <a:t>вирішили започаткувати </a:t>
            </a:r>
            <a:r>
              <a:rPr lang="uk-UA" sz="2000" b="1" i="1" dirty="0">
                <a:solidFill>
                  <a:schemeClr val="accent4">
                    <a:lumMod val="75000"/>
                  </a:schemeClr>
                </a:solidFill>
              </a:rPr>
              <a:t>три нові двосторонні робочі групи</a:t>
            </a:r>
            <a:r>
              <a:rPr lang="uk-UA" sz="2000" i="1" dirty="0">
                <a:solidFill>
                  <a:schemeClr val="accent4">
                    <a:lumMod val="75000"/>
                  </a:schemeClr>
                </a:solidFill>
              </a:rPr>
              <a:t>, </a:t>
            </a:r>
            <a:r>
              <a:rPr lang="uk-UA" sz="2000" b="1" i="1" dirty="0">
                <a:solidFill>
                  <a:schemeClr val="accent4">
                    <a:lumMod val="75000"/>
                  </a:schemeClr>
                </a:solidFill>
              </a:rPr>
              <a:t>які зосередяться на питаннях безпеки та протидії російській агресії; правах людини та гуманітарних питаннях; а також економіці та </a:t>
            </a:r>
            <a:r>
              <a:rPr lang="uk-UA" sz="2000" b="1" i="1" dirty="0" err="1" smtClean="0">
                <a:solidFill>
                  <a:schemeClr val="accent4">
                    <a:lumMod val="75000"/>
                  </a:schemeClr>
                </a:solidFill>
              </a:rPr>
              <a:t>енергетиц</a:t>
            </a:r>
            <a:r>
              <a:rPr lang="uk-UA" sz="2000" dirty="0"/>
              <a:t>	</a:t>
            </a:r>
            <a:endParaRPr lang="uk-UA" sz="2000" dirty="0" smtClean="0"/>
          </a:p>
        </p:txBody>
      </p:sp>
    </p:spTree>
    <p:extLst>
      <p:ext uri="{BB962C8B-B14F-4D97-AF65-F5344CB8AC3E}">
        <p14:creationId xmlns:p14="http://schemas.microsoft.com/office/powerpoint/2010/main" val="3890799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8457" y="568465"/>
            <a:ext cx="10763794" cy="5570756"/>
          </a:xfrm>
          <a:prstGeom prst="rect">
            <a:avLst/>
          </a:prstGeom>
          <a:solidFill>
            <a:schemeClr val="accent6">
              <a:lumMod val="20000"/>
              <a:lumOff val="80000"/>
            </a:schemeClr>
          </a:solidFill>
        </p:spPr>
        <p:txBody>
          <a:bodyPr wrap="square">
            <a:spAutoFit/>
          </a:bodyPr>
          <a:lstStyle/>
          <a:p>
            <a:pPr algn="just"/>
            <a:r>
              <a:rPr lang="ru-RU" dirty="0" smtClean="0"/>
              <a:t>	</a:t>
            </a:r>
            <a:r>
              <a:rPr lang="ru-RU" sz="2400" dirty="0" smtClean="0"/>
              <a:t>21 </a:t>
            </a:r>
            <a:r>
              <a:rPr lang="ru-RU" sz="2400" dirty="0" err="1"/>
              <a:t>липня</a:t>
            </a:r>
            <a:r>
              <a:rPr lang="ru-RU" sz="2400" dirty="0"/>
              <a:t> 2014 — Президент </a:t>
            </a:r>
            <a:r>
              <a:rPr lang="ru-RU" sz="2400" dirty="0" err="1"/>
              <a:t>України</a:t>
            </a:r>
            <a:r>
              <a:rPr lang="ru-RU" sz="2400" dirty="0"/>
              <a:t> Петро Порошенко заявив, </a:t>
            </a:r>
            <a:r>
              <a:rPr lang="ru-RU" sz="2400" dirty="0" err="1"/>
              <a:t>що</a:t>
            </a:r>
            <a:r>
              <a:rPr lang="ru-RU" sz="2400" dirty="0"/>
              <a:t> є </a:t>
            </a:r>
            <a:r>
              <a:rPr lang="ru-RU" sz="2400" dirty="0" err="1"/>
              <a:t>підстави</a:t>
            </a:r>
            <a:r>
              <a:rPr lang="ru-RU" sz="2400" dirty="0"/>
              <a:t> </a:t>
            </a:r>
            <a:r>
              <a:rPr lang="ru-RU" sz="2400" dirty="0" err="1"/>
              <a:t>звернутися</a:t>
            </a:r>
            <a:r>
              <a:rPr lang="ru-RU" sz="2400" dirty="0"/>
              <a:t> до </a:t>
            </a:r>
            <a:r>
              <a:rPr lang="ru-RU" sz="2400" dirty="0" err="1"/>
              <a:t>Конгресу</a:t>
            </a:r>
            <a:r>
              <a:rPr lang="ru-RU" sz="2400" dirty="0"/>
              <a:t> США про </a:t>
            </a:r>
            <a:r>
              <a:rPr lang="ru-RU" sz="2400" dirty="0" err="1"/>
              <a:t>надання</a:t>
            </a:r>
            <a:r>
              <a:rPr lang="ru-RU" sz="2400" dirty="0"/>
              <a:t> </a:t>
            </a:r>
            <a:r>
              <a:rPr lang="ru-RU" sz="2400" dirty="0" err="1"/>
              <a:t>Україні</a:t>
            </a:r>
            <a:r>
              <a:rPr lang="ru-RU" sz="2400" dirty="0"/>
              <a:t> </a:t>
            </a:r>
            <a:r>
              <a:rPr lang="ru-RU" sz="2400" dirty="0" err="1"/>
              <a:t>спецстатусу</a:t>
            </a:r>
            <a:r>
              <a:rPr lang="ru-RU" sz="2400" dirty="0"/>
              <a:t> — </a:t>
            </a:r>
            <a:r>
              <a:rPr lang="ru-RU" sz="2400" i="1" dirty="0"/>
              <a:t>головного союзника поза блоком </a:t>
            </a:r>
            <a:r>
              <a:rPr lang="ru-RU" sz="2400" i="1" dirty="0" smtClean="0"/>
              <a:t>НАТО.</a:t>
            </a:r>
          </a:p>
          <a:p>
            <a:pPr algn="just"/>
            <a:r>
              <a:rPr lang="ru-RU" sz="2400" dirty="0"/>
              <a:t>	</a:t>
            </a:r>
            <a:r>
              <a:rPr lang="ru-RU" sz="2400" dirty="0" smtClean="0"/>
              <a:t>11 </a:t>
            </a:r>
            <a:r>
              <a:rPr lang="ru-RU" sz="2400" dirty="0" err="1"/>
              <a:t>грудня</a:t>
            </a:r>
            <a:r>
              <a:rPr lang="ru-RU" sz="2400" dirty="0"/>
              <a:t> 2014 року Сенат США (</a:t>
            </a:r>
            <a:r>
              <a:rPr lang="ru-RU" sz="2400" dirty="0" err="1"/>
              <a:t>Верхня</a:t>
            </a:r>
            <a:r>
              <a:rPr lang="ru-RU" sz="2400" dirty="0"/>
              <a:t> палата </a:t>
            </a:r>
            <a:r>
              <a:rPr lang="ru-RU" sz="2400" dirty="0" err="1"/>
              <a:t>Конгресу</a:t>
            </a:r>
            <a:r>
              <a:rPr lang="ru-RU" sz="2400" dirty="0"/>
              <a:t>) </a:t>
            </a:r>
            <a:r>
              <a:rPr lang="ru-RU" sz="2400" dirty="0" err="1"/>
              <a:t>підтримав</a:t>
            </a:r>
            <a:r>
              <a:rPr lang="ru-RU" sz="2400" dirty="0"/>
              <a:t> </a:t>
            </a:r>
            <a:r>
              <a:rPr lang="ru-RU" sz="2400" dirty="0" err="1"/>
              <a:t>законопроєкт</a:t>
            </a:r>
            <a:r>
              <a:rPr lang="ru-RU" sz="2400" dirty="0"/>
              <a:t> </a:t>
            </a:r>
            <a:r>
              <a:rPr lang="ru-RU" sz="2400" dirty="0" smtClean="0"/>
              <a:t> </a:t>
            </a:r>
            <a:r>
              <a:rPr lang="ru-RU" sz="2400" dirty="0" err="1"/>
              <a:t>під</a:t>
            </a:r>
            <a:r>
              <a:rPr lang="ru-RU" sz="2400" dirty="0"/>
              <a:t> </a:t>
            </a:r>
            <a:r>
              <a:rPr lang="ru-RU" sz="2400" dirty="0" err="1"/>
              <a:t>назвою</a:t>
            </a:r>
            <a:r>
              <a:rPr lang="ru-RU" sz="2400" dirty="0"/>
              <a:t> ”Акт </a:t>
            </a:r>
            <a:r>
              <a:rPr lang="ru-RU" sz="2400" dirty="0" err="1"/>
              <a:t>підтримки</a:t>
            </a:r>
            <a:r>
              <a:rPr lang="ru-RU" sz="2400" dirty="0"/>
              <a:t> </a:t>
            </a:r>
            <a:r>
              <a:rPr lang="ru-RU" sz="2400" dirty="0" err="1"/>
              <a:t>свободи</a:t>
            </a:r>
            <a:r>
              <a:rPr lang="ru-RU" sz="2400" dirty="0"/>
              <a:t> в </a:t>
            </a:r>
            <a:r>
              <a:rPr lang="ru-RU" sz="2400" dirty="0" err="1"/>
              <a:t>Україні</a:t>
            </a:r>
            <a:r>
              <a:rPr lang="ru-RU" sz="2400" dirty="0"/>
              <a:t> 2014” </a:t>
            </a:r>
            <a:r>
              <a:rPr lang="ru-RU" sz="2400" dirty="0" err="1"/>
              <a:t>щодо</a:t>
            </a:r>
            <a:r>
              <a:rPr lang="ru-RU" sz="2400" dirty="0"/>
              <a:t> </a:t>
            </a:r>
            <a:r>
              <a:rPr lang="ru-RU" sz="2400" dirty="0" err="1"/>
              <a:t>надання</a:t>
            </a:r>
            <a:r>
              <a:rPr lang="ru-RU" sz="2400" dirty="0"/>
              <a:t> </a:t>
            </a:r>
            <a:r>
              <a:rPr lang="ru-RU" sz="2400" dirty="0" err="1"/>
              <a:t>Україні</a:t>
            </a:r>
            <a:r>
              <a:rPr lang="ru-RU" sz="2400" dirty="0"/>
              <a:t> </a:t>
            </a:r>
            <a:r>
              <a:rPr lang="ru-RU" sz="2400" dirty="0" err="1"/>
              <a:t>озброєння</a:t>
            </a:r>
            <a:r>
              <a:rPr lang="ru-RU" sz="2400" dirty="0"/>
              <a:t> та статусу союзника без членства в </a:t>
            </a:r>
            <a:r>
              <a:rPr lang="ru-RU" sz="2400" dirty="0" err="1"/>
              <a:t>Організації</a:t>
            </a:r>
            <a:r>
              <a:rPr lang="ru-RU" sz="2400" dirty="0"/>
              <a:t> </a:t>
            </a:r>
            <a:r>
              <a:rPr lang="ru-RU" sz="2400" dirty="0" err="1"/>
              <a:t>північноатлантичного</a:t>
            </a:r>
            <a:r>
              <a:rPr lang="ru-RU" sz="2400" dirty="0"/>
              <a:t> договору (НАТО</a:t>
            </a:r>
            <a:r>
              <a:rPr lang="ru-RU" sz="2400" dirty="0" smtClean="0"/>
              <a:t>).</a:t>
            </a:r>
          </a:p>
          <a:p>
            <a:pPr algn="just"/>
            <a:r>
              <a:rPr lang="ru-RU" sz="2400" dirty="0"/>
              <a:t>	</a:t>
            </a:r>
            <a:r>
              <a:rPr lang="ru-RU" sz="2400" dirty="0" err="1" smtClean="0"/>
              <a:t>Аналогічний</a:t>
            </a:r>
            <a:r>
              <a:rPr lang="ru-RU" sz="2400" dirty="0" smtClean="0"/>
              <a:t> </a:t>
            </a:r>
            <a:r>
              <a:rPr lang="ru-RU" sz="2400" dirty="0" err="1"/>
              <a:t>законопроєкт</a:t>
            </a:r>
            <a:r>
              <a:rPr lang="ru-RU" sz="2400" dirty="0"/>
              <a:t> </a:t>
            </a:r>
            <a:r>
              <a:rPr lang="ru-RU" sz="2400" dirty="0" err="1"/>
              <a:t>під</a:t>
            </a:r>
            <a:r>
              <a:rPr lang="ru-RU" sz="2400" dirty="0"/>
              <a:t> номером </a:t>
            </a:r>
            <a:r>
              <a:rPr lang="ru-RU" sz="2400" dirty="0" smtClean="0"/>
              <a:t>повинен </a:t>
            </a:r>
            <a:r>
              <a:rPr lang="ru-RU" sz="2400" dirty="0" err="1"/>
              <a:t>також</a:t>
            </a:r>
            <a:r>
              <a:rPr lang="ru-RU" sz="2400" dirty="0"/>
              <a:t> бути </a:t>
            </a:r>
            <a:r>
              <a:rPr lang="ru-RU" sz="2400" dirty="0" err="1"/>
              <a:t>підтриманим</a:t>
            </a:r>
            <a:r>
              <a:rPr lang="ru-RU" sz="2400" dirty="0"/>
              <a:t> Палатою </a:t>
            </a:r>
            <a:r>
              <a:rPr lang="ru-RU" sz="2400" dirty="0" err="1"/>
              <a:t>представників</a:t>
            </a:r>
            <a:r>
              <a:rPr lang="ru-RU" sz="2400" dirty="0"/>
              <a:t> (</a:t>
            </a:r>
            <a:r>
              <a:rPr lang="ru-RU" sz="2400" dirty="0" err="1"/>
              <a:t>Нижня</a:t>
            </a:r>
            <a:r>
              <a:rPr lang="ru-RU" sz="2400" dirty="0"/>
              <a:t> палата </a:t>
            </a:r>
            <a:r>
              <a:rPr lang="ru-RU" sz="2400" dirty="0" err="1"/>
              <a:t>Конгресу</a:t>
            </a:r>
            <a:r>
              <a:rPr lang="ru-RU" sz="2400" dirty="0" smtClean="0"/>
              <a:t>). </a:t>
            </a:r>
          </a:p>
          <a:p>
            <a:pPr algn="just"/>
            <a:r>
              <a:rPr lang="ru-RU" sz="2400" dirty="0" smtClean="0"/>
              <a:t>	1 </a:t>
            </a:r>
            <a:r>
              <a:rPr lang="ru-RU" sz="2400" dirty="0" err="1"/>
              <a:t>червня</a:t>
            </a:r>
            <a:r>
              <a:rPr lang="ru-RU" sz="2400" dirty="0"/>
              <a:t> 2019 — Палата </a:t>
            </a:r>
            <a:r>
              <a:rPr lang="ru-RU" sz="2400" dirty="0" err="1"/>
              <a:t>представників</a:t>
            </a:r>
            <a:r>
              <a:rPr lang="ru-RU" sz="2400" dirty="0"/>
              <a:t> </a:t>
            </a:r>
            <a:r>
              <a:rPr lang="ru-RU" sz="2400" dirty="0" err="1"/>
              <a:t>Конгресу</a:t>
            </a:r>
            <a:r>
              <a:rPr lang="ru-RU" sz="2400" dirty="0"/>
              <a:t> США представила </a:t>
            </a:r>
            <a:r>
              <a:rPr lang="ru-RU" sz="2400" dirty="0" err="1"/>
              <a:t>законопроєкт</a:t>
            </a:r>
            <a:r>
              <a:rPr lang="ru-RU" sz="2400" dirty="0"/>
              <a:t>, </a:t>
            </a:r>
            <a:r>
              <a:rPr lang="ru-RU" sz="2400" dirty="0" err="1"/>
              <a:t>який</a:t>
            </a:r>
            <a:r>
              <a:rPr lang="ru-RU" sz="2400" dirty="0"/>
              <a:t> </a:t>
            </a:r>
            <a:r>
              <a:rPr lang="ru-RU" sz="2400" dirty="0" err="1"/>
              <a:t>передбачає</a:t>
            </a:r>
            <a:r>
              <a:rPr lang="ru-RU" sz="2400" dirty="0"/>
              <a:t> </a:t>
            </a:r>
            <a:r>
              <a:rPr lang="ru-RU" sz="2400" dirty="0" err="1"/>
              <a:t>посилення</a:t>
            </a:r>
            <a:r>
              <a:rPr lang="ru-RU" sz="2400" dirty="0"/>
              <a:t> </a:t>
            </a:r>
            <a:r>
              <a:rPr lang="ru-RU" sz="2400" dirty="0" err="1"/>
              <a:t>підтримки</a:t>
            </a:r>
            <a:r>
              <a:rPr lang="ru-RU" sz="2400" dirty="0"/>
              <a:t> </a:t>
            </a:r>
            <a:r>
              <a:rPr lang="ru-RU" sz="2400" dirty="0" err="1"/>
              <a:t>суверенітету</a:t>
            </a:r>
            <a:r>
              <a:rPr lang="ru-RU" sz="2400" dirty="0"/>
              <a:t> і </a:t>
            </a:r>
            <a:r>
              <a:rPr lang="ru-RU" sz="2400" dirty="0" err="1"/>
              <a:t>територіальної</a:t>
            </a:r>
            <a:r>
              <a:rPr lang="ru-RU" sz="2400" dirty="0"/>
              <a:t> </a:t>
            </a:r>
            <a:r>
              <a:rPr lang="ru-RU" sz="2400" dirty="0" err="1"/>
              <a:t>цілісності</a:t>
            </a:r>
            <a:r>
              <a:rPr lang="ru-RU" sz="2400" dirty="0"/>
              <a:t> </a:t>
            </a:r>
            <a:r>
              <a:rPr lang="ru-RU" sz="2400" dirty="0" err="1"/>
              <a:t>України</a:t>
            </a:r>
            <a:r>
              <a:rPr lang="ru-RU" sz="2400" dirty="0"/>
              <a:t>, </a:t>
            </a:r>
            <a:r>
              <a:rPr lang="ru-RU" sz="2400" dirty="0" err="1"/>
              <a:t>розширення</a:t>
            </a:r>
            <a:r>
              <a:rPr lang="ru-RU" sz="2400" dirty="0"/>
              <a:t> </a:t>
            </a:r>
            <a:r>
              <a:rPr lang="ru-RU" sz="2400" dirty="0" err="1"/>
              <a:t>оборонної</a:t>
            </a:r>
            <a:r>
              <a:rPr lang="ru-RU" sz="2400" dirty="0"/>
              <a:t> </a:t>
            </a:r>
            <a:r>
              <a:rPr lang="ru-RU" sz="2400" dirty="0" err="1"/>
              <a:t>допомоги</a:t>
            </a:r>
            <a:r>
              <a:rPr lang="ru-RU" sz="2400" dirty="0"/>
              <a:t> та </a:t>
            </a:r>
            <a:r>
              <a:rPr lang="ru-RU" sz="2400" dirty="0" err="1"/>
              <a:t>надання</a:t>
            </a:r>
            <a:r>
              <a:rPr lang="ru-RU" sz="2400" dirty="0"/>
              <a:t> </a:t>
            </a:r>
            <a:r>
              <a:rPr lang="ru-RU" sz="2400" dirty="0" err="1"/>
              <a:t>Україні</a:t>
            </a:r>
            <a:r>
              <a:rPr lang="ru-RU" sz="2400" dirty="0"/>
              <a:t> статусу головного </a:t>
            </a:r>
            <a:r>
              <a:rPr lang="ru-RU" sz="2400" dirty="0" err="1"/>
              <a:t>військово-політичного</a:t>
            </a:r>
            <a:r>
              <a:rPr lang="ru-RU" sz="2400" dirty="0"/>
              <a:t> союзника </a:t>
            </a:r>
            <a:r>
              <a:rPr lang="ru-RU" sz="2400" dirty="0" smtClean="0"/>
              <a:t>США.</a:t>
            </a:r>
          </a:p>
          <a:p>
            <a:pPr algn="just"/>
            <a:r>
              <a:rPr lang="ru-RU" sz="2400" dirty="0"/>
              <a:t>	</a:t>
            </a:r>
            <a:r>
              <a:rPr lang="ru-RU" sz="2400" dirty="0" err="1"/>
              <a:t>Річна</a:t>
            </a:r>
            <a:r>
              <a:rPr lang="ru-RU" sz="2400" dirty="0"/>
              <a:t> </a:t>
            </a:r>
            <a:r>
              <a:rPr lang="ru-RU" sz="2400" dirty="0" err="1"/>
              <a:t>національна</a:t>
            </a:r>
            <a:r>
              <a:rPr lang="ru-RU" sz="2400" dirty="0"/>
              <a:t> </a:t>
            </a:r>
            <a:r>
              <a:rPr lang="ru-RU" sz="2400" dirty="0" err="1"/>
              <a:t>програма</a:t>
            </a:r>
            <a:r>
              <a:rPr lang="ru-RU" sz="2400" dirty="0"/>
              <a:t> </a:t>
            </a:r>
            <a:r>
              <a:rPr lang="ru-RU" sz="2400" dirty="0" err="1"/>
              <a:t>Україна</a:t>
            </a:r>
            <a:r>
              <a:rPr lang="ru-RU" sz="2400" dirty="0"/>
              <a:t> – НАТО (2019).</a:t>
            </a:r>
            <a:endParaRPr lang="ru-RU" sz="2400" dirty="0" smtClean="0"/>
          </a:p>
          <a:p>
            <a:pPr algn="just"/>
            <a:r>
              <a:rPr lang="ru-RU" sz="2000" dirty="0"/>
              <a:t>	</a:t>
            </a:r>
            <a:endParaRPr lang="ru-RU" sz="2000" dirty="0" smtClean="0"/>
          </a:p>
        </p:txBody>
      </p:sp>
    </p:spTree>
    <p:extLst>
      <p:ext uri="{BB962C8B-B14F-4D97-AF65-F5344CB8AC3E}">
        <p14:creationId xmlns:p14="http://schemas.microsoft.com/office/powerpoint/2010/main" val="321770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4766" y="627017"/>
            <a:ext cx="10972800" cy="1200329"/>
          </a:xfrm>
          <a:prstGeom prst="rect">
            <a:avLst/>
          </a:prstGeom>
          <a:solidFill>
            <a:schemeClr val="accent1">
              <a:lumMod val="20000"/>
              <a:lumOff val="80000"/>
            </a:schemeClr>
          </a:solidFill>
        </p:spPr>
        <p:txBody>
          <a:bodyPr wrap="square">
            <a:spAutoFit/>
          </a:bodyPr>
          <a:lstStyle/>
          <a:p>
            <a:pPr algn="just"/>
            <a:r>
              <a:rPr lang="ru-RU" sz="2400" dirty="0" err="1"/>
              <a:t>Володимир</a:t>
            </a:r>
            <a:r>
              <a:rPr lang="ru-RU" sz="2400" dirty="0"/>
              <a:t> </a:t>
            </a:r>
            <a:r>
              <a:rPr lang="ru-RU" sz="2400" dirty="0" err="1"/>
              <a:t>Зеленський</a:t>
            </a:r>
            <a:r>
              <a:rPr lang="ru-RU" sz="2400" dirty="0"/>
              <a:t> і Борис Джонсон </a:t>
            </a:r>
            <a:r>
              <a:rPr lang="ru-RU" sz="2400" dirty="0" err="1"/>
              <a:t>підписали</a:t>
            </a:r>
            <a:r>
              <a:rPr lang="ru-RU" sz="2400" dirty="0"/>
              <a:t> Угоду про </a:t>
            </a:r>
            <a:r>
              <a:rPr lang="ru-RU" sz="2400" dirty="0" err="1"/>
              <a:t>політичне</a:t>
            </a:r>
            <a:r>
              <a:rPr lang="ru-RU" sz="2400" dirty="0"/>
              <a:t> </a:t>
            </a:r>
            <a:r>
              <a:rPr lang="ru-RU" sz="2400" dirty="0" err="1"/>
              <a:t>співробітництво</a:t>
            </a:r>
            <a:r>
              <a:rPr lang="ru-RU" sz="2400" dirty="0"/>
              <a:t>, </a:t>
            </a:r>
            <a:r>
              <a:rPr lang="ru-RU" sz="2400" dirty="0" err="1"/>
              <a:t>вільну</a:t>
            </a:r>
            <a:r>
              <a:rPr lang="ru-RU" sz="2400" dirty="0"/>
              <a:t> </a:t>
            </a:r>
            <a:r>
              <a:rPr lang="ru-RU" sz="2400" dirty="0" err="1"/>
              <a:t>торгівлю</a:t>
            </a:r>
            <a:r>
              <a:rPr lang="ru-RU" sz="2400" dirty="0"/>
              <a:t> та </a:t>
            </a:r>
            <a:r>
              <a:rPr lang="ru-RU" sz="2400" dirty="0" err="1"/>
              <a:t>стратегічне</a:t>
            </a:r>
            <a:r>
              <a:rPr lang="ru-RU" sz="2400" dirty="0"/>
              <a:t> партнерство </a:t>
            </a:r>
            <a:r>
              <a:rPr lang="ru-RU" sz="2400" dirty="0" err="1"/>
              <a:t>між</a:t>
            </a:r>
            <a:r>
              <a:rPr lang="ru-RU" sz="2400" dirty="0"/>
              <a:t> </a:t>
            </a:r>
            <a:r>
              <a:rPr lang="ru-RU" sz="2400" dirty="0" err="1"/>
              <a:t>Україною</a:t>
            </a:r>
            <a:r>
              <a:rPr lang="ru-RU" sz="2400" dirty="0"/>
              <a:t> та Великою </a:t>
            </a:r>
            <a:r>
              <a:rPr lang="ru-RU" sz="2400" dirty="0" err="1" smtClean="0"/>
              <a:t>Британією</a:t>
            </a:r>
            <a:r>
              <a:rPr lang="ru-RU" sz="2400" dirty="0" smtClean="0"/>
              <a:t>. 8 </a:t>
            </a:r>
            <a:r>
              <a:rPr lang="ru-RU" sz="2400" dirty="0" err="1" smtClean="0"/>
              <a:t>жовтня</a:t>
            </a:r>
            <a:r>
              <a:rPr lang="ru-RU" sz="2400" dirty="0" smtClean="0"/>
              <a:t> 2020 р.</a:t>
            </a:r>
            <a:endParaRPr lang="uk-UA" sz="2400" dirty="0"/>
          </a:p>
        </p:txBody>
      </p:sp>
      <p:pic>
        <p:nvPicPr>
          <p:cNvPr id="3" name="Рисунок 2"/>
          <p:cNvPicPr>
            <a:picLocks noChangeAspect="1"/>
          </p:cNvPicPr>
          <p:nvPr/>
        </p:nvPicPr>
        <p:blipFill>
          <a:blip r:embed="rId2"/>
          <a:stretch>
            <a:fillRect/>
          </a:stretch>
        </p:blipFill>
        <p:spPr>
          <a:xfrm>
            <a:off x="574765" y="1827346"/>
            <a:ext cx="6387737" cy="4338324"/>
          </a:xfrm>
          <a:prstGeom prst="rect">
            <a:avLst/>
          </a:prstGeom>
        </p:spPr>
      </p:pic>
      <p:sp>
        <p:nvSpPr>
          <p:cNvPr id="4" name="Прямоугольник 3"/>
          <p:cNvSpPr/>
          <p:nvPr/>
        </p:nvSpPr>
        <p:spPr>
          <a:xfrm>
            <a:off x="6962502" y="1827346"/>
            <a:ext cx="4585064" cy="4247317"/>
          </a:xfrm>
          <a:prstGeom prst="rect">
            <a:avLst/>
          </a:prstGeom>
          <a:solidFill>
            <a:schemeClr val="accent1">
              <a:lumMod val="20000"/>
              <a:lumOff val="80000"/>
            </a:schemeClr>
          </a:solidFill>
        </p:spPr>
        <p:txBody>
          <a:bodyPr wrap="square">
            <a:spAutoFit/>
          </a:bodyPr>
          <a:lstStyle/>
          <a:p>
            <a:pPr algn="just"/>
            <a:r>
              <a:rPr lang="uk-UA" dirty="0" smtClean="0"/>
              <a:t>    Враховуючи </a:t>
            </a:r>
            <a:r>
              <a:rPr lang="uk-UA" dirty="0"/>
              <a:t>відсутність між Україною та Великою Британією базового договору про дружбу, співробітництво та партнерство, закріплення загальнополітичних принципів двостороннього співробітництва та партнерства у новій Угоді має важливе стратегічне та практичне значення.</a:t>
            </a:r>
          </a:p>
          <a:p>
            <a:pPr algn="just"/>
            <a:endParaRPr lang="uk-UA" dirty="0"/>
          </a:p>
          <a:p>
            <a:pPr algn="just"/>
            <a:r>
              <a:rPr lang="uk-UA" dirty="0" smtClean="0"/>
              <a:t>     Документ </a:t>
            </a:r>
            <a:r>
              <a:rPr lang="uk-UA" dirty="0"/>
              <a:t>передбачає проведення щорічних засідань Діалогу стратегічного партнерства на високому офіційному або найвищому урядовому рівні з усіх аспектів двосторонньої співпраці. Також передбачено проведення засідань Торговельного комітету, який </a:t>
            </a:r>
            <a:r>
              <a:rPr lang="uk-UA" dirty="0" err="1"/>
              <a:t>складатиметься</a:t>
            </a:r>
            <a:r>
              <a:rPr lang="uk-UA" dirty="0"/>
              <a:t> з представників сторін.</a:t>
            </a:r>
          </a:p>
        </p:txBody>
      </p:sp>
    </p:spTree>
    <p:extLst>
      <p:ext uri="{BB962C8B-B14F-4D97-AF65-F5344CB8AC3E}">
        <p14:creationId xmlns:p14="http://schemas.microsoft.com/office/powerpoint/2010/main" val="3002078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7308" y="496389"/>
            <a:ext cx="10999247" cy="4770537"/>
          </a:xfrm>
          <a:prstGeom prst="rect">
            <a:avLst/>
          </a:prstGeom>
          <a:solidFill>
            <a:schemeClr val="accent6">
              <a:lumMod val="20000"/>
              <a:lumOff val="80000"/>
            </a:schemeClr>
          </a:solidFill>
        </p:spPr>
        <p:txBody>
          <a:bodyPr wrap="square">
            <a:spAutoFit/>
          </a:bodyPr>
          <a:lstStyle/>
          <a:p>
            <a:pPr algn="ctr"/>
            <a:r>
              <a:rPr lang="ru-RU" sz="2800" b="1" dirty="0" err="1" smtClean="0"/>
              <a:t>Україна</a:t>
            </a:r>
            <a:r>
              <a:rPr lang="ru-RU" sz="2800" b="1" dirty="0" smtClean="0"/>
              <a:t> </a:t>
            </a:r>
            <a:r>
              <a:rPr lang="ru-RU" sz="2800" b="1" dirty="0" smtClean="0"/>
              <a:t>– Китай</a:t>
            </a:r>
            <a:endParaRPr lang="ru-RU" sz="2800" b="1" dirty="0"/>
          </a:p>
          <a:p>
            <a:pPr algn="just"/>
            <a:r>
              <a:rPr lang="uk-UA" dirty="0" smtClean="0"/>
              <a:t>	Особистий </a:t>
            </a:r>
            <a:r>
              <a:rPr lang="uk-UA" dirty="0"/>
              <a:t>контакт другого президента України Леоніда Кучми з головою КНР </a:t>
            </a:r>
            <a:r>
              <a:rPr lang="uk-UA" dirty="0" err="1"/>
              <a:t>Цзян</a:t>
            </a:r>
            <a:r>
              <a:rPr lang="uk-UA" dirty="0"/>
              <a:t> </a:t>
            </a:r>
            <a:r>
              <a:rPr lang="uk-UA" dirty="0" err="1"/>
              <a:t>Цземінем</a:t>
            </a:r>
            <a:r>
              <a:rPr lang="uk-UA" dirty="0"/>
              <a:t>, встановлений під час обміну державними візитами у 1994–1995 роках, мав своїм наслідком проголошення відносин стратегічного партнерства між нашими країнами</a:t>
            </a:r>
            <a:r>
              <a:rPr lang="uk-UA" dirty="0"/>
              <a:t>. </a:t>
            </a:r>
            <a:endParaRPr lang="uk-UA" dirty="0" smtClean="0"/>
          </a:p>
          <a:p>
            <a:pPr algn="just"/>
            <a:r>
              <a:rPr lang="uk-UA" dirty="0"/>
              <a:t>	</a:t>
            </a:r>
            <a:r>
              <a:rPr lang="uk-UA" dirty="0" smtClean="0"/>
              <a:t>В </a:t>
            </a:r>
            <a:r>
              <a:rPr lang="uk-UA" dirty="0"/>
              <a:t>ході візиту до України Голови КНР Ху </a:t>
            </a:r>
            <a:r>
              <a:rPr lang="uk-UA" i="1" dirty="0"/>
              <a:t>Цзіньтао </a:t>
            </a:r>
            <a:r>
              <a:rPr lang="uk-UA" i="1" dirty="0">
                <a:solidFill>
                  <a:schemeClr val="accent4">
                    <a:lumMod val="75000"/>
                  </a:schemeClr>
                </a:solidFill>
              </a:rPr>
              <a:t>у червні 2011 р. українсько-китайські взаємини були офіційно за­кріплені відповідною Спільною декларацією як відносини стратегічного партнерства</a:t>
            </a:r>
            <a:r>
              <a:rPr lang="uk-UA" dirty="0">
                <a:solidFill>
                  <a:schemeClr val="accent4">
                    <a:lumMod val="75000"/>
                  </a:schemeClr>
                </a:solidFill>
              </a:rPr>
              <a:t>. </a:t>
            </a:r>
            <a:r>
              <a:rPr lang="uk-UA" i="1" dirty="0">
                <a:solidFill>
                  <a:schemeClr val="accent4">
                    <a:lumMod val="75000"/>
                  </a:schemeClr>
                </a:solidFill>
              </a:rPr>
              <a:t>У грудні 1913 р. в Пекіні були підписані Договір про дружбу і співробітництво між Україною і КНР, Спільна декларація про подальше поглиблення відносин стратегічного партнерства та відповідна Програма розвитку відносин на 2014 – 2018 роки.</a:t>
            </a:r>
            <a:endParaRPr lang="uk-UA" i="1" dirty="0" smtClean="0">
              <a:solidFill>
                <a:schemeClr val="accent4">
                  <a:lumMod val="75000"/>
                </a:schemeClr>
              </a:solidFill>
            </a:endParaRPr>
          </a:p>
          <a:p>
            <a:pPr algn="just"/>
            <a:r>
              <a:rPr lang="ru-RU" sz="2000" dirty="0" smtClean="0"/>
              <a:t>	</a:t>
            </a:r>
            <a:r>
              <a:rPr lang="ru-RU" dirty="0" err="1" smtClean="0"/>
              <a:t>Стратегічний</a:t>
            </a:r>
            <a:r>
              <a:rPr lang="ru-RU" dirty="0" smtClean="0"/>
              <a:t> </a:t>
            </a:r>
            <a:r>
              <a:rPr lang="ru-RU" dirty="0" smtClean="0"/>
              <a:t>характер партнерства </a:t>
            </a:r>
            <a:r>
              <a:rPr lang="ru-RU" dirty="0" err="1" smtClean="0"/>
              <a:t>України</a:t>
            </a:r>
            <a:r>
              <a:rPr lang="ru-RU" dirty="0" smtClean="0"/>
              <a:t> з КНР </a:t>
            </a:r>
            <a:r>
              <a:rPr lang="ru-RU" dirty="0" err="1" smtClean="0"/>
              <a:t>має</a:t>
            </a:r>
            <a:r>
              <a:rPr lang="ru-RU" dirty="0" smtClean="0"/>
              <a:t>, </a:t>
            </a:r>
            <a:r>
              <a:rPr lang="ru-RU" dirty="0" err="1" smtClean="0"/>
              <a:t>насамперед</a:t>
            </a:r>
            <a:r>
              <a:rPr lang="ru-RU" dirty="0" smtClean="0"/>
              <a:t>, </a:t>
            </a:r>
            <a:r>
              <a:rPr lang="ru-RU" dirty="0" err="1" smtClean="0"/>
              <a:t>економічне</a:t>
            </a:r>
            <a:r>
              <a:rPr lang="ru-RU" dirty="0" smtClean="0"/>
              <a:t> </a:t>
            </a:r>
            <a:r>
              <a:rPr lang="ru-RU" dirty="0" err="1" smtClean="0"/>
              <a:t>підґрунтя</a:t>
            </a:r>
            <a:r>
              <a:rPr lang="ru-RU" dirty="0" smtClean="0"/>
              <a:t>.</a:t>
            </a:r>
          </a:p>
          <a:p>
            <a:pPr algn="just"/>
            <a:r>
              <a:rPr lang="uk-UA" dirty="0" smtClean="0"/>
              <a:t>Підвищення рівня відносин між двома країнами актуалізується з огляду на широкі перспективи розширення співробітництва в </a:t>
            </a:r>
            <a:r>
              <a:rPr lang="uk-UA" dirty="0" err="1" smtClean="0"/>
              <a:t>торговельноекономічній</a:t>
            </a:r>
            <a:r>
              <a:rPr lang="uk-UA" dirty="0" smtClean="0"/>
              <a:t>, інвестиційній, транспортно- інфраструктурній, агропромисловій та інших сферах. </a:t>
            </a:r>
          </a:p>
          <a:p>
            <a:pPr algn="just"/>
            <a:r>
              <a:rPr lang="uk-UA" dirty="0" smtClean="0"/>
              <a:t>	Створення </a:t>
            </a:r>
            <a:r>
              <a:rPr lang="uk-UA" dirty="0" smtClean="0"/>
              <a:t>індустріальних парків, зон технологічного розвитку не тільки забезпечить Україну новими робочими місцями, але й сприятиме технічному та технологічному прогресу нашої економіки. В свою чергу, Китай при реалізації стратегії просування своєї сучасної продукції на європейські ринки враховує можливості використанням транзитного потенціалу України. </a:t>
            </a:r>
          </a:p>
        </p:txBody>
      </p:sp>
      <p:pic>
        <p:nvPicPr>
          <p:cNvPr id="3" name="Рисунок 2"/>
          <p:cNvPicPr>
            <a:picLocks noChangeAspect="1"/>
          </p:cNvPicPr>
          <p:nvPr/>
        </p:nvPicPr>
        <p:blipFill>
          <a:blip r:embed="rId2"/>
          <a:stretch>
            <a:fillRect/>
          </a:stretch>
        </p:blipFill>
        <p:spPr>
          <a:xfrm>
            <a:off x="7798527" y="5146766"/>
            <a:ext cx="2220684" cy="1182183"/>
          </a:xfrm>
          <a:prstGeom prst="rect">
            <a:avLst/>
          </a:prstGeom>
        </p:spPr>
      </p:pic>
      <p:pic>
        <p:nvPicPr>
          <p:cNvPr id="4" name="Рисунок 3"/>
          <p:cNvPicPr>
            <a:picLocks noChangeAspect="1"/>
          </p:cNvPicPr>
          <p:nvPr/>
        </p:nvPicPr>
        <p:blipFill>
          <a:blip r:embed="rId3"/>
          <a:stretch>
            <a:fillRect/>
          </a:stretch>
        </p:blipFill>
        <p:spPr>
          <a:xfrm>
            <a:off x="2219274" y="5146766"/>
            <a:ext cx="1890154" cy="1182184"/>
          </a:xfrm>
          <a:prstGeom prst="rect">
            <a:avLst/>
          </a:prstGeom>
        </p:spPr>
      </p:pic>
      <p:pic>
        <p:nvPicPr>
          <p:cNvPr id="5" name="Рисунок 4"/>
          <p:cNvPicPr>
            <a:picLocks noChangeAspect="1"/>
          </p:cNvPicPr>
          <p:nvPr/>
        </p:nvPicPr>
        <p:blipFill>
          <a:blip r:embed="rId4"/>
          <a:stretch>
            <a:fillRect/>
          </a:stretch>
        </p:blipFill>
        <p:spPr>
          <a:xfrm>
            <a:off x="10019211" y="5146765"/>
            <a:ext cx="1494171" cy="1182184"/>
          </a:xfrm>
          <a:prstGeom prst="rect">
            <a:avLst/>
          </a:prstGeom>
        </p:spPr>
      </p:pic>
      <p:pic>
        <p:nvPicPr>
          <p:cNvPr id="6" name="Рисунок 5"/>
          <p:cNvPicPr>
            <a:picLocks noChangeAspect="1"/>
          </p:cNvPicPr>
          <p:nvPr/>
        </p:nvPicPr>
        <p:blipFill>
          <a:blip r:embed="rId5"/>
          <a:stretch>
            <a:fillRect/>
          </a:stretch>
        </p:blipFill>
        <p:spPr>
          <a:xfrm>
            <a:off x="5882797" y="5146766"/>
            <a:ext cx="1967242" cy="1182184"/>
          </a:xfrm>
          <a:prstGeom prst="rect">
            <a:avLst/>
          </a:prstGeom>
        </p:spPr>
      </p:pic>
      <p:pic>
        <p:nvPicPr>
          <p:cNvPr id="7" name="Рисунок 6"/>
          <p:cNvPicPr>
            <a:picLocks noChangeAspect="1"/>
          </p:cNvPicPr>
          <p:nvPr/>
        </p:nvPicPr>
        <p:blipFill>
          <a:blip r:embed="rId6"/>
          <a:stretch>
            <a:fillRect/>
          </a:stretch>
        </p:blipFill>
        <p:spPr>
          <a:xfrm>
            <a:off x="4109428" y="5146766"/>
            <a:ext cx="1936078" cy="1182182"/>
          </a:xfrm>
          <a:prstGeom prst="rect">
            <a:avLst/>
          </a:prstGeom>
        </p:spPr>
      </p:pic>
      <p:pic>
        <p:nvPicPr>
          <p:cNvPr id="8" name="Рисунок 7"/>
          <p:cNvPicPr>
            <a:picLocks noChangeAspect="1"/>
          </p:cNvPicPr>
          <p:nvPr/>
        </p:nvPicPr>
        <p:blipFill>
          <a:blip r:embed="rId7"/>
          <a:stretch>
            <a:fillRect/>
          </a:stretch>
        </p:blipFill>
        <p:spPr>
          <a:xfrm>
            <a:off x="619542" y="5146766"/>
            <a:ext cx="1685353" cy="1182183"/>
          </a:xfrm>
          <a:prstGeom prst="rect">
            <a:avLst/>
          </a:prstGeom>
        </p:spPr>
      </p:pic>
    </p:spTree>
    <p:extLst>
      <p:ext uri="{BB962C8B-B14F-4D97-AF65-F5344CB8AC3E}">
        <p14:creationId xmlns:p14="http://schemas.microsoft.com/office/powerpoint/2010/main" val="1129747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8456" y="587829"/>
            <a:ext cx="10789921" cy="5693866"/>
          </a:xfrm>
          <a:prstGeom prst="rect">
            <a:avLst/>
          </a:prstGeom>
          <a:solidFill>
            <a:schemeClr val="accent6">
              <a:lumMod val="20000"/>
              <a:lumOff val="80000"/>
            </a:schemeClr>
          </a:solidFill>
        </p:spPr>
        <p:txBody>
          <a:bodyPr wrap="square">
            <a:spAutoFit/>
          </a:bodyPr>
          <a:lstStyle/>
          <a:p>
            <a:r>
              <a:rPr lang="uk-UA" sz="2400" dirty="0" smtClean="0"/>
              <a:t>	</a:t>
            </a:r>
            <a:r>
              <a:rPr lang="uk-UA" sz="2000" dirty="0" smtClean="0"/>
              <a:t>Загалом </a:t>
            </a:r>
            <a:r>
              <a:rPr lang="uk-UA" sz="2000" dirty="0"/>
              <a:t>динаміка у відносинах з КНР впродовж останніх п’яти років вирізнялась неоднорідністю. Невдовзі після Революції Гідності українською дипломатією було докладено зусиль для відновлення двосторонньої співпраці. </a:t>
            </a:r>
            <a:endParaRPr lang="uk-UA" sz="2000" dirty="0" smtClean="0"/>
          </a:p>
          <a:p>
            <a:r>
              <a:rPr lang="uk-UA" sz="2000" dirty="0"/>
              <a:t>	</a:t>
            </a:r>
            <a:r>
              <a:rPr lang="uk-UA" sz="2000" dirty="0" smtClean="0"/>
              <a:t>Піку </a:t>
            </a:r>
            <a:r>
              <a:rPr lang="uk-UA" sz="2000" dirty="0"/>
              <a:t>відносин було досягнуто у 2017 р., коли Україну відвідав </a:t>
            </a:r>
            <a:r>
              <a:rPr lang="uk-UA" sz="2000" dirty="0" smtClean="0"/>
              <a:t>Віце прем’єр-міністр </a:t>
            </a:r>
            <a:r>
              <a:rPr lang="uk-UA" sz="2000" dirty="0"/>
              <a:t>Китаю </a:t>
            </a:r>
            <a:r>
              <a:rPr lang="uk-UA" sz="2000" dirty="0" err="1"/>
              <a:t>Ма</a:t>
            </a:r>
            <a:r>
              <a:rPr lang="uk-UA" sz="2000" dirty="0"/>
              <a:t> Кай. Проте невдовзі динаміка знову пішла на спад. </a:t>
            </a:r>
            <a:endParaRPr lang="uk-UA" sz="2000" dirty="0" smtClean="0"/>
          </a:p>
          <a:p>
            <a:r>
              <a:rPr lang="uk-UA" sz="2000" dirty="0"/>
              <a:t>	</a:t>
            </a:r>
            <a:r>
              <a:rPr lang="uk-UA" sz="2000" dirty="0" smtClean="0"/>
              <a:t>Суттєвою </a:t>
            </a:r>
            <a:r>
              <a:rPr lang="uk-UA" sz="2000" dirty="0"/>
              <a:t>прогалиною стало те, що впродовж п’яти років не було здійснено обміну візитами лідерів України та КНР, а їхні двосторонні зустрічі відбувалися лише на полях міжнародних заходів. </a:t>
            </a:r>
            <a:endParaRPr lang="uk-UA" sz="2000" dirty="0" smtClean="0"/>
          </a:p>
          <a:p>
            <a:r>
              <a:rPr lang="uk-UA" sz="2000" dirty="0"/>
              <a:t>	</a:t>
            </a:r>
            <a:r>
              <a:rPr lang="uk-UA" sz="2000" dirty="0" smtClean="0"/>
              <a:t>Заповнення </a:t>
            </a:r>
            <a:r>
              <a:rPr lang="uk-UA" sz="2000" dirty="0"/>
              <a:t>цього </a:t>
            </a:r>
            <a:r>
              <a:rPr lang="uk-UA" sz="2000" dirty="0" err="1"/>
              <a:t>недопрацювання</a:t>
            </a:r>
            <a:r>
              <a:rPr lang="uk-UA" sz="2000" dirty="0"/>
              <a:t> та встановлення довірливих відносин на найвищому рівні могло б стати запорукою суттєвого покращення відносин</a:t>
            </a:r>
            <a:r>
              <a:rPr lang="uk-UA" sz="2000" dirty="0" smtClean="0"/>
              <a:t>.</a:t>
            </a:r>
          </a:p>
          <a:p>
            <a:endParaRPr lang="uk-UA" sz="2000" dirty="0"/>
          </a:p>
          <a:p>
            <a:endParaRPr lang="uk-UA" sz="2000" dirty="0" smtClean="0"/>
          </a:p>
          <a:p>
            <a:endParaRPr lang="uk-UA" sz="2400" dirty="0"/>
          </a:p>
          <a:p>
            <a:endParaRPr lang="uk-UA" sz="2400" dirty="0" smtClean="0"/>
          </a:p>
          <a:p>
            <a:endParaRPr lang="uk-UA" sz="2400" dirty="0"/>
          </a:p>
          <a:p>
            <a:endParaRPr lang="uk-UA" sz="2400" dirty="0" smtClean="0"/>
          </a:p>
          <a:p>
            <a:endParaRPr lang="uk-UA" sz="2400" dirty="0"/>
          </a:p>
        </p:txBody>
      </p:sp>
    </p:spTree>
    <p:extLst>
      <p:ext uri="{BB962C8B-B14F-4D97-AF65-F5344CB8AC3E}">
        <p14:creationId xmlns:p14="http://schemas.microsoft.com/office/powerpoint/2010/main" val="1003093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612798"/>
            <a:ext cx="10972800" cy="3970318"/>
          </a:xfrm>
          <a:prstGeom prst="rect">
            <a:avLst/>
          </a:prstGeom>
          <a:solidFill>
            <a:schemeClr val="accent6">
              <a:lumMod val="20000"/>
              <a:lumOff val="80000"/>
            </a:schemeClr>
          </a:solidFill>
        </p:spPr>
        <p:txBody>
          <a:bodyPr wrap="square">
            <a:spAutoFit/>
          </a:bodyPr>
          <a:lstStyle/>
          <a:p>
            <a:pPr algn="ctr"/>
            <a:r>
              <a:rPr lang="uk-UA" sz="2800" b="1" dirty="0" smtClean="0"/>
              <a:t>Україна </a:t>
            </a:r>
            <a:r>
              <a:rPr lang="uk-UA" sz="2800" b="1" dirty="0" smtClean="0"/>
              <a:t>-Польща</a:t>
            </a:r>
            <a:endParaRPr lang="uk-UA" sz="2800" b="1" dirty="0"/>
          </a:p>
          <a:p>
            <a:pPr algn="just"/>
            <a:r>
              <a:rPr lang="uk-UA" sz="2400" dirty="0" smtClean="0"/>
              <a:t>	</a:t>
            </a:r>
            <a:r>
              <a:rPr lang="ru-RU" sz="2000" i="1" dirty="0" err="1"/>
              <a:t>Стратегічне</a:t>
            </a:r>
            <a:r>
              <a:rPr lang="ru-RU" sz="2000" i="1" dirty="0"/>
              <a:t> партнерство </a:t>
            </a:r>
            <a:r>
              <a:rPr lang="ru-RU" sz="2000" i="1" dirty="0" err="1"/>
              <a:t>України</a:t>
            </a:r>
            <a:r>
              <a:rPr lang="ru-RU" sz="2000" i="1" dirty="0"/>
              <a:t> з </a:t>
            </a:r>
            <a:r>
              <a:rPr lang="ru-RU" sz="2000" i="1" dirty="0" err="1"/>
              <a:t>Польщею</a:t>
            </a:r>
            <a:r>
              <a:rPr lang="ru-RU" sz="2000" i="1" dirty="0"/>
              <a:t> </a:t>
            </a:r>
            <a:r>
              <a:rPr lang="ru-RU" sz="2000" i="1" dirty="0" err="1"/>
              <a:t>було</a:t>
            </a:r>
            <a:r>
              <a:rPr lang="ru-RU" sz="2000" i="1" dirty="0"/>
              <a:t> </a:t>
            </a:r>
            <a:r>
              <a:rPr lang="ru-RU" sz="2000" i="1" dirty="0" err="1"/>
              <a:t>зафіксоване</a:t>
            </a:r>
            <a:r>
              <a:rPr lang="ru-RU" sz="2000" i="1" dirty="0"/>
              <a:t> </a:t>
            </a:r>
            <a:r>
              <a:rPr lang="ru-RU" sz="2000" i="1" dirty="0" smtClean="0"/>
              <a:t>на </a:t>
            </a:r>
            <a:r>
              <a:rPr lang="ru-RU" sz="2000" i="1" dirty="0" err="1" smtClean="0"/>
              <a:t>найвищому</a:t>
            </a:r>
            <a:r>
              <a:rPr lang="ru-RU" sz="2000" i="1" dirty="0" smtClean="0"/>
              <a:t> </a:t>
            </a:r>
            <a:r>
              <a:rPr lang="ru-RU" sz="2000" i="1" dirty="0" err="1"/>
              <a:t>рівні</a:t>
            </a:r>
            <a:r>
              <a:rPr lang="ru-RU" sz="2000" i="1" dirty="0"/>
              <a:t> 21 </a:t>
            </a:r>
            <a:r>
              <a:rPr lang="ru-RU" sz="2000" i="1" dirty="0" err="1"/>
              <a:t>травня</a:t>
            </a:r>
            <a:r>
              <a:rPr lang="ru-RU" sz="2000" i="1" dirty="0"/>
              <a:t> 1997 року в </a:t>
            </a:r>
            <a:r>
              <a:rPr lang="ru-RU" sz="2000" i="1" dirty="0" err="1"/>
              <a:t>Києві</a:t>
            </a:r>
            <a:r>
              <a:rPr lang="ru-RU" sz="2000" i="1" dirty="0"/>
              <a:t> у </a:t>
            </a:r>
            <a:r>
              <a:rPr lang="ru-RU" sz="2000" i="1" dirty="0" err="1"/>
              <a:t>Спільній</a:t>
            </a:r>
            <a:r>
              <a:rPr lang="ru-RU" sz="2000" i="1" dirty="0"/>
              <a:t> </a:t>
            </a:r>
            <a:r>
              <a:rPr lang="ru-RU" sz="2000" i="1" dirty="0" err="1"/>
              <a:t>заяві</a:t>
            </a:r>
            <a:r>
              <a:rPr lang="ru-RU" sz="2000" i="1" dirty="0"/>
              <a:t> </a:t>
            </a:r>
            <a:r>
              <a:rPr lang="ru-RU" sz="2000" i="1" dirty="0" err="1" smtClean="0"/>
              <a:t>президентів</a:t>
            </a:r>
            <a:r>
              <a:rPr lang="ru-RU" sz="2000" i="1" dirty="0" smtClean="0"/>
              <a:t> Л</a:t>
            </a:r>
            <a:r>
              <a:rPr lang="ru-RU" sz="2000" i="1" dirty="0"/>
              <a:t>. </a:t>
            </a:r>
            <a:r>
              <a:rPr lang="ru-RU" sz="2000" i="1" dirty="0" err="1"/>
              <a:t>Кучми</a:t>
            </a:r>
            <a:r>
              <a:rPr lang="ru-RU" sz="2000" i="1" dirty="0"/>
              <a:t> і А. </a:t>
            </a:r>
            <a:r>
              <a:rPr lang="ru-RU" sz="2000" i="1" dirty="0" err="1" smtClean="0"/>
              <a:t>Квасневського</a:t>
            </a:r>
            <a:r>
              <a:rPr lang="ru-RU" sz="2000" i="1" dirty="0" smtClean="0"/>
              <a:t>. </a:t>
            </a:r>
            <a:r>
              <a:rPr lang="uk-UA" sz="2000" dirty="0" smtClean="0"/>
              <a:t>На </a:t>
            </a:r>
            <a:r>
              <a:rPr lang="uk-UA" sz="2000" dirty="0" smtClean="0"/>
              <a:t>регіональному рівні найбільш розвиненими, конкретизованими і визначеними є відносини стратегічного партнерства України з Польщею. </a:t>
            </a:r>
          </a:p>
          <a:p>
            <a:pPr algn="just"/>
            <a:r>
              <a:rPr lang="uk-UA" sz="2000" dirty="0"/>
              <a:t>	</a:t>
            </a:r>
            <a:r>
              <a:rPr lang="uk-UA" sz="2000" dirty="0" smtClean="0"/>
              <a:t>Процес зближення національних інтересів обох країн, розпочатий із набуттям Україною незалежності, був підтриманий низкою двосторонніх зовнішньополітичних кроків, що започаткували шлях подолання історичних суперечностей, примирення та стратегічної співпраці заради спільного європейського  майбутнього обох країн. </a:t>
            </a:r>
          </a:p>
          <a:p>
            <a:pPr algn="just"/>
            <a:r>
              <a:rPr lang="uk-UA" sz="2000" dirty="0"/>
              <a:t>	</a:t>
            </a:r>
            <a:r>
              <a:rPr lang="uk-UA" sz="2000" dirty="0" smtClean="0"/>
              <a:t>В дусі стратегічного партнерства Польща добровільно взяла на себе низку моральних зобов’язань перед Україною щодо захисту її інтересів в рамках ЄС, підтримки суверенітету, територіальної цілісності та євроінтеграційних прагнень нашої держави</a:t>
            </a:r>
            <a:endParaRPr lang="uk-UA" sz="2000" dirty="0"/>
          </a:p>
        </p:txBody>
      </p:sp>
      <p:pic>
        <p:nvPicPr>
          <p:cNvPr id="3" name="Рисунок 2"/>
          <p:cNvPicPr>
            <a:picLocks noChangeAspect="1"/>
          </p:cNvPicPr>
          <p:nvPr/>
        </p:nvPicPr>
        <p:blipFill>
          <a:blip r:embed="rId2"/>
          <a:stretch>
            <a:fillRect/>
          </a:stretch>
        </p:blipFill>
        <p:spPr>
          <a:xfrm>
            <a:off x="576399" y="4460005"/>
            <a:ext cx="3057525" cy="1907151"/>
          </a:xfrm>
          <a:prstGeom prst="rect">
            <a:avLst/>
          </a:prstGeom>
        </p:spPr>
      </p:pic>
      <p:pic>
        <p:nvPicPr>
          <p:cNvPr id="4" name="Рисунок 3"/>
          <p:cNvPicPr>
            <a:picLocks noChangeAspect="1"/>
          </p:cNvPicPr>
          <p:nvPr/>
        </p:nvPicPr>
        <p:blipFill>
          <a:blip r:embed="rId3"/>
          <a:stretch>
            <a:fillRect/>
          </a:stretch>
        </p:blipFill>
        <p:spPr>
          <a:xfrm>
            <a:off x="3600722" y="4460005"/>
            <a:ext cx="2714625" cy="1907151"/>
          </a:xfrm>
          <a:prstGeom prst="rect">
            <a:avLst/>
          </a:prstGeom>
        </p:spPr>
      </p:pic>
      <p:pic>
        <p:nvPicPr>
          <p:cNvPr id="5" name="Рисунок 4"/>
          <p:cNvPicPr>
            <a:picLocks noChangeAspect="1"/>
          </p:cNvPicPr>
          <p:nvPr/>
        </p:nvPicPr>
        <p:blipFill>
          <a:blip r:embed="rId4"/>
          <a:stretch>
            <a:fillRect/>
          </a:stretch>
        </p:blipFill>
        <p:spPr>
          <a:xfrm>
            <a:off x="6219554" y="4460004"/>
            <a:ext cx="2619375" cy="1907151"/>
          </a:xfrm>
          <a:prstGeom prst="rect">
            <a:avLst/>
          </a:prstGeom>
        </p:spPr>
      </p:pic>
      <p:pic>
        <p:nvPicPr>
          <p:cNvPr id="6" name="Рисунок 5"/>
          <p:cNvPicPr>
            <a:picLocks noChangeAspect="1"/>
          </p:cNvPicPr>
          <p:nvPr/>
        </p:nvPicPr>
        <p:blipFill>
          <a:blip r:embed="rId5"/>
          <a:stretch>
            <a:fillRect/>
          </a:stretch>
        </p:blipFill>
        <p:spPr>
          <a:xfrm>
            <a:off x="8872130" y="4450478"/>
            <a:ext cx="2695575" cy="1916677"/>
          </a:xfrm>
          <a:prstGeom prst="rect">
            <a:avLst/>
          </a:prstGeom>
        </p:spPr>
      </p:pic>
    </p:spTree>
    <p:extLst>
      <p:ext uri="{BB962C8B-B14F-4D97-AF65-F5344CB8AC3E}">
        <p14:creationId xmlns:p14="http://schemas.microsoft.com/office/powerpoint/2010/main" val="272792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3326" y="378823"/>
            <a:ext cx="11207931" cy="6001643"/>
          </a:xfrm>
          <a:prstGeom prst="rect">
            <a:avLst/>
          </a:prstGeom>
          <a:solidFill>
            <a:schemeClr val="accent6">
              <a:lumMod val="20000"/>
              <a:lumOff val="80000"/>
            </a:schemeClr>
          </a:solidFill>
        </p:spPr>
        <p:txBody>
          <a:bodyPr wrap="square">
            <a:spAutoFit/>
          </a:bodyPr>
          <a:lstStyle/>
          <a:p>
            <a:pPr algn="ctr"/>
            <a:r>
              <a:rPr lang="ru-RU" sz="2400" b="1" dirty="0" err="1" smtClean="0"/>
              <a:t>Визначення</a:t>
            </a:r>
            <a:r>
              <a:rPr lang="ru-RU" sz="2400" b="1" dirty="0" smtClean="0"/>
              <a:t> та </a:t>
            </a:r>
            <a:r>
              <a:rPr lang="ru-RU" sz="2400" b="1" dirty="0" err="1" smtClean="0"/>
              <a:t>особливості</a:t>
            </a:r>
            <a:r>
              <a:rPr lang="ru-RU" sz="2400" b="1" dirty="0" smtClean="0"/>
              <a:t> </a:t>
            </a:r>
            <a:r>
              <a:rPr lang="ru-RU" sz="2400" b="1" dirty="0" err="1" smtClean="0"/>
              <a:t>стратегічного</a:t>
            </a:r>
            <a:r>
              <a:rPr lang="ru-RU" sz="2400" b="1" dirty="0" smtClean="0"/>
              <a:t> партнерства</a:t>
            </a:r>
          </a:p>
          <a:p>
            <a:pPr algn="just"/>
            <a:r>
              <a:rPr lang="ru-RU" sz="2400" dirty="0" smtClean="0"/>
              <a:t>	</a:t>
            </a:r>
            <a:r>
              <a:rPr lang="ru-RU" sz="2400" dirty="0" err="1" smtClean="0"/>
              <a:t>Стратегічне</a:t>
            </a:r>
            <a:r>
              <a:rPr lang="ru-RU" sz="2400" dirty="0" smtClean="0"/>
              <a:t> </a:t>
            </a:r>
            <a:r>
              <a:rPr lang="ru-RU" sz="2400" dirty="0"/>
              <a:t>партнерство - тип </a:t>
            </a:r>
            <a:r>
              <a:rPr lang="ru-RU" sz="2400" dirty="0" err="1"/>
              <a:t>міждержавних</a:t>
            </a:r>
            <a:r>
              <a:rPr lang="ru-RU" sz="2400" dirty="0"/>
              <a:t> </a:t>
            </a:r>
            <a:r>
              <a:rPr lang="ru-RU" sz="2400" dirty="0" err="1"/>
              <a:t>відносин</a:t>
            </a:r>
            <a:r>
              <a:rPr lang="ru-RU" sz="2400" dirty="0"/>
              <a:t>, </a:t>
            </a:r>
            <a:r>
              <a:rPr lang="ru-RU" sz="2400" dirty="0" err="1"/>
              <a:t>побудований</a:t>
            </a:r>
            <a:r>
              <a:rPr lang="ru-RU" sz="2400" dirty="0"/>
              <a:t> як </a:t>
            </a:r>
            <a:r>
              <a:rPr lang="ru-RU" sz="2400" dirty="0" err="1"/>
              <a:t>послідовна</a:t>
            </a:r>
            <a:r>
              <a:rPr lang="ru-RU" sz="2400" dirty="0"/>
              <a:t> система </a:t>
            </a:r>
            <a:r>
              <a:rPr lang="ru-RU" sz="2400" dirty="0" err="1" smtClean="0"/>
              <a:t>взаємодії</a:t>
            </a:r>
            <a:r>
              <a:rPr lang="ru-RU" sz="2400" dirty="0" smtClean="0"/>
              <a:t> </a:t>
            </a:r>
            <a:r>
              <a:rPr lang="ru-RU" sz="2400" dirty="0"/>
              <a:t>держав в </a:t>
            </a:r>
            <a:r>
              <a:rPr lang="ru-RU" sz="2400" dirty="0" err="1"/>
              <a:t>напрямі</a:t>
            </a:r>
            <a:r>
              <a:rPr lang="ru-RU" sz="2400" dirty="0"/>
              <a:t> </a:t>
            </a:r>
            <a:r>
              <a:rPr lang="ru-RU" sz="2400" dirty="0" err="1"/>
              <a:t>реалізації</a:t>
            </a:r>
            <a:r>
              <a:rPr lang="ru-RU" sz="2400" dirty="0"/>
              <a:t> </a:t>
            </a:r>
            <a:r>
              <a:rPr lang="ru-RU" sz="2400" dirty="0" err="1"/>
              <a:t>спільних</a:t>
            </a:r>
            <a:r>
              <a:rPr lang="ru-RU" sz="2400" dirty="0"/>
              <a:t> </a:t>
            </a:r>
            <a:r>
              <a:rPr lang="ru-RU" sz="2400" dirty="0" err="1"/>
              <a:t>стратегічних</a:t>
            </a:r>
            <a:r>
              <a:rPr lang="ru-RU" sz="2400" dirty="0"/>
              <a:t> </a:t>
            </a:r>
            <a:r>
              <a:rPr lang="ru-RU" sz="2400" dirty="0" err="1"/>
              <a:t>завдань</a:t>
            </a:r>
            <a:r>
              <a:rPr lang="ru-RU" sz="2400" dirty="0"/>
              <a:t>, </a:t>
            </a:r>
            <a:r>
              <a:rPr lang="ru-RU" sz="2400" dirty="0" err="1"/>
              <a:t>інтересів</a:t>
            </a:r>
            <a:r>
              <a:rPr lang="ru-RU" sz="2400" dirty="0"/>
              <a:t> та </a:t>
            </a:r>
            <a:r>
              <a:rPr lang="ru-RU" sz="2400" dirty="0" err="1"/>
              <a:t>цілей</a:t>
            </a:r>
            <a:r>
              <a:rPr lang="ru-RU" sz="2400" dirty="0"/>
              <a:t>. </a:t>
            </a:r>
            <a:r>
              <a:rPr lang="uk-UA" dirty="0" smtClean="0"/>
              <a:t> </a:t>
            </a:r>
            <a:r>
              <a:rPr lang="uk-UA" sz="2400" dirty="0" smtClean="0"/>
              <a:t>Для </a:t>
            </a:r>
            <a:r>
              <a:rPr lang="uk-UA" sz="2400" dirty="0"/>
              <a:t>відносин стратегічного партнерства необхідне визначення головних напрямів взаємодії, засобів і </a:t>
            </a:r>
            <a:r>
              <a:rPr lang="uk-UA" sz="2400" dirty="0" smtClean="0"/>
              <a:t>шляхів</a:t>
            </a:r>
            <a:r>
              <a:rPr lang="uk-UA" sz="2400" dirty="0"/>
              <a:t>, які ведуть до реалізації спільних цілей, продумана концепція відносин, визначення засобів </a:t>
            </a:r>
            <a:r>
              <a:rPr lang="uk-UA" sz="2400" dirty="0" smtClean="0"/>
              <a:t>	досягнення </a:t>
            </a:r>
            <a:r>
              <a:rPr lang="uk-UA" sz="2400" dirty="0"/>
              <a:t>мети і цілей, етапів їх реалізації, нейтралізації чинників, що перешкоджають </a:t>
            </a:r>
            <a:r>
              <a:rPr lang="uk-UA" sz="2400" dirty="0" smtClean="0"/>
              <a:t>цьому.</a:t>
            </a:r>
          </a:p>
          <a:p>
            <a:pPr marL="285750" indent="-285750" algn="just">
              <a:buFont typeface="Wingdings" panose="05000000000000000000" pitchFamily="2" charset="2"/>
              <a:buChar char="ü"/>
            </a:pPr>
            <a:endParaRPr lang="uk-UA" dirty="0" smtClean="0"/>
          </a:p>
          <a:p>
            <a:pPr marL="285750" indent="-285750" algn="just">
              <a:buFont typeface="Wingdings" panose="05000000000000000000" pitchFamily="2" charset="2"/>
              <a:buChar char="ü"/>
            </a:pPr>
            <a:r>
              <a:rPr lang="ru-RU" sz="2000" dirty="0" smtClean="0"/>
              <a:t>На </a:t>
            </a:r>
            <a:r>
              <a:rPr lang="ru-RU" sz="2000" dirty="0" err="1"/>
              <a:t>відміну</a:t>
            </a:r>
            <a:r>
              <a:rPr lang="ru-RU" sz="2000" dirty="0"/>
              <a:t> </a:t>
            </a:r>
            <a:r>
              <a:rPr lang="ru-RU" sz="2000" dirty="0" err="1"/>
              <a:t>від</a:t>
            </a:r>
            <a:r>
              <a:rPr lang="ru-RU" sz="2000" dirty="0"/>
              <a:t> </a:t>
            </a:r>
            <a:r>
              <a:rPr lang="ru-RU" sz="2000" dirty="0" err="1"/>
              <a:t>союзницьких</a:t>
            </a:r>
            <a:r>
              <a:rPr lang="ru-RU" sz="2000" dirty="0"/>
              <a:t> </a:t>
            </a:r>
            <a:r>
              <a:rPr lang="ru-RU" sz="2000" dirty="0" err="1"/>
              <a:t>відносин</a:t>
            </a:r>
            <a:r>
              <a:rPr lang="ru-RU" sz="2000" dirty="0"/>
              <a:t> </a:t>
            </a:r>
            <a:r>
              <a:rPr lang="ru-RU" sz="2000" dirty="0" err="1"/>
              <a:t>стратегічне</a:t>
            </a:r>
            <a:r>
              <a:rPr lang="ru-RU" sz="2000" dirty="0"/>
              <a:t> партнерство не </a:t>
            </a:r>
            <a:r>
              <a:rPr lang="ru-RU" sz="2000" dirty="0" err="1"/>
              <a:t>передбачає</a:t>
            </a:r>
            <a:r>
              <a:rPr lang="ru-RU" sz="2000" dirty="0"/>
              <a:t> </a:t>
            </a:r>
            <a:r>
              <a:rPr lang="ru-RU" sz="2000" dirty="0" err="1"/>
              <a:t>жорсткої</a:t>
            </a:r>
            <a:r>
              <a:rPr lang="ru-RU" sz="2000" dirty="0"/>
              <a:t> </a:t>
            </a:r>
            <a:r>
              <a:rPr lang="ru-RU" sz="2000" dirty="0" err="1" smtClean="0"/>
              <a:t>системи</a:t>
            </a:r>
            <a:r>
              <a:rPr lang="ru-RU" sz="2000" dirty="0" smtClean="0"/>
              <a:t> </a:t>
            </a:r>
            <a:r>
              <a:rPr lang="ru-RU" sz="2000" dirty="0" err="1" smtClean="0"/>
              <a:t>зобов’язань</a:t>
            </a:r>
            <a:r>
              <a:rPr lang="ru-RU" sz="2000" dirty="0" smtClean="0"/>
              <a:t> </a:t>
            </a:r>
            <a:r>
              <a:rPr lang="ru-RU" sz="2000" dirty="0" err="1"/>
              <a:t>політичного</a:t>
            </a:r>
            <a:r>
              <a:rPr lang="ru-RU" sz="2000" dirty="0"/>
              <a:t>, </a:t>
            </a:r>
            <a:r>
              <a:rPr lang="ru-RU" sz="2000" dirty="0" err="1"/>
              <a:t>економічного</a:t>
            </a:r>
            <a:r>
              <a:rPr lang="ru-RU" sz="2000" dirty="0"/>
              <a:t>, </a:t>
            </a:r>
            <a:r>
              <a:rPr lang="ru-RU" sz="2000" dirty="0" err="1"/>
              <a:t>гуманітарного</a:t>
            </a:r>
            <a:r>
              <a:rPr lang="ru-RU" sz="2000" dirty="0"/>
              <a:t> </a:t>
            </a:r>
            <a:r>
              <a:rPr lang="ru-RU" sz="2000" dirty="0" err="1"/>
              <a:t>або</a:t>
            </a:r>
            <a:r>
              <a:rPr lang="ru-RU" sz="2000" dirty="0"/>
              <a:t> </a:t>
            </a:r>
            <a:r>
              <a:rPr lang="ru-RU" sz="2000" dirty="0" err="1"/>
              <a:t>безпекового</a:t>
            </a:r>
            <a:r>
              <a:rPr lang="ru-RU" sz="2000" dirty="0"/>
              <a:t> характеру. </a:t>
            </a:r>
            <a:endParaRPr lang="ru-RU" sz="2000" dirty="0" smtClean="0"/>
          </a:p>
          <a:p>
            <a:pPr marL="285750" indent="-285750" algn="just">
              <a:buFont typeface="Wingdings" panose="05000000000000000000" pitchFamily="2" charset="2"/>
              <a:buChar char="ü"/>
            </a:pPr>
            <a:endParaRPr lang="ru-RU" sz="2000" dirty="0"/>
          </a:p>
          <a:p>
            <a:pPr marL="285750" indent="-285750" algn="just">
              <a:buFont typeface="Wingdings" panose="05000000000000000000" pitchFamily="2" charset="2"/>
              <a:buChar char="ü"/>
            </a:pPr>
            <a:r>
              <a:rPr lang="uk-UA" sz="2000" dirty="0" smtClean="0"/>
              <a:t>Якщо </a:t>
            </a:r>
            <a:r>
              <a:rPr lang="uk-UA" sz="2000" dirty="0"/>
              <a:t>звичайне міждержавне співробітництво покликане в основному забезпечити певні короткострокові (тактичні) цілі або просто має на меті підтримувати відносини між суб’єктами у стані, відмінному від конфліктного, то стратегічне партнерство спрямоване на досягнення довгострокових цілей, що є </a:t>
            </a:r>
            <a:r>
              <a:rPr lang="uk-UA" sz="2000" dirty="0" err="1"/>
              <a:t>життєво</a:t>
            </a:r>
            <a:r>
              <a:rPr lang="uk-UA" sz="2000" dirty="0"/>
              <a:t> важливими для кожного з суб’єктів, причому ціль іншого є не менш важливою, ніж ціль </a:t>
            </a:r>
            <a:r>
              <a:rPr lang="uk-UA" sz="2000" dirty="0" smtClean="0"/>
              <a:t>власна.</a:t>
            </a:r>
          </a:p>
          <a:p>
            <a:pPr marL="285750" indent="-285750" algn="just">
              <a:buFont typeface="Wingdings" panose="05000000000000000000" pitchFamily="2" charset="2"/>
              <a:buChar char="ü"/>
            </a:pPr>
            <a:endParaRPr lang="uk-UA" sz="2000" dirty="0" smtClean="0"/>
          </a:p>
          <a:p>
            <a:pPr marL="285750" indent="-285750" algn="just">
              <a:buFont typeface="Wingdings" panose="05000000000000000000" pitchFamily="2" charset="2"/>
              <a:buChar char="ü"/>
            </a:pPr>
            <a:endParaRPr lang="uk-UA" dirty="0" smtClean="0"/>
          </a:p>
        </p:txBody>
      </p:sp>
    </p:spTree>
    <p:extLst>
      <p:ext uri="{BB962C8B-B14F-4D97-AF65-F5344CB8AC3E}">
        <p14:creationId xmlns:p14="http://schemas.microsoft.com/office/powerpoint/2010/main" val="975956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05393" y="587829"/>
            <a:ext cx="10894423" cy="1938992"/>
          </a:xfrm>
          <a:prstGeom prst="rect">
            <a:avLst/>
          </a:prstGeom>
        </p:spPr>
        <p:txBody>
          <a:bodyPr wrap="square">
            <a:spAutoFit/>
          </a:bodyPr>
          <a:lstStyle/>
          <a:p>
            <a:pPr algn="ctr"/>
            <a:r>
              <a:rPr lang="ru-RU" sz="2000" b="1" dirty="0" err="1"/>
              <a:t>Стратегічне</a:t>
            </a:r>
            <a:r>
              <a:rPr lang="ru-RU" sz="2000" b="1" dirty="0"/>
              <a:t> партнерство </a:t>
            </a:r>
            <a:r>
              <a:rPr lang="ru-RU" sz="2000" b="1" dirty="0" err="1"/>
              <a:t>триває</a:t>
            </a:r>
            <a:endParaRPr lang="ru-RU" sz="2000" b="1" dirty="0"/>
          </a:p>
          <a:p>
            <a:pPr algn="ctr"/>
            <a:r>
              <a:rPr lang="ru-RU" sz="2000" b="1" dirty="0" err="1"/>
              <a:t>Польща</a:t>
            </a:r>
            <a:r>
              <a:rPr lang="ru-RU" sz="2000" b="1" dirty="0"/>
              <a:t> і </a:t>
            </a:r>
            <a:r>
              <a:rPr lang="ru-RU" sz="2000" b="1" dirty="0" err="1"/>
              <a:t>надалі</a:t>
            </a:r>
            <a:r>
              <a:rPr lang="ru-RU" sz="2000" b="1" dirty="0"/>
              <a:t> </a:t>
            </a:r>
            <a:r>
              <a:rPr lang="ru-RU" sz="2000" b="1" dirty="0" err="1"/>
              <a:t>залишається</a:t>
            </a:r>
            <a:r>
              <a:rPr lang="ru-RU" sz="2000" b="1" dirty="0"/>
              <a:t> локомотивом </a:t>
            </a:r>
            <a:r>
              <a:rPr lang="ru-RU" sz="2000" b="1" dirty="0" err="1"/>
              <a:t>наближення</a:t>
            </a:r>
            <a:r>
              <a:rPr lang="ru-RU" sz="2000" b="1" dirty="0"/>
              <a:t> </a:t>
            </a:r>
            <a:r>
              <a:rPr lang="ru-RU" sz="2000" b="1" dirty="0" err="1"/>
              <a:t>України</a:t>
            </a:r>
            <a:r>
              <a:rPr lang="ru-RU" sz="2000" b="1" dirty="0"/>
              <a:t> до </a:t>
            </a:r>
            <a:r>
              <a:rPr lang="ru-RU" sz="2000" b="1" dirty="0" smtClean="0"/>
              <a:t>ЄС</a:t>
            </a:r>
          </a:p>
          <a:p>
            <a:pPr algn="just"/>
            <a:r>
              <a:rPr lang="uk-UA" sz="2000" dirty="0"/>
              <a:t>Українсько-польські двосторонні відносини мають характер стратегічного партнерства. Вони всебічно розвиваються на благо обох суспільств і економік. Про це йдеться в оприлюдненій Офісом глави нашої держави спільній заяві Президента України Володимира Зеленського та Президента Республіки Польща </a:t>
            </a:r>
            <a:r>
              <a:rPr lang="uk-UA" sz="2000" dirty="0" err="1"/>
              <a:t>Анджея</a:t>
            </a:r>
            <a:r>
              <a:rPr lang="uk-UA" sz="2000" dirty="0"/>
              <a:t> Дуди, який перебуває в Києві з офіційним візитом.</a:t>
            </a:r>
          </a:p>
        </p:txBody>
      </p:sp>
      <p:sp>
        <p:nvSpPr>
          <p:cNvPr id="4" name="Прямоугольник 3"/>
          <p:cNvSpPr/>
          <p:nvPr/>
        </p:nvSpPr>
        <p:spPr>
          <a:xfrm rot="10800000" flipV="1">
            <a:off x="4114799" y="2504568"/>
            <a:ext cx="5394959" cy="923330"/>
          </a:xfrm>
          <a:prstGeom prst="rect">
            <a:avLst/>
          </a:prstGeom>
        </p:spPr>
        <p:txBody>
          <a:bodyPr wrap="square">
            <a:spAutoFit/>
          </a:bodyPr>
          <a:lstStyle/>
          <a:p>
            <a:r>
              <a:rPr lang="uk-UA" dirty="0" smtClean="0">
                <a:solidFill>
                  <a:srgbClr val="00B0F0"/>
                </a:solidFill>
                <a:hlinkClick r:id="rId2"/>
              </a:rPr>
              <a:t>13 жовтня 2020 р.  Урядовий </a:t>
            </a:r>
            <a:r>
              <a:rPr lang="uk-UA" dirty="0" err="1" smtClean="0">
                <a:solidFill>
                  <a:srgbClr val="00B0F0"/>
                </a:solidFill>
                <a:hlinkClick r:id="rId2"/>
              </a:rPr>
              <a:t>кур</a:t>
            </a:r>
            <a:r>
              <a:rPr lang="en-US" dirty="0" smtClean="0">
                <a:solidFill>
                  <a:srgbClr val="00B0F0"/>
                </a:solidFill>
                <a:hlinkClick r:id="rId2"/>
              </a:rPr>
              <a:t>’</a:t>
            </a:r>
            <a:r>
              <a:rPr lang="uk-UA" dirty="0" err="1" smtClean="0">
                <a:solidFill>
                  <a:srgbClr val="00B0F0"/>
                </a:solidFill>
                <a:hlinkClick r:id="rId2"/>
              </a:rPr>
              <a:t>єр</a:t>
            </a:r>
            <a:r>
              <a:rPr lang="uk-UA" dirty="0" smtClean="0">
                <a:solidFill>
                  <a:srgbClr val="00B0F0"/>
                </a:solidFill>
                <a:hlinkClick r:id="rId2"/>
              </a:rPr>
              <a:t> </a:t>
            </a:r>
            <a:r>
              <a:rPr lang="en-US" dirty="0" smtClean="0">
                <a:solidFill>
                  <a:srgbClr val="00B0F0"/>
                </a:solidFill>
                <a:hlinkClick r:id="rId2"/>
              </a:rPr>
              <a:t>https</a:t>
            </a:r>
            <a:r>
              <a:rPr lang="en-US" dirty="0">
                <a:solidFill>
                  <a:srgbClr val="00B0F0"/>
                </a:solidFill>
                <a:hlinkClick r:id="rId2"/>
              </a:rPr>
              <a:t>://ukurier.gov.ua/uk/articles/strategichne-partnerstvo-trivaye</a:t>
            </a:r>
            <a:r>
              <a:rPr lang="en-US" dirty="0" smtClean="0">
                <a:solidFill>
                  <a:srgbClr val="00B0F0"/>
                </a:solidFill>
                <a:hlinkClick r:id="rId2"/>
              </a:rPr>
              <a:t>/</a:t>
            </a:r>
            <a:endParaRPr lang="uk-UA" dirty="0" smtClean="0">
              <a:solidFill>
                <a:srgbClr val="00B0F0"/>
              </a:solidFill>
            </a:endParaRPr>
          </a:p>
        </p:txBody>
      </p:sp>
      <p:pic>
        <p:nvPicPr>
          <p:cNvPr id="5" name="Рисунок 4"/>
          <p:cNvPicPr>
            <a:picLocks noChangeAspect="1"/>
          </p:cNvPicPr>
          <p:nvPr/>
        </p:nvPicPr>
        <p:blipFill>
          <a:blip r:embed="rId3"/>
          <a:stretch>
            <a:fillRect/>
          </a:stretch>
        </p:blipFill>
        <p:spPr>
          <a:xfrm>
            <a:off x="3931920" y="3405645"/>
            <a:ext cx="3605348" cy="2883168"/>
          </a:xfrm>
          <a:prstGeom prst="rect">
            <a:avLst/>
          </a:prstGeom>
        </p:spPr>
      </p:pic>
      <p:pic>
        <p:nvPicPr>
          <p:cNvPr id="6" name="Рисунок 5"/>
          <p:cNvPicPr>
            <a:picLocks noChangeAspect="1"/>
          </p:cNvPicPr>
          <p:nvPr/>
        </p:nvPicPr>
        <p:blipFill>
          <a:blip r:embed="rId4"/>
          <a:stretch>
            <a:fillRect/>
          </a:stretch>
        </p:blipFill>
        <p:spPr>
          <a:xfrm>
            <a:off x="587827" y="3405645"/>
            <a:ext cx="3344093" cy="2883168"/>
          </a:xfrm>
          <a:prstGeom prst="rect">
            <a:avLst/>
          </a:prstGeom>
        </p:spPr>
      </p:pic>
      <p:pic>
        <p:nvPicPr>
          <p:cNvPr id="7" name="Рисунок 6"/>
          <p:cNvPicPr>
            <a:picLocks noChangeAspect="1"/>
          </p:cNvPicPr>
          <p:nvPr/>
        </p:nvPicPr>
        <p:blipFill>
          <a:blip r:embed="rId5"/>
          <a:stretch>
            <a:fillRect/>
          </a:stretch>
        </p:blipFill>
        <p:spPr>
          <a:xfrm>
            <a:off x="7537268" y="3427899"/>
            <a:ext cx="4062547" cy="2763895"/>
          </a:xfrm>
          <a:prstGeom prst="rect">
            <a:avLst/>
          </a:prstGeom>
        </p:spPr>
      </p:pic>
    </p:spTree>
    <p:extLst>
      <p:ext uri="{BB962C8B-B14F-4D97-AF65-F5344CB8AC3E}">
        <p14:creationId xmlns:p14="http://schemas.microsoft.com/office/powerpoint/2010/main" val="1477006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3326" y="570729"/>
            <a:ext cx="11247119" cy="5324535"/>
          </a:xfrm>
          <a:prstGeom prst="rect">
            <a:avLst/>
          </a:prstGeom>
          <a:solidFill>
            <a:schemeClr val="accent6">
              <a:lumMod val="20000"/>
              <a:lumOff val="80000"/>
            </a:schemeClr>
          </a:solidFill>
        </p:spPr>
        <p:txBody>
          <a:bodyPr wrap="square">
            <a:spAutoFit/>
          </a:bodyPr>
          <a:lstStyle/>
          <a:p>
            <a:pPr algn="ctr"/>
            <a:r>
              <a:rPr lang="uk-UA" sz="2800" b="1" dirty="0" smtClean="0"/>
              <a:t>Україна -Туреччина</a:t>
            </a:r>
            <a:endParaRPr lang="uk-UA" sz="2800" b="1" dirty="0"/>
          </a:p>
          <a:p>
            <a:pPr algn="just"/>
            <a:r>
              <a:rPr lang="uk-UA" sz="2400" dirty="0"/>
              <a:t>	</a:t>
            </a:r>
            <a:r>
              <a:rPr lang="ru-RU" sz="2400" i="1" dirty="0" err="1"/>
              <a:t>Між</a:t>
            </a:r>
            <a:r>
              <a:rPr lang="ru-RU" sz="2400" i="1" dirty="0"/>
              <a:t> </a:t>
            </a:r>
            <a:r>
              <a:rPr lang="ru-RU" sz="2400" i="1" dirty="0" err="1"/>
              <a:t>Україною</a:t>
            </a:r>
            <a:r>
              <a:rPr lang="ru-RU" sz="2400" i="1" dirty="0"/>
              <a:t> та </a:t>
            </a:r>
            <a:r>
              <a:rPr lang="ru-RU" sz="2400" i="1" dirty="0" err="1"/>
              <a:t>Туреччиною</a:t>
            </a:r>
            <a:r>
              <a:rPr lang="ru-RU" sz="2400" i="1" dirty="0"/>
              <a:t> у 2012 </a:t>
            </a:r>
            <a:r>
              <a:rPr lang="ru-RU" sz="2400" i="1" dirty="0" err="1"/>
              <a:t>році</a:t>
            </a:r>
            <a:r>
              <a:rPr lang="ru-RU" sz="2400" i="1" dirty="0"/>
              <a:t> </a:t>
            </a:r>
            <a:r>
              <a:rPr lang="ru-RU" sz="2400" dirty="0" err="1"/>
              <a:t>встановлені</a:t>
            </a:r>
            <a:r>
              <a:rPr lang="ru-RU" sz="2400" dirty="0"/>
              <a:t> </a:t>
            </a:r>
            <a:r>
              <a:rPr lang="ru-RU" sz="2400" dirty="0" err="1"/>
              <a:t>відносини</a:t>
            </a:r>
            <a:r>
              <a:rPr lang="ru-RU" sz="2400" dirty="0"/>
              <a:t> </a:t>
            </a:r>
            <a:r>
              <a:rPr lang="ru-RU" sz="2400" dirty="0" err="1"/>
              <a:t>стратегічного</a:t>
            </a:r>
            <a:r>
              <a:rPr lang="ru-RU" sz="2400" dirty="0"/>
              <a:t> партнерства. В межах </a:t>
            </a:r>
            <a:r>
              <a:rPr lang="ru-RU" sz="2400" dirty="0" err="1"/>
              <a:t>функціонування</a:t>
            </a:r>
            <a:r>
              <a:rPr lang="ru-RU" sz="2400" dirty="0"/>
              <a:t> такого </a:t>
            </a:r>
            <a:r>
              <a:rPr lang="ru-RU" sz="2400" dirty="0" err="1"/>
              <a:t>високого</a:t>
            </a:r>
            <a:r>
              <a:rPr lang="ru-RU" sz="2400" dirty="0"/>
              <a:t> </a:t>
            </a:r>
            <a:r>
              <a:rPr lang="ru-RU" sz="2400" dirty="0" err="1"/>
              <a:t>рівня</a:t>
            </a:r>
            <a:r>
              <a:rPr lang="ru-RU" sz="2400" dirty="0"/>
              <a:t> партнерства заснована </a:t>
            </a:r>
            <a:r>
              <a:rPr lang="ru-RU" sz="2400" i="1" dirty="0"/>
              <a:t>рада </a:t>
            </a:r>
            <a:r>
              <a:rPr lang="ru-RU" sz="2400" i="1" dirty="0" err="1"/>
              <a:t>високого</a:t>
            </a:r>
            <a:r>
              <a:rPr lang="ru-RU" sz="2400" i="1" dirty="0"/>
              <a:t> </a:t>
            </a:r>
            <a:r>
              <a:rPr lang="ru-RU" sz="2400" i="1" dirty="0" err="1"/>
              <a:t>рівня</a:t>
            </a:r>
            <a:r>
              <a:rPr lang="ru-RU" sz="2400" i="1" dirty="0"/>
              <a:t> на </a:t>
            </a:r>
            <a:r>
              <a:rPr lang="ru-RU" sz="2400" i="1" dirty="0" err="1"/>
              <a:t>рівні</a:t>
            </a:r>
            <a:r>
              <a:rPr lang="ru-RU" sz="2400" i="1" dirty="0"/>
              <a:t> глав держав</a:t>
            </a:r>
            <a:r>
              <a:rPr lang="ru-RU" sz="2400" dirty="0"/>
              <a:t>. </a:t>
            </a:r>
            <a:r>
              <a:rPr lang="ru-RU" sz="2400" dirty="0" err="1"/>
              <a:t>Традиційно</a:t>
            </a:r>
            <a:r>
              <a:rPr lang="ru-RU" sz="2400" dirty="0"/>
              <a:t> </a:t>
            </a:r>
            <a:r>
              <a:rPr lang="ru-RU" sz="2400" dirty="0" err="1"/>
              <a:t>ці</a:t>
            </a:r>
            <a:r>
              <a:rPr lang="ru-RU" sz="2400" dirty="0"/>
              <a:t> </a:t>
            </a:r>
            <a:r>
              <a:rPr lang="ru-RU" sz="2400" dirty="0" err="1"/>
              <a:t>засідання</a:t>
            </a:r>
            <a:r>
              <a:rPr lang="ru-RU" sz="2400" dirty="0"/>
              <a:t> </a:t>
            </a:r>
            <a:r>
              <a:rPr lang="ru-RU" sz="2400" dirty="0" err="1"/>
              <a:t>проводяться</a:t>
            </a:r>
            <a:r>
              <a:rPr lang="ru-RU" sz="2400" dirty="0"/>
              <a:t> раз на </a:t>
            </a:r>
            <a:r>
              <a:rPr lang="ru-RU" sz="2400" dirty="0" err="1"/>
              <a:t>рік</a:t>
            </a:r>
            <a:r>
              <a:rPr lang="ru-RU" sz="2400" dirty="0"/>
              <a:t>. </a:t>
            </a:r>
          </a:p>
          <a:p>
            <a:pPr algn="just"/>
            <a:r>
              <a:rPr lang="ru-RU" sz="2400" dirty="0" smtClean="0"/>
              <a:t>	</a:t>
            </a:r>
            <a:r>
              <a:rPr lang="uk-UA" sz="2400" dirty="0" smtClean="0"/>
              <a:t>Туреччина </a:t>
            </a:r>
            <a:r>
              <a:rPr lang="uk-UA" sz="2400" dirty="0" smtClean="0"/>
              <a:t>є для України найважливішим партнером на південному напрямі, спільно з яким можливо працювати над реалізацією стратегії перетворення регіону Чорного моря у зону миру, стабільності та безпеки, розвитку ОЧЕС, що передбачає створення зони вільної торгівлі і кооперації в Чорноморському регіоні. </a:t>
            </a:r>
          </a:p>
          <a:p>
            <a:pPr algn="just"/>
            <a:r>
              <a:rPr lang="uk-UA" sz="2400" dirty="0"/>
              <a:t>	</a:t>
            </a:r>
            <a:r>
              <a:rPr lang="ru-RU" sz="2400" dirty="0" err="1"/>
              <a:t>Б</a:t>
            </a:r>
            <a:r>
              <a:rPr lang="ru-RU" sz="2400" dirty="0" err="1" smtClean="0"/>
              <a:t>езпосередній</a:t>
            </a:r>
            <a:r>
              <a:rPr lang="ru-RU" sz="2400" dirty="0" smtClean="0"/>
              <a:t> </a:t>
            </a:r>
            <a:r>
              <a:rPr lang="ru-RU" sz="2400" dirty="0" err="1" smtClean="0"/>
              <a:t>інтерес</a:t>
            </a:r>
            <a:r>
              <a:rPr lang="ru-RU" sz="2400" dirty="0" smtClean="0"/>
              <a:t> </a:t>
            </a:r>
            <a:r>
              <a:rPr lang="ru-RU" sz="2400" dirty="0" err="1" smtClean="0"/>
              <a:t>обох</a:t>
            </a:r>
            <a:r>
              <a:rPr lang="ru-RU" sz="2400" dirty="0" smtClean="0"/>
              <a:t> </a:t>
            </a:r>
            <a:r>
              <a:rPr lang="ru-RU" sz="2400" dirty="0" err="1" smtClean="0"/>
              <a:t>країн</a:t>
            </a:r>
            <a:r>
              <a:rPr lang="ru-RU" sz="2400" dirty="0" smtClean="0"/>
              <a:t> </a:t>
            </a:r>
            <a:r>
              <a:rPr lang="ru-RU" sz="2400" dirty="0" err="1" smtClean="0"/>
              <a:t>значною</a:t>
            </a:r>
            <a:r>
              <a:rPr lang="ru-RU" sz="2400" dirty="0" smtClean="0"/>
              <a:t> </a:t>
            </a:r>
            <a:r>
              <a:rPr lang="ru-RU" sz="2400" dirty="0" err="1" smtClean="0"/>
              <a:t>мірою</a:t>
            </a:r>
            <a:r>
              <a:rPr lang="ru-RU" sz="2400" dirty="0" smtClean="0"/>
              <a:t> </a:t>
            </a:r>
            <a:r>
              <a:rPr lang="ru-RU" sz="2400" dirty="0" err="1" smtClean="0"/>
              <a:t>полягає</a:t>
            </a:r>
            <a:r>
              <a:rPr lang="ru-RU" sz="2400" dirty="0" smtClean="0"/>
              <a:t> в </a:t>
            </a:r>
            <a:r>
              <a:rPr lang="ru-RU" sz="2400" dirty="0" err="1" smtClean="0"/>
              <a:t>ефективному</a:t>
            </a:r>
            <a:r>
              <a:rPr lang="ru-RU" sz="2400" dirty="0" smtClean="0"/>
              <a:t> </a:t>
            </a:r>
            <a:r>
              <a:rPr lang="ru-RU" sz="2400" dirty="0" err="1" smtClean="0"/>
              <a:t>розв’язанні</a:t>
            </a:r>
            <a:r>
              <a:rPr lang="ru-RU" sz="2400" dirty="0" smtClean="0"/>
              <a:t> </a:t>
            </a:r>
            <a:r>
              <a:rPr lang="ru-RU" sz="2400" dirty="0" err="1" smtClean="0"/>
              <a:t>регіональних</a:t>
            </a:r>
            <a:r>
              <a:rPr lang="ru-RU" sz="2400" dirty="0" smtClean="0"/>
              <a:t> </a:t>
            </a:r>
            <a:r>
              <a:rPr lang="ru-RU" sz="2400" dirty="0" err="1" smtClean="0"/>
              <a:t>безпекових</a:t>
            </a:r>
            <a:r>
              <a:rPr lang="ru-RU" sz="2400" dirty="0" smtClean="0"/>
              <a:t> проблем. </a:t>
            </a:r>
          </a:p>
          <a:p>
            <a:pPr algn="just"/>
            <a:endParaRPr lang="ru-RU" sz="2400" dirty="0"/>
          </a:p>
          <a:p>
            <a:pPr algn="just"/>
            <a:endParaRPr lang="ru-RU" sz="2400" dirty="0" smtClean="0"/>
          </a:p>
          <a:p>
            <a:pPr algn="just"/>
            <a:endParaRPr lang="uk-UA" sz="2400" dirty="0" smtClean="0"/>
          </a:p>
          <a:p>
            <a:pPr algn="just"/>
            <a:endParaRPr lang="uk-UA" sz="2400" dirty="0"/>
          </a:p>
        </p:txBody>
      </p:sp>
      <p:pic>
        <p:nvPicPr>
          <p:cNvPr id="3" name="Рисунок 2"/>
          <p:cNvPicPr>
            <a:picLocks noChangeAspect="1"/>
          </p:cNvPicPr>
          <p:nvPr/>
        </p:nvPicPr>
        <p:blipFill>
          <a:blip r:embed="rId2"/>
          <a:stretch>
            <a:fillRect/>
          </a:stretch>
        </p:blipFill>
        <p:spPr>
          <a:xfrm>
            <a:off x="483326" y="4631600"/>
            <a:ext cx="2828925" cy="1743075"/>
          </a:xfrm>
          <a:prstGeom prst="rect">
            <a:avLst/>
          </a:prstGeom>
        </p:spPr>
      </p:pic>
      <p:pic>
        <p:nvPicPr>
          <p:cNvPr id="4" name="Рисунок 3"/>
          <p:cNvPicPr>
            <a:picLocks noChangeAspect="1"/>
          </p:cNvPicPr>
          <p:nvPr/>
        </p:nvPicPr>
        <p:blipFill>
          <a:blip r:embed="rId3"/>
          <a:stretch>
            <a:fillRect/>
          </a:stretch>
        </p:blipFill>
        <p:spPr>
          <a:xfrm>
            <a:off x="9112587" y="4631600"/>
            <a:ext cx="2466975" cy="1774784"/>
          </a:xfrm>
          <a:prstGeom prst="rect">
            <a:avLst/>
          </a:prstGeom>
        </p:spPr>
      </p:pic>
      <p:pic>
        <p:nvPicPr>
          <p:cNvPr id="5" name="Рисунок 4"/>
          <p:cNvPicPr>
            <a:picLocks noChangeAspect="1"/>
          </p:cNvPicPr>
          <p:nvPr/>
        </p:nvPicPr>
        <p:blipFill>
          <a:blip r:embed="rId4"/>
          <a:stretch>
            <a:fillRect/>
          </a:stretch>
        </p:blipFill>
        <p:spPr>
          <a:xfrm>
            <a:off x="4655683" y="4631600"/>
            <a:ext cx="2619375" cy="1743075"/>
          </a:xfrm>
          <a:prstGeom prst="rect">
            <a:avLst/>
          </a:prstGeom>
        </p:spPr>
      </p:pic>
    </p:spTree>
    <p:extLst>
      <p:ext uri="{BB962C8B-B14F-4D97-AF65-F5344CB8AC3E}">
        <p14:creationId xmlns:p14="http://schemas.microsoft.com/office/powerpoint/2010/main" val="400815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6021" y="3613442"/>
            <a:ext cx="5786846" cy="646331"/>
          </a:xfrm>
          <a:prstGeom prst="rect">
            <a:avLst/>
          </a:prstGeom>
          <a:solidFill>
            <a:schemeClr val="accent6">
              <a:lumMod val="20000"/>
              <a:lumOff val="80000"/>
            </a:schemeClr>
          </a:solidFill>
        </p:spPr>
        <p:txBody>
          <a:bodyPr wrap="square">
            <a:spAutoFit/>
          </a:bodyPr>
          <a:lstStyle/>
          <a:p>
            <a:r>
              <a:rPr lang="ru-RU" dirty="0" err="1" smtClean="0"/>
              <a:t>Напочатку</a:t>
            </a:r>
            <a:r>
              <a:rPr lang="ru-RU" dirty="0" smtClean="0"/>
              <a:t> 2021 р. </a:t>
            </a:r>
            <a:r>
              <a:rPr lang="ru-RU" dirty="0" err="1" smtClean="0"/>
              <a:t>планується</a:t>
            </a:r>
            <a:r>
              <a:rPr lang="ru-RU" dirty="0" smtClean="0"/>
              <a:t> </a:t>
            </a:r>
            <a:r>
              <a:rPr lang="ru-RU" dirty="0" err="1" smtClean="0"/>
              <a:t>проведення</a:t>
            </a:r>
            <a:r>
              <a:rPr lang="ru-RU" dirty="0" smtClean="0"/>
              <a:t> 9-го </a:t>
            </a:r>
            <a:r>
              <a:rPr lang="ru-RU" dirty="0" err="1"/>
              <a:t>засідання</a:t>
            </a:r>
            <a:r>
              <a:rPr lang="ru-RU" dirty="0"/>
              <a:t> </a:t>
            </a:r>
            <a:r>
              <a:rPr lang="ru-RU" dirty="0" err="1"/>
              <a:t>Стратегічної</a:t>
            </a:r>
            <a:r>
              <a:rPr lang="ru-RU" dirty="0"/>
              <a:t> ради </a:t>
            </a:r>
            <a:r>
              <a:rPr lang="ru-RU" dirty="0" err="1"/>
              <a:t>високого</a:t>
            </a:r>
            <a:r>
              <a:rPr lang="ru-RU" dirty="0"/>
              <a:t> </a:t>
            </a:r>
            <a:r>
              <a:rPr lang="ru-RU" dirty="0" err="1" smtClean="0"/>
              <a:t>рівня</a:t>
            </a:r>
            <a:r>
              <a:rPr lang="ru-RU" dirty="0" smtClean="0"/>
              <a:t> </a:t>
            </a:r>
            <a:r>
              <a:rPr lang="ru-RU" dirty="0" err="1" smtClean="0"/>
              <a:t>України</a:t>
            </a:r>
            <a:r>
              <a:rPr lang="ru-RU" dirty="0" smtClean="0"/>
              <a:t>- </a:t>
            </a:r>
            <a:r>
              <a:rPr lang="ru-RU" dirty="0" err="1" smtClean="0"/>
              <a:t>Туреччини</a:t>
            </a:r>
            <a:r>
              <a:rPr lang="ru-RU" dirty="0" smtClean="0"/>
              <a:t>. </a:t>
            </a:r>
            <a:endParaRPr lang="uk-UA" dirty="0"/>
          </a:p>
        </p:txBody>
      </p:sp>
      <p:sp>
        <p:nvSpPr>
          <p:cNvPr id="3" name="Прямоугольник 2"/>
          <p:cNvSpPr/>
          <p:nvPr/>
        </p:nvSpPr>
        <p:spPr>
          <a:xfrm>
            <a:off x="836022" y="617806"/>
            <a:ext cx="6096000" cy="646331"/>
          </a:xfrm>
          <a:prstGeom prst="rect">
            <a:avLst/>
          </a:prstGeom>
          <a:solidFill>
            <a:schemeClr val="accent6">
              <a:lumMod val="20000"/>
              <a:lumOff val="80000"/>
            </a:schemeClr>
          </a:solidFill>
        </p:spPr>
        <p:txBody>
          <a:bodyPr>
            <a:spAutoFit/>
          </a:bodyPr>
          <a:lstStyle/>
          <a:p>
            <a:r>
              <a:rPr lang="ru-RU" dirty="0" err="1"/>
              <a:t>Робочий</a:t>
            </a:r>
            <a:r>
              <a:rPr lang="ru-RU" dirty="0"/>
              <a:t> </a:t>
            </a:r>
            <a:r>
              <a:rPr lang="ru-RU" dirty="0" err="1"/>
              <a:t>візит</a:t>
            </a:r>
            <a:r>
              <a:rPr lang="ru-RU" dirty="0"/>
              <a:t> Президента </a:t>
            </a:r>
            <a:r>
              <a:rPr lang="ru-RU" dirty="0" err="1"/>
              <a:t>України</a:t>
            </a:r>
            <a:r>
              <a:rPr lang="ru-RU" dirty="0"/>
              <a:t> до </a:t>
            </a:r>
            <a:r>
              <a:rPr lang="ru-RU" dirty="0" err="1"/>
              <a:t>Турецької</a:t>
            </a:r>
            <a:r>
              <a:rPr lang="ru-RU" dirty="0"/>
              <a:t> </a:t>
            </a:r>
            <a:r>
              <a:rPr lang="ru-RU" dirty="0" err="1"/>
              <a:t>Республіки</a:t>
            </a:r>
            <a:endParaRPr lang="ru-RU" dirty="0"/>
          </a:p>
          <a:p>
            <a:r>
              <a:rPr lang="ru-RU" dirty="0" smtClean="0"/>
              <a:t>16 </a:t>
            </a:r>
            <a:r>
              <a:rPr lang="ru-RU" dirty="0" err="1"/>
              <a:t>жовтня</a:t>
            </a:r>
            <a:r>
              <a:rPr lang="ru-RU" dirty="0"/>
              <a:t> 2020 </a:t>
            </a:r>
            <a:r>
              <a:rPr lang="ru-RU" dirty="0" smtClean="0"/>
              <a:t>року.</a:t>
            </a:r>
            <a:endParaRPr lang="uk-UA" dirty="0"/>
          </a:p>
        </p:txBody>
      </p:sp>
      <p:pic>
        <p:nvPicPr>
          <p:cNvPr id="4" name="Рисунок 3"/>
          <p:cNvPicPr>
            <a:picLocks noChangeAspect="1"/>
          </p:cNvPicPr>
          <p:nvPr/>
        </p:nvPicPr>
        <p:blipFill>
          <a:blip r:embed="rId2"/>
          <a:stretch>
            <a:fillRect/>
          </a:stretch>
        </p:blipFill>
        <p:spPr>
          <a:xfrm>
            <a:off x="744580" y="1264137"/>
            <a:ext cx="3278779" cy="1828800"/>
          </a:xfrm>
          <a:prstGeom prst="rect">
            <a:avLst/>
          </a:prstGeom>
        </p:spPr>
      </p:pic>
      <p:pic>
        <p:nvPicPr>
          <p:cNvPr id="5" name="Рисунок 4"/>
          <p:cNvPicPr>
            <a:picLocks noChangeAspect="1"/>
          </p:cNvPicPr>
          <p:nvPr/>
        </p:nvPicPr>
        <p:blipFill>
          <a:blip r:embed="rId3"/>
          <a:stretch>
            <a:fillRect/>
          </a:stretch>
        </p:blipFill>
        <p:spPr>
          <a:xfrm>
            <a:off x="4023359" y="1264137"/>
            <a:ext cx="2355669" cy="1828800"/>
          </a:xfrm>
          <a:prstGeom prst="rect">
            <a:avLst/>
          </a:prstGeom>
        </p:spPr>
      </p:pic>
      <p:pic>
        <p:nvPicPr>
          <p:cNvPr id="7" name="Рисунок 6"/>
          <p:cNvPicPr>
            <a:picLocks noChangeAspect="1"/>
          </p:cNvPicPr>
          <p:nvPr/>
        </p:nvPicPr>
        <p:blipFill>
          <a:blip r:embed="rId4"/>
          <a:stretch>
            <a:fillRect/>
          </a:stretch>
        </p:blipFill>
        <p:spPr>
          <a:xfrm>
            <a:off x="6379028" y="1264137"/>
            <a:ext cx="2725783" cy="1828800"/>
          </a:xfrm>
          <a:prstGeom prst="rect">
            <a:avLst/>
          </a:prstGeom>
        </p:spPr>
      </p:pic>
      <p:pic>
        <p:nvPicPr>
          <p:cNvPr id="8" name="Рисунок 7"/>
          <p:cNvPicPr>
            <a:picLocks noChangeAspect="1"/>
          </p:cNvPicPr>
          <p:nvPr/>
        </p:nvPicPr>
        <p:blipFill>
          <a:blip r:embed="rId5"/>
          <a:stretch>
            <a:fillRect/>
          </a:stretch>
        </p:blipFill>
        <p:spPr>
          <a:xfrm>
            <a:off x="9104811" y="1264137"/>
            <a:ext cx="2455818" cy="1828800"/>
          </a:xfrm>
          <a:prstGeom prst="rect">
            <a:avLst/>
          </a:prstGeom>
        </p:spPr>
      </p:pic>
    </p:spTree>
    <p:extLst>
      <p:ext uri="{BB962C8B-B14F-4D97-AF65-F5344CB8AC3E}">
        <p14:creationId xmlns:p14="http://schemas.microsoft.com/office/powerpoint/2010/main" val="3866761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1891" y="598299"/>
            <a:ext cx="11014364" cy="5663089"/>
          </a:xfrm>
          <a:prstGeom prst="rect">
            <a:avLst/>
          </a:prstGeom>
          <a:solidFill>
            <a:schemeClr val="accent6">
              <a:lumMod val="40000"/>
              <a:lumOff val="60000"/>
            </a:schemeClr>
          </a:solidFill>
        </p:spPr>
        <p:txBody>
          <a:bodyPr wrap="square">
            <a:spAutoFit/>
          </a:bodyPr>
          <a:lstStyle/>
          <a:p>
            <a:pPr algn="ctr"/>
            <a:r>
              <a:rPr lang="ru-RU" sz="2400" b="1" dirty="0" err="1" smtClean="0"/>
              <a:t>Особливості</a:t>
            </a:r>
            <a:r>
              <a:rPr lang="ru-RU" sz="2400" b="1" dirty="0" smtClean="0"/>
              <a:t> </a:t>
            </a:r>
            <a:r>
              <a:rPr lang="ru-RU" sz="2400" b="1" dirty="0" err="1" smtClean="0"/>
              <a:t>стратегічного</a:t>
            </a:r>
            <a:r>
              <a:rPr lang="ru-RU" sz="2400" b="1" dirty="0" smtClean="0"/>
              <a:t> партнерства</a:t>
            </a:r>
          </a:p>
          <a:p>
            <a:pPr algn="ctr"/>
            <a:endParaRPr lang="ru-RU" dirty="0"/>
          </a:p>
          <a:p>
            <a:pPr marL="285750" indent="-285750" algn="just">
              <a:buFont typeface="Wingdings" panose="05000000000000000000" pitchFamily="2" charset="2"/>
              <a:buChar char="ü"/>
            </a:pPr>
            <a:r>
              <a:rPr lang="ru-RU" sz="2000" dirty="0" err="1"/>
              <a:t>Відносини</a:t>
            </a:r>
            <a:r>
              <a:rPr lang="ru-RU" sz="2000" dirty="0"/>
              <a:t> </a:t>
            </a:r>
            <a:r>
              <a:rPr lang="ru-RU" sz="2000" dirty="0" err="1"/>
              <a:t>стратегічного</a:t>
            </a:r>
            <a:r>
              <a:rPr lang="ru-RU" sz="2000" dirty="0"/>
              <a:t> партнерства не </a:t>
            </a:r>
            <a:r>
              <a:rPr lang="ru-RU" sz="2000" dirty="0" err="1"/>
              <a:t>виникають</a:t>
            </a:r>
            <a:r>
              <a:rPr lang="ru-RU" sz="2000" dirty="0"/>
              <a:t> одномоментно. </a:t>
            </a:r>
            <a:r>
              <a:rPr lang="ru-RU" sz="2000" dirty="0" err="1"/>
              <a:t>Суб’єкти</a:t>
            </a:r>
            <a:r>
              <a:rPr lang="ru-RU" sz="2000" dirty="0"/>
              <a:t> </a:t>
            </a:r>
            <a:r>
              <a:rPr lang="ru-RU" sz="2000" dirty="0" err="1"/>
              <a:t>мають</a:t>
            </a:r>
            <a:r>
              <a:rPr lang="ru-RU" sz="2000" dirty="0"/>
              <a:t> пройти </a:t>
            </a:r>
            <a:r>
              <a:rPr lang="ru-RU" sz="2000" dirty="0" err="1"/>
              <a:t>певний</a:t>
            </a:r>
            <a:r>
              <a:rPr lang="ru-RU" sz="2000" dirty="0"/>
              <a:t> шлях, перш </a:t>
            </a:r>
            <a:r>
              <a:rPr lang="ru-RU" sz="2000" dirty="0" err="1"/>
              <a:t>ніж</a:t>
            </a:r>
            <a:r>
              <a:rPr lang="ru-RU" sz="2000" dirty="0"/>
              <a:t> </a:t>
            </a:r>
            <a:r>
              <a:rPr lang="ru-RU" sz="2000" dirty="0" err="1"/>
              <a:t>усвідомити</a:t>
            </a:r>
            <a:r>
              <a:rPr lang="ru-RU" sz="2000" dirty="0"/>
              <a:t>, </a:t>
            </a:r>
            <a:r>
              <a:rPr lang="ru-RU" sz="2000" dirty="0" err="1"/>
              <a:t>що</a:t>
            </a:r>
            <a:r>
              <a:rPr lang="ru-RU" sz="2000" dirty="0"/>
              <a:t> </a:t>
            </a:r>
            <a:r>
              <a:rPr lang="ru-RU" sz="2000" dirty="0" err="1"/>
              <a:t>стратегічні</a:t>
            </a:r>
            <a:r>
              <a:rPr lang="ru-RU" sz="2000" dirty="0"/>
              <a:t> </a:t>
            </a:r>
            <a:r>
              <a:rPr lang="ru-RU" sz="2000" dirty="0" err="1"/>
              <a:t>цілі</a:t>
            </a:r>
            <a:r>
              <a:rPr lang="ru-RU" sz="2000" dirty="0"/>
              <a:t>, </a:t>
            </a:r>
            <a:r>
              <a:rPr lang="ru-RU" sz="2000" dirty="0" err="1"/>
              <a:t>які</a:t>
            </a:r>
            <a:r>
              <a:rPr lang="ru-RU" sz="2000" dirty="0"/>
              <a:t> вони </a:t>
            </a:r>
            <a:r>
              <a:rPr lang="ru-RU" sz="2000" dirty="0" err="1"/>
              <a:t>переслідують</a:t>
            </a:r>
            <a:r>
              <a:rPr lang="ru-RU" sz="2000" dirty="0"/>
              <a:t>, не є </a:t>
            </a:r>
            <a:r>
              <a:rPr lang="ru-RU" sz="2000" dirty="0" err="1"/>
              <a:t>протилежними</a:t>
            </a:r>
            <a:r>
              <a:rPr lang="ru-RU" sz="2000" dirty="0"/>
              <a:t>, а </a:t>
            </a:r>
            <a:r>
              <a:rPr lang="ru-RU" sz="2000" dirty="0" err="1"/>
              <a:t>навпаки</a:t>
            </a:r>
            <a:r>
              <a:rPr lang="ru-RU" sz="2000" dirty="0"/>
              <a:t> </a:t>
            </a:r>
            <a:r>
              <a:rPr lang="ru-RU" sz="2000" dirty="0" err="1"/>
              <a:t>співпадають</a:t>
            </a:r>
            <a:r>
              <a:rPr lang="ru-RU" sz="2000" dirty="0"/>
              <a:t> і </a:t>
            </a:r>
            <a:r>
              <a:rPr lang="ru-RU" sz="2000" dirty="0" err="1"/>
              <a:t>можуть</a:t>
            </a:r>
            <a:r>
              <a:rPr lang="ru-RU" sz="2000" dirty="0"/>
              <a:t> </a:t>
            </a:r>
            <a:r>
              <a:rPr lang="ru-RU" sz="2000" dirty="0" err="1"/>
              <a:t>координуватися</a:t>
            </a:r>
            <a:r>
              <a:rPr lang="ru-RU" sz="2000" dirty="0"/>
              <a:t>. </a:t>
            </a:r>
            <a:r>
              <a:rPr lang="ru-RU" sz="2000" dirty="0" err="1" smtClean="0"/>
              <a:t>Визначення</a:t>
            </a:r>
            <a:r>
              <a:rPr lang="ru-RU" sz="2000" dirty="0" smtClean="0"/>
              <a:t> </a:t>
            </a:r>
            <a:r>
              <a:rPr lang="ru-RU" sz="2000" dirty="0" err="1"/>
              <a:t>можливих</a:t>
            </a:r>
            <a:r>
              <a:rPr lang="ru-RU" sz="2000" dirty="0"/>
              <a:t> </a:t>
            </a:r>
            <a:r>
              <a:rPr lang="ru-RU" sz="2000" dirty="0" err="1" smtClean="0"/>
              <a:t>партнерів</a:t>
            </a:r>
            <a:r>
              <a:rPr lang="ru-RU" sz="2000" dirty="0" smtClean="0"/>
              <a:t> – </a:t>
            </a:r>
            <a:r>
              <a:rPr lang="ru-RU" sz="2000" dirty="0" err="1"/>
              <a:t>тривалий</a:t>
            </a:r>
            <a:r>
              <a:rPr lang="ru-RU" sz="2000" dirty="0"/>
              <a:t> і </a:t>
            </a:r>
            <a:r>
              <a:rPr lang="ru-RU" sz="2000" dirty="0" err="1"/>
              <a:t>складний</a:t>
            </a:r>
            <a:r>
              <a:rPr lang="ru-RU" sz="2000" dirty="0"/>
              <a:t> </a:t>
            </a:r>
            <a:r>
              <a:rPr lang="ru-RU" sz="2000" dirty="0" err="1"/>
              <a:t>процес</a:t>
            </a:r>
            <a:r>
              <a:rPr lang="ru-RU" sz="2000" dirty="0"/>
              <a:t>, </a:t>
            </a:r>
            <a:r>
              <a:rPr lang="ru-RU" sz="2000" dirty="0" err="1"/>
              <a:t>який</a:t>
            </a:r>
            <a:r>
              <a:rPr lang="ru-RU" sz="2000" dirty="0"/>
              <a:t> </a:t>
            </a:r>
            <a:r>
              <a:rPr lang="ru-RU" sz="2000" dirty="0" err="1"/>
              <a:t>залежить</a:t>
            </a:r>
            <a:r>
              <a:rPr lang="ru-RU" sz="2000" dirty="0"/>
              <a:t> </a:t>
            </a:r>
            <a:r>
              <a:rPr lang="ru-RU" sz="2000" dirty="0" err="1"/>
              <a:t>від</a:t>
            </a:r>
            <a:r>
              <a:rPr lang="ru-RU" sz="2000" dirty="0"/>
              <a:t> низки </a:t>
            </a:r>
            <a:r>
              <a:rPr lang="ru-RU" sz="2000" dirty="0" err="1"/>
              <a:t>чинників</a:t>
            </a:r>
            <a:r>
              <a:rPr lang="ru-RU" sz="2000" dirty="0"/>
              <a:t> </a:t>
            </a:r>
            <a:r>
              <a:rPr lang="ru-RU" sz="2000" dirty="0" err="1"/>
              <a:t>політичного</a:t>
            </a:r>
            <a:r>
              <a:rPr lang="ru-RU" sz="2000" dirty="0"/>
              <a:t>, </a:t>
            </a:r>
            <a:r>
              <a:rPr lang="ru-RU" sz="2000" dirty="0" err="1"/>
              <a:t>економічного</a:t>
            </a:r>
            <a:r>
              <a:rPr lang="ru-RU" sz="2000" dirty="0"/>
              <a:t>, </a:t>
            </a:r>
            <a:r>
              <a:rPr lang="ru-RU" sz="2000" dirty="0" err="1"/>
              <a:t>безпекового</a:t>
            </a:r>
            <a:r>
              <a:rPr lang="ru-RU" sz="2000" dirty="0"/>
              <a:t>, культурного </a:t>
            </a:r>
            <a:r>
              <a:rPr lang="ru-RU" sz="2000" dirty="0" smtClean="0"/>
              <a:t>характеру</a:t>
            </a:r>
            <a:r>
              <a:rPr lang="ru-RU" sz="2000" dirty="0"/>
              <a:t>. </a:t>
            </a:r>
            <a:endParaRPr lang="ru-RU" sz="2000" dirty="0" smtClean="0"/>
          </a:p>
          <a:p>
            <a:pPr marL="285750" indent="-285750" algn="just">
              <a:buFont typeface="Wingdings" panose="05000000000000000000" pitchFamily="2" charset="2"/>
              <a:buChar char="ü"/>
            </a:pPr>
            <a:endParaRPr lang="ru-RU" sz="2000" dirty="0"/>
          </a:p>
          <a:p>
            <a:pPr marL="285750" indent="-285750" algn="just">
              <a:buFont typeface="Wingdings" panose="05000000000000000000" pitchFamily="2" charset="2"/>
              <a:buChar char="ü"/>
            </a:pPr>
            <a:r>
              <a:rPr lang="ru-RU" sz="2000" dirty="0" err="1"/>
              <a:t>Стратегічне</a:t>
            </a:r>
            <a:r>
              <a:rPr lang="ru-RU" sz="2000" dirty="0"/>
              <a:t> партнерство </a:t>
            </a:r>
            <a:r>
              <a:rPr lang="ru-RU" sz="2000" dirty="0" err="1"/>
              <a:t>виникає</a:t>
            </a:r>
            <a:r>
              <a:rPr lang="ru-RU" sz="2000" dirty="0"/>
              <a:t> </a:t>
            </a:r>
            <a:r>
              <a:rPr lang="ru-RU" sz="2000" dirty="0" err="1"/>
              <a:t>лише</a:t>
            </a:r>
            <a:r>
              <a:rPr lang="ru-RU" sz="2000" dirty="0"/>
              <a:t> </a:t>
            </a:r>
            <a:r>
              <a:rPr lang="ru-RU" sz="2000" dirty="0" err="1" smtClean="0"/>
              <a:t>тоді</a:t>
            </a:r>
            <a:r>
              <a:rPr lang="ru-RU" sz="2000" dirty="0" smtClean="0"/>
              <a:t>, коли </a:t>
            </a:r>
            <a:r>
              <a:rPr lang="ru-RU" sz="2000" dirty="0" err="1"/>
              <a:t>з’являється</a:t>
            </a:r>
            <a:r>
              <a:rPr lang="ru-RU" sz="2000" dirty="0"/>
              <a:t> </a:t>
            </a:r>
            <a:r>
              <a:rPr lang="ru-RU" sz="2000" dirty="0" err="1"/>
              <a:t>збіг</a:t>
            </a:r>
            <a:r>
              <a:rPr lang="ru-RU" sz="2000" dirty="0"/>
              <a:t> </a:t>
            </a:r>
            <a:r>
              <a:rPr lang="ru-RU" sz="2000" dirty="0" err="1"/>
              <a:t>стратегічних</a:t>
            </a:r>
            <a:r>
              <a:rPr lang="ru-RU" sz="2000" dirty="0"/>
              <a:t> </a:t>
            </a:r>
            <a:r>
              <a:rPr lang="ru-RU" sz="2000" dirty="0" err="1"/>
              <a:t>інтересів</a:t>
            </a:r>
            <a:r>
              <a:rPr lang="ru-RU" sz="2000" dirty="0"/>
              <a:t> </a:t>
            </a:r>
            <a:r>
              <a:rPr lang="ru-RU" sz="2000" dirty="0" smtClean="0"/>
              <a:t>у </a:t>
            </a:r>
            <a:r>
              <a:rPr lang="ru-RU" sz="2000" dirty="0" err="1" smtClean="0"/>
              <a:t>конкретних</a:t>
            </a:r>
            <a:r>
              <a:rPr lang="ru-RU" sz="2000" dirty="0" smtClean="0"/>
              <a:t> </a:t>
            </a:r>
            <a:r>
              <a:rPr lang="ru-RU" sz="2000" dirty="0"/>
              <a:t>сферах </a:t>
            </a:r>
            <a:r>
              <a:rPr lang="ru-RU" sz="2000" dirty="0" err="1"/>
              <a:t>взаємодії</a:t>
            </a:r>
            <a:r>
              <a:rPr lang="ru-RU" sz="2000" dirty="0"/>
              <a:t> (</a:t>
            </a:r>
            <a:r>
              <a:rPr lang="ru-RU" sz="2000" dirty="0" err="1" smtClean="0"/>
              <a:t>економіка</a:t>
            </a:r>
            <a:r>
              <a:rPr lang="ru-RU" sz="2000" dirty="0" smtClean="0"/>
              <a:t>, </a:t>
            </a:r>
            <a:r>
              <a:rPr lang="ru-RU" sz="2000" dirty="0" err="1" smtClean="0"/>
              <a:t>військове</a:t>
            </a:r>
            <a:r>
              <a:rPr lang="ru-RU" sz="2000" dirty="0" smtClean="0"/>
              <a:t> </a:t>
            </a:r>
            <a:r>
              <a:rPr lang="ru-RU" sz="2000" dirty="0" err="1"/>
              <a:t>співробітництво</a:t>
            </a:r>
            <a:r>
              <a:rPr lang="ru-RU" sz="2000" dirty="0"/>
              <a:t>, </a:t>
            </a:r>
            <a:r>
              <a:rPr lang="ru-RU" sz="2000" dirty="0" err="1"/>
              <a:t>міжнародра</a:t>
            </a:r>
            <a:r>
              <a:rPr lang="ru-RU" sz="2000" dirty="0"/>
              <a:t> </a:t>
            </a:r>
            <a:r>
              <a:rPr lang="ru-RU" sz="2000" dirty="0" err="1"/>
              <a:t>політика</a:t>
            </a:r>
            <a:r>
              <a:rPr lang="ru-RU" sz="2000" dirty="0"/>
              <a:t>, </a:t>
            </a:r>
            <a:r>
              <a:rPr lang="ru-RU" sz="2000" dirty="0" err="1"/>
              <a:t>контакти</a:t>
            </a:r>
            <a:r>
              <a:rPr lang="ru-RU" sz="2000" dirty="0"/>
              <a:t> </a:t>
            </a:r>
            <a:r>
              <a:rPr lang="ru-RU" sz="2000" dirty="0" err="1"/>
              <a:t>між</a:t>
            </a:r>
            <a:r>
              <a:rPr lang="ru-RU" sz="2000" dirty="0"/>
              <a:t> </a:t>
            </a:r>
            <a:r>
              <a:rPr lang="ru-RU" sz="2000" dirty="0" err="1"/>
              <a:t>громадянами</a:t>
            </a:r>
            <a:r>
              <a:rPr lang="ru-RU" sz="2000" dirty="0"/>
              <a:t> </a:t>
            </a:r>
            <a:r>
              <a:rPr lang="ru-RU" sz="2000" dirty="0" err="1"/>
              <a:t>тощо</a:t>
            </a:r>
            <a:r>
              <a:rPr lang="ru-RU" sz="2000" dirty="0"/>
              <a:t>). </a:t>
            </a:r>
            <a:r>
              <a:rPr lang="ru-RU" sz="2000" dirty="0" err="1" smtClean="0"/>
              <a:t>Партнери</a:t>
            </a:r>
            <a:r>
              <a:rPr lang="ru-RU" sz="2000" dirty="0" smtClean="0"/>
              <a:t>  </a:t>
            </a:r>
            <a:r>
              <a:rPr lang="ru-RU" sz="2000" dirty="0" err="1" smtClean="0"/>
              <a:t>мають</a:t>
            </a:r>
            <a:r>
              <a:rPr lang="ru-RU" sz="2000" dirty="0" smtClean="0"/>
              <a:t> </a:t>
            </a:r>
            <a:r>
              <a:rPr lang="ru-RU" sz="2000" dirty="0"/>
              <a:t>бути </a:t>
            </a:r>
            <a:r>
              <a:rPr lang="ru-RU" sz="2000" dirty="0" err="1" smtClean="0"/>
              <a:t>зацікавленими</a:t>
            </a:r>
            <a:r>
              <a:rPr lang="ru-RU" sz="2000" dirty="0" smtClean="0"/>
              <a:t> </a:t>
            </a:r>
            <a:r>
              <a:rPr lang="ru-RU" sz="2000" dirty="0"/>
              <a:t>у </a:t>
            </a:r>
            <a:r>
              <a:rPr lang="ru-RU" sz="2000" dirty="0" err="1"/>
              <a:t>стратегічному</a:t>
            </a:r>
            <a:r>
              <a:rPr lang="ru-RU" sz="2000" dirty="0"/>
              <a:t> </a:t>
            </a:r>
            <a:r>
              <a:rPr lang="ru-RU" sz="2000" dirty="0" err="1"/>
              <a:t>співробітництві</a:t>
            </a:r>
            <a:r>
              <a:rPr lang="ru-RU" sz="2000" dirty="0"/>
              <a:t> як </a:t>
            </a:r>
            <a:r>
              <a:rPr lang="ru-RU" sz="2000" dirty="0" err="1"/>
              <a:t>складовій</a:t>
            </a:r>
            <a:r>
              <a:rPr lang="ru-RU" sz="2000" dirty="0"/>
              <a:t> </a:t>
            </a:r>
            <a:r>
              <a:rPr lang="ru-RU" sz="2000" dirty="0" err="1"/>
              <a:t>реалізації</a:t>
            </a:r>
            <a:r>
              <a:rPr lang="ru-RU" sz="2000" dirty="0"/>
              <a:t> </a:t>
            </a:r>
            <a:r>
              <a:rPr lang="ru-RU" sz="2000" dirty="0" err="1"/>
              <a:t>власних</a:t>
            </a:r>
            <a:r>
              <a:rPr lang="ru-RU" sz="2000" dirty="0"/>
              <a:t> </a:t>
            </a:r>
            <a:r>
              <a:rPr lang="ru-RU" sz="2000" dirty="0" err="1"/>
              <a:t>національних</a:t>
            </a:r>
            <a:r>
              <a:rPr lang="ru-RU" sz="2000" dirty="0"/>
              <a:t> </a:t>
            </a:r>
            <a:r>
              <a:rPr lang="ru-RU" sz="2000" dirty="0" err="1"/>
              <a:t>інтересів</a:t>
            </a:r>
            <a:r>
              <a:rPr lang="ru-RU" sz="2000" dirty="0"/>
              <a:t>. </a:t>
            </a:r>
          </a:p>
          <a:p>
            <a:pPr algn="just"/>
            <a:endParaRPr lang="ru-RU" sz="2000" dirty="0"/>
          </a:p>
          <a:p>
            <a:pPr marL="285750" indent="-285750" algn="just">
              <a:buFont typeface="Wingdings" panose="05000000000000000000" pitchFamily="2" charset="2"/>
              <a:buChar char="ü"/>
            </a:pPr>
            <a:r>
              <a:rPr lang="ru-RU" sz="2000" dirty="0" err="1"/>
              <a:t>Динамізм</a:t>
            </a:r>
            <a:r>
              <a:rPr lang="ru-RU" sz="2000" dirty="0"/>
              <a:t> </a:t>
            </a:r>
            <a:r>
              <a:rPr lang="ru-RU" sz="2000" dirty="0" err="1"/>
              <a:t>стратегічного</a:t>
            </a:r>
            <a:r>
              <a:rPr lang="ru-RU" sz="2000" dirty="0"/>
              <a:t> партнерства </a:t>
            </a:r>
            <a:r>
              <a:rPr lang="ru-RU" sz="2000" dirty="0" err="1" smtClean="0"/>
              <a:t>залежить</a:t>
            </a:r>
            <a:r>
              <a:rPr lang="ru-RU" sz="2000" dirty="0" smtClean="0"/>
              <a:t> </a:t>
            </a:r>
            <a:r>
              <a:rPr lang="ru-RU" sz="2000" dirty="0" err="1" smtClean="0"/>
              <a:t>від</a:t>
            </a:r>
            <a:r>
              <a:rPr lang="ru-RU" sz="2000" dirty="0" smtClean="0"/>
              <a:t> </a:t>
            </a:r>
            <a:r>
              <a:rPr lang="ru-RU" sz="2000" dirty="0" err="1"/>
              <a:t>наявних</a:t>
            </a:r>
            <a:r>
              <a:rPr lang="ru-RU" sz="2000" dirty="0"/>
              <a:t> </a:t>
            </a:r>
            <a:r>
              <a:rPr lang="ru-RU" sz="2000" dirty="0" err="1"/>
              <a:t>стратегічних</a:t>
            </a:r>
            <a:r>
              <a:rPr lang="ru-RU" sz="2000" dirty="0"/>
              <a:t> </a:t>
            </a:r>
            <a:r>
              <a:rPr lang="ru-RU" sz="2000" dirty="0" err="1"/>
              <a:t>ресурсів</a:t>
            </a:r>
            <a:r>
              <a:rPr lang="ru-RU" sz="2000" dirty="0"/>
              <a:t> </a:t>
            </a:r>
            <a:r>
              <a:rPr lang="ru-RU" sz="2000" dirty="0" err="1"/>
              <a:t>суб’єкта</a:t>
            </a:r>
            <a:r>
              <a:rPr lang="ru-RU" sz="2000" dirty="0"/>
              <a:t>. </a:t>
            </a:r>
            <a:r>
              <a:rPr lang="ru-RU" sz="2000" dirty="0" err="1"/>
              <a:t>Обмеженість</a:t>
            </a:r>
            <a:r>
              <a:rPr lang="ru-RU" sz="2000" dirty="0"/>
              <a:t> </a:t>
            </a:r>
            <a:r>
              <a:rPr lang="ru-RU" sz="2000" dirty="0" err="1"/>
              <a:t>ресурсів</a:t>
            </a:r>
            <a:r>
              <a:rPr lang="ru-RU" sz="2000" dirty="0"/>
              <a:t> </a:t>
            </a:r>
            <a:r>
              <a:rPr lang="ru-RU" sz="2000" dirty="0" err="1"/>
              <a:t>може</a:t>
            </a:r>
            <a:r>
              <a:rPr lang="ru-RU" sz="2000" dirty="0"/>
              <a:t>, з одного боку, </a:t>
            </a:r>
            <a:r>
              <a:rPr lang="ru-RU" sz="2000" dirty="0" err="1" smtClean="0"/>
              <a:t>змусити</a:t>
            </a:r>
            <a:r>
              <a:rPr lang="ru-RU" sz="2000" dirty="0" smtClean="0"/>
              <a:t> </a:t>
            </a:r>
            <a:r>
              <a:rPr lang="ru-RU" sz="2000" dirty="0" err="1" smtClean="0"/>
              <a:t>суб’єкта</a:t>
            </a:r>
            <a:r>
              <a:rPr lang="ru-RU" sz="2000" dirty="0" smtClean="0"/>
              <a:t> </a:t>
            </a:r>
            <a:r>
              <a:rPr lang="ru-RU" sz="2000" dirty="0" err="1"/>
              <a:t>шукати</a:t>
            </a:r>
            <a:r>
              <a:rPr lang="ru-RU" sz="2000" dirty="0"/>
              <a:t> </a:t>
            </a:r>
            <a:r>
              <a:rPr lang="ru-RU" sz="2000" dirty="0" err="1"/>
              <a:t>відносин</a:t>
            </a:r>
            <a:r>
              <a:rPr lang="ru-RU" sz="2000" dirty="0"/>
              <a:t> </a:t>
            </a:r>
            <a:r>
              <a:rPr lang="ru-RU" sz="2000" dirty="0" err="1"/>
              <a:t>стратегічного</a:t>
            </a:r>
            <a:r>
              <a:rPr lang="ru-RU" sz="2000" dirty="0"/>
              <a:t> партнерства з </a:t>
            </a:r>
            <a:r>
              <a:rPr lang="ru-RU" sz="2000" dirty="0" err="1"/>
              <a:t>іншим</a:t>
            </a:r>
            <a:r>
              <a:rPr lang="ru-RU" sz="2000" dirty="0"/>
              <a:t> </a:t>
            </a:r>
            <a:r>
              <a:rPr lang="ru-RU" sz="2000" dirty="0" err="1"/>
              <a:t>суб’єктом</a:t>
            </a:r>
            <a:r>
              <a:rPr lang="ru-RU" sz="2000" dirty="0"/>
              <a:t> з метою </a:t>
            </a:r>
            <a:r>
              <a:rPr lang="ru-RU" sz="2000" dirty="0" err="1"/>
              <a:t>розширення</a:t>
            </a:r>
            <a:r>
              <a:rPr lang="ru-RU" sz="2000" dirty="0"/>
              <a:t> </a:t>
            </a:r>
            <a:r>
              <a:rPr lang="ru-RU" sz="2000" dirty="0" err="1" smtClean="0"/>
              <a:t>цих</a:t>
            </a:r>
            <a:r>
              <a:rPr lang="ru-RU" sz="2000" dirty="0" smtClean="0"/>
              <a:t> </a:t>
            </a:r>
            <a:r>
              <a:rPr lang="ru-RU" sz="2000" dirty="0" err="1" smtClean="0"/>
              <a:t>ресурсів</a:t>
            </a:r>
            <a:r>
              <a:rPr lang="ru-RU" sz="2000" dirty="0"/>
              <a:t>. </a:t>
            </a:r>
            <a:r>
              <a:rPr lang="ru-RU" sz="2000" dirty="0" err="1"/>
              <a:t>Водночас</a:t>
            </a:r>
            <a:r>
              <a:rPr lang="ru-RU" sz="2000" dirty="0"/>
              <a:t>, мала </a:t>
            </a:r>
            <a:r>
              <a:rPr lang="ru-RU" sz="2000" dirty="0" err="1"/>
              <a:t>кількість</a:t>
            </a:r>
            <a:r>
              <a:rPr lang="ru-RU" sz="2000" dirty="0"/>
              <a:t> </a:t>
            </a:r>
            <a:r>
              <a:rPr lang="ru-RU" sz="2000" dirty="0" err="1"/>
              <a:t>ресурсів</a:t>
            </a:r>
            <a:r>
              <a:rPr lang="ru-RU" sz="2000" dirty="0"/>
              <a:t> </a:t>
            </a:r>
            <a:r>
              <a:rPr lang="ru-RU" sz="2000" dirty="0" err="1" smtClean="0"/>
              <a:t>може</a:t>
            </a:r>
            <a:r>
              <a:rPr lang="ru-RU" sz="2000" dirty="0" smtClean="0"/>
              <a:t> не </a:t>
            </a:r>
            <a:r>
              <a:rPr lang="ru-RU" sz="2000" dirty="0" err="1"/>
              <a:t>дозволити</a:t>
            </a:r>
            <a:r>
              <a:rPr lang="ru-RU" sz="2000" dirty="0"/>
              <a:t> </a:t>
            </a:r>
            <a:r>
              <a:rPr lang="ru-RU" sz="2000" dirty="0" err="1"/>
              <a:t>суб’єкту</a:t>
            </a:r>
            <a:r>
              <a:rPr lang="ru-RU" sz="2000" dirty="0"/>
              <a:t> </a:t>
            </a:r>
            <a:r>
              <a:rPr lang="ru-RU" sz="2000" dirty="0" err="1"/>
              <a:t>мати</a:t>
            </a:r>
            <a:r>
              <a:rPr lang="ru-RU" sz="2000" dirty="0"/>
              <a:t> </a:t>
            </a:r>
            <a:r>
              <a:rPr lang="ru-RU" sz="2000" dirty="0" err="1"/>
              <a:t>велику</a:t>
            </a:r>
            <a:r>
              <a:rPr lang="ru-RU" sz="2000" dirty="0"/>
              <a:t> </a:t>
            </a:r>
            <a:r>
              <a:rPr lang="ru-RU" sz="2000" dirty="0" err="1" smtClean="0"/>
              <a:t>кількість</a:t>
            </a:r>
            <a:r>
              <a:rPr lang="ru-RU" sz="2000" dirty="0" smtClean="0"/>
              <a:t> </a:t>
            </a:r>
            <a:r>
              <a:rPr lang="ru-RU" sz="2000" dirty="0" err="1" smtClean="0"/>
              <a:t>стратегічних</a:t>
            </a:r>
            <a:r>
              <a:rPr lang="ru-RU" sz="2000" dirty="0" smtClean="0"/>
              <a:t> </a:t>
            </a:r>
            <a:r>
              <a:rPr lang="ru-RU" sz="2000" dirty="0" err="1"/>
              <a:t>партнерів</a:t>
            </a:r>
            <a:r>
              <a:rPr lang="ru-RU" sz="2000" dirty="0" smtClean="0"/>
              <a:t>.</a:t>
            </a:r>
          </a:p>
          <a:p>
            <a:pPr marL="285750" indent="-285750" algn="just">
              <a:buFont typeface="Wingdings" panose="05000000000000000000" pitchFamily="2" charset="2"/>
              <a:buChar char="ü"/>
            </a:pPr>
            <a:endParaRPr lang="ru-RU" sz="2000" dirty="0" smtClean="0"/>
          </a:p>
        </p:txBody>
      </p:sp>
    </p:spTree>
    <p:extLst>
      <p:ext uri="{BB962C8B-B14F-4D97-AF65-F5344CB8AC3E}">
        <p14:creationId xmlns:p14="http://schemas.microsoft.com/office/powerpoint/2010/main" val="93038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1891" y="619725"/>
            <a:ext cx="11042074" cy="2677656"/>
          </a:xfrm>
          <a:prstGeom prst="rect">
            <a:avLst/>
          </a:prstGeom>
          <a:solidFill>
            <a:schemeClr val="accent6">
              <a:lumMod val="20000"/>
              <a:lumOff val="80000"/>
            </a:schemeClr>
          </a:solidFill>
        </p:spPr>
        <p:txBody>
          <a:bodyPr wrap="square">
            <a:spAutoFit/>
          </a:bodyPr>
          <a:lstStyle/>
          <a:p>
            <a:pPr algn="just"/>
            <a:r>
              <a:rPr lang="uk-UA" sz="2400" dirty="0" smtClean="0"/>
              <a:t>	Відносини стратегічного партнерства </a:t>
            </a:r>
            <a:r>
              <a:rPr lang="uk-UA" sz="2400" i="1" dirty="0" smtClean="0"/>
              <a:t>формалізуються у відповідних угодах і домовленостях та втілюються у поточну практику взаємодії країн партнерів. </a:t>
            </a:r>
            <a:r>
              <a:rPr lang="uk-UA" sz="2400" dirty="0" smtClean="0"/>
              <a:t>Такі відносини нерідко передбачають наявність певних інституційних основ у вигляді постійно діючих або консультативних механізмів тощо.</a:t>
            </a:r>
          </a:p>
          <a:p>
            <a:pPr algn="just"/>
            <a:endParaRPr lang="uk-UA" sz="2400" i="1" dirty="0" smtClean="0"/>
          </a:p>
          <a:p>
            <a:pPr algn="just"/>
            <a:r>
              <a:rPr lang="uk-UA" sz="2400" i="1" dirty="0" smtClean="0"/>
              <a:t>	Відсутність формалізованого належним чином механізму функціонування відносин стратегічного партнерства створює ситуацію невизначеності процесу їх імплементації. </a:t>
            </a:r>
            <a:endParaRPr lang="uk-UA" sz="2400" i="1" dirty="0"/>
          </a:p>
        </p:txBody>
      </p:sp>
      <p:sp>
        <p:nvSpPr>
          <p:cNvPr id="3" name="Прямоугольник 2"/>
          <p:cNvSpPr/>
          <p:nvPr/>
        </p:nvSpPr>
        <p:spPr>
          <a:xfrm>
            <a:off x="581891" y="3297381"/>
            <a:ext cx="11042074" cy="2677656"/>
          </a:xfrm>
          <a:prstGeom prst="rect">
            <a:avLst/>
          </a:prstGeom>
          <a:solidFill>
            <a:schemeClr val="accent6">
              <a:lumMod val="20000"/>
              <a:lumOff val="80000"/>
            </a:schemeClr>
          </a:solidFill>
        </p:spPr>
        <p:txBody>
          <a:bodyPr wrap="square">
            <a:spAutoFit/>
          </a:bodyPr>
          <a:lstStyle/>
          <a:p>
            <a:pPr algn="just"/>
            <a:r>
              <a:rPr lang="uk-UA" sz="2400" dirty="0" smtClean="0"/>
              <a:t>	Відносини з різними стратегічними партнерами не повинні входити у суперечність між собою, мають бути максимально гармонізованими. У випадку виникнення серйозних розбіжностей або конфліктних ситуацій між різними стратегічними партнерами України, якщо вони зачіпають нашу державу, вибір форми її поведінки в тій чи іншій ситуації має здійснюватися у відповідності до національних інтересів та обраного нею стратегічного курсу. </a:t>
            </a:r>
          </a:p>
          <a:p>
            <a:pPr algn="just"/>
            <a:endParaRPr lang="uk-UA" sz="2400" dirty="0"/>
          </a:p>
        </p:txBody>
      </p:sp>
    </p:spTree>
    <p:extLst>
      <p:ext uri="{BB962C8B-B14F-4D97-AF65-F5344CB8AC3E}">
        <p14:creationId xmlns:p14="http://schemas.microsoft.com/office/powerpoint/2010/main" val="140700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9269" y="666206"/>
            <a:ext cx="10789920" cy="5386090"/>
          </a:xfrm>
          <a:prstGeom prst="rect">
            <a:avLst/>
          </a:prstGeom>
          <a:solidFill>
            <a:schemeClr val="accent5">
              <a:lumMod val="20000"/>
              <a:lumOff val="80000"/>
            </a:schemeClr>
          </a:solidFill>
        </p:spPr>
        <p:txBody>
          <a:bodyPr wrap="square">
            <a:spAutoFit/>
          </a:bodyPr>
          <a:lstStyle/>
          <a:p>
            <a:pPr algn="ctr"/>
            <a:r>
              <a:rPr lang="ru-RU" sz="2400" b="1" dirty="0" err="1"/>
              <a:t>Моделі</a:t>
            </a:r>
            <a:r>
              <a:rPr lang="ru-RU" sz="2400" b="1" dirty="0"/>
              <a:t> </a:t>
            </a:r>
            <a:r>
              <a:rPr lang="ru-RU" sz="2400" b="1" dirty="0" err="1"/>
              <a:t>стратегічного</a:t>
            </a:r>
            <a:r>
              <a:rPr lang="ru-RU" sz="2400" b="1" dirty="0"/>
              <a:t> партнерства</a:t>
            </a:r>
          </a:p>
          <a:p>
            <a:r>
              <a:rPr lang="ru-RU" sz="2000" dirty="0"/>
              <a:t> І.І. </a:t>
            </a:r>
            <a:r>
              <a:rPr lang="ru-RU" sz="2000" dirty="0" err="1" smtClean="0"/>
              <a:t>Жовква</a:t>
            </a:r>
            <a:r>
              <a:rPr lang="ru-RU" sz="2000" dirty="0" smtClean="0"/>
              <a:t> </a:t>
            </a:r>
            <a:r>
              <a:rPr lang="ru-RU" sz="2000" dirty="0" err="1" smtClean="0"/>
              <a:t>пропонує</a:t>
            </a:r>
            <a:r>
              <a:rPr lang="ru-RU" sz="2000" dirty="0" smtClean="0"/>
              <a:t> для </a:t>
            </a:r>
            <a:r>
              <a:rPr lang="ru-RU" sz="2000" dirty="0" err="1"/>
              <a:t>зручності</a:t>
            </a:r>
            <a:r>
              <a:rPr lang="ru-RU" sz="2000" dirty="0"/>
              <a:t> </a:t>
            </a:r>
            <a:r>
              <a:rPr lang="ru-RU" sz="2000" dirty="0" err="1"/>
              <a:t>класифікації</a:t>
            </a:r>
            <a:r>
              <a:rPr lang="ru-RU" sz="2000" dirty="0"/>
              <a:t> </a:t>
            </a:r>
            <a:r>
              <a:rPr lang="ru-RU" sz="2000" dirty="0" err="1"/>
              <a:t>практичних</a:t>
            </a:r>
            <a:r>
              <a:rPr lang="ru-RU" sz="2000" dirty="0"/>
              <a:t> </a:t>
            </a:r>
            <a:r>
              <a:rPr lang="ru-RU" sz="2000" dirty="0" err="1"/>
              <a:t>відносин</a:t>
            </a:r>
            <a:r>
              <a:rPr lang="ru-RU" sz="2000" dirty="0"/>
              <a:t> </a:t>
            </a:r>
            <a:r>
              <a:rPr lang="ru-RU" sz="2000" dirty="0" err="1"/>
              <a:t>стратегічного</a:t>
            </a:r>
            <a:r>
              <a:rPr lang="ru-RU" sz="2000" dirty="0"/>
              <a:t> партнерства </a:t>
            </a:r>
            <a:r>
              <a:rPr lang="ru-RU" sz="2000" dirty="0" err="1" smtClean="0"/>
              <a:t>виділити</a:t>
            </a:r>
            <a:r>
              <a:rPr lang="ru-RU" sz="2000" dirty="0" smtClean="0"/>
              <a:t> </a:t>
            </a:r>
            <a:r>
              <a:rPr lang="ru-RU" sz="2000" dirty="0" err="1"/>
              <a:t>типові</a:t>
            </a:r>
            <a:r>
              <a:rPr lang="ru-RU" sz="2000" dirty="0"/>
              <a:t> </a:t>
            </a:r>
            <a:r>
              <a:rPr lang="ru-RU" sz="2000" dirty="0" err="1"/>
              <a:t>моделі</a:t>
            </a:r>
            <a:r>
              <a:rPr lang="ru-RU" sz="2000" dirty="0"/>
              <a:t> </a:t>
            </a:r>
            <a:r>
              <a:rPr lang="ru-RU" sz="2000" dirty="0" err="1"/>
              <a:t>стратегічного</a:t>
            </a:r>
            <a:r>
              <a:rPr lang="ru-RU" sz="2000" dirty="0"/>
              <a:t> </a:t>
            </a:r>
            <a:r>
              <a:rPr lang="ru-RU" sz="2000" dirty="0" smtClean="0"/>
              <a:t>партнерства.</a:t>
            </a:r>
          </a:p>
          <a:p>
            <a:r>
              <a:rPr lang="ru-RU" sz="2000" dirty="0" smtClean="0"/>
              <a:t> </a:t>
            </a:r>
            <a:r>
              <a:rPr lang="ru-RU" sz="2000" dirty="0" err="1" smtClean="0"/>
              <a:t>Основні</a:t>
            </a:r>
            <a:r>
              <a:rPr lang="ru-RU" sz="2000" dirty="0" smtClean="0"/>
              <a:t> з </a:t>
            </a:r>
            <a:r>
              <a:rPr lang="ru-RU" sz="2000" dirty="0"/>
              <a:t>них </a:t>
            </a:r>
            <a:r>
              <a:rPr lang="ru-RU" sz="2000" dirty="0" err="1"/>
              <a:t>такі</a:t>
            </a:r>
            <a:r>
              <a:rPr lang="ru-RU" sz="2000" dirty="0"/>
              <a:t>:</a:t>
            </a:r>
          </a:p>
          <a:p>
            <a:pPr marL="285750" indent="-285750" algn="just">
              <a:buFont typeface="Wingdings" panose="05000000000000000000" pitchFamily="2" charset="2"/>
              <a:buChar char="ü"/>
            </a:pPr>
            <a:r>
              <a:rPr lang="ru-RU" sz="2000" dirty="0" smtClean="0"/>
              <a:t>“</a:t>
            </a:r>
            <a:r>
              <a:rPr lang="ru-RU" sz="2000" dirty="0" err="1"/>
              <a:t>представницьке</a:t>
            </a:r>
            <a:r>
              <a:rPr lang="ru-RU" sz="2000" dirty="0"/>
              <a:t> </a:t>
            </a:r>
            <a:r>
              <a:rPr lang="ru-RU" sz="2000" dirty="0" err="1"/>
              <a:t>стратегічне</a:t>
            </a:r>
            <a:r>
              <a:rPr lang="ru-RU" sz="2000" dirty="0"/>
              <a:t> партнерство” </a:t>
            </a:r>
            <a:r>
              <a:rPr lang="ru-RU" sz="2000" dirty="0" smtClean="0"/>
              <a:t>- з </a:t>
            </a:r>
            <a:r>
              <a:rPr lang="ru-RU" sz="2000" dirty="0"/>
              <a:t>метою </a:t>
            </a:r>
            <a:r>
              <a:rPr lang="ru-RU" sz="2000" dirty="0" err="1"/>
              <a:t>забезпечення</a:t>
            </a:r>
            <a:r>
              <a:rPr lang="ru-RU" sz="2000" dirty="0"/>
              <a:t> </a:t>
            </a:r>
            <a:r>
              <a:rPr lang="ru-RU" sz="2000" dirty="0" err="1"/>
              <a:t>своїх</a:t>
            </a:r>
            <a:r>
              <a:rPr lang="ru-RU" sz="2000" dirty="0"/>
              <a:t> </a:t>
            </a:r>
            <a:r>
              <a:rPr lang="ru-RU" sz="2000" dirty="0" err="1"/>
              <a:t>інтересів</a:t>
            </a:r>
            <a:r>
              <a:rPr lang="ru-RU" sz="2000" dirty="0"/>
              <a:t> у </a:t>
            </a:r>
            <a:r>
              <a:rPr lang="ru-RU" sz="2000" dirty="0" err="1"/>
              <a:t>певному</a:t>
            </a:r>
            <a:r>
              <a:rPr lang="ru-RU" sz="2000" dirty="0"/>
              <a:t> </a:t>
            </a:r>
            <a:r>
              <a:rPr lang="ru-RU" sz="2000" dirty="0" err="1"/>
              <a:t>регіоні</a:t>
            </a:r>
            <a:r>
              <a:rPr lang="ru-RU" sz="2000" dirty="0"/>
              <a:t> держава-центр </a:t>
            </a:r>
            <a:r>
              <a:rPr lang="ru-RU" sz="2000" dirty="0" err="1"/>
              <a:t>сили</a:t>
            </a:r>
            <a:r>
              <a:rPr lang="ru-RU" sz="2000" dirty="0"/>
              <a:t> </a:t>
            </a:r>
            <a:r>
              <a:rPr lang="ru-RU" sz="2000" dirty="0" err="1"/>
              <a:t>має</a:t>
            </a:r>
            <a:r>
              <a:rPr lang="ru-RU" sz="2000" dirty="0"/>
              <a:t> в </a:t>
            </a:r>
            <a:r>
              <a:rPr lang="ru-RU" sz="2000" dirty="0" err="1" smtClean="0"/>
              <a:t>ньому</a:t>
            </a:r>
            <a:r>
              <a:rPr lang="ru-RU" sz="2000" dirty="0" smtClean="0"/>
              <a:t> </a:t>
            </a:r>
            <a:r>
              <a:rPr lang="ru-RU" sz="2000" dirty="0" err="1" smtClean="0"/>
              <a:t>представника</a:t>
            </a:r>
            <a:r>
              <a:rPr lang="ru-RU" sz="2000" dirty="0" smtClean="0"/>
              <a:t>-партнера</a:t>
            </a:r>
            <a:r>
              <a:rPr lang="ru-RU" sz="2000" dirty="0"/>
              <a:t>, </a:t>
            </a:r>
            <a:r>
              <a:rPr lang="ru-RU" sz="2000" dirty="0" err="1"/>
              <a:t>який</a:t>
            </a:r>
            <a:r>
              <a:rPr lang="ru-RU" sz="2000" dirty="0"/>
              <a:t> </a:t>
            </a:r>
            <a:r>
              <a:rPr lang="ru-RU" sz="2000" dirty="0" err="1"/>
              <a:t>належним</a:t>
            </a:r>
            <a:r>
              <a:rPr lang="ru-RU" sz="2000" dirty="0"/>
              <a:t> чином </a:t>
            </a:r>
            <a:r>
              <a:rPr lang="ru-RU" sz="2000" dirty="0" err="1"/>
              <a:t>представляє</a:t>
            </a:r>
            <a:r>
              <a:rPr lang="ru-RU" sz="2000" dirty="0"/>
              <a:t> та </a:t>
            </a:r>
            <a:r>
              <a:rPr lang="ru-RU" sz="2000" dirty="0" err="1"/>
              <a:t>забезпечує</a:t>
            </a:r>
            <a:r>
              <a:rPr lang="ru-RU" sz="2000" dirty="0"/>
              <a:t> </a:t>
            </a:r>
            <a:r>
              <a:rPr lang="ru-RU" sz="2000" dirty="0" err="1"/>
              <a:t>інтереси</a:t>
            </a:r>
            <a:r>
              <a:rPr lang="ru-RU" sz="2000" dirty="0"/>
              <a:t> центру </a:t>
            </a:r>
            <a:r>
              <a:rPr lang="ru-RU" sz="2000" dirty="0" err="1"/>
              <a:t>сили</a:t>
            </a:r>
            <a:r>
              <a:rPr lang="ru-RU" sz="2000" dirty="0"/>
              <a:t>. При </a:t>
            </a:r>
            <a:r>
              <a:rPr lang="ru-RU" sz="2000" dirty="0" err="1"/>
              <a:t>цьому</a:t>
            </a:r>
            <a:r>
              <a:rPr lang="ru-RU" sz="2000" dirty="0"/>
              <a:t> </a:t>
            </a:r>
            <a:r>
              <a:rPr lang="ru-RU" sz="2000" dirty="0" err="1"/>
              <a:t>такий</a:t>
            </a:r>
            <a:r>
              <a:rPr lang="ru-RU" sz="2000" dirty="0"/>
              <a:t> </a:t>
            </a:r>
            <a:r>
              <a:rPr lang="ru-RU" sz="2000" dirty="0" err="1"/>
              <a:t>представник</a:t>
            </a:r>
            <a:r>
              <a:rPr lang="ru-RU" sz="2000" dirty="0"/>
              <a:t> </a:t>
            </a:r>
            <a:r>
              <a:rPr lang="ru-RU" sz="2000" dirty="0" smtClean="0"/>
              <a:t>не </a:t>
            </a:r>
            <a:r>
              <a:rPr lang="ru-RU" sz="2000" dirty="0" err="1" smtClean="0"/>
              <a:t>менше</a:t>
            </a:r>
            <a:r>
              <a:rPr lang="ru-RU" sz="2000" dirty="0" smtClean="0"/>
              <a:t> </a:t>
            </a:r>
            <a:r>
              <a:rPr lang="ru-RU" sz="2000" dirty="0" err="1"/>
              <a:t>від</a:t>
            </a:r>
            <a:r>
              <a:rPr lang="ru-RU" sz="2000" dirty="0"/>
              <a:t> центру </a:t>
            </a:r>
            <a:r>
              <a:rPr lang="ru-RU" sz="2000" dirty="0" err="1"/>
              <a:t>сили</a:t>
            </a:r>
            <a:r>
              <a:rPr lang="ru-RU" sz="2000" dirty="0"/>
              <a:t> </a:t>
            </a:r>
            <a:r>
              <a:rPr lang="ru-RU" sz="2000" dirty="0" err="1"/>
              <a:t>зацікавлений</a:t>
            </a:r>
            <a:r>
              <a:rPr lang="ru-RU" sz="2000" dirty="0"/>
              <a:t> у </a:t>
            </a:r>
            <a:r>
              <a:rPr lang="ru-RU" sz="2000" dirty="0" err="1" smtClean="0"/>
              <a:t>підтриманні</a:t>
            </a:r>
            <a:r>
              <a:rPr lang="ru-RU" sz="2000" dirty="0" smtClean="0"/>
              <a:t> </a:t>
            </a:r>
            <a:r>
              <a:rPr lang="ru-RU" sz="2000" dirty="0" err="1" smtClean="0"/>
              <a:t>стабільних</a:t>
            </a:r>
            <a:r>
              <a:rPr lang="ru-RU" sz="2000" dirty="0" smtClean="0"/>
              <a:t> </a:t>
            </a:r>
            <a:r>
              <a:rPr lang="ru-RU" sz="2000" dirty="0" err="1"/>
              <a:t>партнерських</a:t>
            </a:r>
            <a:r>
              <a:rPr lang="ru-RU" sz="2000" dirty="0"/>
              <a:t> </a:t>
            </a:r>
            <a:r>
              <a:rPr lang="ru-RU" sz="2000" dirty="0" err="1"/>
              <a:t>відносин</a:t>
            </a:r>
            <a:r>
              <a:rPr lang="ru-RU" sz="2000" dirty="0" smtClean="0"/>
              <a:t>;</a:t>
            </a:r>
          </a:p>
          <a:p>
            <a:pPr marL="285750" indent="-285750" algn="just">
              <a:buFont typeface="Wingdings" panose="05000000000000000000" pitchFamily="2" charset="2"/>
              <a:buChar char="ü"/>
            </a:pPr>
            <a:r>
              <a:rPr lang="uk-UA" sz="2000" dirty="0"/>
              <a:t>“стратегічне партнерство проти спільної загрози” - держави об’єднують свої зусилля з метою протистояння певній загрозі (економічній, геополітичній, соціальній, але не військовій), яка виходить з тієї чи </a:t>
            </a:r>
            <a:r>
              <a:rPr lang="uk-UA" sz="2000" dirty="0" smtClean="0"/>
              <a:t>іншої держави</a:t>
            </a:r>
            <a:r>
              <a:rPr lang="uk-UA" sz="2000" dirty="0"/>
              <a:t>; </a:t>
            </a:r>
            <a:endParaRPr lang="uk-UA" sz="2000" dirty="0" smtClean="0"/>
          </a:p>
          <a:p>
            <a:pPr marL="285750" indent="-285750" algn="just">
              <a:buFont typeface="Wingdings" panose="05000000000000000000" pitchFamily="2" charset="2"/>
              <a:buChar char="ü"/>
            </a:pPr>
            <a:r>
              <a:rPr lang="uk-UA" sz="2000" dirty="0" smtClean="0"/>
              <a:t> </a:t>
            </a:r>
            <a:r>
              <a:rPr lang="uk-UA" sz="2000" dirty="0"/>
              <a:t>“тактичне партнерство заради стратегічних результатів” - держави із загалом різними стратегічними інтересами об’єднуються на основі певних тактичних пріоритетів з метою досягнення у подальшому власних стратегічних результатів; </a:t>
            </a:r>
          </a:p>
          <a:p>
            <a:pPr marL="285750" indent="-285750" algn="just">
              <a:buFont typeface="Wingdings" panose="05000000000000000000" pitchFamily="2" charset="2"/>
              <a:buChar char="ü"/>
            </a:pPr>
            <a:r>
              <a:rPr lang="uk-UA" sz="2000" dirty="0" smtClean="0"/>
              <a:t>“</a:t>
            </a:r>
            <a:r>
              <a:rPr lang="uk-UA" sz="2000" dirty="0"/>
              <a:t>асиметричне стратегічне партнерство” - держави, які мали спільне історичне асиметричне минуле (метрополія - колонія, великий сусід - малий сусід) утворюють стратегічне партнерство з </a:t>
            </a:r>
            <a:r>
              <a:rPr lang="uk-UA" sz="2000" dirty="0" smtClean="0"/>
              <a:t>метою забезпечення </a:t>
            </a:r>
            <a:r>
              <a:rPr lang="uk-UA" sz="2000" dirty="0"/>
              <a:t>позитивного досвіду співіснування. </a:t>
            </a:r>
          </a:p>
        </p:txBody>
      </p:sp>
    </p:spTree>
    <p:extLst>
      <p:ext uri="{BB962C8B-B14F-4D97-AF65-F5344CB8AC3E}">
        <p14:creationId xmlns:p14="http://schemas.microsoft.com/office/powerpoint/2010/main" val="403734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5211" y="653143"/>
            <a:ext cx="10580915" cy="5201424"/>
          </a:xfrm>
          <a:prstGeom prst="rect">
            <a:avLst/>
          </a:prstGeom>
          <a:solidFill>
            <a:schemeClr val="accent5">
              <a:lumMod val="20000"/>
              <a:lumOff val="80000"/>
            </a:schemeClr>
          </a:solidFill>
        </p:spPr>
        <p:txBody>
          <a:bodyPr wrap="square">
            <a:spAutoFit/>
          </a:bodyPr>
          <a:lstStyle/>
          <a:p>
            <a:pPr algn="ctr"/>
            <a:r>
              <a:rPr lang="ru-RU" sz="2400" b="1" dirty="0" err="1"/>
              <a:t>Еволюція</a:t>
            </a:r>
            <a:r>
              <a:rPr lang="ru-RU" sz="2400" b="1" dirty="0"/>
              <a:t> </a:t>
            </a:r>
            <a:r>
              <a:rPr lang="ru-RU" sz="2400" b="1" dirty="0" err="1"/>
              <a:t>розвитку</a:t>
            </a:r>
            <a:r>
              <a:rPr lang="ru-RU" sz="2400" b="1" dirty="0"/>
              <a:t> </a:t>
            </a:r>
            <a:r>
              <a:rPr lang="ru-RU" sz="2400" b="1" dirty="0" err="1"/>
              <a:t>стратегічного</a:t>
            </a:r>
            <a:r>
              <a:rPr lang="ru-RU" sz="2400" b="1" dirty="0"/>
              <a:t> партнерства </a:t>
            </a:r>
            <a:r>
              <a:rPr lang="ru-RU" sz="2400" b="1" dirty="0" smtClean="0"/>
              <a:t>в </a:t>
            </a:r>
            <a:r>
              <a:rPr lang="ru-RU" sz="2400" b="1" dirty="0" err="1" smtClean="0"/>
              <a:t>зовнішній</a:t>
            </a:r>
            <a:r>
              <a:rPr lang="ru-RU" sz="2400" b="1" dirty="0" smtClean="0"/>
              <a:t> </a:t>
            </a:r>
            <a:r>
              <a:rPr lang="ru-RU" sz="2400" b="1" dirty="0" err="1"/>
              <a:t>політиці</a:t>
            </a:r>
            <a:r>
              <a:rPr lang="ru-RU" sz="2400" b="1" dirty="0"/>
              <a:t> </a:t>
            </a:r>
            <a:r>
              <a:rPr lang="ru-RU" sz="2400" b="1" dirty="0" err="1" smtClean="0"/>
              <a:t>України</a:t>
            </a:r>
            <a:endParaRPr lang="ru-RU" sz="2400" b="1" dirty="0" smtClean="0"/>
          </a:p>
          <a:p>
            <a:pPr algn="ctr"/>
            <a:endParaRPr lang="ru-RU" sz="2400" b="1" dirty="0"/>
          </a:p>
          <a:p>
            <a:r>
              <a:rPr lang="ru-RU" sz="2000" dirty="0" err="1"/>
              <a:t>Стратегічне</a:t>
            </a:r>
            <a:r>
              <a:rPr lang="ru-RU" sz="2000" dirty="0"/>
              <a:t> партнерство як </a:t>
            </a:r>
            <a:r>
              <a:rPr lang="ru-RU" sz="2000" dirty="0" err="1" smtClean="0"/>
              <a:t>інструмент</a:t>
            </a:r>
            <a:r>
              <a:rPr lang="ru-RU" sz="2000" dirty="0" smtClean="0"/>
              <a:t> </a:t>
            </a:r>
            <a:r>
              <a:rPr lang="ru-RU" sz="2000" dirty="0" err="1" smtClean="0"/>
              <a:t>зовнішньої</a:t>
            </a:r>
            <a:r>
              <a:rPr lang="ru-RU" sz="2000" dirty="0" smtClean="0"/>
              <a:t> </a:t>
            </a:r>
            <a:r>
              <a:rPr lang="ru-RU" sz="2000" dirty="0" err="1"/>
              <a:t>політики</a:t>
            </a:r>
            <a:r>
              <a:rPr lang="ru-RU" sz="2000" dirty="0"/>
              <a:t> </a:t>
            </a:r>
            <a:r>
              <a:rPr lang="ru-RU" sz="2000" dirty="0" err="1"/>
              <a:t>України</a:t>
            </a:r>
            <a:r>
              <a:rPr lang="ru-RU" sz="2000" dirty="0"/>
              <a:t> </a:t>
            </a:r>
            <a:r>
              <a:rPr lang="ru-RU" sz="2000" dirty="0" err="1"/>
              <a:t>пройшло</a:t>
            </a:r>
            <a:r>
              <a:rPr lang="ru-RU" sz="2000" dirty="0"/>
              <a:t> </a:t>
            </a:r>
            <a:r>
              <a:rPr lang="ru-RU" sz="2000" b="1" i="1" dirty="0"/>
              <a:t>три </a:t>
            </a:r>
            <a:r>
              <a:rPr lang="ru-RU" sz="2000" b="1" i="1" dirty="0" err="1"/>
              <a:t>основні</a:t>
            </a:r>
            <a:r>
              <a:rPr lang="ru-RU" sz="2000" b="1" i="1" dirty="0"/>
              <a:t> </a:t>
            </a:r>
            <a:r>
              <a:rPr lang="ru-RU" sz="2000" b="1" i="1" dirty="0" err="1"/>
              <a:t>етапи</a:t>
            </a:r>
            <a:r>
              <a:rPr lang="ru-RU" sz="2000" b="1" i="1" dirty="0"/>
              <a:t> </a:t>
            </a:r>
            <a:r>
              <a:rPr lang="ru-RU" sz="2000" b="1" i="1" dirty="0" err="1"/>
              <a:t>розвитку</a:t>
            </a:r>
            <a:r>
              <a:rPr lang="ru-RU" sz="2000" i="1" dirty="0"/>
              <a:t>, </a:t>
            </a:r>
            <a:r>
              <a:rPr lang="ru-RU" sz="2000" dirty="0" err="1"/>
              <a:t>які</a:t>
            </a:r>
            <a:r>
              <a:rPr lang="ru-RU" sz="2000" dirty="0"/>
              <a:t> </a:t>
            </a:r>
            <a:r>
              <a:rPr lang="ru-RU" sz="2000" dirty="0" err="1"/>
              <a:t>послідовно</a:t>
            </a:r>
            <a:r>
              <a:rPr lang="ru-RU" sz="2000" dirty="0"/>
              <a:t> </a:t>
            </a:r>
            <a:r>
              <a:rPr lang="ru-RU" sz="2000" dirty="0" err="1"/>
              <a:t>трансформували</a:t>
            </a:r>
            <a:r>
              <a:rPr lang="ru-RU" sz="2000" dirty="0"/>
              <a:t> </a:t>
            </a:r>
            <a:r>
              <a:rPr lang="ru-RU" sz="2000" dirty="0" err="1"/>
              <a:t>його</a:t>
            </a:r>
            <a:r>
              <a:rPr lang="ru-RU" sz="2000" dirty="0"/>
              <a:t> роль у </a:t>
            </a:r>
            <a:r>
              <a:rPr lang="ru-RU" sz="2000" dirty="0" err="1"/>
              <a:t>зовнішньополітичному</a:t>
            </a:r>
            <a:r>
              <a:rPr lang="ru-RU" sz="2000" dirty="0"/>
              <a:t> </a:t>
            </a:r>
            <a:r>
              <a:rPr lang="ru-RU" sz="2000" dirty="0" err="1"/>
              <a:t>механізмі</a:t>
            </a:r>
            <a:r>
              <a:rPr lang="ru-RU" sz="2000" dirty="0"/>
              <a:t> </a:t>
            </a:r>
            <a:r>
              <a:rPr lang="ru-RU" sz="2000" dirty="0" err="1"/>
              <a:t>нашої</a:t>
            </a:r>
            <a:r>
              <a:rPr lang="ru-RU" sz="2000" dirty="0"/>
              <a:t> </a:t>
            </a:r>
            <a:r>
              <a:rPr lang="ru-RU" sz="2000" dirty="0" err="1"/>
              <a:t>держави</a:t>
            </a:r>
            <a:r>
              <a:rPr lang="ru-RU" sz="2000" dirty="0" smtClean="0"/>
              <a:t>.</a:t>
            </a:r>
          </a:p>
          <a:p>
            <a:endParaRPr lang="ru-RU" sz="2000" dirty="0"/>
          </a:p>
          <a:p>
            <a:r>
              <a:rPr lang="ru-RU" sz="2000" dirty="0"/>
              <a:t>Такими </a:t>
            </a:r>
            <a:r>
              <a:rPr lang="ru-RU" sz="2000" dirty="0" err="1"/>
              <a:t>етапами</a:t>
            </a:r>
            <a:r>
              <a:rPr lang="ru-RU" sz="2000" dirty="0"/>
              <a:t> стали:</a:t>
            </a:r>
          </a:p>
          <a:p>
            <a:pPr marL="342900" indent="-342900">
              <a:buAutoNum type="arabicParenR"/>
            </a:pPr>
            <a:r>
              <a:rPr lang="ru-RU" sz="2000" dirty="0" err="1" smtClean="0"/>
              <a:t>етап</a:t>
            </a:r>
            <a:r>
              <a:rPr lang="ru-RU" sz="2000" dirty="0" smtClean="0"/>
              <a:t> </a:t>
            </a:r>
            <a:r>
              <a:rPr lang="ru-RU" sz="2000" dirty="0" err="1"/>
              <a:t>формування</a:t>
            </a:r>
            <a:r>
              <a:rPr lang="ru-RU" sz="2000" dirty="0"/>
              <a:t> </a:t>
            </a:r>
            <a:r>
              <a:rPr lang="ru-RU" sz="2000" dirty="0" err="1"/>
              <a:t>передумов</a:t>
            </a:r>
            <a:r>
              <a:rPr lang="ru-RU" sz="2000" dirty="0"/>
              <a:t> для </a:t>
            </a:r>
            <a:r>
              <a:rPr lang="ru-RU" sz="2000" dirty="0" err="1"/>
              <a:t>використання</a:t>
            </a:r>
            <a:r>
              <a:rPr lang="ru-RU" sz="2000" dirty="0"/>
              <a:t> </a:t>
            </a:r>
            <a:r>
              <a:rPr lang="ru-RU" sz="2000" dirty="0" err="1"/>
              <a:t>інструмента</a:t>
            </a:r>
            <a:r>
              <a:rPr lang="ru-RU" sz="2000" dirty="0"/>
              <a:t> </a:t>
            </a:r>
            <a:r>
              <a:rPr lang="ru-RU" sz="2000" dirty="0" err="1"/>
              <a:t>стратегічного</a:t>
            </a:r>
            <a:r>
              <a:rPr lang="ru-RU" sz="2000" dirty="0"/>
              <a:t> партнерства в </a:t>
            </a:r>
            <a:r>
              <a:rPr lang="ru-RU" sz="2000" dirty="0" err="1"/>
              <a:t>зовнішній</a:t>
            </a:r>
            <a:r>
              <a:rPr lang="ru-RU" sz="2000" dirty="0"/>
              <a:t> </a:t>
            </a:r>
            <a:r>
              <a:rPr lang="ru-RU" sz="2000" dirty="0" err="1"/>
              <a:t>політиці</a:t>
            </a:r>
            <a:r>
              <a:rPr lang="ru-RU" sz="2000" dirty="0"/>
              <a:t> </a:t>
            </a:r>
            <a:r>
              <a:rPr lang="ru-RU" sz="2000" dirty="0" err="1"/>
              <a:t>України</a:t>
            </a:r>
            <a:r>
              <a:rPr lang="ru-RU" sz="2000" dirty="0"/>
              <a:t> (</a:t>
            </a:r>
            <a:r>
              <a:rPr lang="ru-RU" sz="2000" i="1" dirty="0"/>
              <a:t>перша половина 1990-х </a:t>
            </a:r>
            <a:r>
              <a:rPr lang="ru-RU" sz="2000" i="1" dirty="0" err="1"/>
              <a:t>років</a:t>
            </a:r>
            <a:r>
              <a:rPr lang="ru-RU" sz="2000" dirty="0" smtClean="0"/>
              <a:t>);</a:t>
            </a:r>
          </a:p>
          <a:p>
            <a:pPr marL="342900" indent="-342900">
              <a:buAutoNum type="arabicParenR"/>
            </a:pPr>
            <a:endParaRPr lang="ru-RU" sz="2000" dirty="0"/>
          </a:p>
          <a:p>
            <a:r>
              <a:rPr lang="ru-RU" sz="2000" dirty="0"/>
              <a:t>2) </a:t>
            </a:r>
            <a:r>
              <a:rPr lang="ru-RU" sz="2000" dirty="0" err="1"/>
              <a:t>етап</a:t>
            </a:r>
            <a:r>
              <a:rPr lang="ru-RU" sz="2000" dirty="0"/>
              <a:t> </a:t>
            </a:r>
            <a:r>
              <a:rPr lang="ru-RU" sz="2000" dirty="0" err="1"/>
              <a:t>становлення</a:t>
            </a:r>
            <a:r>
              <a:rPr lang="ru-RU" sz="2000" dirty="0"/>
              <a:t> </a:t>
            </a:r>
            <a:r>
              <a:rPr lang="ru-RU" sz="2000" dirty="0" err="1"/>
              <a:t>стратегічного</a:t>
            </a:r>
            <a:r>
              <a:rPr lang="ru-RU" sz="2000" dirty="0"/>
              <a:t> </a:t>
            </a:r>
            <a:r>
              <a:rPr lang="ru-RU" sz="2000" dirty="0" smtClean="0"/>
              <a:t>партнерства як </a:t>
            </a:r>
            <a:r>
              <a:rPr lang="ru-RU" sz="2000" dirty="0" err="1"/>
              <a:t>інструмента</a:t>
            </a:r>
            <a:r>
              <a:rPr lang="ru-RU" sz="2000" dirty="0"/>
              <a:t> </a:t>
            </a:r>
            <a:r>
              <a:rPr lang="ru-RU" sz="2000" dirty="0" err="1"/>
              <a:t>розвитку</a:t>
            </a:r>
            <a:r>
              <a:rPr lang="ru-RU" sz="2000" dirty="0"/>
              <a:t> </a:t>
            </a:r>
            <a:r>
              <a:rPr lang="ru-RU" sz="2000" dirty="0" err="1"/>
              <a:t>відносин</a:t>
            </a:r>
            <a:r>
              <a:rPr lang="ru-RU" sz="2000" dirty="0"/>
              <a:t> з державами </a:t>
            </a:r>
            <a:r>
              <a:rPr lang="ru-RU" sz="2000" dirty="0" err="1"/>
              <a:t>світу</a:t>
            </a:r>
            <a:r>
              <a:rPr lang="ru-RU" sz="2000" dirty="0"/>
              <a:t> </a:t>
            </a:r>
            <a:r>
              <a:rPr lang="ru-RU" sz="2000" i="1" dirty="0"/>
              <a:t>(друга половина 1990-х </a:t>
            </a:r>
            <a:r>
              <a:rPr lang="ru-RU" sz="2000" i="1" dirty="0" err="1"/>
              <a:t>років</a:t>
            </a:r>
            <a:r>
              <a:rPr lang="ru-RU" sz="2000" i="1" dirty="0" smtClean="0"/>
              <a:t>);</a:t>
            </a:r>
          </a:p>
          <a:p>
            <a:endParaRPr lang="ru-RU" sz="2000" i="1" dirty="0"/>
          </a:p>
          <a:p>
            <a:r>
              <a:rPr lang="ru-RU" sz="2000" dirty="0"/>
              <a:t>3) </a:t>
            </a:r>
            <a:r>
              <a:rPr lang="ru-RU" sz="2000" dirty="0" err="1"/>
              <a:t>етап</a:t>
            </a:r>
            <a:r>
              <a:rPr lang="ru-RU" sz="2000" dirty="0"/>
              <a:t> </a:t>
            </a:r>
            <a:r>
              <a:rPr lang="ru-RU" sz="2000" dirty="0" err="1"/>
              <a:t>верифікації</a:t>
            </a:r>
            <a:r>
              <a:rPr lang="ru-RU" sz="2000" dirty="0"/>
              <a:t> </a:t>
            </a:r>
            <a:r>
              <a:rPr lang="ru-RU" sz="2000" dirty="0" err="1"/>
              <a:t>відносин</a:t>
            </a:r>
            <a:r>
              <a:rPr lang="ru-RU" sz="2000" dirty="0"/>
              <a:t> </a:t>
            </a:r>
            <a:r>
              <a:rPr lang="ru-RU" sz="2000" dirty="0" err="1" smtClean="0"/>
              <a:t>стратегічного</a:t>
            </a:r>
            <a:r>
              <a:rPr lang="ru-RU" sz="2000" dirty="0" smtClean="0"/>
              <a:t> партнерства</a:t>
            </a:r>
            <a:r>
              <a:rPr lang="ru-RU" sz="2000" dirty="0"/>
              <a:t>, “</a:t>
            </a:r>
            <a:r>
              <a:rPr lang="ru-RU" sz="2000" dirty="0" err="1"/>
              <a:t>відсіювання</a:t>
            </a:r>
            <a:r>
              <a:rPr lang="ru-RU" sz="2000" dirty="0"/>
              <a:t>” тих з них, </a:t>
            </a:r>
            <a:r>
              <a:rPr lang="ru-RU" sz="2000" dirty="0" err="1"/>
              <a:t>які</a:t>
            </a:r>
            <a:r>
              <a:rPr lang="ru-RU" sz="2000" dirty="0"/>
              <a:t> </a:t>
            </a:r>
            <a:r>
              <a:rPr lang="ru-RU" sz="2000" dirty="0" smtClean="0"/>
              <a:t>не </a:t>
            </a:r>
            <a:r>
              <a:rPr lang="ru-RU" sz="2000" dirty="0" err="1" smtClean="0"/>
              <a:t>знайшли</a:t>
            </a:r>
            <a:r>
              <a:rPr lang="ru-RU" sz="2000" dirty="0"/>
              <a:t> </a:t>
            </a:r>
            <a:r>
              <a:rPr lang="ru-RU" sz="2000" dirty="0" err="1" smtClean="0"/>
              <a:t>підтвердженя</a:t>
            </a:r>
            <a:r>
              <a:rPr lang="ru-RU" sz="2000" dirty="0" smtClean="0"/>
              <a:t> </a:t>
            </a:r>
            <a:r>
              <a:rPr lang="ru-RU" sz="2000" dirty="0"/>
              <a:t>в </a:t>
            </a:r>
            <a:r>
              <a:rPr lang="ru-RU" sz="2000" dirty="0" err="1"/>
              <a:t>реальній</a:t>
            </a:r>
            <a:r>
              <a:rPr lang="ru-RU" sz="2000" dirty="0"/>
              <a:t> </a:t>
            </a:r>
            <a:r>
              <a:rPr lang="ru-RU" sz="2000" dirty="0" err="1"/>
              <a:t>практиці</a:t>
            </a:r>
            <a:r>
              <a:rPr lang="ru-RU" sz="2000" dirty="0"/>
              <a:t> (</a:t>
            </a:r>
            <a:r>
              <a:rPr lang="ru-RU" sz="2000" i="1" dirty="0" err="1"/>
              <a:t>після</a:t>
            </a:r>
            <a:r>
              <a:rPr lang="ru-RU" sz="2000" i="1" dirty="0"/>
              <a:t> 2000 ро</a:t>
            </a:r>
            <a:r>
              <a:rPr lang="ru-RU" sz="2000" dirty="0"/>
              <a:t>ку). </a:t>
            </a:r>
            <a:endParaRPr lang="uk-UA" sz="2000" dirty="0"/>
          </a:p>
        </p:txBody>
      </p:sp>
    </p:spTree>
    <p:extLst>
      <p:ext uri="{BB962C8B-B14F-4D97-AF65-F5344CB8AC3E}">
        <p14:creationId xmlns:p14="http://schemas.microsoft.com/office/powerpoint/2010/main" val="302408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891" y="627017"/>
            <a:ext cx="10959737" cy="5478423"/>
          </a:xfrm>
          <a:prstGeom prst="rect">
            <a:avLst/>
          </a:prstGeom>
          <a:solidFill>
            <a:schemeClr val="accent5">
              <a:lumMod val="20000"/>
              <a:lumOff val="80000"/>
            </a:schemeClr>
          </a:solidFill>
        </p:spPr>
        <p:txBody>
          <a:bodyPr wrap="square">
            <a:spAutoFit/>
          </a:bodyPr>
          <a:lstStyle/>
          <a:p>
            <a:pPr algn="ctr"/>
            <a:r>
              <a:rPr lang="ru-RU" sz="2400" b="1" dirty="0" smtClean="0"/>
              <a:t>Перший </a:t>
            </a:r>
            <a:r>
              <a:rPr lang="ru-RU" sz="2400" b="1" dirty="0" err="1" smtClean="0"/>
              <a:t>етап</a:t>
            </a:r>
            <a:r>
              <a:rPr lang="ru-RU" sz="2400" b="1" dirty="0" smtClean="0"/>
              <a:t> </a:t>
            </a:r>
          </a:p>
          <a:p>
            <a:pPr algn="ctr"/>
            <a:endParaRPr lang="ru-RU" sz="2000" b="1" dirty="0" smtClean="0"/>
          </a:p>
          <a:p>
            <a:pPr algn="just"/>
            <a:r>
              <a:rPr lang="ru-RU" sz="2000" dirty="0" smtClean="0"/>
              <a:t>	</a:t>
            </a:r>
            <a:r>
              <a:rPr lang="ru-RU" sz="2400" i="1" dirty="0" smtClean="0"/>
              <a:t>На </a:t>
            </a:r>
            <a:r>
              <a:rPr lang="ru-RU" sz="2400" i="1" dirty="0" err="1"/>
              <a:t>першому</a:t>
            </a:r>
            <a:r>
              <a:rPr lang="ru-RU" sz="2400" i="1" dirty="0"/>
              <a:t> </a:t>
            </a:r>
            <a:r>
              <a:rPr lang="ru-RU" sz="2400" i="1" dirty="0" err="1"/>
              <a:t>етапі</a:t>
            </a:r>
            <a:r>
              <a:rPr lang="ru-RU" sz="2400" i="1" dirty="0"/>
              <a:t>, </a:t>
            </a:r>
            <a:r>
              <a:rPr lang="ru-RU" sz="2400" i="1" dirty="0" err="1"/>
              <a:t>який</a:t>
            </a:r>
            <a:r>
              <a:rPr lang="ru-RU" sz="2400" i="1" dirty="0"/>
              <a:t> </a:t>
            </a:r>
            <a:r>
              <a:rPr lang="ru-RU" sz="2400" i="1" dirty="0" err="1"/>
              <a:t>тривав</a:t>
            </a:r>
            <a:r>
              <a:rPr lang="ru-RU" sz="2400" i="1" dirty="0"/>
              <a:t> у </a:t>
            </a:r>
            <a:r>
              <a:rPr lang="ru-RU" sz="2400" i="1" dirty="0" err="1"/>
              <a:t>першій</a:t>
            </a:r>
            <a:r>
              <a:rPr lang="ru-RU" sz="2400" i="1" dirty="0"/>
              <a:t> </a:t>
            </a:r>
            <a:r>
              <a:rPr lang="ru-RU" sz="2400" i="1" dirty="0" err="1"/>
              <a:t>половині</a:t>
            </a:r>
            <a:r>
              <a:rPr lang="ru-RU" sz="2400" i="1" dirty="0"/>
              <a:t> 1990-х </a:t>
            </a:r>
            <a:r>
              <a:rPr lang="ru-RU" sz="2400" i="1" dirty="0" err="1"/>
              <a:t>років</a:t>
            </a:r>
            <a:r>
              <a:rPr lang="ru-RU" sz="2400" i="1" dirty="0"/>
              <a:t>, </a:t>
            </a:r>
            <a:r>
              <a:rPr lang="ru-RU" sz="2400" i="1" dirty="0" err="1"/>
              <a:t>стратегічне</a:t>
            </a:r>
            <a:r>
              <a:rPr lang="ru-RU" sz="2400" i="1" dirty="0"/>
              <a:t> партнерство </a:t>
            </a:r>
            <a:r>
              <a:rPr lang="ru-RU" sz="2400" i="1" dirty="0" err="1"/>
              <a:t>з’явилося</a:t>
            </a:r>
            <a:r>
              <a:rPr lang="ru-RU" sz="2400" i="1" dirty="0"/>
              <a:t> на концептуальному </a:t>
            </a:r>
            <a:r>
              <a:rPr lang="ru-RU" sz="2400" i="1" dirty="0" err="1"/>
              <a:t>рівні</a:t>
            </a:r>
            <a:r>
              <a:rPr lang="ru-RU" sz="2400" i="1" dirty="0"/>
              <a:t>, але не почало </a:t>
            </a:r>
            <a:r>
              <a:rPr lang="ru-RU" sz="2400" i="1" dirty="0" err="1"/>
              <a:t>застосовуватись</a:t>
            </a:r>
            <a:r>
              <a:rPr lang="ru-RU" sz="2400" i="1" dirty="0"/>
              <a:t> на </a:t>
            </a:r>
            <a:r>
              <a:rPr lang="ru-RU" sz="2400" i="1" dirty="0" err="1"/>
              <a:t>практиці</a:t>
            </a:r>
            <a:r>
              <a:rPr lang="ru-RU" sz="2400" i="1" dirty="0" smtClean="0"/>
              <a:t>.</a:t>
            </a:r>
          </a:p>
          <a:p>
            <a:pPr algn="just"/>
            <a:endParaRPr lang="ru-RU" sz="2000" dirty="0" smtClean="0"/>
          </a:p>
          <a:p>
            <a:pPr algn="just"/>
            <a:r>
              <a:rPr lang="ru-RU" sz="2000" dirty="0"/>
              <a:t>	</a:t>
            </a:r>
            <a:r>
              <a:rPr lang="ru-RU" sz="2000" dirty="0" smtClean="0"/>
              <a:t>Проголосивши</a:t>
            </a:r>
            <a:r>
              <a:rPr lang="ru-RU" sz="2000" dirty="0"/>
              <a:t>, </a:t>
            </a:r>
            <a:r>
              <a:rPr lang="ru-RU" sz="2000" dirty="0" err="1"/>
              <a:t>відповідно</a:t>
            </a:r>
            <a:r>
              <a:rPr lang="ru-RU" sz="2000" dirty="0"/>
              <a:t> до </a:t>
            </a:r>
            <a:r>
              <a:rPr lang="ru-RU" sz="2000" dirty="0" err="1"/>
              <a:t>Декларації</a:t>
            </a:r>
            <a:r>
              <a:rPr lang="ru-RU" sz="2000" dirty="0"/>
              <a:t> </a:t>
            </a:r>
            <a:r>
              <a:rPr lang="ru-RU" sz="2000" dirty="0" smtClean="0"/>
              <a:t>про </a:t>
            </a:r>
            <a:r>
              <a:rPr lang="ru-RU" sz="2000" dirty="0" err="1" smtClean="0"/>
              <a:t>державний</a:t>
            </a:r>
            <a:r>
              <a:rPr lang="ru-RU" sz="2000" dirty="0" smtClean="0"/>
              <a:t> </a:t>
            </a:r>
            <a:r>
              <a:rPr lang="ru-RU" sz="2000" dirty="0" err="1"/>
              <a:t>суверенітет</a:t>
            </a:r>
            <a:r>
              <a:rPr lang="ru-RU" sz="2000" dirty="0"/>
              <a:t>, </a:t>
            </a:r>
            <a:r>
              <a:rPr lang="ru-RU" sz="2000" dirty="0" err="1"/>
              <a:t>прагнення</a:t>
            </a:r>
            <a:r>
              <a:rPr lang="ru-RU" sz="2000" dirty="0"/>
              <a:t> набути статусу </a:t>
            </a:r>
            <a:r>
              <a:rPr lang="ru-RU" sz="2000" dirty="0" err="1"/>
              <a:t>нейтральної</a:t>
            </a:r>
            <a:r>
              <a:rPr lang="ru-RU" sz="2000" dirty="0"/>
              <a:t> та </a:t>
            </a:r>
            <a:r>
              <a:rPr lang="ru-RU" sz="2000" dirty="0" err="1"/>
              <a:t>позаблокової</a:t>
            </a:r>
            <a:r>
              <a:rPr lang="ru-RU" sz="2000" dirty="0"/>
              <a:t> </a:t>
            </a:r>
            <a:r>
              <a:rPr lang="ru-RU" sz="2000" dirty="0" err="1"/>
              <a:t>держави</a:t>
            </a:r>
            <a:r>
              <a:rPr lang="ru-RU" sz="2000" dirty="0"/>
              <a:t>, </a:t>
            </a:r>
            <a:r>
              <a:rPr lang="ru-RU" sz="2000" dirty="0" err="1"/>
              <a:t>Україна</a:t>
            </a:r>
            <a:r>
              <a:rPr lang="ru-RU" sz="2000" dirty="0"/>
              <a:t> </a:t>
            </a:r>
            <a:r>
              <a:rPr lang="ru-RU" sz="2000" dirty="0" err="1"/>
              <a:t>водночас</a:t>
            </a:r>
            <a:r>
              <a:rPr lang="ru-RU" sz="2000" dirty="0"/>
              <a:t> </a:t>
            </a:r>
            <a:r>
              <a:rPr lang="ru-RU" sz="2000" dirty="0" err="1"/>
              <a:t>усвідомлювала</a:t>
            </a:r>
            <a:r>
              <a:rPr lang="ru-RU" sz="2000" dirty="0"/>
              <a:t> </a:t>
            </a:r>
            <a:r>
              <a:rPr lang="ru-RU" sz="2000" dirty="0" err="1" smtClean="0"/>
              <a:t>необхідність</a:t>
            </a:r>
            <a:r>
              <a:rPr lang="ru-RU" sz="2000" dirty="0" smtClean="0"/>
              <a:t> </a:t>
            </a:r>
            <a:r>
              <a:rPr lang="ru-RU" sz="2000" dirty="0" err="1" smtClean="0"/>
              <a:t>створення</a:t>
            </a:r>
            <a:r>
              <a:rPr lang="ru-RU" sz="2000" dirty="0" smtClean="0"/>
              <a:t> </a:t>
            </a:r>
            <a:r>
              <a:rPr lang="ru-RU" sz="2000" dirty="0" err="1"/>
              <a:t>надійних</a:t>
            </a:r>
            <a:r>
              <a:rPr lang="ru-RU" sz="2000" dirty="0"/>
              <a:t> </a:t>
            </a:r>
            <a:r>
              <a:rPr lang="ru-RU" sz="2000" dirty="0" err="1"/>
              <a:t>механізмів</a:t>
            </a:r>
            <a:r>
              <a:rPr lang="ru-RU" sz="2000" dirty="0"/>
              <a:t> та </a:t>
            </a:r>
            <a:r>
              <a:rPr lang="ru-RU" sz="2000" dirty="0" err="1" smtClean="0"/>
              <a:t>інструментів</a:t>
            </a:r>
            <a:r>
              <a:rPr lang="ru-RU" sz="2000" dirty="0" smtClean="0"/>
              <a:t> </a:t>
            </a:r>
            <a:r>
              <a:rPr lang="ru-RU" sz="2000" dirty="0" err="1" smtClean="0"/>
              <a:t>забезпечення</a:t>
            </a:r>
            <a:r>
              <a:rPr lang="ru-RU" sz="2000" dirty="0" smtClean="0"/>
              <a:t> </a:t>
            </a:r>
            <a:r>
              <a:rPr lang="ru-RU" sz="2000" dirty="0" err="1"/>
              <a:t>власної</a:t>
            </a:r>
            <a:r>
              <a:rPr lang="ru-RU" sz="2000" dirty="0"/>
              <a:t> </a:t>
            </a:r>
            <a:r>
              <a:rPr lang="ru-RU" sz="2000" dirty="0" err="1"/>
              <a:t>національної</a:t>
            </a:r>
            <a:r>
              <a:rPr lang="ru-RU" sz="2000" dirty="0"/>
              <a:t> </a:t>
            </a:r>
            <a:r>
              <a:rPr lang="ru-RU" sz="2000" dirty="0" err="1"/>
              <a:t>безпеки</a:t>
            </a:r>
            <a:r>
              <a:rPr lang="ru-RU" sz="2000" dirty="0" smtClean="0"/>
              <a:t>.</a:t>
            </a:r>
          </a:p>
          <a:p>
            <a:pPr algn="just"/>
            <a:endParaRPr lang="ru-RU" sz="2000" dirty="0"/>
          </a:p>
          <a:p>
            <a:pPr algn="just"/>
            <a:r>
              <a:rPr lang="ru-RU" sz="2000" dirty="0" smtClean="0"/>
              <a:t>	В </a:t>
            </a:r>
            <a:r>
              <a:rPr lang="ru-RU" sz="2000" dirty="0" err="1"/>
              <a:t>ухвалених</a:t>
            </a:r>
            <a:r>
              <a:rPr lang="ru-RU" sz="2000" dirty="0"/>
              <a:t> </a:t>
            </a:r>
            <a:r>
              <a:rPr lang="ru-RU" sz="2000" i="1" dirty="0"/>
              <a:t>2 </a:t>
            </a:r>
            <a:r>
              <a:rPr lang="ru-RU" sz="2000" i="1" dirty="0" err="1"/>
              <a:t>липня</a:t>
            </a:r>
            <a:r>
              <a:rPr lang="ru-RU" sz="2000" i="1" dirty="0"/>
              <a:t> 1993 року Верховною Радою </a:t>
            </a:r>
            <a:r>
              <a:rPr lang="ru-RU" sz="2000" i="1" dirty="0" err="1"/>
              <a:t>України</a:t>
            </a:r>
            <a:r>
              <a:rPr lang="ru-RU" sz="2000" i="1" dirty="0"/>
              <a:t> “</a:t>
            </a:r>
            <a:r>
              <a:rPr lang="ru-RU" sz="2000" i="1" dirty="0" err="1"/>
              <a:t>Основних</a:t>
            </a:r>
            <a:r>
              <a:rPr lang="ru-RU" sz="2000" i="1" dirty="0"/>
              <a:t> </a:t>
            </a:r>
            <a:r>
              <a:rPr lang="ru-RU" sz="2000" i="1" dirty="0" err="1"/>
              <a:t>напрямах</a:t>
            </a:r>
            <a:r>
              <a:rPr lang="ru-RU" sz="2000" i="1" dirty="0"/>
              <a:t> </a:t>
            </a:r>
            <a:r>
              <a:rPr lang="ru-RU" sz="2000" i="1" dirty="0" err="1"/>
              <a:t>зовнішньої</a:t>
            </a:r>
            <a:endParaRPr lang="ru-RU" sz="2000" i="1" dirty="0"/>
          </a:p>
          <a:p>
            <a:pPr algn="just"/>
            <a:r>
              <a:rPr lang="ru-RU" sz="2000" i="1" dirty="0" err="1"/>
              <a:t>політики</a:t>
            </a:r>
            <a:r>
              <a:rPr lang="ru-RU" sz="2000" i="1" dirty="0"/>
              <a:t> </a:t>
            </a:r>
            <a:r>
              <a:rPr lang="ru-RU" sz="2000" i="1" dirty="0" err="1"/>
              <a:t>України</a:t>
            </a:r>
            <a:r>
              <a:rPr lang="ru-RU" sz="2000" i="1" dirty="0"/>
              <a:t>” </a:t>
            </a:r>
            <a:r>
              <a:rPr lang="ru-RU" sz="2000" i="1" dirty="0" err="1"/>
              <a:t>вперше</a:t>
            </a:r>
            <a:r>
              <a:rPr lang="ru-RU" sz="2000" i="1" dirty="0"/>
              <a:t> </a:t>
            </a:r>
            <a:r>
              <a:rPr lang="ru-RU" sz="2000" i="1" dirty="0" err="1"/>
              <a:t>юридично</a:t>
            </a:r>
            <a:r>
              <a:rPr lang="ru-RU" sz="2000" i="1" dirty="0"/>
              <a:t> </a:t>
            </a:r>
            <a:r>
              <a:rPr lang="ru-RU" sz="2000" i="1" dirty="0" err="1" smtClean="0"/>
              <a:t>було</a:t>
            </a:r>
            <a:r>
              <a:rPr lang="ru-RU" sz="2000" i="1" dirty="0" smtClean="0"/>
              <a:t> </a:t>
            </a:r>
            <a:r>
              <a:rPr lang="ru-RU" sz="2000" i="1" dirty="0" err="1" smtClean="0"/>
              <a:t>закріплено</a:t>
            </a:r>
            <a:r>
              <a:rPr lang="ru-RU" sz="2000" i="1" dirty="0" smtClean="0"/>
              <a:t> </a:t>
            </a:r>
            <a:r>
              <a:rPr lang="ru-RU" sz="2000" i="1" dirty="0" err="1"/>
              <a:t>існування</a:t>
            </a:r>
            <a:r>
              <a:rPr lang="ru-RU" sz="2000" i="1" dirty="0"/>
              <a:t> </a:t>
            </a:r>
            <a:r>
              <a:rPr lang="ru-RU" sz="2000" i="1" dirty="0" err="1"/>
              <a:t>інструмента</a:t>
            </a:r>
            <a:r>
              <a:rPr lang="ru-RU" sz="2000" i="1" dirty="0"/>
              <a:t> </a:t>
            </a:r>
            <a:r>
              <a:rPr lang="ru-RU" sz="2000" i="1" dirty="0" err="1" smtClean="0"/>
              <a:t>стратегічного</a:t>
            </a:r>
            <a:r>
              <a:rPr lang="ru-RU" sz="2000" i="1" dirty="0" smtClean="0"/>
              <a:t> партнерства</a:t>
            </a:r>
            <a:r>
              <a:rPr lang="ru-RU" sz="2000" dirty="0"/>
              <a:t>. </a:t>
            </a:r>
            <a:r>
              <a:rPr lang="ru-RU" sz="2000" dirty="0" err="1"/>
              <a:t>Цей</a:t>
            </a:r>
            <a:r>
              <a:rPr lang="ru-RU" sz="2000" dirty="0"/>
              <a:t> </a:t>
            </a:r>
            <a:r>
              <a:rPr lang="ru-RU" sz="2000" dirty="0" err="1"/>
              <a:t>інструмент</a:t>
            </a:r>
            <a:r>
              <a:rPr lang="ru-RU" sz="2000" dirty="0"/>
              <a:t>, </a:t>
            </a:r>
            <a:r>
              <a:rPr lang="ru-RU" sz="2000" dirty="0" err="1"/>
              <a:t>відповідно</a:t>
            </a:r>
            <a:r>
              <a:rPr lang="ru-RU" sz="2000" dirty="0"/>
              <a:t> до </a:t>
            </a:r>
            <a:r>
              <a:rPr lang="ru-RU" sz="2000" dirty="0" err="1"/>
              <a:t>Основних</a:t>
            </a:r>
            <a:r>
              <a:rPr lang="ru-RU" sz="2000" dirty="0"/>
              <a:t> </a:t>
            </a:r>
            <a:r>
              <a:rPr lang="ru-RU" sz="2000" dirty="0" err="1"/>
              <a:t>напрямків</a:t>
            </a:r>
            <a:r>
              <a:rPr lang="ru-RU" sz="2000" dirty="0"/>
              <a:t>, у першу </a:t>
            </a:r>
            <a:r>
              <a:rPr lang="ru-RU" sz="2000" dirty="0" err="1"/>
              <a:t>чергу</a:t>
            </a:r>
            <a:r>
              <a:rPr lang="ru-RU" sz="2000" dirty="0"/>
              <a:t> </a:t>
            </a:r>
            <a:r>
              <a:rPr lang="ru-RU" sz="2000" dirty="0" err="1"/>
              <a:t>мав</a:t>
            </a:r>
            <a:r>
              <a:rPr lang="ru-RU" sz="2000" dirty="0"/>
              <a:t> </a:t>
            </a:r>
            <a:r>
              <a:rPr lang="ru-RU" sz="2000" dirty="0" err="1"/>
              <a:t>використовуватись</a:t>
            </a:r>
            <a:r>
              <a:rPr lang="ru-RU" sz="2000" dirty="0"/>
              <a:t> </a:t>
            </a:r>
            <a:r>
              <a:rPr lang="ru-RU" sz="2000" dirty="0" err="1"/>
              <a:t>Україною</a:t>
            </a:r>
            <a:r>
              <a:rPr lang="ru-RU" sz="2000" dirty="0"/>
              <a:t> у </a:t>
            </a:r>
            <a:r>
              <a:rPr lang="ru-RU" sz="2000" dirty="0" err="1"/>
              <a:t>відносинах</a:t>
            </a:r>
            <a:r>
              <a:rPr lang="ru-RU" sz="2000" dirty="0"/>
              <a:t> </a:t>
            </a:r>
            <a:r>
              <a:rPr lang="ru-RU" sz="2000" dirty="0" smtClean="0"/>
              <a:t>з державами-</a:t>
            </a:r>
            <a:r>
              <a:rPr lang="ru-RU" sz="2000" dirty="0" err="1" smtClean="0"/>
              <a:t>сусідами</a:t>
            </a:r>
            <a:r>
              <a:rPr lang="ru-RU" sz="2000" dirty="0" smtClean="0"/>
              <a:t> </a:t>
            </a:r>
            <a:r>
              <a:rPr lang="ru-RU" sz="2000" dirty="0"/>
              <a:t>(</a:t>
            </a:r>
            <a:r>
              <a:rPr lang="ru-RU" sz="2000" dirty="0" err="1"/>
              <a:t>усі</a:t>
            </a:r>
            <a:r>
              <a:rPr lang="ru-RU" sz="2000" dirty="0"/>
              <a:t> вони </a:t>
            </a:r>
            <a:r>
              <a:rPr lang="ru-RU" sz="2000" dirty="0" err="1"/>
              <a:t>були</a:t>
            </a:r>
            <a:r>
              <a:rPr lang="ru-RU" sz="2000" dirty="0"/>
              <a:t> </a:t>
            </a:r>
            <a:r>
              <a:rPr lang="ru-RU" sz="2000" dirty="0" err="1"/>
              <a:t>названі</a:t>
            </a:r>
            <a:r>
              <a:rPr lang="ru-RU" sz="2000" dirty="0"/>
              <a:t> </a:t>
            </a:r>
            <a:r>
              <a:rPr lang="ru-RU" sz="2000" dirty="0" err="1" smtClean="0"/>
              <a:t>стратегічними</a:t>
            </a:r>
            <a:r>
              <a:rPr lang="ru-RU" sz="2000" dirty="0" smtClean="0"/>
              <a:t> партнерами </a:t>
            </a:r>
            <a:r>
              <a:rPr lang="ru-RU" sz="2000" dirty="0" err="1"/>
              <a:t>України</a:t>
            </a:r>
            <a:r>
              <a:rPr lang="ru-RU" sz="2000" dirty="0"/>
              <a:t>) та державами-членами </a:t>
            </a:r>
            <a:r>
              <a:rPr lang="ru-RU" sz="2000" dirty="0" smtClean="0"/>
              <a:t>ЄС та </a:t>
            </a:r>
            <a:r>
              <a:rPr lang="ru-RU" sz="2000" dirty="0"/>
              <a:t>НАТО (з ними </a:t>
            </a:r>
            <a:r>
              <a:rPr lang="ru-RU" sz="2000" dirty="0" err="1"/>
              <a:t>мали</a:t>
            </a:r>
            <a:r>
              <a:rPr lang="ru-RU" sz="2000" dirty="0"/>
              <a:t> </a:t>
            </a:r>
            <a:r>
              <a:rPr lang="ru-RU" sz="2000" dirty="0" err="1"/>
              <a:t>підтримуватись</a:t>
            </a:r>
            <a:r>
              <a:rPr lang="ru-RU" sz="2000" dirty="0"/>
              <a:t> “</a:t>
            </a:r>
            <a:r>
              <a:rPr lang="ru-RU" sz="2000" dirty="0" err="1"/>
              <a:t>відносини</a:t>
            </a:r>
            <a:r>
              <a:rPr lang="ru-RU" sz="2000" dirty="0"/>
              <a:t> </a:t>
            </a:r>
            <a:r>
              <a:rPr lang="ru-RU" sz="2000" dirty="0" err="1"/>
              <a:t>політичного</a:t>
            </a:r>
            <a:r>
              <a:rPr lang="ru-RU" sz="2000" dirty="0"/>
              <a:t> та </a:t>
            </a:r>
            <a:r>
              <a:rPr lang="ru-RU" sz="2000" dirty="0" err="1"/>
              <a:t>військового</a:t>
            </a:r>
            <a:r>
              <a:rPr lang="ru-RU" sz="2000" dirty="0"/>
              <a:t> </a:t>
            </a:r>
            <a:r>
              <a:rPr lang="ru-RU" sz="2000" dirty="0" smtClean="0"/>
              <a:t>партнерства).</a:t>
            </a:r>
            <a:endParaRPr lang="ru-RU" sz="2000" dirty="0" smtClean="0"/>
          </a:p>
          <a:p>
            <a:pPr algn="just"/>
            <a:endParaRPr lang="ru-RU" sz="2000" dirty="0" smtClean="0"/>
          </a:p>
          <a:p>
            <a:pPr algn="just"/>
            <a:r>
              <a:rPr lang="ru-RU" dirty="0" smtClean="0"/>
              <a:t>	</a:t>
            </a:r>
            <a:endParaRPr lang="ru-RU" sz="2000" dirty="0" smtClean="0"/>
          </a:p>
        </p:txBody>
      </p:sp>
    </p:spTree>
    <p:extLst>
      <p:ext uri="{BB962C8B-B14F-4D97-AF65-F5344CB8AC3E}">
        <p14:creationId xmlns:p14="http://schemas.microsoft.com/office/powerpoint/2010/main" val="2918673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7829" y="627018"/>
            <a:ext cx="11051178" cy="5509200"/>
          </a:xfrm>
          <a:prstGeom prst="rect">
            <a:avLst/>
          </a:prstGeom>
          <a:solidFill>
            <a:schemeClr val="accent5">
              <a:lumMod val="20000"/>
              <a:lumOff val="80000"/>
            </a:schemeClr>
          </a:solidFill>
        </p:spPr>
        <p:txBody>
          <a:bodyPr wrap="square">
            <a:spAutoFit/>
          </a:bodyPr>
          <a:lstStyle/>
          <a:p>
            <a:pPr algn="ctr"/>
            <a:r>
              <a:rPr lang="ru-RU" sz="2400" b="1" dirty="0" err="1" smtClean="0"/>
              <a:t>Другий</a:t>
            </a:r>
            <a:r>
              <a:rPr lang="ru-RU" sz="2400" b="1" dirty="0" smtClean="0"/>
              <a:t> </a:t>
            </a:r>
            <a:r>
              <a:rPr lang="ru-RU" sz="2400" b="1" dirty="0" err="1" smtClean="0"/>
              <a:t>етап</a:t>
            </a:r>
            <a:endParaRPr lang="ru-RU" dirty="0"/>
          </a:p>
          <a:p>
            <a:pPr algn="just"/>
            <a:r>
              <a:rPr lang="ru-RU" sz="2000" dirty="0" smtClean="0"/>
              <a:t>	</a:t>
            </a:r>
          </a:p>
          <a:p>
            <a:pPr algn="just"/>
            <a:r>
              <a:rPr lang="ru-RU" sz="2000" i="1" dirty="0"/>
              <a:t>	</a:t>
            </a:r>
            <a:r>
              <a:rPr lang="ru-RU" sz="2400" i="1" dirty="0" smtClean="0"/>
              <a:t>На </a:t>
            </a:r>
            <a:r>
              <a:rPr lang="ru-RU" sz="2400" i="1" dirty="0"/>
              <a:t>другому </a:t>
            </a:r>
            <a:r>
              <a:rPr lang="ru-RU" sz="2400" i="1" dirty="0" err="1"/>
              <a:t>етапі</a:t>
            </a:r>
            <a:r>
              <a:rPr lang="ru-RU" sz="2400" i="1" dirty="0"/>
              <a:t> </a:t>
            </a:r>
            <a:r>
              <a:rPr lang="ru-RU" sz="2400" dirty="0" err="1"/>
              <a:t>розвитку</a:t>
            </a:r>
            <a:r>
              <a:rPr lang="ru-RU" sz="2400" dirty="0"/>
              <a:t> </a:t>
            </a:r>
            <a:r>
              <a:rPr lang="ru-RU" sz="2400" dirty="0" err="1"/>
              <a:t>інструмента</a:t>
            </a:r>
            <a:r>
              <a:rPr lang="ru-RU" sz="2400" dirty="0"/>
              <a:t> </a:t>
            </a:r>
            <a:r>
              <a:rPr lang="ru-RU" sz="2400" dirty="0" err="1"/>
              <a:t>стратегічного</a:t>
            </a:r>
            <a:r>
              <a:rPr lang="ru-RU" sz="2400" dirty="0"/>
              <a:t> партнерства, </a:t>
            </a:r>
            <a:r>
              <a:rPr lang="ru-RU" sz="2400" dirty="0" err="1"/>
              <a:t>який</a:t>
            </a:r>
            <a:r>
              <a:rPr lang="ru-RU" sz="2400" dirty="0"/>
              <a:t> </a:t>
            </a:r>
            <a:r>
              <a:rPr lang="ru-RU" sz="2400" dirty="0" err="1"/>
              <a:t>умовно</a:t>
            </a:r>
            <a:r>
              <a:rPr lang="ru-RU" sz="2400" dirty="0"/>
              <a:t> </a:t>
            </a:r>
            <a:r>
              <a:rPr lang="ru-RU" sz="2400" dirty="0" err="1"/>
              <a:t>можна</a:t>
            </a:r>
            <a:r>
              <a:rPr lang="ru-RU" sz="2400" dirty="0"/>
              <a:t> </a:t>
            </a:r>
            <a:r>
              <a:rPr lang="ru-RU" sz="2400" dirty="0" err="1"/>
              <a:t>окреслити</a:t>
            </a:r>
            <a:r>
              <a:rPr lang="ru-RU" sz="2400" dirty="0"/>
              <a:t> </a:t>
            </a:r>
            <a:r>
              <a:rPr lang="ru-RU" sz="2400" dirty="0" err="1"/>
              <a:t>періодом</a:t>
            </a:r>
            <a:r>
              <a:rPr lang="ru-RU" sz="2400" dirty="0"/>
              <a:t> 1994-2000 </a:t>
            </a:r>
            <a:r>
              <a:rPr lang="ru-RU" sz="2400" dirty="0" err="1"/>
              <a:t>років</a:t>
            </a:r>
            <a:r>
              <a:rPr lang="ru-RU" sz="2400" dirty="0"/>
              <a:t>, </a:t>
            </a:r>
            <a:r>
              <a:rPr lang="ru-RU" sz="2400" i="1" dirty="0" err="1"/>
              <a:t>Україна</a:t>
            </a:r>
            <a:r>
              <a:rPr lang="ru-RU" sz="2400" i="1" dirty="0"/>
              <a:t> </a:t>
            </a:r>
            <a:r>
              <a:rPr lang="ru-RU" sz="2400" i="1" dirty="0" err="1" smtClean="0"/>
              <a:t>поча</a:t>
            </a:r>
            <a:r>
              <a:rPr lang="uk-UA" sz="2400" i="1" dirty="0"/>
              <a:t>ла на практиці проголошувати стратегічне партнерство з переважною більшістю сусідів та з деякими ключовими державами світу</a:t>
            </a:r>
            <a:r>
              <a:rPr lang="uk-UA" sz="2400" i="1" dirty="0" smtClean="0"/>
              <a:t>.</a:t>
            </a:r>
            <a:endParaRPr lang="uk-UA" sz="2400" dirty="0" smtClean="0"/>
          </a:p>
          <a:p>
            <a:pPr algn="just"/>
            <a:r>
              <a:rPr lang="uk-UA" sz="2400" dirty="0"/>
              <a:t>	</a:t>
            </a:r>
            <a:r>
              <a:rPr lang="uk-UA" sz="2400" i="1" dirty="0" smtClean="0">
                <a:solidFill>
                  <a:schemeClr val="accent5">
                    <a:lumMod val="75000"/>
                  </a:schemeClr>
                </a:solidFill>
              </a:rPr>
              <a:t>Практика </a:t>
            </a:r>
            <a:r>
              <a:rPr lang="uk-UA" sz="2400" i="1" dirty="0">
                <a:solidFill>
                  <a:schemeClr val="accent5">
                    <a:lumMod val="75000"/>
                  </a:schemeClr>
                </a:solidFill>
              </a:rPr>
              <a:t>проголошення стратегічних партнерів України в період 1994-2000 </a:t>
            </a:r>
            <a:r>
              <a:rPr lang="uk-UA" sz="2400" i="1" dirty="0" smtClean="0">
                <a:solidFill>
                  <a:schemeClr val="accent5">
                    <a:lumMod val="75000"/>
                  </a:schemeClr>
                </a:solidFill>
              </a:rPr>
              <a:t>років була </a:t>
            </a:r>
            <a:r>
              <a:rPr lang="uk-UA" sz="2400" b="1" i="1" dirty="0" smtClean="0"/>
              <a:t>хаотичною. </a:t>
            </a:r>
            <a:r>
              <a:rPr lang="ru-RU" sz="2400" dirty="0"/>
              <a:t>Держава могла стати </a:t>
            </a:r>
            <a:r>
              <a:rPr lang="ru-RU" sz="2400" dirty="0" err="1"/>
              <a:t>номінальним</a:t>
            </a:r>
            <a:r>
              <a:rPr lang="ru-RU" sz="2400" dirty="0"/>
              <a:t> </a:t>
            </a:r>
            <a:r>
              <a:rPr lang="ru-RU" sz="2400" dirty="0" err="1"/>
              <a:t>стратегічним</a:t>
            </a:r>
            <a:r>
              <a:rPr lang="ru-RU" sz="2400" dirty="0"/>
              <a:t> партнером </a:t>
            </a:r>
            <a:r>
              <a:rPr lang="ru-RU" sz="2400" dirty="0" err="1"/>
              <a:t>України</a:t>
            </a:r>
            <a:r>
              <a:rPr lang="ru-RU" sz="2400" dirty="0"/>
              <a:t> </a:t>
            </a:r>
            <a:r>
              <a:rPr lang="ru-RU" sz="2400" dirty="0" err="1"/>
              <a:t>внаслідок</a:t>
            </a:r>
            <a:r>
              <a:rPr lang="ru-RU" sz="2400" dirty="0"/>
              <a:t> </a:t>
            </a:r>
            <a:r>
              <a:rPr lang="ru-RU" sz="2400" dirty="0" err="1"/>
              <a:t>закріплення</a:t>
            </a:r>
            <a:r>
              <a:rPr lang="ru-RU" sz="2400" dirty="0"/>
              <a:t> </a:t>
            </a:r>
            <a:r>
              <a:rPr lang="ru-RU" sz="2400" dirty="0" err="1" smtClean="0"/>
              <a:t>положення</a:t>
            </a:r>
            <a:r>
              <a:rPr lang="ru-RU" sz="2400" dirty="0" smtClean="0"/>
              <a:t> про </a:t>
            </a:r>
            <a:r>
              <a:rPr lang="ru-RU" sz="2400" dirty="0" err="1"/>
              <a:t>це</a:t>
            </a:r>
            <a:r>
              <a:rPr lang="ru-RU" sz="2400" dirty="0"/>
              <a:t> в </a:t>
            </a:r>
            <a:r>
              <a:rPr lang="ru-RU" sz="2400" dirty="0" err="1"/>
              <a:t>юридичному</a:t>
            </a:r>
            <a:r>
              <a:rPr lang="ru-RU" sz="2400" dirty="0"/>
              <a:t> </a:t>
            </a:r>
            <a:r>
              <a:rPr lang="ru-RU" sz="2400" dirty="0" err="1"/>
              <a:t>або</a:t>
            </a:r>
            <a:r>
              <a:rPr lang="ru-RU" sz="2400" dirty="0"/>
              <a:t> </a:t>
            </a:r>
            <a:r>
              <a:rPr lang="ru-RU" sz="2400" dirty="0" err="1"/>
              <a:t>політичному</a:t>
            </a:r>
            <a:r>
              <a:rPr lang="ru-RU" sz="2400" dirty="0"/>
              <a:t> </a:t>
            </a:r>
            <a:r>
              <a:rPr lang="ru-RU" sz="2400" dirty="0" err="1" smtClean="0"/>
              <a:t>документі</a:t>
            </a:r>
            <a:r>
              <a:rPr lang="ru-RU" sz="2400" dirty="0" smtClean="0"/>
              <a:t>, </a:t>
            </a:r>
            <a:r>
              <a:rPr lang="ru-RU" sz="2400" dirty="0" err="1" smtClean="0"/>
              <a:t>хоча</a:t>
            </a:r>
            <a:r>
              <a:rPr lang="ru-RU" sz="2400" dirty="0" smtClean="0"/>
              <a:t> </a:t>
            </a:r>
            <a:r>
              <a:rPr lang="ru-RU" sz="2400" dirty="0" err="1"/>
              <a:t>слід</a:t>
            </a:r>
            <a:r>
              <a:rPr lang="ru-RU" sz="2400" dirty="0"/>
              <a:t> </a:t>
            </a:r>
            <a:r>
              <a:rPr lang="ru-RU" sz="2400" dirty="0" err="1"/>
              <a:t>відзначити</a:t>
            </a:r>
            <a:r>
              <a:rPr lang="ru-RU" sz="2400" dirty="0"/>
              <a:t>, </a:t>
            </a:r>
            <a:r>
              <a:rPr lang="ru-RU" sz="2400" dirty="0" err="1"/>
              <a:t>що</a:t>
            </a:r>
            <a:r>
              <a:rPr lang="ru-RU" sz="2400" dirty="0"/>
              <a:t> </a:t>
            </a:r>
            <a:r>
              <a:rPr lang="ru-RU" sz="2400" dirty="0" err="1"/>
              <a:t>подібна</a:t>
            </a:r>
            <a:r>
              <a:rPr lang="ru-RU" sz="2400" dirty="0"/>
              <a:t> практика </a:t>
            </a:r>
            <a:r>
              <a:rPr lang="ru-RU" sz="2400" dirty="0" err="1"/>
              <a:t>була</a:t>
            </a:r>
            <a:r>
              <a:rPr lang="ru-RU" sz="2400" dirty="0"/>
              <a:t> </a:t>
            </a:r>
            <a:r>
              <a:rPr lang="ru-RU" sz="2400" dirty="0" smtClean="0"/>
              <a:t>в той </a:t>
            </a:r>
            <a:r>
              <a:rPr lang="ru-RU" sz="2400" dirty="0" err="1"/>
              <a:t>період</a:t>
            </a:r>
            <a:r>
              <a:rPr lang="ru-RU" sz="2400" dirty="0"/>
              <a:t> </a:t>
            </a:r>
            <a:r>
              <a:rPr lang="ru-RU" sz="2400" dirty="0" err="1"/>
              <a:t>доволі</a:t>
            </a:r>
            <a:r>
              <a:rPr lang="ru-RU" sz="2400" dirty="0"/>
              <a:t> </a:t>
            </a:r>
            <a:r>
              <a:rPr lang="ru-RU" sz="2400" dirty="0" err="1"/>
              <a:t>рідкісною</a:t>
            </a:r>
            <a:r>
              <a:rPr lang="ru-RU" sz="2400" dirty="0"/>
              <a:t>. Як правило, </a:t>
            </a:r>
            <a:r>
              <a:rPr lang="ru-RU" sz="2400" dirty="0" smtClean="0"/>
              <a:t>держава ставала </a:t>
            </a:r>
            <a:r>
              <a:rPr lang="ru-RU" sz="2400" dirty="0" err="1"/>
              <a:t>стратегічним</a:t>
            </a:r>
            <a:r>
              <a:rPr lang="ru-RU" sz="2400" dirty="0"/>
              <a:t> партнером </a:t>
            </a:r>
            <a:r>
              <a:rPr lang="ru-RU" sz="2400" dirty="0" err="1"/>
              <a:t>України</a:t>
            </a:r>
            <a:r>
              <a:rPr lang="ru-RU" sz="2400" dirty="0"/>
              <a:t> </a:t>
            </a:r>
            <a:r>
              <a:rPr lang="ru-RU" sz="2400" dirty="0" err="1"/>
              <a:t>після</a:t>
            </a:r>
            <a:r>
              <a:rPr lang="ru-RU" sz="2400" dirty="0"/>
              <a:t> </a:t>
            </a:r>
            <a:r>
              <a:rPr lang="ru-RU" sz="2400" dirty="0" err="1"/>
              <a:t>усних</a:t>
            </a:r>
            <a:r>
              <a:rPr lang="ru-RU" sz="2400" dirty="0"/>
              <a:t> </a:t>
            </a:r>
            <a:r>
              <a:rPr lang="ru-RU" sz="2400" dirty="0" err="1"/>
              <a:t>заяв</a:t>
            </a:r>
            <a:r>
              <a:rPr lang="ru-RU" sz="2400" dirty="0"/>
              <a:t> </a:t>
            </a:r>
            <a:r>
              <a:rPr lang="ru-RU" sz="2400" dirty="0" err="1"/>
              <a:t>вищих</a:t>
            </a:r>
            <a:r>
              <a:rPr lang="ru-RU" sz="2400" dirty="0"/>
              <a:t> </a:t>
            </a:r>
            <a:r>
              <a:rPr lang="ru-RU" sz="2400" dirty="0" err="1"/>
              <a:t>посадових</a:t>
            </a:r>
            <a:r>
              <a:rPr lang="ru-RU" sz="2400" dirty="0"/>
              <a:t> </a:t>
            </a:r>
            <a:r>
              <a:rPr lang="ru-RU" sz="2400" dirty="0" err="1"/>
              <a:t>осіб</a:t>
            </a:r>
            <a:r>
              <a:rPr lang="ru-RU" sz="2400" dirty="0"/>
              <a:t> </a:t>
            </a:r>
            <a:r>
              <a:rPr lang="ru-RU" sz="2400" dirty="0" err="1"/>
              <a:t>України</a:t>
            </a:r>
            <a:r>
              <a:rPr lang="ru-RU" sz="2400" dirty="0"/>
              <a:t> за </a:t>
            </a:r>
            <a:r>
              <a:rPr lang="ru-RU" sz="2400" dirty="0" err="1" smtClean="0"/>
              <a:t>підсумками</a:t>
            </a:r>
            <a:r>
              <a:rPr lang="ru-RU" sz="2400" dirty="0" smtClean="0"/>
              <a:t> </a:t>
            </a:r>
            <a:r>
              <a:rPr lang="ru-RU" sz="2400" dirty="0" err="1" smtClean="0"/>
              <a:t>відповідних</a:t>
            </a:r>
            <a:r>
              <a:rPr lang="ru-RU" sz="2400" dirty="0" smtClean="0"/>
              <a:t> </a:t>
            </a:r>
            <a:r>
              <a:rPr lang="ru-RU" sz="2400" dirty="0" err="1"/>
              <a:t>двосторонніх</a:t>
            </a:r>
            <a:r>
              <a:rPr lang="ru-RU" sz="2400" dirty="0"/>
              <a:t> </a:t>
            </a:r>
            <a:r>
              <a:rPr lang="ru-RU" sz="2400" dirty="0" err="1"/>
              <a:t>візитів</a:t>
            </a:r>
            <a:r>
              <a:rPr lang="ru-RU" sz="2400" dirty="0"/>
              <a:t>. За </a:t>
            </a:r>
            <a:r>
              <a:rPr lang="ru-RU" sz="2400" dirty="0" err="1" smtClean="0"/>
              <a:t>різними</a:t>
            </a:r>
            <a:r>
              <a:rPr lang="ru-RU" sz="2400" dirty="0" smtClean="0"/>
              <a:t> </a:t>
            </a:r>
            <a:r>
              <a:rPr lang="ru-RU" sz="2400" dirty="0" err="1" smtClean="0"/>
              <a:t>оцінками</a:t>
            </a:r>
            <a:r>
              <a:rPr lang="ru-RU" sz="2400" dirty="0"/>
              <a:t>, за </a:t>
            </a:r>
            <a:r>
              <a:rPr lang="ru-RU" sz="2400" dirty="0" err="1"/>
              <a:t>цей</a:t>
            </a:r>
            <a:r>
              <a:rPr lang="ru-RU" sz="2400" dirty="0"/>
              <a:t> </a:t>
            </a:r>
            <a:r>
              <a:rPr lang="ru-RU" sz="2400" dirty="0" err="1"/>
              <a:t>період</a:t>
            </a:r>
            <a:r>
              <a:rPr lang="ru-RU" sz="2400" dirty="0"/>
              <a:t> в </a:t>
            </a:r>
            <a:r>
              <a:rPr lang="ru-RU" sz="2400" dirty="0" err="1"/>
              <a:t>України</a:t>
            </a:r>
            <a:r>
              <a:rPr lang="ru-RU" sz="2400" dirty="0"/>
              <a:t> </a:t>
            </a:r>
            <a:r>
              <a:rPr lang="ru-RU" sz="2400" dirty="0" err="1"/>
              <a:t>з’явилось</a:t>
            </a:r>
            <a:r>
              <a:rPr lang="ru-RU" sz="2400" dirty="0"/>
              <a:t> </a:t>
            </a:r>
            <a:r>
              <a:rPr lang="ru-RU" sz="2400" dirty="0" err="1" smtClean="0"/>
              <a:t>понад</a:t>
            </a:r>
            <a:r>
              <a:rPr lang="ru-RU" sz="2400" dirty="0" smtClean="0"/>
              <a:t> 20 </a:t>
            </a:r>
            <a:r>
              <a:rPr lang="ru-RU" sz="2400" dirty="0"/>
              <a:t>“</a:t>
            </a:r>
            <a:r>
              <a:rPr lang="ru-RU" sz="2400" dirty="0" err="1"/>
              <a:t>стратегічних</a:t>
            </a:r>
            <a:r>
              <a:rPr lang="ru-RU" sz="2400" dirty="0"/>
              <a:t> </a:t>
            </a:r>
            <a:r>
              <a:rPr lang="ru-RU" sz="2400" dirty="0" err="1"/>
              <a:t>партнерів</a:t>
            </a:r>
            <a:r>
              <a:rPr lang="ru-RU" sz="2400" dirty="0" smtClean="0"/>
              <a:t>”.</a:t>
            </a:r>
          </a:p>
          <a:p>
            <a:pPr algn="just"/>
            <a:r>
              <a:rPr lang="ru-RU" sz="2400" dirty="0"/>
              <a:t>	</a:t>
            </a:r>
            <a:r>
              <a:rPr lang="ru-RU" dirty="0" err="1"/>
              <a:t>Досить</a:t>
            </a:r>
            <a:r>
              <a:rPr lang="ru-RU" dirty="0"/>
              <a:t> часто </a:t>
            </a:r>
            <a:r>
              <a:rPr lang="ru-RU" dirty="0" smtClean="0"/>
              <a:t>в </a:t>
            </a:r>
            <a:r>
              <a:rPr lang="ru-RU" dirty="0" err="1" smtClean="0"/>
              <a:t>цей</a:t>
            </a:r>
            <a:r>
              <a:rPr lang="ru-RU" dirty="0" smtClean="0"/>
              <a:t> час </a:t>
            </a:r>
            <a:r>
              <a:rPr lang="ru-RU" dirty="0" err="1" smtClean="0"/>
              <a:t>висловлюються</a:t>
            </a:r>
            <a:r>
              <a:rPr lang="ru-RU" dirty="0" smtClean="0"/>
              <a:t> </a:t>
            </a:r>
            <a:r>
              <a:rPr lang="ru-RU" dirty="0"/>
              <a:t>думки з приводу того, </a:t>
            </a:r>
            <a:r>
              <a:rPr lang="ru-RU" dirty="0" err="1"/>
              <a:t>що</a:t>
            </a:r>
            <a:r>
              <a:rPr lang="ru-RU" dirty="0"/>
              <a:t> </a:t>
            </a:r>
            <a:r>
              <a:rPr lang="ru-RU" dirty="0" err="1" smtClean="0"/>
              <a:t>вживання</a:t>
            </a:r>
            <a:r>
              <a:rPr lang="ru-RU" dirty="0" smtClean="0"/>
              <a:t> </a:t>
            </a:r>
            <a:r>
              <a:rPr lang="ru-RU" dirty="0" err="1"/>
              <a:t>поняття</a:t>
            </a:r>
            <a:r>
              <a:rPr lang="ru-RU" dirty="0"/>
              <a:t> “</a:t>
            </a:r>
            <a:r>
              <a:rPr lang="ru-RU" dirty="0" err="1"/>
              <a:t>стратегічного</a:t>
            </a:r>
            <a:r>
              <a:rPr lang="ru-RU" dirty="0"/>
              <a:t> партнерства” є </a:t>
            </a:r>
            <a:r>
              <a:rPr lang="ru-RU" dirty="0" err="1"/>
              <a:t>суто</a:t>
            </a:r>
            <a:r>
              <a:rPr lang="ru-RU" dirty="0"/>
              <a:t> </a:t>
            </a:r>
            <a:r>
              <a:rPr lang="ru-RU" dirty="0" err="1"/>
              <a:t>кон’юнктурним</a:t>
            </a:r>
            <a:r>
              <a:rPr lang="ru-RU" dirty="0" smtClean="0"/>
              <a:t>.</a:t>
            </a:r>
            <a:r>
              <a:rPr lang="ru-RU" sz="2000" dirty="0"/>
              <a:t>	</a:t>
            </a:r>
            <a:endParaRPr lang="ru-RU" dirty="0" smtClean="0"/>
          </a:p>
        </p:txBody>
      </p:sp>
    </p:spTree>
    <p:extLst>
      <p:ext uri="{BB962C8B-B14F-4D97-AF65-F5344CB8AC3E}">
        <p14:creationId xmlns:p14="http://schemas.microsoft.com/office/powerpoint/2010/main" val="1377781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0263" y="104503"/>
            <a:ext cx="11286308" cy="6217087"/>
          </a:xfrm>
          <a:prstGeom prst="rect">
            <a:avLst/>
          </a:prstGeom>
          <a:solidFill>
            <a:schemeClr val="accent5">
              <a:lumMod val="20000"/>
              <a:lumOff val="80000"/>
            </a:schemeClr>
          </a:solidFill>
        </p:spPr>
        <p:txBody>
          <a:bodyPr wrap="square">
            <a:spAutoFit/>
          </a:bodyPr>
          <a:lstStyle/>
          <a:p>
            <a:pPr algn="ctr"/>
            <a:r>
              <a:rPr lang="ru-RU" sz="2400" b="1" i="1" dirty="0" err="1"/>
              <a:t>Дві</a:t>
            </a:r>
            <a:r>
              <a:rPr lang="ru-RU" sz="2400" b="1" i="1" dirty="0"/>
              <a:t> </a:t>
            </a:r>
            <a:r>
              <a:rPr lang="ru-RU" sz="2400" b="1" i="1" dirty="0" err="1"/>
              <a:t>основні</a:t>
            </a:r>
            <a:r>
              <a:rPr lang="ru-RU" sz="2400" b="1" i="1" dirty="0"/>
              <a:t> </a:t>
            </a:r>
            <a:r>
              <a:rPr lang="ru-RU" sz="2400" b="1" i="1" dirty="0" err="1"/>
              <a:t>категорії</a:t>
            </a:r>
            <a:r>
              <a:rPr lang="ru-RU" sz="2400" b="1" i="1" dirty="0"/>
              <a:t> держав – </a:t>
            </a:r>
            <a:r>
              <a:rPr lang="ru-RU" sz="2400" b="1" i="1" dirty="0" err="1"/>
              <a:t>стратегічних</a:t>
            </a:r>
            <a:r>
              <a:rPr lang="ru-RU" sz="2400" b="1" i="1" dirty="0"/>
              <a:t> </a:t>
            </a:r>
            <a:r>
              <a:rPr lang="ru-RU" sz="2400" b="1" i="1" dirty="0" err="1"/>
              <a:t>партнерів</a:t>
            </a:r>
            <a:r>
              <a:rPr lang="ru-RU" sz="2400" b="1" i="1" dirty="0"/>
              <a:t> </a:t>
            </a:r>
            <a:r>
              <a:rPr lang="ru-RU" sz="2400" b="1" i="1" dirty="0" err="1"/>
              <a:t>України</a:t>
            </a:r>
            <a:r>
              <a:rPr lang="ru-RU" sz="2400" b="1" i="1" dirty="0"/>
              <a:t> в </a:t>
            </a:r>
            <a:r>
              <a:rPr lang="ru-RU" sz="2400" b="1" i="1" dirty="0" smtClean="0"/>
              <a:t>1994-2000 </a:t>
            </a:r>
            <a:r>
              <a:rPr lang="ru-RU" sz="2400" b="1" i="1" dirty="0" err="1" smtClean="0"/>
              <a:t>рр</a:t>
            </a:r>
            <a:r>
              <a:rPr lang="ru-RU" sz="2400" b="1" i="1" dirty="0" smtClean="0"/>
              <a:t>.:</a:t>
            </a:r>
            <a:r>
              <a:rPr lang="ru-RU" sz="2400" b="1" i="1" dirty="0">
                <a:solidFill>
                  <a:schemeClr val="accent4">
                    <a:lumMod val="75000"/>
                  </a:schemeClr>
                </a:solidFill>
              </a:rPr>
              <a:t>	</a:t>
            </a:r>
            <a:endParaRPr lang="ru-RU" dirty="0" smtClean="0"/>
          </a:p>
          <a:p>
            <a:pPr algn="just"/>
            <a:r>
              <a:rPr lang="ru-RU" dirty="0"/>
              <a:t>	</a:t>
            </a:r>
            <a:endParaRPr lang="ru-RU" dirty="0" smtClean="0"/>
          </a:p>
          <a:p>
            <a:pPr algn="just"/>
            <a:r>
              <a:rPr lang="ru-RU" sz="2000" dirty="0"/>
              <a:t>	</a:t>
            </a:r>
            <a:r>
              <a:rPr lang="ru-RU" sz="2000" dirty="0" smtClean="0"/>
              <a:t>1</a:t>
            </a:r>
            <a:r>
              <a:rPr lang="ru-RU" sz="2000" dirty="0"/>
              <a:t>. </a:t>
            </a:r>
            <a:r>
              <a:rPr lang="ru-RU" sz="2000" b="1" i="1" dirty="0" err="1">
                <a:solidFill>
                  <a:schemeClr val="accent4">
                    <a:lumMod val="75000"/>
                  </a:schemeClr>
                </a:solidFill>
              </a:rPr>
              <a:t>Країни</a:t>
            </a:r>
            <a:r>
              <a:rPr lang="ru-RU" sz="2000" b="1" i="1" dirty="0">
                <a:solidFill>
                  <a:schemeClr val="accent4">
                    <a:lumMod val="75000"/>
                  </a:schemeClr>
                </a:solidFill>
              </a:rPr>
              <a:t>,  </a:t>
            </a:r>
            <a:r>
              <a:rPr lang="ru-RU" sz="2000" b="1" i="1" dirty="0" err="1">
                <a:solidFill>
                  <a:schemeClr val="accent4">
                    <a:lumMod val="75000"/>
                  </a:schemeClr>
                </a:solidFill>
              </a:rPr>
              <a:t>відносини</a:t>
            </a:r>
            <a:r>
              <a:rPr lang="ru-RU" sz="2000" b="1" i="1" dirty="0">
                <a:solidFill>
                  <a:schemeClr val="accent4">
                    <a:lumMod val="75000"/>
                  </a:schemeClr>
                </a:solidFill>
              </a:rPr>
              <a:t> з </a:t>
            </a:r>
            <a:r>
              <a:rPr lang="ru-RU" sz="2000" b="1" i="1" dirty="0" err="1">
                <a:solidFill>
                  <a:schemeClr val="accent4">
                    <a:lumMod val="75000"/>
                  </a:schemeClr>
                </a:solidFill>
              </a:rPr>
              <a:t>якими</a:t>
            </a:r>
            <a:r>
              <a:rPr lang="ru-RU" sz="2000" b="1" i="1" dirty="0">
                <a:solidFill>
                  <a:schemeClr val="accent4">
                    <a:lumMod val="75000"/>
                  </a:schemeClr>
                </a:solidFill>
              </a:rPr>
              <a:t> </a:t>
            </a:r>
            <a:r>
              <a:rPr lang="ru-RU" sz="2000" b="1" i="1" dirty="0" err="1">
                <a:solidFill>
                  <a:schemeClr val="accent4">
                    <a:lumMod val="75000"/>
                  </a:schemeClr>
                </a:solidFill>
              </a:rPr>
              <a:t>були</a:t>
            </a:r>
            <a:r>
              <a:rPr lang="ru-RU" sz="2000" b="1" i="1" dirty="0">
                <a:solidFill>
                  <a:schemeClr val="accent4">
                    <a:lumMod val="75000"/>
                  </a:schemeClr>
                </a:solidFill>
              </a:rPr>
              <a:t> </a:t>
            </a:r>
            <a:r>
              <a:rPr lang="ru-RU" sz="2000" b="1" i="1" dirty="0" err="1">
                <a:solidFill>
                  <a:schemeClr val="accent4">
                    <a:lumMod val="75000"/>
                  </a:schemeClr>
                </a:solidFill>
              </a:rPr>
              <a:t>закріплені</a:t>
            </a:r>
            <a:r>
              <a:rPr lang="ru-RU" sz="2000" b="1" i="1" dirty="0">
                <a:solidFill>
                  <a:schemeClr val="accent4">
                    <a:lumMod val="75000"/>
                  </a:schemeClr>
                </a:solidFill>
              </a:rPr>
              <a:t> в </a:t>
            </a:r>
            <a:r>
              <a:rPr lang="ru-RU" sz="2000" b="1" i="1" dirty="0" err="1">
                <a:solidFill>
                  <a:schemeClr val="accent4">
                    <a:lumMod val="75000"/>
                  </a:schemeClr>
                </a:solidFill>
              </a:rPr>
              <a:t>політично</a:t>
            </a:r>
            <a:r>
              <a:rPr lang="ru-RU" sz="2000" b="1" i="1" dirty="0">
                <a:solidFill>
                  <a:schemeClr val="accent4">
                    <a:lumMod val="75000"/>
                  </a:schemeClr>
                </a:solidFill>
              </a:rPr>
              <a:t> та </a:t>
            </a:r>
            <a:r>
              <a:rPr lang="ru-RU" sz="2000" b="1" i="1" dirty="0" err="1">
                <a:solidFill>
                  <a:schemeClr val="accent4">
                    <a:lumMod val="75000"/>
                  </a:schemeClr>
                </a:solidFill>
              </a:rPr>
              <a:t>юридично</a:t>
            </a:r>
            <a:r>
              <a:rPr lang="ru-RU" sz="2000" b="1" i="1" dirty="0">
                <a:solidFill>
                  <a:schemeClr val="accent4">
                    <a:lumMod val="75000"/>
                  </a:schemeClr>
                </a:solidFill>
              </a:rPr>
              <a:t> </a:t>
            </a:r>
            <a:r>
              <a:rPr lang="ru-RU" sz="2000" b="1" i="1" dirty="0" err="1">
                <a:solidFill>
                  <a:schemeClr val="accent4">
                    <a:lumMod val="75000"/>
                  </a:schemeClr>
                </a:solidFill>
              </a:rPr>
              <a:t>зобов’язуючих</a:t>
            </a:r>
            <a:r>
              <a:rPr lang="ru-RU" sz="2000" b="1" i="1" dirty="0">
                <a:solidFill>
                  <a:schemeClr val="accent4">
                    <a:lumMod val="75000"/>
                  </a:schemeClr>
                </a:solidFill>
              </a:rPr>
              <a:t> </a:t>
            </a:r>
            <a:r>
              <a:rPr lang="ru-RU" sz="2000" b="1" i="1" dirty="0" err="1">
                <a:solidFill>
                  <a:schemeClr val="accent4">
                    <a:lumMod val="75000"/>
                  </a:schemeClr>
                </a:solidFill>
              </a:rPr>
              <a:t>двосторонніх</a:t>
            </a:r>
            <a:r>
              <a:rPr lang="ru-RU" sz="2000" b="1" i="1" dirty="0">
                <a:solidFill>
                  <a:schemeClr val="accent4">
                    <a:lumMod val="75000"/>
                  </a:schemeClr>
                </a:solidFill>
              </a:rPr>
              <a:t> документах (</a:t>
            </a:r>
            <a:r>
              <a:rPr lang="ru-RU" sz="2000" b="1" i="1" dirty="0" err="1">
                <a:solidFill>
                  <a:schemeClr val="accent4">
                    <a:lumMod val="75000"/>
                  </a:schemeClr>
                </a:solidFill>
              </a:rPr>
              <a:t>деклараціях</a:t>
            </a:r>
            <a:r>
              <a:rPr lang="ru-RU" sz="2000" b="1" i="1" dirty="0">
                <a:solidFill>
                  <a:schemeClr val="accent4">
                    <a:lumMod val="75000"/>
                  </a:schemeClr>
                </a:solidFill>
              </a:rPr>
              <a:t>, </a:t>
            </a:r>
            <a:r>
              <a:rPr lang="ru-RU" sz="2000" b="1" i="1" dirty="0" err="1">
                <a:solidFill>
                  <a:schemeClr val="accent4">
                    <a:lumMod val="75000"/>
                  </a:schemeClr>
                </a:solidFill>
              </a:rPr>
              <a:t>заявах</a:t>
            </a:r>
            <a:r>
              <a:rPr lang="ru-RU" sz="2000" b="1" i="1" dirty="0">
                <a:solidFill>
                  <a:schemeClr val="accent4">
                    <a:lumMod val="75000"/>
                  </a:schemeClr>
                </a:solidFill>
              </a:rPr>
              <a:t>, договорах). </a:t>
            </a:r>
            <a:r>
              <a:rPr lang="ru-RU" sz="2000" dirty="0" err="1"/>
              <a:t>Номінально</a:t>
            </a:r>
            <a:r>
              <a:rPr lang="ru-RU" sz="2000" dirty="0"/>
              <a:t> до </a:t>
            </a:r>
            <a:r>
              <a:rPr lang="ru-RU" sz="2000" dirty="0" err="1"/>
              <a:t>цієї</a:t>
            </a:r>
            <a:r>
              <a:rPr lang="ru-RU" sz="2000" dirty="0"/>
              <a:t> </a:t>
            </a:r>
            <a:r>
              <a:rPr lang="ru-RU" sz="2000" dirty="0" err="1"/>
              <a:t>категорії</a:t>
            </a:r>
            <a:r>
              <a:rPr lang="ru-RU" sz="2000" dirty="0"/>
              <a:t> </a:t>
            </a:r>
            <a:r>
              <a:rPr lang="ru-RU" sz="2000" dirty="0" err="1"/>
              <a:t>належить</a:t>
            </a:r>
            <a:r>
              <a:rPr lang="ru-RU" sz="2000" dirty="0"/>
              <a:t> </a:t>
            </a:r>
            <a:r>
              <a:rPr lang="ru-RU" sz="2000" dirty="0" err="1"/>
              <a:t>шість</a:t>
            </a:r>
            <a:r>
              <a:rPr lang="ru-RU" sz="2000" dirty="0"/>
              <a:t> держав (</a:t>
            </a:r>
            <a:r>
              <a:rPr lang="ru-RU" sz="2000" b="1" dirty="0" err="1"/>
              <a:t>Польща</a:t>
            </a:r>
            <a:r>
              <a:rPr lang="ru-RU" sz="2000" b="1" dirty="0"/>
              <a:t>, </a:t>
            </a:r>
            <a:r>
              <a:rPr lang="ru-RU" sz="2000" b="1" dirty="0" err="1"/>
              <a:t>Росія</a:t>
            </a:r>
            <a:r>
              <a:rPr lang="ru-RU" sz="2000" b="1" dirty="0"/>
              <a:t>, Узбекистан, </a:t>
            </a:r>
            <a:r>
              <a:rPr lang="ru-RU" sz="2000" b="1" dirty="0" err="1"/>
              <a:t>Болгарія</a:t>
            </a:r>
            <a:r>
              <a:rPr lang="ru-RU" sz="2000" b="1" dirty="0"/>
              <a:t>, Азербайджан</a:t>
            </a:r>
            <a:r>
              <a:rPr lang="ru-RU" sz="2000" b="1" dirty="0" smtClean="0"/>
              <a:t>, США</a:t>
            </a:r>
            <a:r>
              <a:rPr lang="ru-RU" sz="2000" dirty="0" smtClean="0"/>
              <a:t>). </a:t>
            </a:r>
            <a:r>
              <a:rPr lang="ru-RU" sz="2000" dirty="0" err="1"/>
              <a:t>Водночас</a:t>
            </a:r>
            <a:r>
              <a:rPr lang="ru-RU" sz="2000" dirty="0"/>
              <a:t>, </a:t>
            </a:r>
            <a:r>
              <a:rPr lang="ru-RU" sz="2000" dirty="0" err="1"/>
              <a:t>відповідно</a:t>
            </a:r>
            <a:r>
              <a:rPr lang="ru-RU" sz="2000" dirty="0"/>
              <a:t> до теоретичного </a:t>
            </a:r>
            <a:r>
              <a:rPr lang="ru-RU" sz="2000" dirty="0" err="1"/>
              <a:t>визначення</a:t>
            </a:r>
            <a:r>
              <a:rPr lang="ru-RU" sz="2000" dirty="0"/>
              <a:t> та </a:t>
            </a:r>
            <a:r>
              <a:rPr lang="ru-RU" sz="2000" dirty="0" err="1"/>
              <a:t>ознак</a:t>
            </a:r>
            <a:r>
              <a:rPr lang="ru-RU" sz="2000" dirty="0"/>
              <a:t> </a:t>
            </a:r>
            <a:r>
              <a:rPr lang="ru-RU" sz="2000" dirty="0" err="1"/>
              <a:t>стратегічного</a:t>
            </a:r>
            <a:r>
              <a:rPr lang="ru-RU" sz="2000" dirty="0"/>
              <a:t> партнерства, </a:t>
            </a:r>
            <a:r>
              <a:rPr lang="ru-RU" sz="2000" dirty="0" err="1">
                <a:solidFill>
                  <a:schemeClr val="accent4">
                    <a:lumMod val="75000"/>
                  </a:schemeClr>
                </a:solidFill>
              </a:rPr>
              <a:t>стратегічними</a:t>
            </a:r>
            <a:r>
              <a:rPr lang="ru-RU" sz="2000" dirty="0">
                <a:solidFill>
                  <a:schemeClr val="accent4">
                    <a:lumMod val="75000"/>
                  </a:schemeClr>
                </a:solidFill>
              </a:rPr>
              <a:t> партнерами з </a:t>
            </a:r>
            <a:r>
              <a:rPr lang="ru-RU" sz="2000" dirty="0" err="1">
                <a:solidFill>
                  <a:schemeClr val="accent4">
                    <a:lumMod val="75000"/>
                  </a:schemeClr>
                </a:solidFill>
              </a:rPr>
              <a:t>цього</a:t>
            </a:r>
            <a:r>
              <a:rPr lang="ru-RU" sz="2000" dirty="0">
                <a:solidFill>
                  <a:schemeClr val="accent4">
                    <a:lumMod val="75000"/>
                  </a:schemeClr>
                </a:solidFill>
              </a:rPr>
              <a:t> </a:t>
            </a:r>
            <a:r>
              <a:rPr lang="ru-RU" sz="2000" dirty="0" err="1">
                <a:solidFill>
                  <a:schemeClr val="accent4">
                    <a:lumMod val="75000"/>
                  </a:schemeClr>
                </a:solidFill>
              </a:rPr>
              <a:t>переліку</a:t>
            </a:r>
            <a:r>
              <a:rPr lang="ru-RU" sz="2000" dirty="0">
                <a:solidFill>
                  <a:schemeClr val="accent4">
                    <a:lumMod val="75000"/>
                  </a:schemeClr>
                </a:solidFill>
              </a:rPr>
              <a:t> </a:t>
            </a:r>
            <a:r>
              <a:rPr lang="ru-RU" sz="2000" dirty="0" err="1">
                <a:solidFill>
                  <a:schemeClr val="accent4">
                    <a:lumMod val="75000"/>
                  </a:schemeClr>
                </a:solidFill>
              </a:rPr>
              <a:t>можуть</a:t>
            </a:r>
            <a:r>
              <a:rPr lang="ru-RU" sz="2000" dirty="0">
                <a:solidFill>
                  <a:schemeClr val="accent4">
                    <a:lumMod val="75000"/>
                  </a:schemeClr>
                </a:solidFill>
              </a:rPr>
              <a:t> бути </a:t>
            </a:r>
            <a:r>
              <a:rPr lang="ru-RU" sz="2000" dirty="0" err="1">
                <a:solidFill>
                  <a:schemeClr val="accent4">
                    <a:lumMod val="75000"/>
                  </a:schemeClr>
                </a:solidFill>
              </a:rPr>
              <a:t>названі</a:t>
            </a:r>
            <a:r>
              <a:rPr lang="ru-RU" sz="2000" dirty="0">
                <a:solidFill>
                  <a:schemeClr val="accent4">
                    <a:lumMod val="75000"/>
                  </a:schemeClr>
                </a:solidFill>
              </a:rPr>
              <a:t> </a:t>
            </a:r>
            <a:r>
              <a:rPr lang="ru-RU" sz="2000" dirty="0" err="1">
                <a:solidFill>
                  <a:schemeClr val="accent4">
                    <a:lumMod val="75000"/>
                  </a:schemeClr>
                </a:solidFill>
              </a:rPr>
              <a:t>лише</a:t>
            </a:r>
            <a:r>
              <a:rPr lang="ru-RU" sz="2000" dirty="0">
                <a:solidFill>
                  <a:schemeClr val="accent4">
                    <a:lumMod val="75000"/>
                  </a:schemeClr>
                </a:solidFill>
              </a:rPr>
              <a:t> </a:t>
            </a:r>
            <a:r>
              <a:rPr lang="ru-RU" sz="2000" dirty="0" err="1">
                <a:solidFill>
                  <a:schemeClr val="accent4">
                    <a:lumMod val="75000"/>
                  </a:schemeClr>
                </a:solidFill>
              </a:rPr>
              <a:t>чотири</a:t>
            </a:r>
            <a:r>
              <a:rPr lang="ru-RU" sz="2000" dirty="0">
                <a:solidFill>
                  <a:schemeClr val="accent4">
                    <a:lumMod val="75000"/>
                  </a:schemeClr>
                </a:solidFill>
              </a:rPr>
              <a:t> </a:t>
            </a:r>
            <a:r>
              <a:rPr lang="ru-RU" sz="2000" dirty="0" err="1">
                <a:solidFill>
                  <a:schemeClr val="accent4">
                    <a:lumMod val="75000"/>
                  </a:schemeClr>
                </a:solidFill>
              </a:rPr>
              <a:t>держави</a:t>
            </a:r>
            <a:r>
              <a:rPr lang="ru-RU" sz="2000" dirty="0">
                <a:solidFill>
                  <a:schemeClr val="accent4">
                    <a:lumMod val="75000"/>
                  </a:schemeClr>
                </a:solidFill>
              </a:rPr>
              <a:t>, а </a:t>
            </a:r>
            <a:r>
              <a:rPr lang="ru-RU" sz="2000" dirty="0" err="1">
                <a:solidFill>
                  <a:schemeClr val="accent4">
                    <a:lumMod val="75000"/>
                  </a:schemeClr>
                </a:solidFill>
              </a:rPr>
              <a:t>саме</a:t>
            </a:r>
            <a:r>
              <a:rPr lang="ru-RU" sz="2000" dirty="0">
                <a:solidFill>
                  <a:schemeClr val="accent4">
                    <a:lumMod val="75000"/>
                  </a:schemeClr>
                </a:solidFill>
              </a:rPr>
              <a:t> - </a:t>
            </a:r>
            <a:r>
              <a:rPr lang="ru-RU" sz="2000" b="1" dirty="0" err="1" smtClean="0"/>
              <a:t>Польща</a:t>
            </a:r>
            <a:r>
              <a:rPr lang="ru-RU" sz="2000" b="1" dirty="0"/>
              <a:t>, </a:t>
            </a:r>
            <a:r>
              <a:rPr lang="ru-RU" sz="2000" b="1" dirty="0" err="1" smtClean="0"/>
              <a:t>Росія</a:t>
            </a:r>
            <a:r>
              <a:rPr lang="ru-RU" sz="2000" b="1" dirty="0" smtClean="0"/>
              <a:t>, Азербайджан </a:t>
            </a:r>
            <a:r>
              <a:rPr lang="ru-RU" sz="2000" b="1" dirty="0"/>
              <a:t>та </a:t>
            </a:r>
            <a:r>
              <a:rPr lang="ru-RU" sz="2000" b="1" dirty="0" err="1"/>
              <a:t>Сполучені</a:t>
            </a:r>
            <a:r>
              <a:rPr lang="ru-RU" sz="2000" b="1" dirty="0"/>
              <a:t> </a:t>
            </a:r>
            <a:r>
              <a:rPr lang="ru-RU" sz="2000" b="1" dirty="0" err="1"/>
              <a:t>Штати</a:t>
            </a:r>
            <a:r>
              <a:rPr lang="ru-RU" sz="2000" b="1" dirty="0"/>
              <a:t> Америки. </a:t>
            </a:r>
          </a:p>
          <a:p>
            <a:r>
              <a:rPr lang="ru-RU" dirty="0"/>
              <a:t>	</a:t>
            </a:r>
            <a:r>
              <a:rPr lang="ru-RU" sz="1600" dirty="0" err="1"/>
              <a:t>Поряд</a:t>
            </a:r>
            <a:r>
              <a:rPr lang="ru-RU" sz="1600" dirty="0"/>
              <a:t> з </a:t>
            </a:r>
            <a:r>
              <a:rPr lang="ru-RU" sz="1600" dirty="0" err="1"/>
              <a:t>чотирма</a:t>
            </a:r>
            <a:r>
              <a:rPr lang="ru-RU" sz="1600" dirty="0"/>
              <a:t> </a:t>
            </a:r>
            <a:r>
              <a:rPr lang="ru-RU" sz="1600" dirty="0" err="1"/>
              <a:t>стратегічними</a:t>
            </a:r>
            <a:r>
              <a:rPr lang="ru-RU" sz="1600" dirty="0"/>
              <a:t> партнерами </a:t>
            </a:r>
            <a:r>
              <a:rPr lang="ru-RU" sz="1600" dirty="0" err="1"/>
              <a:t>Україна</a:t>
            </a:r>
            <a:r>
              <a:rPr lang="ru-RU" sz="1600" dirty="0"/>
              <a:t> до </a:t>
            </a:r>
            <a:r>
              <a:rPr lang="ru-RU" sz="1600" dirty="0" err="1"/>
              <a:t>цієї</a:t>
            </a:r>
            <a:r>
              <a:rPr lang="ru-RU" sz="1600" dirty="0"/>
              <a:t> </a:t>
            </a:r>
            <a:r>
              <a:rPr lang="ru-RU" sz="1600" dirty="0" err="1"/>
              <a:t>категорії</a:t>
            </a:r>
            <a:r>
              <a:rPr lang="ru-RU" sz="1600" dirty="0"/>
              <a:t> </a:t>
            </a:r>
            <a:r>
              <a:rPr lang="ru-RU" sz="1600" dirty="0" err="1"/>
              <a:t>потрапляє</a:t>
            </a:r>
            <a:r>
              <a:rPr lang="ru-RU" sz="1600" dirty="0"/>
              <a:t> </a:t>
            </a:r>
            <a:r>
              <a:rPr lang="ru-RU" sz="1600" dirty="0" err="1"/>
              <a:t>також</a:t>
            </a:r>
            <a:r>
              <a:rPr lang="ru-RU" sz="1600" dirty="0"/>
              <a:t> </a:t>
            </a:r>
            <a:r>
              <a:rPr lang="ru-RU" sz="1600" dirty="0">
                <a:solidFill>
                  <a:schemeClr val="accent4">
                    <a:lumMod val="75000"/>
                  </a:schemeClr>
                </a:solidFill>
              </a:rPr>
              <a:t>два “</a:t>
            </a:r>
            <a:r>
              <a:rPr lang="ru-RU" sz="1600" dirty="0" err="1">
                <a:solidFill>
                  <a:schemeClr val="accent4">
                    <a:lumMod val="75000"/>
                  </a:schemeClr>
                </a:solidFill>
              </a:rPr>
              <a:t>особові</a:t>
            </a:r>
            <a:r>
              <a:rPr lang="ru-RU" sz="1600" dirty="0">
                <a:solidFill>
                  <a:schemeClr val="accent4">
                    <a:lumMod val="75000"/>
                  </a:schemeClr>
                </a:solidFill>
              </a:rPr>
              <a:t> </a:t>
            </a:r>
            <a:r>
              <a:rPr lang="ru-RU" sz="1600" dirty="0" err="1">
                <a:solidFill>
                  <a:schemeClr val="accent4">
                    <a:lumMod val="75000"/>
                  </a:schemeClr>
                </a:solidFill>
              </a:rPr>
              <a:t>партнери</a:t>
            </a:r>
            <a:r>
              <a:rPr lang="ru-RU" sz="1600" dirty="0"/>
              <a:t>” </a:t>
            </a:r>
            <a:r>
              <a:rPr lang="ru-RU" sz="1600" dirty="0" err="1"/>
              <a:t>України</a:t>
            </a:r>
            <a:r>
              <a:rPr lang="ru-RU" sz="1600" dirty="0"/>
              <a:t> - Канада та </a:t>
            </a:r>
            <a:r>
              <a:rPr lang="ru-RU" sz="1600" dirty="0" err="1"/>
              <a:t>Грузія</a:t>
            </a:r>
            <a:r>
              <a:rPr lang="ru-RU" sz="1600" dirty="0"/>
              <a:t> (у 2004 </a:t>
            </a:r>
            <a:r>
              <a:rPr lang="ru-RU" sz="1600" dirty="0" err="1"/>
              <a:t>році</a:t>
            </a:r>
            <a:r>
              <a:rPr lang="ru-RU" sz="1600" dirty="0"/>
              <a:t> </a:t>
            </a:r>
            <a:r>
              <a:rPr lang="ru-RU" sz="1600" dirty="0" err="1"/>
              <a:t>Грузія</a:t>
            </a:r>
            <a:r>
              <a:rPr lang="ru-RU" sz="1600" dirty="0"/>
              <a:t> </a:t>
            </a:r>
            <a:r>
              <a:rPr lang="ru-RU" sz="1600" dirty="0" err="1"/>
              <a:t>була</a:t>
            </a:r>
            <a:r>
              <a:rPr lang="ru-RU" sz="1600" dirty="0"/>
              <a:t> </a:t>
            </a:r>
            <a:r>
              <a:rPr lang="ru-RU" sz="1600" dirty="0" err="1"/>
              <a:t>проголошена</a:t>
            </a:r>
            <a:r>
              <a:rPr lang="ru-RU" sz="1600" dirty="0"/>
              <a:t> </a:t>
            </a:r>
            <a:r>
              <a:rPr lang="ru-RU" sz="1600" dirty="0" err="1"/>
              <a:t>стратегічним</a:t>
            </a:r>
            <a:r>
              <a:rPr lang="ru-RU" sz="1600" dirty="0"/>
              <a:t> партнером </a:t>
            </a:r>
            <a:r>
              <a:rPr lang="ru-RU" sz="1600" dirty="0" err="1"/>
              <a:t>України</a:t>
            </a:r>
            <a:r>
              <a:rPr lang="ru-RU" sz="1600" dirty="0"/>
              <a:t>), </a:t>
            </a:r>
            <a:r>
              <a:rPr lang="ru-RU" sz="1600" dirty="0" err="1"/>
              <a:t>відносини</a:t>
            </a:r>
            <a:r>
              <a:rPr lang="ru-RU" sz="1600" dirty="0"/>
              <a:t> партнерства з </a:t>
            </a:r>
            <a:r>
              <a:rPr lang="ru-RU" sz="1600" dirty="0" err="1"/>
              <a:t>якими</a:t>
            </a:r>
            <a:r>
              <a:rPr lang="ru-RU" sz="1600" dirty="0"/>
              <a:t> </a:t>
            </a:r>
            <a:r>
              <a:rPr lang="ru-RU" sz="1600" dirty="0" err="1"/>
              <a:t>також</a:t>
            </a:r>
            <a:r>
              <a:rPr lang="ru-RU" sz="1600" dirty="0"/>
              <a:t> </a:t>
            </a:r>
            <a:r>
              <a:rPr lang="ru-RU" sz="1600" dirty="0" err="1"/>
              <a:t>були</a:t>
            </a:r>
            <a:r>
              <a:rPr lang="ru-RU" sz="1600" dirty="0"/>
              <a:t> формально </a:t>
            </a:r>
            <a:r>
              <a:rPr lang="ru-RU" sz="1600" dirty="0" err="1"/>
              <a:t>закріплені</a:t>
            </a:r>
            <a:r>
              <a:rPr lang="ru-RU" sz="1600" dirty="0"/>
              <a:t> у </a:t>
            </a:r>
            <a:r>
              <a:rPr lang="ru-RU" sz="1600" dirty="0" err="1"/>
              <a:t>відповідних</a:t>
            </a:r>
            <a:r>
              <a:rPr lang="ru-RU" sz="1600" dirty="0"/>
              <a:t> документах</a:t>
            </a:r>
            <a:r>
              <a:rPr lang="ru-RU" sz="1600" dirty="0" smtClean="0"/>
              <a:t>.</a:t>
            </a:r>
          </a:p>
          <a:p>
            <a:endParaRPr lang="ru-RU" dirty="0"/>
          </a:p>
          <a:p>
            <a:r>
              <a:rPr lang="ru-RU" dirty="0"/>
              <a:t>	</a:t>
            </a:r>
            <a:r>
              <a:rPr lang="ru-RU" sz="2000" dirty="0"/>
              <a:t>2. </a:t>
            </a:r>
            <a:r>
              <a:rPr lang="ru-RU" sz="2000" b="1" i="1" dirty="0">
                <a:solidFill>
                  <a:schemeClr val="accent4">
                    <a:lumMod val="75000"/>
                  </a:schemeClr>
                </a:solidFill>
              </a:rPr>
              <a:t>Другу </a:t>
            </a:r>
            <a:r>
              <a:rPr lang="ru-RU" sz="2000" b="1" i="1" dirty="0" err="1">
                <a:solidFill>
                  <a:schemeClr val="accent4">
                    <a:lumMod val="75000"/>
                  </a:schemeClr>
                </a:solidFill>
              </a:rPr>
              <a:t>категорію</a:t>
            </a:r>
            <a:r>
              <a:rPr lang="ru-RU" sz="2000" b="1" i="1" dirty="0">
                <a:solidFill>
                  <a:schemeClr val="accent4">
                    <a:lumMod val="75000"/>
                  </a:schemeClr>
                </a:solidFill>
              </a:rPr>
              <a:t> </a:t>
            </a:r>
            <a:r>
              <a:rPr lang="ru-RU" sz="2000" b="1" i="1" dirty="0" err="1">
                <a:solidFill>
                  <a:schemeClr val="accent4">
                    <a:lumMod val="75000"/>
                  </a:schemeClr>
                </a:solidFill>
              </a:rPr>
              <a:t>стратегічних</a:t>
            </a:r>
            <a:r>
              <a:rPr lang="ru-RU" sz="2000" b="1" i="1" dirty="0">
                <a:solidFill>
                  <a:schemeClr val="accent4">
                    <a:lumMod val="75000"/>
                  </a:schemeClr>
                </a:solidFill>
              </a:rPr>
              <a:t> </a:t>
            </a:r>
            <a:r>
              <a:rPr lang="ru-RU" sz="2000" b="1" i="1" dirty="0" err="1">
                <a:solidFill>
                  <a:schemeClr val="accent4">
                    <a:lumMod val="75000"/>
                  </a:schemeClr>
                </a:solidFill>
              </a:rPr>
              <a:t>партнерів</a:t>
            </a:r>
            <a:r>
              <a:rPr lang="ru-RU" sz="2000" b="1" i="1" dirty="0">
                <a:solidFill>
                  <a:schemeClr val="accent4">
                    <a:lumMod val="75000"/>
                  </a:schemeClr>
                </a:solidFill>
              </a:rPr>
              <a:t> </a:t>
            </a:r>
            <a:r>
              <a:rPr lang="ru-RU" sz="2000" b="1" i="1" dirty="0" err="1">
                <a:solidFill>
                  <a:schemeClr val="accent4">
                    <a:lumMod val="75000"/>
                  </a:schemeClr>
                </a:solidFill>
              </a:rPr>
              <a:t>України</a:t>
            </a:r>
            <a:r>
              <a:rPr lang="ru-RU" sz="2000" b="1" i="1" dirty="0">
                <a:solidFill>
                  <a:schemeClr val="accent4">
                    <a:lumMod val="75000"/>
                  </a:schemeClr>
                </a:solidFill>
              </a:rPr>
              <a:t> </a:t>
            </a:r>
            <a:r>
              <a:rPr lang="ru-RU" sz="2000" b="1" i="1" dirty="0" err="1">
                <a:solidFill>
                  <a:schemeClr val="accent4">
                    <a:lumMod val="75000"/>
                  </a:schemeClr>
                </a:solidFill>
              </a:rPr>
              <a:t>становлять</a:t>
            </a:r>
            <a:r>
              <a:rPr lang="ru-RU" sz="2000" b="1" i="1" dirty="0">
                <a:solidFill>
                  <a:schemeClr val="accent4">
                    <a:lumMod val="75000"/>
                  </a:schemeClr>
                </a:solidFill>
              </a:rPr>
              <a:t> </a:t>
            </a:r>
            <a:r>
              <a:rPr lang="ru-RU" sz="2000" b="1" i="1" dirty="0" err="1" smtClean="0">
                <a:solidFill>
                  <a:schemeClr val="accent4">
                    <a:lumMod val="75000"/>
                  </a:schemeClr>
                </a:solidFill>
              </a:rPr>
              <a:t>держави</a:t>
            </a:r>
            <a:r>
              <a:rPr lang="ru-RU" sz="2000" b="1" i="1" dirty="0" smtClean="0">
                <a:solidFill>
                  <a:schemeClr val="accent4">
                    <a:lumMod val="75000"/>
                  </a:schemeClr>
                </a:solidFill>
              </a:rPr>
              <a:t>:</a:t>
            </a:r>
          </a:p>
          <a:p>
            <a:pPr marL="285750" indent="-285750" algn="just">
              <a:buFont typeface="Wingdings" panose="05000000000000000000" pitchFamily="2" charset="2"/>
              <a:buChar char="ü"/>
            </a:pPr>
            <a:r>
              <a:rPr lang="ru-RU" sz="2000" dirty="0" smtClean="0"/>
              <a:t> </a:t>
            </a:r>
            <a:r>
              <a:rPr lang="ru-RU" sz="2000" b="1" i="1" dirty="0" err="1" smtClean="0">
                <a:solidFill>
                  <a:schemeClr val="accent4">
                    <a:lumMod val="75000"/>
                  </a:schemeClr>
                </a:solidFill>
              </a:rPr>
              <a:t>відносини</a:t>
            </a:r>
            <a:r>
              <a:rPr lang="ru-RU" sz="2000" b="1" i="1" dirty="0" smtClean="0">
                <a:solidFill>
                  <a:schemeClr val="accent4">
                    <a:lumMod val="75000"/>
                  </a:schemeClr>
                </a:solidFill>
              </a:rPr>
              <a:t> </a:t>
            </a:r>
            <a:r>
              <a:rPr lang="ru-RU" sz="2000" b="1" i="1" dirty="0" err="1" smtClean="0">
                <a:solidFill>
                  <a:schemeClr val="accent4">
                    <a:lumMod val="75000"/>
                  </a:schemeClr>
                </a:solidFill>
              </a:rPr>
              <a:t>стратегічного</a:t>
            </a:r>
            <a:r>
              <a:rPr lang="ru-RU" sz="2000" b="1" i="1" dirty="0" smtClean="0">
                <a:solidFill>
                  <a:schemeClr val="accent4">
                    <a:lumMod val="75000"/>
                  </a:schemeClr>
                </a:solidFill>
              </a:rPr>
              <a:t> партнерства з </a:t>
            </a:r>
            <a:r>
              <a:rPr lang="ru-RU" sz="2000" b="1" i="1" dirty="0" err="1" smtClean="0">
                <a:solidFill>
                  <a:schemeClr val="accent4">
                    <a:lumMod val="75000"/>
                  </a:schemeClr>
                </a:solidFill>
              </a:rPr>
              <a:t>якими</a:t>
            </a:r>
            <a:r>
              <a:rPr lang="ru-RU" sz="2000" b="1" i="1" dirty="0" smtClean="0">
                <a:solidFill>
                  <a:schemeClr val="accent4">
                    <a:lumMod val="75000"/>
                  </a:schemeClr>
                </a:solidFill>
              </a:rPr>
              <a:t> </a:t>
            </a:r>
            <a:r>
              <a:rPr lang="ru-RU" sz="2000" b="1" i="1" dirty="0" err="1" smtClean="0">
                <a:solidFill>
                  <a:schemeClr val="accent4">
                    <a:lumMod val="75000"/>
                  </a:schemeClr>
                </a:solidFill>
              </a:rPr>
              <a:t>належним</a:t>
            </a:r>
            <a:r>
              <a:rPr lang="ru-RU" sz="2000" b="1" i="1" dirty="0" smtClean="0">
                <a:solidFill>
                  <a:schemeClr val="accent4">
                    <a:lumMod val="75000"/>
                  </a:schemeClr>
                </a:solidFill>
              </a:rPr>
              <a:t> </a:t>
            </a:r>
            <a:r>
              <a:rPr lang="ru-RU" sz="2000" b="1" i="1" dirty="0">
                <a:solidFill>
                  <a:schemeClr val="accent4">
                    <a:lumMod val="75000"/>
                  </a:schemeClr>
                </a:solidFill>
              </a:rPr>
              <a:t>чином </a:t>
            </a:r>
            <a:r>
              <a:rPr lang="ru-RU" sz="2000" b="1" i="1" dirty="0" err="1">
                <a:solidFill>
                  <a:schemeClr val="accent4">
                    <a:lumMod val="75000"/>
                  </a:schemeClr>
                </a:solidFill>
              </a:rPr>
              <a:t>проголошені</a:t>
            </a:r>
            <a:r>
              <a:rPr lang="ru-RU" sz="2000" b="1" i="1" dirty="0">
                <a:solidFill>
                  <a:schemeClr val="accent4">
                    <a:lumMod val="75000"/>
                  </a:schemeClr>
                </a:solidFill>
              </a:rPr>
              <a:t> в </a:t>
            </a:r>
            <a:r>
              <a:rPr lang="ru-RU" sz="2000" b="1" i="1" dirty="0" err="1">
                <a:solidFill>
                  <a:schemeClr val="accent4">
                    <a:lumMod val="75000"/>
                  </a:schemeClr>
                </a:solidFill>
              </a:rPr>
              <a:t>усних</a:t>
            </a:r>
            <a:r>
              <a:rPr lang="ru-RU" sz="2000" b="1" i="1" dirty="0">
                <a:solidFill>
                  <a:schemeClr val="accent4">
                    <a:lumMod val="75000"/>
                  </a:schemeClr>
                </a:solidFill>
              </a:rPr>
              <a:t> </a:t>
            </a:r>
            <a:r>
              <a:rPr lang="ru-RU" sz="2000" b="1" i="1" dirty="0" err="1">
                <a:solidFill>
                  <a:schemeClr val="accent4">
                    <a:lumMod val="75000"/>
                  </a:schemeClr>
                </a:solidFill>
              </a:rPr>
              <a:t>заявах</a:t>
            </a:r>
            <a:r>
              <a:rPr lang="ru-RU" sz="2000" b="1" i="1" dirty="0">
                <a:solidFill>
                  <a:schemeClr val="accent4">
                    <a:lumMod val="75000"/>
                  </a:schemeClr>
                </a:solidFill>
              </a:rPr>
              <a:t>. </a:t>
            </a:r>
            <a:r>
              <a:rPr lang="ru-RU" sz="2000" dirty="0">
                <a:solidFill>
                  <a:schemeClr val="accent4">
                    <a:lumMod val="75000"/>
                  </a:schemeClr>
                </a:solidFill>
              </a:rPr>
              <a:t>	</a:t>
            </a:r>
            <a:r>
              <a:rPr lang="ru-RU" sz="2000" i="1" dirty="0" smtClean="0">
                <a:solidFill>
                  <a:schemeClr val="accent4">
                    <a:lumMod val="75000"/>
                  </a:schemeClr>
                </a:solidFill>
              </a:rPr>
              <a:t>До </a:t>
            </a:r>
            <a:r>
              <a:rPr lang="ru-RU" sz="2000" i="1" dirty="0" err="1">
                <a:solidFill>
                  <a:schemeClr val="accent4">
                    <a:lumMod val="75000"/>
                  </a:schemeClr>
                </a:solidFill>
              </a:rPr>
              <a:t>цієї</a:t>
            </a:r>
            <a:r>
              <a:rPr lang="ru-RU" sz="2000" i="1" dirty="0">
                <a:solidFill>
                  <a:schemeClr val="accent4">
                    <a:lumMod val="75000"/>
                  </a:schemeClr>
                </a:solidFill>
              </a:rPr>
              <a:t> </a:t>
            </a:r>
            <a:r>
              <a:rPr lang="ru-RU" sz="2000" i="1" dirty="0" err="1">
                <a:solidFill>
                  <a:schemeClr val="accent4">
                    <a:lumMod val="75000"/>
                  </a:schemeClr>
                </a:solidFill>
              </a:rPr>
              <a:t>категорії</a:t>
            </a:r>
            <a:r>
              <a:rPr lang="ru-RU" sz="2000" i="1" dirty="0">
                <a:solidFill>
                  <a:schemeClr val="accent4">
                    <a:lumMod val="75000"/>
                  </a:schemeClr>
                </a:solidFill>
              </a:rPr>
              <a:t> </a:t>
            </a:r>
            <a:r>
              <a:rPr lang="ru-RU" sz="2000" i="1" dirty="0" smtClean="0">
                <a:solidFill>
                  <a:schemeClr val="accent4">
                    <a:lumMod val="75000"/>
                  </a:schemeClr>
                </a:solidFill>
              </a:rPr>
              <a:t>належать КНР </a:t>
            </a:r>
            <a:r>
              <a:rPr lang="ru-RU" sz="2000" i="1" dirty="0">
                <a:solidFill>
                  <a:schemeClr val="accent4">
                    <a:lumMod val="75000"/>
                  </a:schemeClr>
                </a:solidFill>
              </a:rPr>
              <a:t>та </a:t>
            </a:r>
            <a:r>
              <a:rPr lang="ru-RU" sz="2000" i="1" dirty="0" err="1">
                <a:solidFill>
                  <a:schemeClr val="accent4">
                    <a:lumMod val="75000"/>
                  </a:schemeClr>
                </a:solidFill>
              </a:rPr>
              <a:t>Німеччина</a:t>
            </a:r>
            <a:r>
              <a:rPr lang="ru-RU" sz="2000" dirty="0"/>
              <a:t>. </a:t>
            </a:r>
            <a:r>
              <a:rPr lang="ru-RU" sz="2000" dirty="0" err="1"/>
              <a:t>Саме</a:t>
            </a:r>
            <a:r>
              <a:rPr lang="ru-RU" sz="2000" dirty="0"/>
              <a:t> з </a:t>
            </a:r>
            <a:r>
              <a:rPr lang="ru-RU" sz="2000" dirty="0" err="1"/>
              <a:t>цими</a:t>
            </a:r>
            <a:r>
              <a:rPr lang="ru-RU" sz="2000" dirty="0"/>
              <a:t> державами </a:t>
            </a:r>
            <a:r>
              <a:rPr lang="ru-RU" sz="2000" dirty="0" smtClean="0"/>
              <a:t>в </a:t>
            </a:r>
            <a:r>
              <a:rPr lang="ru-RU" sz="2000" dirty="0" err="1" smtClean="0"/>
              <a:t>усній</a:t>
            </a:r>
            <a:r>
              <a:rPr lang="ru-RU" sz="2000" dirty="0" smtClean="0"/>
              <a:t> </a:t>
            </a:r>
            <a:r>
              <a:rPr lang="ru-RU" sz="2000" dirty="0" err="1" smtClean="0"/>
              <a:t>заяві</a:t>
            </a:r>
            <a:r>
              <a:rPr lang="ru-RU" sz="2000" dirty="0" smtClean="0"/>
              <a:t> </a:t>
            </a:r>
            <a:r>
              <a:rPr lang="ru-RU" sz="2000" dirty="0" err="1"/>
              <a:t>уповноваженою</a:t>
            </a:r>
            <a:r>
              <a:rPr lang="ru-RU" sz="2000" dirty="0"/>
              <a:t> на </a:t>
            </a:r>
            <a:r>
              <a:rPr lang="ru-RU" sz="2000" dirty="0" err="1"/>
              <a:t>це</a:t>
            </a:r>
            <a:r>
              <a:rPr lang="ru-RU" sz="2000" dirty="0"/>
              <a:t> особою (Президентом </a:t>
            </a:r>
            <a:r>
              <a:rPr lang="ru-RU" sz="2000" dirty="0" err="1"/>
              <a:t>України</a:t>
            </a:r>
            <a:r>
              <a:rPr lang="ru-RU" sz="2000" dirty="0"/>
              <a:t>) </a:t>
            </a:r>
            <a:r>
              <a:rPr lang="ru-RU" sz="2000" dirty="0" err="1"/>
              <a:t>проголошено</a:t>
            </a:r>
            <a:r>
              <a:rPr lang="ru-RU" sz="2000" dirty="0"/>
              <a:t> </a:t>
            </a:r>
            <a:r>
              <a:rPr lang="ru-RU" sz="2000" dirty="0" err="1"/>
              <a:t>встановлення</a:t>
            </a:r>
            <a:r>
              <a:rPr lang="ru-RU" sz="2000" dirty="0"/>
              <a:t> (</a:t>
            </a:r>
            <a:r>
              <a:rPr lang="ru-RU" sz="2000" dirty="0" smtClean="0"/>
              <a:t>як факт</a:t>
            </a:r>
            <a:r>
              <a:rPr lang="ru-RU" sz="2000" dirty="0"/>
              <a:t>, </a:t>
            </a:r>
            <a:r>
              <a:rPr lang="ru-RU" sz="2000" dirty="0" err="1"/>
              <a:t>що</a:t>
            </a:r>
            <a:r>
              <a:rPr lang="ru-RU" sz="2000" dirty="0"/>
              <a:t> </a:t>
            </a:r>
            <a:r>
              <a:rPr lang="ru-RU" sz="2000" dirty="0" err="1"/>
              <a:t>відбувся</a:t>
            </a:r>
            <a:r>
              <a:rPr lang="ru-RU" sz="2000" dirty="0"/>
              <a:t>) </a:t>
            </a:r>
            <a:r>
              <a:rPr lang="ru-RU" sz="2000" dirty="0" err="1"/>
              <a:t>повноцінного</a:t>
            </a:r>
            <a:r>
              <a:rPr lang="ru-RU" sz="2000" dirty="0"/>
              <a:t> (</a:t>
            </a:r>
            <a:r>
              <a:rPr lang="ru-RU" sz="2000" i="1" dirty="0" err="1"/>
              <a:t>тобто</a:t>
            </a:r>
            <a:r>
              <a:rPr lang="ru-RU" sz="2000" i="1" dirty="0"/>
              <a:t> </a:t>
            </a:r>
            <a:r>
              <a:rPr lang="ru-RU" sz="2000" i="1" dirty="0" smtClean="0"/>
              <a:t>в </a:t>
            </a:r>
            <a:r>
              <a:rPr lang="ru-RU" sz="2000" i="1" dirty="0" err="1" smtClean="0"/>
              <a:t>декількох</a:t>
            </a:r>
            <a:r>
              <a:rPr lang="ru-RU" sz="2000" i="1" dirty="0" smtClean="0"/>
              <a:t> </a:t>
            </a:r>
            <a:r>
              <a:rPr lang="ru-RU" sz="2000" i="1" dirty="0"/>
              <a:t>сферах</a:t>
            </a:r>
            <a:r>
              <a:rPr lang="ru-RU" sz="2000" dirty="0"/>
              <a:t>) </a:t>
            </a:r>
            <a:r>
              <a:rPr lang="ru-RU" sz="2000" dirty="0" err="1"/>
              <a:t>стратегічного</a:t>
            </a:r>
            <a:r>
              <a:rPr lang="ru-RU" sz="2000" dirty="0"/>
              <a:t> </a:t>
            </a:r>
            <a:r>
              <a:rPr lang="ru-RU" sz="2000" dirty="0" smtClean="0"/>
              <a:t>партнерства.</a:t>
            </a:r>
          </a:p>
          <a:p>
            <a:pPr algn="just"/>
            <a:r>
              <a:rPr lang="ru-RU" sz="2000" dirty="0" smtClean="0"/>
              <a:t> 	(</a:t>
            </a:r>
            <a:r>
              <a:rPr lang="ru-RU" sz="1600" dirty="0" err="1" smtClean="0"/>
              <a:t>Існували</a:t>
            </a:r>
            <a:r>
              <a:rPr lang="ru-RU" sz="1600" dirty="0" smtClean="0"/>
              <a:t> </a:t>
            </a:r>
            <a:r>
              <a:rPr lang="ru-RU" sz="1600" dirty="0" err="1"/>
              <a:t>усні</a:t>
            </a:r>
            <a:r>
              <a:rPr lang="ru-RU" sz="1600" dirty="0"/>
              <a:t> заяви </a:t>
            </a:r>
            <a:r>
              <a:rPr lang="ru-RU" sz="1600" dirty="0" err="1"/>
              <a:t>стосовно</a:t>
            </a:r>
            <a:r>
              <a:rPr lang="ru-RU" sz="1600" dirty="0"/>
              <a:t> </a:t>
            </a:r>
            <a:r>
              <a:rPr lang="ru-RU" sz="1600" dirty="0" err="1" smtClean="0"/>
              <a:t>встановлення</a:t>
            </a:r>
            <a:r>
              <a:rPr lang="ru-RU" sz="1600" dirty="0" smtClean="0"/>
              <a:t> </a:t>
            </a:r>
            <a:r>
              <a:rPr lang="ru-RU" sz="1600" dirty="0" err="1" smtClean="0"/>
              <a:t>стратегічного</a:t>
            </a:r>
            <a:r>
              <a:rPr lang="ru-RU" sz="1600" dirty="0" smtClean="0"/>
              <a:t> </a:t>
            </a:r>
            <a:r>
              <a:rPr lang="ru-RU" sz="1600" dirty="0"/>
              <a:t>партнерства з </a:t>
            </a:r>
            <a:r>
              <a:rPr lang="ru-RU" sz="1600" dirty="0" err="1"/>
              <a:t>іншими</a:t>
            </a:r>
            <a:r>
              <a:rPr lang="ru-RU" sz="1600" dirty="0"/>
              <a:t> </a:t>
            </a:r>
            <a:r>
              <a:rPr lang="ru-RU" sz="1600" dirty="0" smtClean="0"/>
              <a:t>державами - </a:t>
            </a:r>
            <a:r>
              <a:rPr lang="ru-RU" sz="1600" dirty="0" err="1" smtClean="0"/>
              <a:t>Фінляндією</a:t>
            </a:r>
            <a:r>
              <a:rPr lang="ru-RU" sz="1600" dirty="0" smtClean="0"/>
              <a:t>, </a:t>
            </a:r>
            <a:r>
              <a:rPr lang="ru-RU" sz="1600" dirty="0" err="1" smtClean="0"/>
              <a:t>Угорщиною</a:t>
            </a:r>
            <a:r>
              <a:rPr lang="ru-RU" sz="1600" dirty="0"/>
              <a:t>, </a:t>
            </a:r>
            <a:r>
              <a:rPr lang="ru-RU" sz="1600" dirty="0" err="1"/>
              <a:t>Ізраїлем</a:t>
            </a:r>
            <a:r>
              <a:rPr lang="ru-RU" sz="1600" dirty="0"/>
              <a:t>, Аргентиною, </a:t>
            </a:r>
            <a:r>
              <a:rPr lang="ru-RU" sz="1600" dirty="0" err="1"/>
              <a:t>Словаччиною</a:t>
            </a:r>
            <a:r>
              <a:rPr lang="ru-RU" sz="1600" dirty="0"/>
              <a:t>, </a:t>
            </a:r>
            <a:r>
              <a:rPr lang="ru-RU" sz="1600" dirty="0" err="1" smtClean="0"/>
              <a:t>Індією</a:t>
            </a:r>
            <a:r>
              <a:rPr lang="ru-RU" sz="1600" dirty="0" smtClean="0"/>
              <a:t>. Але </a:t>
            </a:r>
            <a:r>
              <a:rPr lang="ru-RU" sz="1600" dirty="0" err="1"/>
              <a:t>оскільки</a:t>
            </a:r>
            <a:r>
              <a:rPr lang="ru-RU" sz="1600" dirty="0"/>
              <a:t> </a:t>
            </a:r>
            <a:r>
              <a:rPr lang="ru-RU" sz="1600" i="1" dirty="0">
                <a:solidFill>
                  <a:schemeClr val="accent4">
                    <a:lumMod val="75000"/>
                  </a:schemeClr>
                </a:solidFill>
              </a:rPr>
              <a:t>в </a:t>
            </a:r>
            <a:r>
              <a:rPr lang="ru-RU" sz="1600" i="1" dirty="0" err="1">
                <a:solidFill>
                  <a:schemeClr val="accent4">
                    <a:lumMod val="75000"/>
                  </a:schemeClr>
                </a:solidFill>
              </a:rPr>
              <a:t>цих</a:t>
            </a:r>
            <a:r>
              <a:rPr lang="ru-RU" sz="1600" i="1" dirty="0">
                <a:solidFill>
                  <a:schemeClr val="accent4">
                    <a:lumMod val="75000"/>
                  </a:schemeClr>
                </a:solidFill>
              </a:rPr>
              <a:t> </a:t>
            </a:r>
            <a:r>
              <a:rPr lang="ru-RU" sz="1600" i="1" dirty="0" err="1">
                <a:solidFill>
                  <a:schemeClr val="accent4">
                    <a:lumMod val="75000"/>
                  </a:schemeClr>
                </a:solidFill>
              </a:rPr>
              <a:t>заявах</a:t>
            </a:r>
            <a:r>
              <a:rPr lang="ru-RU" sz="1600" i="1" dirty="0">
                <a:solidFill>
                  <a:schemeClr val="accent4">
                    <a:lumMod val="75000"/>
                  </a:schemeClr>
                </a:solidFill>
              </a:rPr>
              <a:t> </a:t>
            </a:r>
            <a:r>
              <a:rPr lang="ru-RU" sz="1600" i="1" dirty="0" err="1">
                <a:solidFill>
                  <a:schemeClr val="accent4">
                    <a:lumMod val="75000"/>
                  </a:schemeClr>
                </a:solidFill>
              </a:rPr>
              <a:t>йшлося</a:t>
            </a:r>
            <a:r>
              <a:rPr lang="ru-RU" sz="1600" i="1" dirty="0">
                <a:solidFill>
                  <a:schemeClr val="accent4">
                    <a:lumMod val="75000"/>
                  </a:schemeClr>
                </a:solidFill>
              </a:rPr>
              <a:t> </a:t>
            </a:r>
            <a:r>
              <a:rPr lang="ru-RU" sz="1600" i="1" dirty="0" err="1">
                <a:solidFill>
                  <a:schemeClr val="accent4">
                    <a:lumMod val="75000"/>
                  </a:schemeClr>
                </a:solidFill>
              </a:rPr>
              <a:t>або</a:t>
            </a:r>
            <a:r>
              <a:rPr lang="ru-RU" sz="1600" i="1" dirty="0">
                <a:solidFill>
                  <a:schemeClr val="accent4">
                    <a:lumMod val="75000"/>
                  </a:schemeClr>
                </a:solidFill>
              </a:rPr>
              <a:t> </a:t>
            </a:r>
            <a:r>
              <a:rPr lang="ru-RU" sz="1600" i="1" dirty="0" err="1" smtClean="0">
                <a:solidFill>
                  <a:schemeClr val="accent4">
                    <a:lumMod val="75000"/>
                  </a:schemeClr>
                </a:solidFill>
              </a:rPr>
              <a:t>лише</a:t>
            </a:r>
            <a:r>
              <a:rPr lang="ru-RU" sz="1600" i="1" dirty="0" smtClean="0">
                <a:solidFill>
                  <a:schemeClr val="accent4">
                    <a:lumMod val="75000"/>
                  </a:schemeClr>
                </a:solidFill>
              </a:rPr>
              <a:t> про </a:t>
            </a:r>
            <a:r>
              <a:rPr lang="ru-RU" sz="1600" i="1" dirty="0" err="1">
                <a:solidFill>
                  <a:schemeClr val="accent4">
                    <a:lumMod val="75000"/>
                  </a:schemeClr>
                </a:solidFill>
              </a:rPr>
              <a:t>політичне</a:t>
            </a:r>
            <a:r>
              <a:rPr lang="ru-RU" sz="1600" i="1" dirty="0">
                <a:solidFill>
                  <a:schemeClr val="accent4">
                    <a:lumMod val="75000"/>
                  </a:schemeClr>
                </a:solidFill>
              </a:rPr>
              <a:t> </a:t>
            </a:r>
            <a:r>
              <a:rPr lang="ru-RU" sz="1600" i="1" dirty="0" err="1">
                <a:solidFill>
                  <a:schemeClr val="accent4">
                    <a:lumMod val="75000"/>
                  </a:schemeClr>
                </a:solidFill>
              </a:rPr>
              <a:t>стратегічне</a:t>
            </a:r>
            <a:r>
              <a:rPr lang="ru-RU" sz="1600" i="1" dirty="0">
                <a:solidFill>
                  <a:schemeClr val="accent4">
                    <a:lumMod val="75000"/>
                  </a:schemeClr>
                </a:solidFill>
              </a:rPr>
              <a:t> </a:t>
            </a:r>
            <a:r>
              <a:rPr lang="ru-RU" sz="1600" i="1" dirty="0" smtClean="0">
                <a:solidFill>
                  <a:schemeClr val="accent4">
                    <a:lumMod val="75000"/>
                  </a:schemeClr>
                </a:solidFill>
              </a:rPr>
              <a:t>партнерство (</a:t>
            </a:r>
            <a:r>
              <a:rPr lang="ru-RU" sz="1600" i="1" dirty="0" err="1" smtClean="0">
                <a:solidFill>
                  <a:schemeClr val="accent4">
                    <a:lumMod val="75000"/>
                  </a:schemeClr>
                </a:solidFill>
              </a:rPr>
              <a:t>Фінляндія</a:t>
            </a:r>
            <a:r>
              <a:rPr lang="ru-RU" sz="1600" i="1" dirty="0">
                <a:solidFill>
                  <a:schemeClr val="accent4">
                    <a:lumMod val="75000"/>
                  </a:schemeClr>
                </a:solidFill>
              </a:rPr>
              <a:t>, </a:t>
            </a:r>
            <a:r>
              <a:rPr lang="ru-RU" sz="1600" i="1" dirty="0" err="1">
                <a:solidFill>
                  <a:schemeClr val="accent4">
                    <a:lumMod val="75000"/>
                  </a:schemeClr>
                </a:solidFill>
              </a:rPr>
              <a:t>Угорщина</a:t>
            </a:r>
            <a:r>
              <a:rPr lang="ru-RU" sz="1600" i="1" dirty="0">
                <a:solidFill>
                  <a:schemeClr val="accent4">
                    <a:lumMod val="75000"/>
                  </a:schemeClr>
                </a:solidFill>
              </a:rPr>
              <a:t>), </a:t>
            </a:r>
            <a:r>
              <a:rPr lang="ru-RU" sz="1600" i="1" dirty="0" err="1">
                <a:solidFill>
                  <a:schemeClr val="accent4">
                    <a:lumMod val="75000"/>
                  </a:schemeClr>
                </a:solidFill>
              </a:rPr>
              <a:t>або</a:t>
            </a:r>
            <a:r>
              <a:rPr lang="ru-RU" sz="1600" i="1" dirty="0">
                <a:solidFill>
                  <a:schemeClr val="accent4">
                    <a:lumMod val="75000"/>
                  </a:schemeClr>
                </a:solidFill>
              </a:rPr>
              <a:t> </a:t>
            </a:r>
            <a:r>
              <a:rPr lang="ru-RU" sz="1600" i="1" dirty="0" err="1">
                <a:solidFill>
                  <a:schemeClr val="accent4">
                    <a:lumMod val="75000"/>
                  </a:schemeClr>
                </a:solidFill>
              </a:rPr>
              <a:t>лише</a:t>
            </a:r>
            <a:r>
              <a:rPr lang="ru-RU" sz="1600" i="1" dirty="0">
                <a:solidFill>
                  <a:schemeClr val="accent4">
                    <a:lumMod val="75000"/>
                  </a:schemeClr>
                </a:solidFill>
              </a:rPr>
              <a:t> про </a:t>
            </a:r>
            <a:r>
              <a:rPr lang="ru-RU" sz="1600" i="1" dirty="0" err="1">
                <a:solidFill>
                  <a:schemeClr val="accent4">
                    <a:lumMod val="75000"/>
                  </a:schemeClr>
                </a:solidFill>
              </a:rPr>
              <a:t>необхідність</a:t>
            </a:r>
            <a:r>
              <a:rPr lang="ru-RU" sz="1600" i="1" dirty="0">
                <a:solidFill>
                  <a:schemeClr val="accent4">
                    <a:lumMod val="75000"/>
                  </a:schemeClr>
                </a:solidFill>
              </a:rPr>
              <a:t> </a:t>
            </a:r>
            <a:r>
              <a:rPr lang="ru-RU" sz="1600" i="1" dirty="0" err="1">
                <a:solidFill>
                  <a:schemeClr val="accent4">
                    <a:lumMod val="75000"/>
                  </a:schemeClr>
                </a:solidFill>
              </a:rPr>
              <a:t>встановлення</a:t>
            </a:r>
            <a:r>
              <a:rPr lang="ru-RU" sz="1600" i="1" dirty="0">
                <a:solidFill>
                  <a:schemeClr val="accent4">
                    <a:lumMod val="75000"/>
                  </a:schemeClr>
                </a:solidFill>
              </a:rPr>
              <a:t> </a:t>
            </a:r>
            <a:r>
              <a:rPr lang="ru-RU" sz="1600" i="1" dirty="0" err="1">
                <a:solidFill>
                  <a:schemeClr val="accent4">
                    <a:lumMod val="75000"/>
                  </a:schemeClr>
                </a:solidFill>
              </a:rPr>
              <a:t>чи</a:t>
            </a:r>
            <a:r>
              <a:rPr lang="ru-RU" sz="1600" i="1" dirty="0">
                <a:solidFill>
                  <a:schemeClr val="accent4">
                    <a:lumMod val="75000"/>
                  </a:schemeClr>
                </a:solidFill>
              </a:rPr>
              <a:t> </a:t>
            </a:r>
            <a:r>
              <a:rPr lang="ru-RU" sz="1600" i="1" dirty="0" err="1">
                <a:solidFill>
                  <a:schemeClr val="accent4">
                    <a:lumMod val="75000"/>
                  </a:schemeClr>
                </a:solidFill>
              </a:rPr>
              <a:t>поновлення</a:t>
            </a:r>
            <a:r>
              <a:rPr lang="ru-RU" sz="1600" i="1" dirty="0">
                <a:solidFill>
                  <a:schemeClr val="accent4">
                    <a:lumMod val="75000"/>
                  </a:schemeClr>
                </a:solidFill>
              </a:rPr>
              <a:t> </a:t>
            </a:r>
            <a:r>
              <a:rPr lang="ru-RU" sz="1600" i="1" dirty="0" smtClean="0">
                <a:solidFill>
                  <a:schemeClr val="accent4">
                    <a:lumMod val="75000"/>
                  </a:schemeClr>
                </a:solidFill>
              </a:rPr>
              <a:t>такого партнерства</a:t>
            </a:r>
            <a:r>
              <a:rPr lang="ru-RU" sz="1600" dirty="0" smtClean="0"/>
              <a:t> </a:t>
            </a:r>
            <a:r>
              <a:rPr lang="ru-RU" sz="1600" dirty="0"/>
              <a:t>(</a:t>
            </a:r>
            <a:r>
              <a:rPr lang="ru-RU" sz="1600" dirty="0" err="1"/>
              <a:t>Ізраїль</a:t>
            </a:r>
            <a:r>
              <a:rPr lang="ru-RU" sz="1600" dirty="0"/>
              <a:t>, Аргентина, </a:t>
            </a:r>
            <a:r>
              <a:rPr lang="ru-RU" sz="1600" dirty="0" err="1" smtClean="0"/>
              <a:t>Угорщина</a:t>
            </a:r>
            <a:r>
              <a:rPr lang="ru-RU" sz="1600" dirty="0" smtClean="0"/>
              <a:t>, </a:t>
            </a:r>
            <a:r>
              <a:rPr lang="ru-RU" sz="1600" dirty="0" err="1" smtClean="0"/>
              <a:t>Словаччина</a:t>
            </a:r>
            <a:r>
              <a:rPr lang="ru-RU" sz="1600" dirty="0"/>
              <a:t>, </a:t>
            </a:r>
            <a:r>
              <a:rPr lang="ru-RU" sz="1600" dirty="0" err="1"/>
              <a:t>Індія</a:t>
            </a:r>
            <a:r>
              <a:rPr lang="ru-RU" sz="1600" dirty="0"/>
              <a:t>), </a:t>
            </a:r>
            <a:r>
              <a:rPr lang="ru-RU" sz="1600" dirty="0" err="1"/>
              <a:t>ці</a:t>
            </a:r>
            <a:r>
              <a:rPr lang="ru-RU" sz="1600" dirty="0"/>
              <a:t> </a:t>
            </a:r>
            <a:r>
              <a:rPr lang="ru-RU" sz="1600" dirty="0" err="1"/>
              <a:t>держави</a:t>
            </a:r>
            <a:r>
              <a:rPr lang="ru-RU" sz="1600" dirty="0"/>
              <a:t> не </a:t>
            </a:r>
            <a:r>
              <a:rPr lang="ru-RU" sz="1600" dirty="0" err="1"/>
              <a:t>можуть</a:t>
            </a:r>
            <a:r>
              <a:rPr lang="ru-RU" sz="1600" dirty="0"/>
              <a:t> </a:t>
            </a:r>
            <a:r>
              <a:rPr lang="ru-RU" sz="1600" dirty="0" smtClean="0"/>
              <a:t>бути </a:t>
            </a:r>
            <a:r>
              <a:rPr lang="ru-RU" sz="1600" dirty="0" err="1" smtClean="0"/>
              <a:t>зараховані</a:t>
            </a:r>
            <a:r>
              <a:rPr lang="ru-RU" sz="1600" dirty="0" smtClean="0"/>
              <a:t> до </a:t>
            </a:r>
            <a:r>
              <a:rPr lang="ru-RU" sz="1600" dirty="0" err="1" smtClean="0"/>
              <a:t>стратегічних</a:t>
            </a:r>
            <a:r>
              <a:rPr lang="ru-RU" sz="1600" dirty="0" smtClean="0"/>
              <a:t> </a:t>
            </a:r>
            <a:r>
              <a:rPr lang="ru-RU" sz="1600" dirty="0" err="1"/>
              <a:t>партнерів</a:t>
            </a:r>
            <a:r>
              <a:rPr lang="ru-RU" sz="1600" dirty="0"/>
              <a:t> </a:t>
            </a:r>
            <a:r>
              <a:rPr lang="ru-RU" sz="1600" dirty="0" err="1" smtClean="0"/>
              <a:t>України</a:t>
            </a:r>
            <a:r>
              <a:rPr lang="ru-RU" sz="1600" dirty="0" smtClean="0"/>
              <a:t> </a:t>
            </a:r>
            <a:r>
              <a:rPr lang="ru-RU" sz="1600" dirty="0" err="1" smtClean="0"/>
              <a:t>навіть</a:t>
            </a:r>
            <a:r>
              <a:rPr lang="ru-RU" sz="1600" dirty="0" smtClean="0"/>
              <a:t> </a:t>
            </a:r>
            <a:r>
              <a:rPr lang="ru-RU" sz="1600" dirty="0" err="1" smtClean="0"/>
              <a:t>номінально</a:t>
            </a:r>
            <a:r>
              <a:rPr lang="ru-RU" sz="1600" dirty="0" smtClean="0"/>
              <a:t>).</a:t>
            </a:r>
            <a:endParaRPr lang="ru-RU" sz="1600" dirty="0"/>
          </a:p>
        </p:txBody>
      </p:sp>
    </p:spTree>
    <p:extLst>
      <p:ext uri="{BB962C8B-B14F-4D97-AF65-F5344CB8AC3E}">
        <p14:creationId xmlns:p14="http://schemas.microsoft.com/office/powerpoint/2010/main" val="6265250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543</TotalTime>
  <Words>681</Words>
  <Application>Microsoft Office PowerPoint</Application>
  <PresentationFormat>Широкоэкранный</PresentationFormat>
  <Paragraphs>131</Paragraphs>
  <Slides>22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Garamond</vt:lpstr>
      <vt:lpstr>Wingdings</vt:lpstr>
      <vt:lpstr>Натуральные материалы</vt:lpstr>
      <vt:lpstr>Проблема стратегічного партнерства України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Стратегічні партнери України</dc:title>
  <dc:creator>user</dc:creator>
  <cp:lastModifiedBy>user</cp:lastModifiedBy>
  <cp:revision>46</cp:revision>
  <dcterms:created xsi:type="dcterms:W3CDTF">2020-10-26T07:56:40Z</dcterms:created>
  <dcterms:modified xsi:type="dcterms:W3CDTF">2020-10-27T10:49:34Z</dcterms:modified>
</cp:coreProperties>
</file>