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60" r:id="rId10"/>
    <p:sldId id="268" r:id="rId11"/>
    <p:sldId id="261" r:id="rId12"/>
    <p:sldId id="269" r:id="rId13"/>
    <p:sldId id="267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721"/>
  </p:normalViewPr>
  <p:slideViewPr>
    <p:cSldViewPr snapToGrid="0" snapToObjects="1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8B4D5-551F-3744-A5DF-1E272DFF9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655367"/>
            <a:ext cx="8679915" cy="1748729"/>
          </a:xfrm>
        </p:spPr>
        <p:txBody>
          <a:bodyPr>
            <a:normAutofit fontScale="90000"/>
          </a:bodyPr>
          <a:lstStyle/>
          <a:p>
            <a:r>
              <a:rPr lang="uk-UA" dirty="0"/>
              <a:t>ВСТУП ДО КУРСУ</a:t>
            </a:r>
            <a:br>
              <a:rPr lang="uk-UA" dirty="0"/>
            </a:br>
            <a:r>
              <a:rPr lang="uk-UA" b="1" dirty="0">
                <a:solidFill>
                  <a:srgbClr val="002060"/>
                </a:solidFill>
                <a:latin typeface="Book Antiqua" panose="02040602050305030304" pitchFamily="18" charset="0"/>
              </a:rPr>
              <a:t>«ІНФОРМАЦІЙНА ПОЛІТИКА ТА АНАЛІТИЧНІ СТРУКТУРИ В СУЧАСНІЙ ПОЛІТИЦІ»</a:t>
            </a:r>
          </a:p>
        </p:txBody>
      </p:sp>
    </p:spTree>
    <p:extLst>
      <p:ext uri="{BB962C8B-B14F-4D97-AF65-F5344CB8AC3E}">
        <p14:creationId xmlns:p14="http://schemas.microsoft.com/office/powerpoint/2010/main" val="113789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106411A-9D33-BD49-88F9-D2335EE24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4" y="0"/>
            <a:ext cx="116802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9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59906D7-C487-0449-BF03-C9761EE78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0"/>
            <a:ext cx="8696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589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65796179-C197-434D-9C36-B3D6A7918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0" y="0"/>
            <a:ext cx="5016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278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BEED4EA4-0CEF-7947-BAB8-71F732DC2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9050"/>
            <a:ext cx="8890000" cy="681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55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никальные фотографии напомнили о трагедии в Чернобыле — Российская газета">
            <a:extLst>
              <a:ext uri="{FF2B5EF4-FFF2-40B4-BE49-F238E27FC236}">
                <a16:creationId xmlns:a16="http://schemas.microsoft.com/office/drawing/2014/main" id="{8AD0B247-6F57-A843-A1D6-83EA4EBA7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4" y="90754"/>
            <a:ext cx="9940187" cy="6676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84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48BD6-A2A9-4F41-912D-82A3E9AD7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B3C13-07D0-1A4E-9EF8-8AF96BFB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Ділимося на 3 групи</a:t>
            </a:r>
          </a:p>
          <a:p>
            <a:r>
              <a:rPr lang="uk-UA" dirty="0"/>
              <a:t>2. Завдання для 2-х груп - знайти та узагальнено занотувати інформацію про те, </a:t>
            </a:r>
          </a:p>
          <a:p>
            <a:r>
              <a:rPr lang="uk-UA" dirty="0"/>
              <a:t>- що таке «Інформаційна політика», </a:t>
            </a:r>
          </a:p>
          <a:p>
            <a:r>
              <a:rPr lang="uk-UA" dirty="0"/>
              <a:t>- які підходи існують щодо цього визначення</a:t>
            </a:r>
          </a:p>
          <a:p>
            <a:r>
              <a:rPr lang="uk-UA" dirty="0"/>
              <a:t>- як співвідносяться між собою «інформаційна політика», «інформаційна стратегія», «інформаційна безпека» (10 хв.)</a:t>
            </a:r>
          </a:p>
          <a:p>
            <a:r>
              <a:rPr lang="uk-UA" dirty="0"/>
              <a:t>3.  Кожна з груп презентує знайдену інформацію</a:t>
            </a:r>
          </a:p>
          <a:p>
            <a:r>
              <a:rPr lang="uk-UA" dirty="0"/>
              <a:t>4. 3-тя група виступає арбітром</a:t>
            </a:r>
          </a:p>
        </p:txBody>
      </p:sp>
    </p:spTree>
    <p:extLst>
      <p:ext uri="{BB962C8B-B14F-4D97-AF65-F5344CB8AC3E}">
        <p14:creationId xmlns:p14="http://schemas.microsoft.com/office/powerpoint/2010/main" val="113955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299714-19B2-B449-87E0-3223CE7BA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29" y="2349925"/>
            <a:ext cx="4065224" cy="2431395"/>
          </a:xfrm>
        </p:spPr>
        <p:txBody>
          <a:bodyPr>
            <a:normAutofit/>
          </a:bodyPr>
          <a:lstStyle/>
          <a:p>
            <a:r>
              <a:rPr lang="uk-UA" b="1" dirty="0">
                <a:latin typeface="Book Antiqua" panose="02040602050305030304" pitchFamily="18" charset="0"/>
              </a:rPr>
              <a:t>аналіз інформаційної продукції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49E35F-6AAB-6F4A-9D3F-9E2B24D9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0" y="804689"/>
            <a:ext cx="6711603" cy="5248622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О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–об'єктивність</a:t>
            </a:r>
          </a:p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Р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</a:t>
            </a:r>
            <a:r>
              <a:rPr lang="uk-UA" sz="4400" b="1" dirty="0" err="1">
                <a:solidFill>
                  <a:srgbClr val="7030A0"/>
                </a:solidFill>
                <a:latin typeface="Book Antiqua" panose="02040602050305030304" pitchFamily="18" charset="0"/>
              </a:rPr>
              <a:t>рефлексивність</a:t>
            </a:r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r>
              <a:rPr lang="uk-UA" sz="4400" b="1" dirty="0">
                <a:solidFill>
                  <a:schemeClr val="accent1"/>
                </a:solidFill>
                <a:latin typeface="Book Antiqua" panose="02040602050305030304" pitchFamily="18" charset="0"/>
              </a:rPr>
              <a:t>І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інтерпретація</a:t>
            </a:r>
          </a:p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П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прийняття рішень</a:t>
            </a:r>
          </a:p>
        </p:txBody>
      </p:sp>
    </p:spTree>
    <p:extLst>
      <p:ext uri="{BB962C8B-B14F-4D97-AF65-F5344CB8AC3E}">
        <p14:creationId xmlns:p14="http://schemas.microsoft.com/office/powerpoint/2010/main" val="348426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page1image41679696">
            <a:extLst>
              <a:ext uri="{FF2B5EF4-FFF2-40B4-BE49-F238E27FC236}">
                <a16:creationId xmlns:a16="http://schemas.microsoft.com/office/drawing/2014/main" id="{92B84031-0CDB-174F-B36A-A391766141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" y="1687511"/>
            <a:ext cx="4149240" cy="36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1B0AAE66-FC14-1F46-A206-D51584E8FF44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71160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sz="4400" b="1" u="sng" dirty="0">
                <a:solidFill>
                  <a:schemeClr val="accent1"/>
                </a:solidFill>
                <a:latin typeface="Book Antiqua" panose="02040602050305030304" pitchFamily="18" charset="0"/>
              </a:rPr>
              <a:t>О</a:t>
            </a:r>
            <a:r>
              <a:rPr lang="uk-UA" sz="4400" b="1" u="sng" dirty="0">
                <a:solidFill>
                  <a:srgbClr val="7030A0"/>
                </a:solidFill>
                <a:latin typeface="Book Antiqua" panose="02040602050305030304" pitchFamily="18" charset="0"/>
              </a:rPr>
              <a:t> –об'єктивність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Факти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це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увагу привернуло</a:t>
            </a:r>
          </a:p>
        </p:txBody>
      </p:sp>
    </p:spTree>
    <p:extLst>
      <p:ext uri="{BB962C8B-B14F-4D97-AF65-F5344CB8AC3E}">
        <p14:creationId xmlns:p14="http://schemas.microsoft.com/office/powerpoint/2010/main" val="284517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page1image43799616">
            <a:extLst>
              <a:ext uri="{FF2B5EF4-FFF2-40B4-BE49-F238E27FC236}">
                <a16:creationId xmlns:a16="http://schemas.microsoft.com/office/drawing/2014/main" id="{DB9E128F-8F30-8A4A-A415-998CD1062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330" y="1843087"/>
            <a:ext cx="13589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age1image41669504">
            <a:extLst>
              <a:ext uri="{FF2B5EF4-FFF2-40B4-BE49-F238E27FC236}">
                <a16:creationId xmlns:a16="http://schemas.microsoft.com/office/drawing/2014/main" id="{A4ABA669-C0F1-D049-8873-C9FA7CABB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395077"/>
            <a:ext cx="3357563" cy="481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бъект 2">
            <a:extLst>
              <a:ext uri="{FF2B5EF4-FFF2-40B4-BE49-F238E27FC236}">
                <a16:creationId xmlns:a16="http://schemas.microsoft.com/office/drawing/2014/main" id="{299EA979-69E8-3C41-8C82-9CF59349C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711603" cy="5248622"/>
          </a:xfrm>
        </p:spPr>
        <p:txBody>
          <a:bodyPr>
            <a:normAutofit lnSpcReduction="10000"/>
          </a:bodyPr>
          <a:lstStyle/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Р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</a:t>
            </a:r>
            <a:r>
              <a:rPr lang="uk-UA" sz="4400" b="1" dirty="0" err="1">
                <a:solidFill>
                  <a:srgbClr val="7030A0"/>
                </a:solidFill>
                <a:latin typeface="Book Antiqua" panose="02040602050305030304" pitchFamily="18" charset="0"/>
              </a:rPr>
              <a:t>рефлексивність</a:t>
            </a:r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емоції викликало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Яка перша емоційна реакція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відчули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здивувало</a:t>
            </a:r>
          </a:p>
        </p:txBody>
      </p:sp>
    </p:spTree>
    <p:extLst>
      <p:ext uri="{BB962C8B-B14F-4D97-AF65-F5344CB8AC3E}">
        <p14:creationId xmlns:p14="http://schemas.microsoft.com/office/powerpoint/2010/main" val="183558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23DE4FA9-41A8-6146-B3CB-8482F0C6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4400" b="1" u="sng" dirty="0">
                <a:solidFill>
                  <a:schemeClr val="accent1"/>
                </a:solidFill>
                <a:latin typeface="Book Antiqua" panose="02040602050305030304" pitchFamily="18" charset="0"/>
              </a:rPr>
              <a:t>І</a:t>
            </a:r>
            <a:r>
              <a:rPr lang="uk-UA" sz="4400" b="1" u="sng" dirty="0">
                <a:solidFill>
                  <a:srgbClr val="7030A0"/>
                </a:solidFill>
                <a:latin typeface="Book Antiqua" panose="02040602050305030304" pitchFamily="18" charset="0"/>
              </a:rPr>
              <a:t> – інтерпретація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Основний смисл побаченого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Основна ідея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висновки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 ще потрібно знати про це (побачене)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Що, якщо …</a:t>
            </a:r>
          </a:p>
        </p:txBody>
      </p:sp>
      <p:pic>
        <p:nvPicPr>
          <p:cNvPr id="7169" name="Picture 1" descr="page1image41675952">
            <a:extLst>
              <a:ext uri="{FF2B5EF4-FFF2-40B4-BE49-F238E27FC236}">
                <a16:creationId xmlns:a16="http://schemas.microsoft.com/office/drawing/2014/main" id="{6B914EA2-19B6-1C4C-8E19-0B1275B0A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0" y="480495"/>
            <a:ext cx="3664686" cy="557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10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page1image41652704">
            <a:extLst>
              <a:ext uri="{FF2B5EF4-FFF2-40B4-BE49-F238E27FC236}">
                <a16:creationId xmlns:a16="http://schemas.microsoft.com/office/drawing/2014/main" id="{507CEF4E-3768-8C4C-8E6D-A7C9C261B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9" y="803186"/>
            <a:ext cx="4030415" cy="510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FFD5D910-0DF8-3343-BDCD-ACB6C810E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sz="4400" b="1" dirty="0" err="1">
                <a:solidFill>
                  <a:schemeClr val="accent1"/>
                </a:solidFill>
                <a:latin typeface="Book Antiqua" panose="02040602050305030304" pitchFamily="18" charset="0"/>
              </a:rPr>
              <a:t>П</a:t>
            </a: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 – прийняття рішень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Яке рішення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Які подальші кроки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 це можна використати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latin typeface="Book Antiqua" panose="02040602050305030304" pitchFamily="18" charset="0"/>
              </a:rPr>
              <a:t>Як змінити ситуацію</a:t>
            </a:r>
          </a:p>
          <a:p>
            <a:endParaRPr lang="uk-UA" sz="4400" b="1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5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Фултонская речь Черчилля, 1946 - Документ">
            <a:extLst>
              <a:ext uri="{FF2B5EF4-FFF2-40B4-BE49-F238E27FC236}">
                <a16:creationId xmlns:a16="http://schemas.microsoft.com/office/drawing/2014/main" id="{E44E7BDB-BC1E-0A41-849D-2E9512138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146050"/>
            <a:ext cx="5314950" cy="656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05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8000">
              <a:schemeClr val="accent5">
                <a:lumMod val="40000"/>
                <a:lumOff val="60000"/>
              </a:schemeClr>
            </a:gs>
            <a:gs pos="46000">
              <a:schemeClr val="accent2">
                <a:lumMod val="20000"/>
                <a:lumOff val="80000"/>
              </a:schemeClr>
            </a:gs>
            <a:gs pos="63000">
              <a:srgbClr val="F7BDC3"/>
            </a:gs>
            <a:gs pos="78000">
              <a:schemeClr val="accent6">
                <a:lumMod val="20000"/>
                <a:lumOff val="80000"/>
              </a:schemeClr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8680118-681F-7547-B2EF-C05EB9C7B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0"/>
            <a:ext cx="6400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500728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110</TotalTime>
  <Words>164</Words>
  <Application>Microsoft Macintosh PowerPoint</Application>
  <PresentationFormat>Широкоэкранный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 Light</vt:lpstr>
      <vt:lpstr>Rockwell</vt:lpstr>
      <vt:lpstr>Wingdings</vt:lpstr>
      <vt:lpstr>Атлас</vt:lpstr>
      <vt:lpstr>ВСТУП ДО КУРСУ «ІНФОРМАЦІЙНА ПОЛІТИКА ТА АНАЛІТИЧНІ СТРУКТУРИ В СУЧАСНІЙ ПОЛІТИЦІ»</vt:lpstr>
      <vt:lpstr>Завдання 1</vt:lpstr>
      <vt:lpstr>аналіз інформаційної продукції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КУРСУ «ІНФОРМАЦІЙНА ПОЛІТИКА ТА АНАЛІТИЧНІ СТРУКТУРИ В СУЧАСНІЙ ПОЛІТИЦІ»</dc:title>
  <dc:creator>Microsoft Office User</dc:creator>
  <cp:lastModifiedBy>Microsoft Office User</cp:lastModifiedBy>
  <cp:revision>3</cp:revision>
  <dcterms:created xsi:type="dcterms:W3CDTF">2021-09-01T09:37:09Z</dcterms:created>
  <dcterms:modified xsi:type="dcterms:W3CDTF">2022-09-11T18:58:26Z</dcterms:modified>
</cp:coreProperties>
</file>