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2"/>
  </p:notesMasterIdLst>
  <p:handoutMasterIdLst>
    <p:handoutMasterId r:id="rId23"/>
  </p:handoutMasterIdLst>
  <p:sldIdLst>
    <p:sldId id="331" r:id="rId2"/>
    <p:sldId id="256" r:id="rId3"/>
    <p:sldId id="332" r:id="rId4"/>
    <p:sldId id="333" r:id="rId5"/>
    <p:sldId id="328" r:id="rId6"/>
    <p:sldId id="261" r:id="rId7"/>
    <p:sldId id="262" r:id="rId8"/>
    <p:sldId id="329" r:id="rId9"/>
    <p:sldId id="330" r:id="rId10"/>
    <p:sldId id="334" r:id="rId11"/>
    <p:sldId id="335" r:id="rId12"/>
    <p:sldId id="265" r:id="rId13"/>
    <p:sldId id="266" r:id="rId14"/>
    <p:sldId id="292" r:id="rId15"/>
    <p:sldId id="290" r:id="rId16"/>
    <p:sldId id="336" r:id="rId17"/>
    <p:sldId id="337" r:id="rId18"/>
    <p:sldId id="338" r:id="rId19"/>
    <p:sldId id="272" r:id="rId20"/>
    <p:sldId id="339" r:id="rId21"/>
  </p:sldIdLst>
  <p:sldSz cx="9144000" cy="6858000" type="screen4x3"/>
  <p:notesSz cx="9869488" cy="6735763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AC4"/>
    <a:srgbClr val="F25C08"/>
    <a:srgbClr val="F48E06"/>
    <a:srgbClr val="91580D"/>
    <a:srgbClr val="009E47"/>
    <a:srgbClr val="94E09B"/>
    <a:srgbClr val="FFFFFF"/>
    <a:srgbClr val="4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444" autoAdjust="0"/>
  </p:normalViewPr>
  <p:slideViewPr>
    <p:cSldViewPr>
      <p:cViewPr varScale="1">
        <p:scale>
          <a:sx n="57" d="100"/>
          <a:sy n="57" d="100"/>
        </p:scale>
        <p:origin x="72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4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4" Type="http://schemas.openxmlformats.org/officeDocument/2006/relationships/image" Target="../media/image30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image" Target="../media/image34.emf"/><Relationship Id="rId4" Type="http://schemas.openxmlformats.org/officeDocument/2006/relationships/image" Target="../media/image3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5589588" y="0"/>
            <a:ext cx="4278312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331FA7B-0B37-4E80-90D3-4F7E919AF094}" type="datetimeFigureOut">
              <a:rPr lang="uk-UA"/>
              <a:pPr>
                <a:defRPr/>
              </a:pPr>
              <a:t>13.03.2020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5589588" y="6397625"/>
            <a:ext cx="4278312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D0F665-4F89-45F4-A33C-41195B510873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92555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8312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815B42-5EF3-4DAB-8742-6075DC53285B}" type="datetimeFigureOut">
              <a:rPr lang="uk-UA"/>
              <a:pPr>
                <a:defRPr/>
              </a:pPr>
              <a:t>13.03.2020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70262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5838" y="3198813"/>
            <a:ext cx="7897812" cy="303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8313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9588" y="6397625"/>
            <a:ext cx="4278312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78B798B-E2E4-4D62-9BFE-F297D0D0B99D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49707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  <a:endParaRPr lang="uk-UA" altLang="en-US" noProof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  <a:endParaRPr lang="uk-UA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7500B-AA9B-4AE8-ABD4-8422F9A3A342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1553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0130-6CB2-4B39-ACC8-457581D56D8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71624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0C72F-FF1C-44D3-B090-86BB90EED85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997400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EBF15-BCA9-4FBC-BB1F-307D353F6C47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5748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269E-5052-4F1C-B2B5-C529EE530596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93728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A762F-7489-44E6-BC0B-9C0FB1AE7557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94017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113B3-055E-41A5-AB0D-937E314A9BE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01364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C060B-6E47-4A02-B2F4-3E585415C2B7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67955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BC052-4B8B-44E1-8C6E-7098CA08FD8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80556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9470-AA71-49F0-B075-25A4873E195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49414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93221-A422-4FB0-B0FC-881CF91DD9C5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48441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45F2D-679B-4635-A36C-3654E4EC86A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1347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6F3E7"/>
            </a:gs>
            <a:gs pos="50000">
              <a:srgbClr val="C1EDDB"/>
            </a:gs>
            <a:gs pos="100000">
              <a:srgbClr val="D6F3E7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smtClean="0"/>
              <a:t>Зразок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smtClean="0"/>
              <a:t>Зразок тексту</a:t>
            </a:r>
          </a:p>
          <a:p>
            <a:pPr lvl="1"/>
            <a:r>
              <a:rPr lang="uk-UA" altLang="en-US" smtClean="0"/>
              <a:t>Другий рівень</a:t>
            </a:r>
          </a:p>
          <a:p>
            <a:pPr lvl="2"/>
            <a:r>
              <a:rPr lang="uk-UA" altLang="en-US" smtClean="0"/>
              <a:t>Третій рівень</a:t>
            </a:r>
          </a:p>
          <a:p>
            <a:pPr lvl="3"/>
            <a:r>
              <a:rPr lang="uk-UA" altLang="en-US" smtClean="0"/>
              <a:t>Четвертий рівень</a:t>
            </a:r>
          </a:p>
          <a:p>
            <a:pPr lvl="4"/>
            <a:r>
              <a:rPr lang="uk-UA" altLang="en-US" smtClean="0"/>
              <a:t>П'ятий рівень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3F144108-C399-4ACF-9FE6-ED9F9F87B2F9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0.e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7.emf"/><Relationship Id="rId4" Type="http://schemas.openxmlformats.org/officeDocument/2006/relationships/image" Target="../media/image34.emf"/><Relationship Id="rId9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0550" y="3308350"/>
            <a:ext cx="6686550" cy="16970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№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«Галогенопохідні вуглеводнів»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5213"/>
            <a:ext cx="1895475" cy="1276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24847">
            <a:off x="1966913" y="1082675"/>
            <a:ext cx="1982787" cy="14747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3813" y="971550"/>
            <a:ext cx="1781175" cy="162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6" name="Text Box 18"/>
          <p:cNvSpPr txBox="1">
            <a:spLocks noChangeArrowheads="1"/>
          </p:cNvSpPr>
          <p:nvPr/>
        </p:nvSpPr>
        <p:spPr bwMode="auto">
          <a:xfrm>
            <a:off x="4048125" y="954088"/>
            <a:ext cx="1198563" cy="3683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>
                <a:cs typeface="Arial" panose="020B0604020202020204" pitchFamily="34" charset="0"/>
              </a:rPr>
              <a:t>C</a:t>
            </a:r>
            <a:r>
              <a:rPr lang="en-US" altLang="uk-UA" sz="1800" b="1" baseline="-25000">
                <a:cs typeface="Arial" panose="020B0604020202020204" pitchFamily="34" charset="0"/>
              </a:rPr>
              <a:t>12</a:t>
            </a:r>
            <a:r>
              <a:rPr lang="en-US" altLang="uk-UA" sz="1800" b="1">
                <a:cs typeface="Arial" panose="020B0604020202020204" pitchFamily="34" charset="0"/>
              </a:rPr>
              <a:t>H</a:t>
            </a:r>
            <a:r>
              <a:rPr lang="en-US" altLang="uk-UA" sz="1800" b="1" baseline="-25000">
                <a:cs typeface="Arial" panose="020B0604020202020204" pitchFamily="34" charset="0"/>
              </a:rPr>
              <a:t>22</a:t>
            </a:r>
            <a:r>
              <a:rPr lang="en-US" altLang="uk-UA" sz="1800" b="1">
                <a:cs typeface="Arial" panose="020B0604020202020204" pitchFamily="34" charset="0"/>
              </a:rPr>
              <a:t>O</a:t>
            </a:r>
            <a:r>
              <a:rPr lang="en-US" altLang="uk-UA" sz="1800" b="1" baseline="-25000">
                <a:cs typeface="Arial" panose="020B0604020202020204" pitchFamily="34" charset="0"/>
              </a:rPr>
              <a:t>11</a:t>
            </a:r>
            <a:endParaRPr lang="ru-RU" altLang="uk-UA" sz="1800" b="1"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22395">
            <a:off x="7375525" y="979488"/>
            <a:ext cx="1606550" cy="1606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724" y="1191392"/>
            <a:ext cx="2417738" cy="17701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9" name="Text Box 18"/>
          <p:cNvSpPr txBox="1">
            <a:spLocks noChangeArrowheads="1"/>
          </p:cNvSpPr>
          <p:nvPr/>
        </p:nvSpPr>
        <p:spPr bwMode="auto">
          <a:xfrm>
            <a:off x="6800850" y="2654300"/>
            <a:ext cx="1295400" cy="368300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>
                <a:cs typeface="Arial" panose="020B0604020202020204" pitchFamily="34" charset="0"/>
              </a:rPr>
              <a:t>C</a:t>
            </a:r>
            <a:r>
              <a:rPr lang="uk-UA" altLang="uk-UA" sz="1800" b="1">
                <a:cs typeface="Arial" panose="020B0604020202020204" pitchFamily="34" charset="0"/>
              </a:rPr>
              <a:t>Н</a:t>
            </a:r>
            <a:r>
              <a:rPr lang="uk-UA" altLang="uk-UA" sz="1800" b="1" baseline="-25000">
                <a:cs typeface="Arial" panose="020B0604020202020204" pitchFamily="34" charset="0"/>
              </a:rPr>
              <a:t>3</a:t>
            </a:r>
            <a:r>
              <a:rPr lang="uk-UA" altLang="uk-UA" sz="1800" b="1">
                <a:cs typeface="Arial" panose="020B0604020202020204" pitchFamily="34" charset="0"/>
              </a:rPr>
              <a:t>С</a:t>
            </a:r>
            <a:r>
              <a:rPr lang="en-US" altLang="uk-UA" sz="1800" b="1">
                <a:cs typeface="Arial" panose="020B0604020202020204" pitchFamily="34" charset="0"/>
              </a:rPr>
              <a:t>O</a:t>
            </a:r>
            <a:r>
              <a:rPr lang="uk-UA" altLang="uk-UA" sz="1800" b="1">
                <a:cs typeface="Arial" panose="020B0604020202020204" pitchFamily="34" charset="0"/>
              </a:rPr>
              <a:t>О</a:t>
            </a:r>
            <a:r>
              <a:rPr lang="en-US" altLang="uk-UA" sz="1800" b="1">
                <a:cs typeface="Arial" panose="020B0604020202020204" pitchFamily="34" charset="0"/>
              </a:rPr>
              <a:t>H</a:t>
            </a:r>
            <a:endParaRPr lang="ru-RU" altLang="uk-UA" sz="1800" b="1">
              <a:cs typeface="Arial" panose="020B0604020202020204" pitchFamily="34" charset="0"/>
            </a:endParaRPr>
          </a:p>
        </p:txBody>
      </p:sp>
      <p:sp>
        <p:nvSpPr>
          <p:cNvPr id="5130" name="Прямоугольник 10"/>
          <p:cNvSpPr>
            <a:spLocks noChangeArrowheads="1"/>
          </p:cNvSpPr>
          <p:nvPr/>
        </p:nvSpPr>
        <p:spPr bwMode="auto">
          <a:xfrm>
            <a:off x="4405313" y="572770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uk-UA" altLang="uk-UA" b="1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 доцент кафедри хімії, канд. біол. наук Корнет Марина Миколаївна  </a:t>
            </a:r>
          </a:p>
        </p:txBody>
      </p:sp>
    </p:spTree>
    <p:custDataLst>
      <p:tags r:id="rId1"/>
    </p:custDataLst>
  </p:cSld>
  <p:clrMapOvr>
    <a:masterClrMapping/>
  </p:clrMapOvr>
  <p:transition spd="slow" advTm="25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38"/>
          <p:cNvSpPr/>
          <p:nvPr/>
        </p:nvSpPr>
        <p:spPr>
          <a:xfrm>
            <a:off x="358257" y="211352"/>
            <a:ext cx="2156" cy="2156"/>
          </a:xfrm>
          <a:custGeom>
            <a:avLst/>
            <a:gdLst/>
            <a:ahLst/>
            <a:cxnLst/>
            <a:rect l="l" t="t" r="r" b="b"/>
            <a:pathLst>
              <a:path w="2156" h="2156">
                <a:moveTo>
                  <a:pt x="1079" y="1078"/>
                </a:moveTo>
                <a:lnTo>
                  <a:pt x="1079" y="1078"/>
                </a:lnTo>
                <a:close/>
              </a:path>
            </a:pathLst>
          </a:custGeom>
          <a:ln w="2156">
            <a:solidFill>
              <a:srgbClr val="A4A3A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text 1"/>
          <p:cNvSpPr txBox="1"/>
          <p:nvPr/>
        </p:nvSpPr>
        <p:spPr>
          <a:xfrm>
            <a:off x="2699792" y="393333"/>
            <a:ext cx="4083939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uk-UA" sz="3200" b="1" spc="10" dirty="0" smtClean="0">
                <a:solidFill>
                  <a:srgbClr val="002060"/>
                </a:solidFill>
                <a:latin typeface="Times New Roman"/>
                <a:cs typeface="Times New Roman"/>
              </a:rPr>
              <a:t>5 Фізичні властивості</a:t>
            </a:r>
            <a:endParaRPr lang="uk-UA" sz="3200" dirty="0">
              <a:latin typeface="Times New Roman"/>
              <a:cs typeface="Times New Roman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58257" y="980728"/>
            <a:ext cx="8462215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indent="457200" algn="just">
              <a:lnSpc>
                <a:spcPct val="100000"/>
              </a:lnSpc>
            </a:pPr>
            <a:r>
              <a:rPr lang="uk-UA" sz="28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 властивості </a:t>
            </a:r>
            <a:r>
              <a:rPr lang="uk-UA" sz="2800" spc="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галогеноалканів</a:t>
            </a:r>
            <a:r>
              <a:rPr lang="uk-UA" sz="28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залежать від природи атома Галогену та структури вуглеводневого радикала. Зі збільшенням атомної маси галогену й молекулярної маси вуглеводневого залишку зростають температура кипіння і густина.</a:t>
            </a: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Галогенопохідні мають більш високі температури кипіння, ніж відповідні незаміщені вуглеводні. 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Тому лише небагато з галогенопохідних вуглеводнів – гази, більшість з них за звичайних умов рідини або тверді речовини. Найменші температури кипіння мають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фторо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-, а найбільші –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йодопохідні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60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-15146" y="24340"/>
            <a:ext cx="8964488" cy="49244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0" algn="ctr">
              <a:lnSpc>
                <a:spcPct val="100000"/>
              </a:lnSpc>
            </a:pPr>
            <a:r>
              <a:rPr lang="uk-UA" sz="3200" b="1" spc="10" dirty="0" smtClean="0">
                <a:solidFill>
                  <a:srgbClr val="0070C0"/>
                </a:solidFill>
                <a:latin typeface="Times New Roman"/>
                <a:cs typeface="Times New Roman"/>
              </a:rPr>
              <a:t>6 Хімічні властивості</a:t>
            </a:r>
            <a:endParaRPr lang="uk-UA" sz="3200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052195" y="932180"/>
            <a:ext cx="66675" cy="18097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spcAft>
                <a:spcPts val="0"/>
              </a:spcAft>
            </a:pPr>
            <a:r>
              <a: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84210" y="644843"/>
            <a:ext cx="7965776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kumimoji="0" lang="uk-UA" altLang="uk-UA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Алкілгалогеніди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одні з найбільш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реакційноздатних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органічних речовин. Більшість реакцій цих речовин відбувається за участі атома галогену, тому хімічні властивості 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алкілгалогенідів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значною мірою визначаються поляризацією зв’язку C−</a:t>
            </a:r>
            <a:r>
              <a:rPr kumimoji="0" lang="uk-UA" altLang="uk-UA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Атом галогену більш електронегативний, ніж атом</a:t>
            </a:r>
            <a:r>
              <a:rPr kumimoji="0" lang="ru-RU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Карбону, тому електронна пара зв’язку </a:t>
            </a:r>
            <a:r>
              <a:rPr kumimoji="0" lang="uk-UA" altLang="uk-UA" sz="2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C→Hal</a:t>
            </a: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значно зміщена до атома галогену. Внаслідок цього зв'язок поляризується і атом галогену має заряд </a:t>
            </a: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lang="uk-UA" altLang="uk-UA" sz="2200" b="1" baseline="30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а атом Карбону – заряд </a:t>
            </a:r>
            <a:r>
              <a:rPr kumimoji="0" lang="uk-UA" altLang="uk-UA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δ</a:t>
            </a:r>
            <a:r>
              <a:rPr kumimoji="0" lang="uk-UA" altLang="uk-UA" sz="22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uk-UA" altLang="uk-UA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Природа галогену </a:t>
            </a:r>
            <a:r>
              <a:rPr lang="uk-UA" altLang="uk-UA" sz="2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достатньо </a:t>
            </a:r>
            <a:r>
              <a:rPr lang="uk-UA" altLang="uk-UA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сильно впливає на реакційну здатність </a:t>
            </a:r>
            <a:r>
              <a:rPr lang="uk-UA" altLang="uk-UA" sz="22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галогеноводнів</a:t>
            </a:r>
            <a:r>
              <a:rPr lang="uk-UA" altLang="uk-UA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оскільки визначає поляризацію </a:t>
            </a:r>
            <a:r>
              <a:rPr lang="uk-UA" altLang="uk-UA" sz="2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зв’язку </a:t>
            </a:r>
            <a:r>
              <a:rPr lang="uk-UA" altLang="uk-UA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С−</a:t>
            </a:r>
            <a:r>
              <a:rPr lang="uk-UA" altLang="uk-UA" sz="22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uk-UA" altLang="uk-UA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яка зменшується в ряду </a:t>
            </a:r>
            <a:r>
              <a:rPr lang="uk-UA" altLang="uk-UA" sz="2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altLang="uk-UA" sz="2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altLang="uk-UA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altLang="uk-UA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−I &lt; R−</a:t>
            </a:r>
            <a:r>
              <a:rPr lang="uk-UA" altLang="uk-UA" sz="2200" b="1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uk-UA" altLang="uk-UA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&lt;R−</a:t>
            </a:r>
            <a:r>
              <a:rPr lang="uk-UA" altLang="uk-UA" sz="2200" b="1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uk-UA" altLang="uk-UA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&lt; R−F.</a:t>
            </a:r>
            <a:r>
              <a:rPr lang="uk-UA" altLang="uk-UA" sz="2200" b="1" dirty="0">
                <a:latin typeface="+mj-lt"/>
              </a:rPr>
              <a:t>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</a:rPr>
              <a:t> </a:t>
            </a: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683568" y="307084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34532" y="4748609"/>
            <a:ext cx="8714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0" i="0" u="none" strike="noStrike" baseline="0" dirty="0" smtClean="0">
                <a:latin typeface="TimesNewRomanPSMT"/>
              </a:rPr>
              <a:t>Для галогенопохідних алканів характерні реакції </a:t>
            </a:r>
            <a:r>
              <a:rPr lang="uk-UA" b="0" i="0" u="none" strike="noStrike" baseline="0" dirty="0" err="1" smtClean="0">
                <a:latin typeface="TimesNewRomanPSMT"/>
              </a:rPr>
              <a:t>нуклеофільного</a:t>
            </a:r>
            <a:r>
              <a:rPr lang="uk-UA" b="0" i="0" u="none" strike="noStrike" baseline="0" dirty="0" smtClean="0">
                <a:latin typeface="TimesNewRomanPSMT"/>
              </a:rPr>
              <a:t> заміщення. </a:t>
            </a:r>
            <a:r>
              <a:rPr lang="uk-UA" dirty="0" smtClean="0"/>
              <a:t>У результаті відбувається заміщення галогену на </a:t>
            </a:r>
            <a:r>
              <a:rPr lang="uk-UA" dirty="0" err="1" smtClean="0"/>
              <a:t>нуклеофільну</a:t>
            </a:r>
            <a:r>
              <a:rPr lang="uk-UA" dirty="0" smtClean="0"/>
              <a:t> частинку. Реакції, що відбуваються за таким механізмом, називаються реакціями </a:t>
            </a:r>
            <a:r>
              <a:rPr lang="uk-UA" dirty="0" err="1" smtClean="0"/>
              <a:t>нуклеофільного</a:t>
            </a:r>
            <a:r>
              <a:rPr lang="uk-UA" dirty="0" smtClean="0"/>
              <a:t> заміщення.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563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44550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6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Хімічні властивості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323850" y="1268413"/>
            <a:ext cx="8229600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722313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chemeClr val="hlink"/>
              </a:buClr>
              <a:buFontTx/>
              <a:buNone/>
            </a:pPr>
            <a:r>
              <a:rPr lang="uk-UA" altLang="uk-UA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Хімічні властивості галогенопохідних вуглеводнів зумовлені наявністю в їх молекулах</a:t>
            </a:r>
            <a:r>
              <a:rPr lang="uk-UA" altLang="uk-UA" sz="24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uk-UA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сильно поляризованого   σ–зв’язку</a:t>
            </a:r>
            <a:endParaRPr lang="uk-UA" altLang="uk-UA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33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3318" name="Object 12"/>
          <p:cNvGraphicFramePr>
            <a:graphicFrameLocks noChangeAspect="1"/>
          </p:cNvGraphicFramePr>
          <p:nvPr/>
        </p:nvGraphicFramePr>
        <p:xfrm>
          <a:off x="1936750" y="2108200"/>
          <a:ext cx="250031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CS ChemDraw Drawing" r:id="rId3" imgW="1314980" imgH="577118" progId="ChemDraw.Document.6.0">
                  <p:embed/>
                </p:oleObj>
              </mc:Choice>
              <mc:Fallback>
                <p:oleObj name="CS ChemDraw Drawing" r:id="rId3" imgW="1314980" imgH="577118" progId="ChemDraw.Document.6.0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2108200"/>
                        <a:ext cx="250031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Об'єкт 2"/>
          <p:cNvGraphicFramePr>
            <a:graphicFrameLocks noChangeAspect="1"/>
          </p:cNvGraphicFramePr>
          <p:nvPr/>
        </p:nvGraphicFramePr>
        <p:xfrm>
          <a:off x="827088" y="3825875"/>
          <a:ext cx="79724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CS ChemDraw Drawing" r:id="rId5" imgW="3699884" imgH="226744" progId="ChemDraw.Document.6.0">
                  <p:embed/>
                </p:oleObj>
              </mc:Choice>
              <mc:Fallback>
                <p:oleObj name="CS ChemDraw Drawing" r:id="rId5" imgW="3699884" imgH="226744" progId="ChemDraw.Document.6.0">
                  <p:embed/>
                  <p:pic>
                    <p:nvPicPr>
                      <p:cNvPr id="0" name="Об'є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825875"/>
                        <a:ext cx="7972425" cy="492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2"/>
          <p:cNvSpPr>
            <a:spLocks noChangeArrowheads="1"/>
          </p:cNvSpPr>
          <p:nvPr/>
        </p:nvSpPr>
        <p:spPr bwMode="auto">
          <a:xfrm>
            <a:off x="268288" y="3573463"/>
            <a:ext cx="685800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1)</a:t>
            </a:r>
          </a:p>
        </p:txBody>
      </p:sp>
      <p:graphicFrame>
        <p:nvGraphicFramePr>
          <p:cNvPr id="13321" name="Об'єкт 3"/>
          <p:cNvGraphicFramePr>
            <a:graphicFrameLocks noChangeAspect="1"/>
          </p:cNvGraphicFramePr>
          <p:nvPr/>
        </p:nvGraphicFramePr>
        <p:xfrm>
          <a:off x="474663" y="4724400"/>
          <a:ext cx="801846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CS ChemDraw Drawing" r:id="rId7" imgW="4266727" imgH="549855" progId="ChemDraw.Document.6.0">
                  <p:embed/>
                </p:oleObj>
              </mc:Choice>
              <mc:Fallback>
                <p:oleObj name="CS ChemDraw Drawing" r:id="rId7" imgW="4266727" imgH="549855" progId="ChemDraw.Document.6.0">
                  <p:embed/>
                  <p:pic>
                    <p:nvPicPr>
                      <p:cNvPr id="0" name="Об'є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4724400"/>
                        <a:ext cx="8018462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6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Хімічні властивості</a:t>
            </a:r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4340" name="Object 9"/>
          <p:cNvGraphicFramePr>
            <a:graphicFrameLocks noChangeAspect="1"/>
          </p:cNvGraphicFramePr>
          <p:nvPr/>
        </p:nvGraphicFramePr>
        <p:xfrm>
          <a:off x="557213" y="2463800"/>
          <a:ext cx="80295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CS ChemDraw Drawing" r:id="rId3" imgW="4137228" imgH="687148" progId="ChemDraw.Document.6.0">
                  <p:embed/>
                </p:oleObj>
              </mc:Choice>
              <mc:Fallback>
                <p:oleObj name="CS ChemDraw Drawing" r:id="rId3" imgW="4137228" imgH="687148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463800"/>
                        <a:ext cx="802957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0" y="31384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0" y="2943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4343" name="Rectangle 2"/>
          <p:cNvSpPr>
            <a:spLocks noChangeArrowheads="1"/>
          </p:cNvSpPr>
          <p:nvPr/>
        </p:nvSpPr>
        <p:spPr bwMode="auto">
          <a:xfrm>
            <a:off x="285750" y="1484313"/>
            <a:ext cx="685800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2)</a:t>
            </a:r>
            <a:endParaRPr lang="uk-UA" altLang="uk-UA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344" name="Object 16"/>
          <p:cNvGraphicFramePr>
            <a:graphicFrameLocks noChangeAspect="1"/>
          </p:cNvGraphicFramePr>
          <p:nvPr/>
        </p:nvGraphicFramePr>
        <p:xfrm>
          <a:off x="966788" y="1773238"/>
          <a:ext cx="76454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CS ChemDraw Drawing" r:id="rId5" imgW="3547500" imgH="220806" progId="ChemDraw.Document.6.0">
                  <p:embed/>
                </p:oleObj>
              </mc:Choice>
              <mc:Fallback>
                <p:oleObj name="CS ChemDraw Drawing" r:id="rId5" imgW="3547500" imgH="220806" progId="ChemDraw.Document.6.0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1773238"/>
                        <a:ext cx="7645400" cy="4810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Об'єкт 1"/>
          <p:cNvGraphicFramePr>
            <a:graphicFrameLocks noGrp="1" noChangeAspect="1"/>
          </p:cNvGraphicFramePr>
          <p:nvPr/>
        </p:nvGraphicFramePr>
        <p:xfrm>
          <a:off x="395288" y="5165725"/>
          <a:ext cx="85852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CS ChemDraw Drawing" r:id="rId7" imgW="5202640" imgH="648650" progId="ChemDraw.Document.6.0">
                  <p:embed/>
                </p:oleObj>
              </mc:Choice>
              <mc:Fallback>
                <p:oleObj name="CS ChemDraw Drawing" r:id="rId7" imgW="5202640" imgH="648650" progId="ChemDraw.Document.6.0">
                  <p:embed/>
                  <p:pic>
                    <p:nvPicPr>
                      <p:cNvPr id="0" name="Об'єкт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165725"/>
                        <a:ext cx="85852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Об'єкт 2"/>
          <p:cNvGraphicFramePr>
            <a:graphicFrameLocks noChangeAspect="1"/>
          </p:cNvGraphicFramePr>
          <p:nvPr/>
        </p:nvGraphicFramePr>
        <p:xfrm>
          <a:off x="1116013" y="4508500"/>
          <a:ext cx="59086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CS ChemDraw Drawing" r:id="rId9" imgW="2741275" imgH="223505" progId="ChemDraw.Document.6.0">
                  <p:embed/>
                </p:oleObj>
              </mc:Choice>
              <mc:Fallback>
                <p:oleObj name="CS ChemDraw Drawing" r:id="rId9" imgW="2741275" imgH="223505" progId="ChemDraw.Document.6.0">
                  <p:embed/>
                  <p:pic>
                    <p:nvPicPr>
                      <p:cNvPr id="0" name="Об'є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508500"/>
                        <a:ext cx="5908675" cy="4889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2"/>
          <p:cNvSpPr>
            <a:spLocks noChangeArrowheads="1"/>
          </p:cNvSpPr>
          <p:nvPr/>
        </p:nvSpPr>
        <p:spPr bwMode="auto">
          <a:xfrm>
            <a:off x="538163" y="4292600"/>
            <a:ext cx="5778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3)</a:t>
            </a:r>
            <a:endParaRPr lang="uk-UA" altLang="uk-UA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04875"/>
          </a:xfrm>
          <a:noFill/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6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Хімічні властивості</a:t>
            </a:r>
          </a:p>
        </p:txBody>
      </p:sp>
      <p:graphicFrame>
        <p:nvGraphicFramePr>
          <p:cNvPr id="15363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81013" y="2781300"/>
          <a:ext cx="81819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CS ChemDraw Drawing" r:id="rId3" imgW="5275860" imgH="458347" progId="ChemDraw.Document.6.0">
                  <p:embed/>
                </p:oleObj>
              </mc:Choice>
              <mc:Fallback>
                <p:oleObj name="CS ChemDraw Drawing" r:id="rId3" imgW="5275860" imgH="458347" progId="ChemDraw.Document.6.0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2781300"/>
                        <a:ext cx="818197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95288" y="1628775"/>
            <a:ext cx="54133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4)</a:t>
            </a:r>
            <a:endParaRPr lang="uk-UA" altLang="uk-UA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95288" y="3716338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5) Взаємодія з металами (утворення реактивів Гриньяра)</a:t>
            </a:r>
            <a:endParaRPr lang="uk-UA" altLang="uk-UA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887413" y="4508500"/>
          <a:ext cx="73691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CS ChemDraw Drawing" r:id="rId5" imgW="3829301" imgH="520972" progId="ChemDraw.Document.6.0">
                  <p:embed/>
                </p:oleObj>
              </mc:Choice>
              <mc:Fallback>
                <p:oleObj name="CS ChemDraw Drawing" r:id="rId5" imgW="3829301" imgH="520972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4508500"/>
                        <a:ext cx="736917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Объект 3"/>
          <p:cNvGraphicFramePr>
            <a:graphicFrameLocks noChangeAspect="1"/>
          </p:cNvGraphicFramePr>
          <p:nvPr/>
        </p:nvGraphicFramePr>
        <p:xfrm>
          <a:off x="1006475" y="1844675"/>
          <a:ext cx="74866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CS ChemDraw Drawing" r:id="rId7" imgW="3474281" imgH="216217" progId="ChemDraw.Document.6.0">
                  <p:embed/>
                </p:oleObj>
              </mc:Choice>
              <mc:Fallback>
                <p:oleObj name="CS ChemDraw Drawing" r:id="rId7" imgW="3474281" imgH="216217" progId="ChemDraw.Document.6.0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1844675"/>
                        <a:ext cx="7486650" cy="4714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1788"/>
            <a:ext cx="8229600" cy="865187"/>
          </a:xfrm>
          <a:noFill/>
        </p:spPr>
        <p:txBody>
          <a:bodyPr/>
          <a:lstStyle/>
          <a:p>
            <a:pPr eaLnBrk="1" hangingPunct="1"/>
            <a:r>
              <a:rPr lang="uk-UA" altLang="uk-UA" sz="32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Реакції відщеплення (Е-реакції)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27003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11150" y="2060575"/>
          <a:ext cx="85217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CS ChemDraw Drawing" r:id="rId3" imgW="4938942" imgH="787666" progId="ChemDraw.Document.6.0">
                  <p:embed/>
                </p:oleObj>
              </mc:Choice>
              <mc:Fallback>
                <p:oleObj name="CS ChemDraw Drawing" r:id="rId3" imgW="4938942" imgH="787666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2060575"/>
                        <a:ext cx="8521700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55600" y="4868863"/>
          <a:ext cx="8432800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CS ChemDraw Drawing" r:id="rId5" imgW="4778724" imgH="935320" progId="ChemDraw.Document.6.0">
                  <p:embed/>
                </p:oleObj>
              </mc:Choice>
              <mc:Fallback>
                <p:oleObj name="CS ChemDraw Drawing" r:id="rId5" imgW="4778724" imgH="93532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4868863"/>
                        <a:ext cx="8432800" cy="163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Объект 1"/>
          <p:cNvGraphicFramePr>
            <a:graphicFrameLocks noChangeAspect="1"/>
          </p:cNvGraphicFramePr>
          <p:nvPr/>
        </p:nvGraphicFramePr>
        <p:xfrm>
          <a:off x="1285875" y="1125538"/>
          <a:ext cx="65706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CS ChemDraw Drawing" r:id="rId7" imgW="3049013" imgH="385195" progId="ChemDraw.Document.6.0">
                  <p:embed/>
                </p:oleObj>
              </mc:Choice>
              <mc:Fallback>
                <p:oleObj name="CS ChemDraw Drawing" r:id="rId7" imgW="3049013" imgH="385195" progId="ChemDraw.Document.6.0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1125538"/>
                        <a:ext cx="6570663" cy="838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Объект 9"/>
          <p:cNvGraphicFramePr>
            <a:graphicFrameLocks noChangeAspect="1"/>
          </p:cNvGraphicFramePr>
          <p:nvPr/>
        </p:nvGraphicFramePr>
        <p:xfrm>
          <a:off x="971550" y="3789363"/>
          <a:ext cx="6735763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CS ChemDraw Drawing" r:id="rId9" imgW="3125475" imgH="385195" progId="ChemDraw.Document.6.0">
                  <p:embed/>
                </p:oleObj>
              </mc:Choice>
              <mc:Fallback>
                <p:oleObj name="CS ChemDraw Drawing" r:id="rId9" imgW="3125475" imgH="385195" progId="ChemDraw.Document.6.0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789363"/>
                        <a:ext cx="6735763" cy="8397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8265069" cy="36004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188640"/>
            <a:ext cx="914400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1" i="0" u="none" strike="noStrike" baseline="0" dirty="0" smtClean="0">
                <a:latin typeface="TimesNewRomanPS-BoldMT"/>
              </a:rPr>
              <a:t>Застосування.</a:t>
            </a:r>
          </a:p>
          <a:p>
            <a:pPr algn="just"/>
            <a:r>
              <a:rPr lang="uk-UA" b="0" i="0" u="none" strike="noStrike" baseline="0" dirty="0" smtClean="0">
                <a:latin typeface="TimesNewRomanPSMT"/>
              </a:rPr>
              <a:t>Багато галогенопохідних алканів використовуються в промисловому органічному синтезі як </a:t>
            </a:r>
            <a:r>
              <a:rPr lang="uk-UA" b="0" i="0" u="none" strike="noStrike" baseline="0" dirty="0" err="1" smtClean="0">
                <a:latin typeface="TimesNewRomanPSMT"/>
              </a:rPr>
              <a:t>алкілуючі</a:t>
            </a:r>
            <a:r>
              <a:rPr lang="uk-UA" b="0" i="0" u="none" strike="noStrike" baseline="0" dirty="0" smtClean="0">
                <a:latin typeface="TimesNewRomanPSMT"/>
              </a:rPr>
              <a:t> агенти. Рідкі галогенопохідні алканів є хорошими розчинниками. Найважливіші з них </a:t>
            </a:r>
            <a:r>
              <a:rPr lang="uk-UA" b="0" i="0" u="none" strike="noStrike" baseline="0" dirty="0" err="1" smtClean="0">
                <a:latin typeface="TimesNewRomanPSMT"/>
              </a:rPr>
              <a:t>дихлорметан</a:t>
            </a:r>
            <a:r>
              <a:rPr lang="uk-UA" b="0" i="0" u="none" strike="noStrike" baseline="0" dirty="0" smtClean="0">
                <a:latin typeface="TimesNewRomanPSMT"/>
              </a:rPr>
              <a:t> СН</a:t>
            </a:r>
            <a:r>
              <a:rPr lang="uk-UA" sz="1050" b="0" i="0" u="none" strike="noStrike" baseline="0" dirty="0" smtClean="0">
                <a:latin typeface="TimesNewRomanPSMT"/>
              </a:rPr>
              <a:t>2</a:t>
            </a:r>
            <a:r>
              <a:rPr lang="uk-UA" b="0" i="0" u="none" strike="noStrike" baseline="0" dirty="0" smtClean="0">
                <a:latin typeface="TimesNewRomanPSMT"/>
              </a:rPr>
              <a:t>Сl</a:t>
            </a:r>
            <a:r>
              <a:rPr lang="uk-UA" sz="1050" b="0" i="0" u="none" strike="noStrike" baseline="0" dirty="0" smtClean="0">
                <a:latin typeface="TimesNewRomanPSMT"/>
              </a:rPr>
              <a:t>2</a:t>
            </a:r>
            <a:r>
              <a:rPr lang="uk-UA" b="0" i="0" u="none" strike="noStrike" baseline="0" dirty="0" smtClean="0">
                <a:latin typeface="TimesNewRomanPSMT"/>
              </a:rPr>
              <a:t>. хлороформ СНСl</a:t>
            </a:r>
            <a:r>
              <a:rPr lang="uk-UA" sz="1050" b="0" i="0" u="none" strike="noStrike" baseline="0" dirty="0" smtClean="0">
                <a:latin typeface="TimesNewRomanPSMT"/>
              </a:rPr>
              <a:t>3</a:t>
            </a:r>
            <a:r>
              <a:rPr lang="uk-UA" b="0" i="0" u="none" strike="noStrike" baseline="0" dirty="0" smtClean="0">
                <a:latin typeface="TimesNewRomanPSMT"/>
              </a:rPr>
              <a:t>, </a:t>
            </a:r>
            <a:r>
              <a:rPr lang="uk-UA" b="0" i="0" u="none" strike="noStrike" baseline="0" dirty="0" err="1" smtClean="0">
                <a:latin typeface="TimesNewRomanPSMT"/>
              </a:rPr>
              <a:t>тетрахлорид</a:t>
            </a:r>
            <a:r>
              <a:rPr lang="uk-UA" b="0" i="0" u="none" strike="noStrike" baseline="0" dirty="0" smtClean="0">
                <a:latin typeface="TimesNewRomanPSMT"/>
              </a:rPr>
              <a:t> вуглецю ССl</a:t>
            </a:r>
            <a:r>
              <a:rPr lang="uk-UA" sz="1050" b="0" i="0" u="none" strike="noStrike" baseline="0" dirty="0" smtClean="0">
                <a:latin typeface="TimesNewRomanPSMT"/>
              </a:rPr>
              <a:t>4</a:t>
            </a:r>
            <a:r>
              <a:rPr lang="uk-UA" b="0" i="0" u="none" strike="noStrike" baseline="0" dirty="0" smtClean="0">
                <a:latin typeface="TimesNewRomanPSMT"/>
              </a:rPr>
              <a:t>, 1,2-дихлоретан СН</a:t>
            </a:r>
            <a:r>
              <a:rPr lang="uk-UA" sz="1050" b="0" i="0" u="none" strike="noStrike" baseline="0" dirty="0" smtClean="0">
                <a:latin typeface="TimesNewRomanPSMT"/>
              </a:rPr>
              <a:t>2</a:t>
            </a:r>
            <a:r>
              <a:rPr lang="uk-UA" b="0" i="0" u="none" strike="noStrike" baseline="0" dirty="0" smtClean="0">
                <a:latin typeface="TimesNewRomanPSMT"/>
              </a:rPr>
              <a:t>Сl–СН</a:t>
            </a:r>
            <a:r>
              <a:rPr lang="uk-UA" sz="1050" b="0" i="0" u="none" strike="noStrike" baseline="0" dirty="0" smtClean="0">
                <a:latin typeface="TimesNewRomanPSMT"/>
              </a:rPr>
              <a:t>2</a:t>
            </a:r>
            <a:r>
              <a:rPr lang="uk-UA" b="0" i="0" u="none" strike="noStrike" baseline="0" dirty="0" smtClean="0">
                <a:latin typeface="TimesNewRomanPSMT"/>
              </a:rPr>
              <a:t>Сl.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1214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267" y="54338"/>
            <a:ext cx="352474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i="0" u="none" strike="noStrike" baseline="0" dirty="0" err="1" smtClean="0">
                <a:solidFill>
                  <a:srgbClr val="170AC4"/>
                </a:solidFill>
                <a:latin typeface="TimesNewRomanPSMT"/>
              </a:rPr>
              <a:t>Вінілхлорід</a:t>
            </a:r>
            <a:r>
              <a:rPr lang="uk-UA" b="1" i="0" u="none" strike="noStrike" baseline="0" dirty="0" smtClean="0">
                <a:solidFill>
                  <a:srgbClr val="170AC4"/>
                </a:solidFill>
                <a:latin typeface="TimesNewRomanPSMT"/>
              </a:rPr>
              <a:t>, </a:t>
            </a:r>
            <a:r>
              <a:rPr lang="uk-UA" b="1" i="0" u="none" strike="noStrike" baseline="0" dirty="0" err="1" smtClean="0">
                <a:solidFill>
                  <a:srgbClr val="170AC4"/>
                </a:solidFill>
                <a:latin typeface="TimesNewRomanPSMT"/>
              </a:rPr>
              <a:t>полівінілхлорід</a:t>
            </a:r>
            <a:r>
              <a:rPr lang="uk-UA" b="1" i="0" u="none" strike="noStrike" baseline="0" dirty="0" smtClean="0">
                <a:solidFill>
                  <a:srgbClr val="170AC4"/>
                </a:solidFill>
                <a:latin typeface="TimesNewRomanPSMT"/>
              </a:rPr>
              <a:t>.</a:t>
            </a:r>
            <a:endParaRPr lang="uk-UA" b="1" dirty="0">
              <a:solidFill>
                <a:srgbClr val="170AC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349" y="486311"/>
            <a:ext cx="9127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00" b="0" i="0" u="none" strike="noStrike" baseline="0" dirty="0" smtClean="0">
                <a:latin typeface="TimesNewRomanPSMT"/>
              </a:rPr>
              <a:t>Вінілхлорид (</a:t>
            </a:r>
            <a:r>
              <a:rPr lang="uk-UA" sz="1400" b="0" i="0" u="none" strike="noStrike" baseline="0" dirty="0" err="1" smtClean="0">
                <a:latin typeface="TimesNewRomanPSMT"/>
              </a:rPr>
              <a:t>хлоретан</a:t>
            </a:r>
            <a:r>
              <a:rPr lang="uk-UA" sz="1400" b="0" i="0" u="none" strike="noStrike" baseline="0" dirty="0" smtClean="0">
                <a:latin typeface="TimesNewRomanPSMT"/>
              </a:rPr>
              <a:t>) СН2=</a:t>
            </a:r>
            <a:r>
              <a:rPr lang="uk-UA" sz="1400" b="0" i="0" u="none" strike="noStrike" baseline="0" dirty="0" err="1" smtClean="0">
                <a:latin typeface="TimesNewRomanPSMT"/>
              </a:rPr>
              <a:t>СНСl</a:t>
            </a:r>
            <a:r>
              <a:rPr lang="uk-UA" sz="1400" b="0" i="0" u="none" strike="noStrike" baseline="0" dirty="0" smtClean="0">
                <a:latin typeface="TimesNewRomanPSMT"/>
              </a:rPr>
              <a:t> – технічно важлива галогенопохідна етилену. За звичайних умов вінілхлорид – це безбарвний газ, який переходить у рідкий стан при температурі –13,4°С. </a:t>
            </a:r>
          </a:p>
          <a:p>
            <a:pPr indent="457200" algn="just"/>
            <a:r>
              <a:rPr lang="uk-UA" sz="1400" b="0" i="0" u="none" strike="noStrike" baseline="0" dirty="0" smtClean="0">
                <a:latin typeface="TimesNewRomanPSMT"/>
              </a:rPr>
              <a:t>У промисловості вінілхлорид добувають двома методами: </a:t>
            </a:r>
            <a:r>
              <a:rPr lang="uk-UA" sz="1400" b="0" i="0" u="none" strike="noStrike" baseline="0" dirty="0" err="1" smtClean="0">
                <a:latin typeface="TimesNewRomanPSMT"/>
              </a:rPr>
              <a:t>гідрохлоруванням</a:t>
            </a:r>
            <a:r>
              <a:rPr lang="uk-UA" sz="1400" b="0" i="0" u="none" strike="noStrike" baseline="0" dirty="0" smtClean="0">
                <a:latin typeface="TimesNewRomanPSMT"/>
              </a:rPr>
              <a:t> ацетилену та окислювальним хлоруванням етилену. За першим методом ацетилен приєднує хлороводень при наявності каталізатора – солей </a:t>
            </a:r>
            <a:r>
              <a:rPr lang="uk-UA" sz="1400" b="0" i="0" u="none" strike="noStrike" baseline="0" dirty="0" err="1" smtClean="0">
                <a:latin typeface="TimesNewRomanPSMT"/>
              </a:rPr>
              <a:t>Гідраргіруму</a:t>
            </a:r>
            <a:r>
              <a:rPr lang="uk-UA" sz="1400" b="0" i="0" u="none" strike="noStrike" baseline="0" dirty="0" smtClean="0">
                <a:latin typeface="TimesNewRomanPSMT"/>
              </a:rPr>
              <a:t> (II):</a:t>
            </a:r>
            <a:endParaRPr lang="uk-UA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1428217"/>
            <a:ext cx="5008190" cy="45529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027" y="1902709"/>
            <a:ext cx="426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За другим методом на етилен одночасно діють хлором і киснем. При цьому відбуваються такі процеси: приєднання хлору до етилену з утворенням </a:t>
            </a:r>
            <a:r>
              <a:rPr lang="uk-UA" sz="1400" dirty="0" smtClean="0"/>
              <a:t>1,2-дихлоретану, розкладання цього продукту з виділенням хлороводню і окислення хлороводню киснем:</a:t>
            </a:r>
            <a:endParaRPr lang="uk-UA" sz="1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988840"/>
            <a:ext cx="2926325" cy="10081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6902" y="330690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Сумарне рівняння реакції окислювального хлорування записують так:</a:t>
            </a:r>
            <a:endParaRPr lang="uk-UA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3034" y="3337414"/>
            <a:ext cx="4191454" cy="35573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4027" y="3882947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Важливою особливістю вінілхлориду є його здатність полімеризуватися з утворенням полівінілхлориду:</a:t>
            </a:r>
            <a:endParaRPr lang="uk-UA" sz="1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0854" y="4004551"/>
            <a:ext cx="3261474" cy="44630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2013" y="4785736"/>
            <a:ext cx="888247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uk-UA" sz="1400" b="0" i="0" u="none" strike="noStrike" baseline="0" dirty="0" smtClean="0">
                <a:latin typeface="TimesNewRomanPSMT"/>
              </a:rPr>
              <a:t>Полівінілхлорид – це білий твердий матеріал, який має високу міцність, хімічну стійкість і термостійкість. Його застосовують як конструкційний матеріал для виготовлення труб, деталей хімічної апаратури, електроізоляторів.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uk-UA" sz="1400" b="0" i="0" u="none" strike="noStrike" baseline="0" dirty="0" smtClean="0">
                <a:latin typeface="TimesNewRomanPSMT"/>
              </a:rPr>
              <a:t>Пластмасу на основі полівінілхлориду можна зробити м'якою, добавляючи в неї пластифікатори. Пластичний полівінілхлорид – пластикат – йде на виготовлення плівки, клейонок, штучної шкіри.</a:t>
            </a:r>
          </a:p>
          <a:p>
            <a:pPr indent="457200" algn="just">
              <a:spcBef>
                <a:spcPts val="600"/>
              </a:spcBef>
              <a:spcAft>
                <a:spcPts val="600"/>
              </a:spcAft>
            </a:pPr>
            <a:r>
              <a:rPr lang="uk-UA" sz="1400" b="0" i="0" u="none" strike="noStrike" baseline="0" dirty="0" smtClean="0">
                <a:latin typeface="TimesNewRomanPSMT"/>
              </a:rPr>
              <a:t>З полівінілхлориду добувають синтетичне волокно – хлорин. Тканини з хлорину мають високу хімічну стійкість і є електроізоляторами.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252776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4" y="-27384"/>
            <a:ext cx="599588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b="1" i="0" u="none" strike="noStrike" baseline="0" dirty="0" err="1" smtClean="0">
                <a:solidFill>
                  <a:srgbClr val="170AC4"/>
                </a:solidFill>
                <a:latin typeface="TimesNewRomanPSMT"/>
              </a:rPr>
              <a:t>Фторопохідні</a:t>
            </a:r>
            <a:r>
              <a:rPr lang="uk-UA" b="1" i="0" u="none" strike="noStrike" baseline="0" dirty="0" smtClean="0">
                <a:solidFill>
                  <a:srgbClr val="170AC4"/>
                </a:solidFill>
                <a:latin typeface="TimesNewRomanPSMT"/>
              </a:rPr>
              <a:t> вуглеводнів і полімери на їх основі.</a:t>
            </a:r>
            <a:endParaRPr lang="uk-UA" b="1" dirty="0">
              <a:solidFill>
                <a:srgbClr val="170AC4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3950" y="414745"/>
            <a:ext cx="9144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600"/>
              </a:spcAft>
            </a:pPr>
            <a:r>
              <a:rPr lang="uk-UA" sz="1400" b="0" i="0" u="none" strike="noStrike" baseline="0" dirty="0" err="1" smtClean="0">
                <a:latin typeface="TimesNewRomanPSMT"/>
              </a:rPr>
              <a:t>Фторовмісні</a:t>
            </a:r>
            <a:r>
              <a:rPr lang="uk-UA" sz="1400" b="0" i="0" u="none" strike="noStrike" baseline="0" dirty="0" smtClean="0">
                <a:latin typeface="TimesNewRomanPSMT"/>
              </a:rPr>
              <a:t> органічні сполуки знаходять широке застосування, тому їх виробництво постійно зростає. Найважливіші методи добування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фторопохідних</a:t>
            </a:r>
            <a:r>
              <a:rPr lang="uk-UA" sz="1400" b="0" i="0" u="none" strike="noStrike" baseline="0" dirty="0" smtClean="0">
                <a:latin typeface="TimesNewRomanPSMT"/>
              </a:rPr>
              <a:t> вуглеводнів такі.</a:t>
            </a:r>
          </a:p>
          <a:p>
            <a:pPr indent="457200" algn="just">
              <a:spcAft>
                <a:spcPts val="600"/>
              </a:spcAft>
            </a:pPr>
            <a:r>
              <a:rPr lang="uk-UA" sz="1400" b="0" i="0" u="none" strike="noStrike" baseline="0" dirty="0" smtClean="0">
                <a:latin typeface="TimesNewRomanPSMT"/>
              </a:rPr>
              <a:t>1. Фторування вуглеводнів молекулярним фтором F</a:t>
            </a:r>
            <a:r>
              <a:rPr lang="uk-UA" sz="1400" b="0" i="0" u="none" strike="noStrike" baseline="-25000" dirty="0" smtClean="0">
                <a:latin typeface="TimesNewRomanPSMT"/>
              </a:rPr>
              <a:t>2</a:t>
            </a:r>
            <a:r>
              <a:rPr lang="uk-UA" sz="1400" b="0" i="0" u="none" strike="noStrike" baseline="0" dirty="0" smtClean="0">
                <a:latin typeface="TimesNewRomanPSMT"/>
              </a:rPr>
              <a:t> і деякими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фторидами</a:t>
            </a:r>
            <a:r>
              <a:rPr lang="uk-UA" sz="1400" b="0" i="0" u="none" strike="noStrike" baseline="0" dirty="0" smtClean="0">
                <a:latin typeface="TimesNewRomanPSMT"/>
              </a:rPr>
              <a:t> металів (АgF</a:t>
            </a:r>
            <a:r>
              <a:rPr lang="uk-UA" sz="1400" b="0" i="0" u="none" strike="noStrike" baseline="-25000" dirty="0" smtClean="0">
                <a:latin typeface="TimesNewRomanPSMT"/>
              </a:rPr>
              <a:t>2</a:t>
            </a:r>
            <a:r>
              <a:rPr lang="uk-UA" sz="1400" b="0" i="0" u="none" strike="noStrike" baseline="0" dirty="0" smtClean="0">
                <a:latin typeface="TimesNewRomanPSMT"/>
              </a:rPr>
              <a:t>, СоF</a:t>
            </a:r>
            <a:r>
              <a:rPr lang="uk-UA" sz="1400" b="0" i="0" u="none" strike="noStrike" baseline="-25000" dirty="0" smtClean="0">
                <a:latin typeface="TimesNewRomanPSMT"/>
              </a:rPr>
              <a:t>3</a:t>
            </a:r>
            <a:r>
              <a:rPr lang="uk-UA" sz="1400" b="0" i="0" u="none" strike="noStrike" baseline="0" dirty="0" smtClean="0">
                <a:latin typeface="TimesNewRomanPSMT"/>
              </a:rPr>
              <a:t>). Фтор дуже активний у реакціях, тому його звичайно розбавляють газоподібним азотом. Під час фторування, як правило, всі атоми Гідрогену в органічній речовині заміщуються на </a:t>
            </a:r>
            <a:r>
              <a:rPr lang="uk-UA" sz="1400" b="0" i="0" u="none" strike="noStrike" baseline="0" dirty="0" err="1" smtClean="0">
                <a:latin typeface="TimesNewRomanPSMT"/>
              </a:rPr>
              <a:t>флуор</a:t>
            </a:r>
            <a:r>
              <a:rPr lang="uk-UA" sz="1400" b="0" i="0" u="none" strike="noStrike" baseline="0" dirty="0" smtClean="0">
                <a:latin typeface="TimesNewRomanPSMT"/>
              </a:rPr>
              <a:t>, наприклад:</a:t>
            </a:r>
            <a:endParaRPr lang="uk-UA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876" y="1603328"/>
            <a:ext cx="2973124" cy="68942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1050" y="178447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2. Заміщення на фтор галогенів у молекулах галогенопохідних з допомогою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фтороводню</a:t>
            </a:r>
            <a:r>
              <a:rPr lang="uk-UA" sz="1400" b="0" i="0" u="none" strike="noStrike" baseline="0" dirty="0" smtClean="0">
                <a:latin typeface="TimesNewRomanPSMT"/>
              </a:rPr>
              <a:t>:</a:t>
            </a:r>
            <a:endParaRPr lang="uk-UA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083" y="2022917"/>
            <a:ext cx="2973405" cy="8094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1050" y="2819345"/>
            <a:ext cx="56532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3. Приєднання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фтороводню</a:t>
            </a:r>
            <a:r>
              <a:rPr lang="uk-UA" sz="1400" b="0" i="0" u="none" strike="noStrike" baseline="0" dirty="0" smtClean="0">
                <a:latin typeface="TimesNewRomanPSMT"/>
              </a:rPr>
              <a:t> або фтору до ненасичених сполук:</a:t>
            </a:r>
            <a:endParaRPr lang="uk-UA" sz="1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0692" y="2918988"/>
            <a:ext cx="2883379" cy="70408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3288438"/>
            <a:ext cx="5437253" cy="23391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80000" algn="just">
              <a:spcBef>
                <a:spcPts val="600"/>
              </a:spcBef>
              <a:spcAft>
                <a:spcPts val="0"/>
              </a:spcAft>
            </a:pPr>
            <a:r>
              <a:rPr lang="uk-UA" sz="1400" b="0" i="0" u="none" strike="noStrike" baseline="0" dirty="0" smtClean="0">
                <a:latin typeface="TimesNewRomanPSMT"/>
              </a:rPr>
              <a:t>З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фторпохідних</a:t>
            </a:r>
            <a:r>
              <a:rPr lang="uk-UA" sz="1400" b="0" i="0" u="none" strike="noStrike" baseline="0" dirty="0" smtClean="0">
                <a:latin typeface="TimesNewRomanPSMT"/>
              </a:rPr>
              <a:t> вуглеводнів велике практичне значення мають </a:t>
            </a:r>
            <a:r>
              <a:rPr lang="uk-UA" sz="1400" b="0" i="0" u="none" strike="noStrike" baseline="0" dirty="0" err="1" smtClean="0">
                <a:latin typeface="TimesNewRomanPSMT"/>
              </a:rPr>
              <a:t>фреони</a:t>
            </a:r>
            <a:r>
              <a:rPr lang="uk-UA" sz="1400" b="0" i="0" u="none" strike="noStrike" baseline="0" dirty="0" smtClean="0">
                <a:latin typeface="TimesNewRomanPSMT"/>
              </a:rPr>
              <a:t>; це </a:t>
            </a:r>
            <a:r>
              <a:rPr lang="uk-UA" sz="1400" b="0" i="0" u="none" strike="noStrike" baseline="0" dirty="0" err="1" smtClean="0">
                <a:latin typeface="TimesNewRomanPSMT"/>
              </a:rPr>
              <a:t>фторпохідні</a:t>
            </a:r>
            <a:r>
              <a:rPr lang="uk-UA" sz="1400" b="0" i="0" u="none" strike="noStrike" baseline="0" dirty="0" smtClean="0">
                <a:latin typeface="TimesNewRomanPSMT"/>
              </a:rPr>
              <a:t> метану і етану. Ряд </a:t>
            </a:r>
            <a:r>
              <a:rPr lang="uk-UA" sz="1400" b="0" i="0" u="none" strike="noStrike" baseline="0" dirty="0" err="1" smtClean="0">
                <a:latin typeface="TimesNewRomanPSMT"/>
              </a:rPr>
              <a:t>фреонів</a:t>
            </a:r>
            <a:r>
              <a:rPr lang="uk-UA" sz="1400" b="0" i="0" u="none" strike="noStrike" baseline="0" dirty="0" smtClean="0">
                <a:latin typeface="TimesNewRomanPSMT"/>
              </a:rPr>
              <a:t> добувають з </a:t>
            </a:r>
            <a:r>
              <a:rPr lang="uk-UA" sz="1400" b="0" i="0" u="none" strike="noStrike" baseline="0" dirty="0" err="1" smtClean="0">
                <a:latin typeface="TimesNewRomanPSMT"/>
              </a:rPr>
              <a:t>тетрахлорметану</a:t>
            </a:r>
            <a:r>
              <a:rPr lang="uk-UA" sz="1400" dirty="0">
                <a:latin typeface="TimesNewRomanPSMT"/>
              </a:rPr>
              <a:t>.</a:t>
            </a:r>
            <a:endParaRPr lang="uk-UA" sz="1400" b="0" i="0" u="none" strike="noStrike" baseline="0" dirty="0" smtClean="0">
              <a:latin typeface="TimesNewRomanPSMT"/>
            </a:endParaRPr>
          </a:p>
          <a:p>
            <a:pPr indent="180000" algn="just">
              <a:spcBef>
                <a:spcPts val="600"/>
              </a:spcBef>
              <a:spcAft>
                <a:spcPts val="0"/>
              </a:spcAft>
            </a:pPr>
            <a:r>
              <a:rPr lang="uk-UA" sz="1400" b="0" i="0" u="none" strike="noStrike" baseline="0" dirty="0" err="1" smtClean="0">
                <a:latin typeface="TimesNewRomanPSMT"/>
              </a:rPr>
              <a:t>Фреони</a:t>
            </a:r>
            <a:r>
              <a:rPr lang="uk-UA" sz="1400" b="0" i="0" u="none" strike="noStrike" baseline="0" dirty="0" smtClean="0">
                <a:latin typeface="TimesNewRomanPSMT"/>
              </a:rPr>
              <a:t> використовують як холодоагенти в холодильниках.</a:t>
            </a:r>
          </a:p>
          <a:p>
            <a:pPr indent="180000" algn="just">
              <a:spcBef>
                <a:spcPts val="600"/>
              </a:spcBef>
              <a:spcAft>
                <a:spcPts val="0"/>
              </a:spcAft>
            </a:pPr>
            <a:r>
              <a:rPr lang="uk-UA" sz="1400" b="0" i="0" u="none" strike="noStrike" baseline="0" dirty="0" err="1" smtClean="0">
                <a:latin typeface="TimesNewRomanPSMT"/>
              </a:rPr>
              <a:t>Фторпохідні</a:t>
            </a:r>
            <a:r>
              <a:rPr lang="uk-UA" sz="1400" b="0" i="0" u="none" strike="noStrike" baseline="0" dirty="0" smtClean="0">
                <a:latin typeface="TimesNewRomanPSMT"/>
              </a:rPr>
              <a:t> ненасичених сполук застосовують для добування різноманітних полімерів.</a:t>
            </a:r>
          </a:p>
          <a:p>
            <a:pPr indent="180000" algn="just">
              <a:spcBef>
                <a:spcPts val="600"/>
              </a:spcBef>
              <a:spcAft>
                <a:spcPts val="0"/>
              </a:spcAft>
            </a:pPr>
            <a:r>
              <a:rPr lang="uk-UA" sz="1400" b="0" i="0" u="none" strike="noStrike" baseline="0" dirty="0" err="1" smtClean="0">
                <a:latin typeface="TimesNewRomanPSMT"/>
              </a:rPr>
              <a:t>Тетрафторетилен</a:t>
            </a:r>
            <a:r>
              <a:rPr lang="uk-UA" sz="1400" b="0" i="0" u="none" strike="noStrike" baseline="0" dirty="0" smtClean="0">
                <a:latin typeface="TimesNewRomanPSMT"/>
              </a:rPr>
              <a:t> F</a:t>
            </a:r>
            <a:r>
              <a:rPr lang="uk-UA" sz="1400" b="0" i="0" u="none" strike="noStrike" baseline="-25000" dirty="0" smtClean="0">
                <a:latin typeface="TimesNewRomanPSMT"/>
              </a:rPr>
              <a:t>2</a:t>
            </a:r>
            <a:r>
              <a:rPr lang="uk-UA" sz="1400" b="0" i="0" u="none" strike="noStrike" baseline="0" dirty="0" smtClean="0">
                <a:latin typeface="TimesNewRomanPSMT"/>
              </a:rPr>
              <a:t>С=СF</a:t>
            </a:r>
            <a:r>
              <a:rPr lang="uk-UA" sz="1400" b="0" i="0" u="none" strike="noStrike" baseline="-25000" dirty="0" smtClean="0">
                <a:latin typeface="TimesNewRomanPSMT"/>
              </a:rPr>
              <a:t>2</a:t>
            </a:r>
            <a:r>
              <a:rPr lang="uk-UA" sz="1400" b="0" i="0" u="none" strike="noStrike" baseline="0" dirty="0" smtClean="0">
                <a:latin typeface="TimesNewRomanPSMT"/>
              </a:rPr>
              <a:t> добувають під час нагрівання </a:t>
            </a:r>
            <a:r>
              <a:rPr lang="uk-UA" sz="1400" b="0" i="0" u="none" strike="noStrike" baseline="0" dirty="0" err="1" smtClean="0">
                <a:latin typeface="TimesNewRomanPSMT"/>
              </a:rPr>
              <a:t>дифторхлорметану</a:t>
            </a:r>
            <a:r>
              <a:rPr lang="uk-UA" sz="1400" b="0" i="0" u="none" strike="noStrike" baseline="0" dirty="0" smtClean="0">
                <a:latin typeface="TimesNewRomanPSMT"/>
              </a:rPr>
              <a:t>:</a:t>
            </a:r>
          </a:p>
          <a:p>
            <a:pPr indent="180000" algn="just">
              <a:spcBef>
                <a:spcPts val="600"/>
              </a:spcBef>
              <a:spcAft>
                <a:spcPts val="0"/>
              </a:spcAft>
            </a:pPr>
            <a:endParaRPr lang="uk-UA" sz="1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7389" y="5113547"/>
            <a:ext cx="2751570" cy="35554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570631" y="3709713"/>
            <a:ext cx="33035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400" b="0" i="0" u="none" strike="noStrike" baseline="0" dirty="0" smtClean="0">
                <a:latin typeface="TimesNewRomanPSMT"/>
              </a:rPr>
              <a:t>Під час полімеризації </a:t>
            </a:r>
            <a:r>
              <a:rPr lang="uk-UA" sz="1400" b="0" i="0" u="none" strike="noStrike" baseline="0" dirty="0" err="1" smtClean="0">
                <a:latin typeface="TimesNewRomanPSMT"/>
              </a:rPr>
              <a:t>тетрафторетилену</a:t>
            </a:r>
            <a:r>
              <a:rPr lang="uk-UA" sz="1400" b="0" i="0" u="none" strike="noStrike" baseline="0" dirty="0" smtClean="0">
                <a:latin typeface="TimesNewRomanPSMT"/>
              </a:rPr>
              <a:t> утворюється </a:t>
            </a:r>
            <a:r>
              <a:rPr lang="uk-UA" sz="1400" b="0" i="0" u="none" strike="noStrike" baseline="0" dirty="0" err="1" smtClean="0">
                <a:latin typeface="TimesNewRomanPSMT"/>
              </a:rPr>
              <a:t>політетрафторетилен</a:t>
            </a:r>
            <a:r>
              <a:rPr lang="uk-UA" sz="1400" b="0" i="0" u="none" strike="noStrike" baseline="0" dirty="0" smtClean="0">
                <a:latin typeface="TimesNewRomanPSMT"/>
              </a:rPr>
              <a:t>, технічні назви якого тефлон, або фторопласт-4:</a:t>
            </a:r>
          </a:p>
          <a:p>
            <a:pPr algn="just"/>
            <a:endParaRPr lang="uk-UA" sz="1400" dirty="0" smtClean="0"/>
          </a:p>
          <a:p>
            <a:pPr algn="just"/>
            <a:endParaRPr lang="uk-UA" sz="14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2200" y="4598246"/>
            <a:ext cx="2019126" cy="32841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0289" y="5735021"/>
            <a:ext cx="9077340" cy="95410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1400" b="0" i="0" u="none" strike="noStrike" baseline="0" dirty="0" err="1" smtClean="0">
                <a:latin typeface="TimesNewRomanPSMT"/>
              </a:rPr>
              <a:t>Політетрафторетилен</a:t>
            </a:r>
            <a:r>
              <a:rPr lang="uk-UA" sz="1400" b="0" i="0" u="none" strike="noStrike" baseline="0" dirty="0" smtClean="0">
                <a:latin typeface="TimesNewRomanPSMT"/>
              </a:rPr>
              <a:t> має виключно високу хімічну стійкість. З тефлону виготовляють труби, підшипники, різні деталі хімічної апаратури. Застосовують і інші полімери на основі фторорганічних сполук. </a:t>
            </a:r>
            <a:r>
              <a:rPr lang="uk-UA" sz="1400" dirty="0" smtClean="0"/>
              <a:t>Технічно цінні властивості мають співполімери </a:t>
            </a:r>
            <a:r>
              <a:rPr lang="uk-UA" sz="1400" dirty="0" err="1" smtClean="0"/>
              <a:t>фторалкенів</a:t>
            </a:r>
            <a:r>
              <a:rPr lang="uk-UA" sz="1400" dirty="0" smtClean="0"/>
              <a:t> з алкенами. Співполімер </a:t>
            </a:r>
            <a:r>
              <a:rPr lang="uk-UA" sz="1400" dirty="0" err="1" smtClean="0"/>
              <a:t>тетрафторетилену</a:t>
            </a:r>
            <a:r>
              <a:rPr lang="uk-UA" sz="1400" dirty="0" smtClean="0"/>
              <a:t> з етиленом використовується для електроізоляції дроту, добування хімічно стійких виробів (труб, плівок).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514415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07375" cy="1295400"/>
          </a:xfrm>
        </p:spPr>
        <p:txBody>
          <a:bodyPr/>
          <a:lstStyle/>
          <a:p>
            <a:pPr eaLnBrk="1" hangingPunct="1"/>
            <a:r>
              <a:rPr lang="uk-UA" altLang="uk-UA" sz="3600" b="1" smtClean="0">
                <a:latin typeface="Times New Roman" panose="02020603050405020304" pitchFamily="18" charset="0"/>
              </a:rPr>
              <a:t>Застосування галогенопохідних</a:t>
            </a:r>
            <a:r>
              <a:rPr lang="en-US" altLang="uk-UA" sz="3600" b="1" smtClean="0">
                <a:latin typeface="Times New Roman" panose="02020603050405020304" pitchFamily="18" charset="0"/>
              </a:rPr>
              <a:t> </a:t>
            </a:r>
            <a:r>
              <a:rPr lang="uk-UA" altLang="uk-UA" sz="3600" b="1" smtClean="0">
                <a:latin typeface="Times New Roman" panose="02020603050405020304" pitchFamily="18" charset="0"/>
              </a:rPr>
              <a:t>вуглеводнів </a:t>
            </a:r>
            <a:r>
              <a:rPr lang="uk-UA" altLang="uk-UA" sz="3600" smtClean="0">
                <a:solidFill>
                  <a:srgbClr val="FF0000"/>
                </a:solidFill>
                <a:latin typeface="Times New Roman" panose="02020603050405020304" pitchFamily="18" charset="0"/>
              </a:rPr>
              <a:t>(скласти схему самостійно)  </a:t>
            </a:r>
            <a:endParaRPr lang="uk-UA" altLang="uk-UA" sz="400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0" y="207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7413" name="Object 7"/>
          <p:cNvGraphicFramePr>
            <a:graphicFrameLocks noChangeAspect="1"/>
          </p:cNvGraphicFramePr>
          <p:nvPr/>
        </p:nvGraphicFramePr>
        <p:xfrm>
          <a:off x="684213" y="1700213"/>
          <a:ext cx="7632700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CS ChemDraw Drawing" r:id="rId3" imgW="4483144" imgH="2940926" progId="ChemDraw.Document.6.0">
                  <p:embed/>
                </p:oleObj>
              </mc:Choice>
              <mc:Fallback>
                <p:oleObj name="CS ChemDraw Drawing" r:id="rId3" imgW="4483144" imgH="2940926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700213"/>
                        <a:ext cx="7632700" cy="482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60350"/>
            <a:ext cx="8507412" cy="4781550"/>
          </a:xfrm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None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План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Визначення.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>
                <a:latin typeface="Times New Roman" panose="02020603050405020304" pitchFamily="18" charset="0"/>
              </a:rPr>
              <a:t>Номенклатура.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Класифікація</a:t>
            </a:r>
            <a:r>
              <a:rPr lang="uk-UA" altLang="uk-UA" sz="3200" dirty="0" smtClean="0">
                <a:latin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Способи </a:t>
            </a:r>
            <a:r>
              <a:rPr lang="uk-UA" altLang="uk-UA" sz="3200" dirty="0" smtClean="0">
                <a:latin typeface="Times New Roman" panose="02020603050405020304" pitchFamily="18" charset="0"/>
              </a:rPr>
              <a:t>одержання. 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Фізичні властивості.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Хімічні властивості. </a:t>
            </a:r>
          </a:p>
          <a:p>
            <a:pPr marL="457200" indent="-457200" algn="just" eaLnBrk="1" hangingPunct="1">
              <a:lnSpc>
                <a:spcPct val="90000"/>
              </a:lnSpc>
              <a:buSzPct val="100000"/>
              <a:buFont typeface="Garamond" panose="02020404030301010803" pitchFamily="18" charset="0"/>
              <a:buAutoNum type="arabicPeriod"/>
              <a:defRPr/>
            </a:pPr>
            <a:r>
              <a:rPr lang="uk-UA" altLang="uk-UA" sz="3200" dirty="0" smtClean="0">
                <a:latin typeface="Times New Roman" panose="02020603050405020304" pitchFamily="18" charset="0"/>
              </a:rPr>
              <a:t>Застосування.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0" u="none" strike="noStrike" baseline="0" dirty="0" smtClean="0">
                <a:latin typeface="TimesNewRomanPSMT"/>
              </a:rPr>
              <a:t>Література:</a:t>
            </a:r>
          </a:p>
          <a:p>
            <a:endParaRPr lang="uk-UA" sz="2800" b="1" i="0" u="none" strike="noStrike" baseline="0" dirty="0" smtClean="0">
              <a:latin typeface="TimesNewRomanPSMT"/>
            </a:endParaRPr>
          </a:p>
          <a:p>
            <a:pPr marL="457200" indent="-457200" algn="just">
              <a:buAutoNum type="arabicPeriod"/>
            </a:pPr>
            <a:r>
              <a:rPr lang="uk-UA" sz="2400" dirty="0" smtClean="0">
                <a:latin typeface="+mj-lt"/>
              </a:rPr>
              <a:t>Буря О.І. Органічна хімія: Вид. 30-тє, перероб. І </a:t>
            </a:r>
            <a:r>
              <a:rPr lang="uk-UA" sz="2400" dirty="0" err="1" smtClean="0">
                <a:latin typeface="+mj-lt"/>
              </a:rPr>
              <a:t>допов</a:t>
            </a:r>
            <a:r>
              <a:rPr lang="uk-UA" sz="2400" dirty="0" smtClean="0">
                <a:latin typeface="+mj-lt"/>
              </a:rPr>
              <a:t>. – Дніпропетровськ:  Січ: 2002. – 174 с. </a:t>
            </a:r>
          </a:p>
          <a:p>
            <a:pPr marL="457200" indent="-457200" algn="just">
              <a:buAutoNum type="arabicPeriod"/>
            </a:pPr>
            <a:r>
              <a:rPr lang="ru-RU" sz="2400" dirty="0" err="1">
                <a:latin typeface="+mj-lt"/>
              </a:rPr>
              <a:t>Органічна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хімія</a:t>
            </a:r>
            <a:r>
              <a:rPr lang="ru-RU" sz="2400" dirty="0">
                <a:latin typeface="+mj-lt"/>
              </a:rPr>
              <a:t>: </a:t>
            </a:r>
            <a:r>
              <a:rPr lang="ru-RU" sz="2400" dirty="0" err="1">
                <a:latin typeface="+mj-lt"/>
              </a:rPr>
              <a:t>Навчальний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посібник</a:t>
            </a:r>
            <a:r>
              <a:rPr lang="ru-RU" sz="2400" dirty="0">
                <a:latin typeface="+mj-lt"/>
              </a:rPr>
              <a:t>. / О. І. </a:t>
            </a:r>
            <a:r>
              <a:rPr lang="ru-RU" sz="2400" dirty="0" err="1">
                <a:latin typeface="+mj-lt"/>
              </a:rPr>
              <a:t>Новіков</a:t>
            </a:r>
            <a:r>
              <a:rPr lang="ru-RU" sz="2400" dirty="0">
                <a:latin typeface="+mj-lt"/>
              </a:rPr>
              <a:t>, С. Ю. </a:t>
            </a:r>
            <a:r>
              <a:rPr lang="ru-RU" sz="2400" dirty="0" err="1">
                <a:latin typeface="+mj-lt"/>
              </a:rPr>
              <a:t>Петрухін</a:t>
            </a:r>
            <a:r>
              <a:rPr lang="ru-RU" sz="2400" dirty="0">
                <a:latin typeface="+mj-lt"/>
              </a:rPr>
              <a:t>. – Х.: ФВП НТУ ―ХПІ‖, 2017. – 320 с. </a:t>
            </a:r>
            <a:endParaRPr lang="uk-UA" sz="2400" i="0" u="none" strike="noStrike" baseline="0" dirty="0" smtClean="0">
              <a:latin typeface="+mj-lt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911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/>
          <p:cNvSpPr/>
          <p:nvPr/>
        </p:nvSpPr>
        <p:spPr>
          <a:xfrm>
            <a:off x="303721" y="327852"/>
            <a:ext cx="2156" cy="2156"/>
          </a:xfrm>
          <a:custGeom>
            <a:avLst/>
            <a:gdLst/>
            <a:ahLst/>
            <a:cxnLst/>
            <a:rect l="l" t="t" r="r" b="b"/>
            <a:pathLst>
              <a:path w="2156" h="2156">
                <a:moveTo>
                  <a:pt x="1079" y="1078"/>
                </a:moveTo>
                <a:lnTo>
                  <a:pt x="1079" y="1078"/>
                </a:lnTo>
                <a:close/>
              </a:path>
            </a:pathLst>
          </a:custGeom>
          <a:ln w="2156">
            <a:solidFill>
              <a:srgbClr val="A4A3A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7"/>
          <p:cNvSpPr/>
          <p:nvPr/>
        </p:nvSpPr>
        <p:spPr>
          <a:xfrm>
            <a:off x="8836852" y="7603308"/>
            <a:ext cx="2157" cy="2156"/>
          </a:xfrm>
          <a:custGeom>
            <a:avLst/>
            <a:gdLst/>
            <a:ahLst/>
            <a:cxnLst/>
            <a:rect l="l" t="t" r="r" b="b"/>
            <a:pathLst>
              <a:path w="2157" h="2156">
                <a:moveTo>
                  <a:pt x="1078" y="1078"/>
                </a:moveTo>
                <a:lnTo>
                  <a:pt x="1078" y="1078"/>
                </a:lnTo>
                <a:close/>
              </a:path>
            </a:pathLst>
          </a:custGeom>
          <a:ln w="2156">
            <a:solidFill>
              <a:srgbClr val="A4A3A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179512" y="667127"/>
            <a:ext cx="8784976" cy="55399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72000" algn="just">
              <a:lnSpc>
                <a:spcPct val="100000"/>
              </a:lnSpc>
            </a:pPr>
            <a:r>
              <a:rPr b="1" i="1" spc="10" dirty="0">
                <a:solidFill>
                  <a:schemeClr val="tx1"/>
                </a:solidFill>
                <a:latin typeface="Times New Roman"/>
                <a:cs typeface="Times New Roman"/>
              </a:rPr>
              <a:t>Галогенопохідними</a:t>
            </a:r>
            <a:r>
              <a:rPr b="1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b="1" i="1" spc="10" dirty="0">
                <a:solidFill>
                  <a:schemeClr val="tx1"/>
                </a:solidFill>
                <a:latin typeface="Times New Roman"/>
                <a:cs typeface="Times New Roman"/>
              </a:rPr>
              <a:t>вуглеводнів</a:t>
            </a:r>
            <a:r>
              <a:rPr b="1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називаються сполуки, в яких один або </a:t>
            </a:r>
            <a:r>
              <a:rPr spc="10" dirty="0" err="1">
                <a:solidFill>
                  <a:schemeClr val="tx1"/>
                </a:solidFill>
                <a:latin typeface="Times New Roman"/>
                <a:cs typeface="Times New Roman"/>
              </a:rPr>
              <a:t>більше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атомів Гідрогену заміщені атомом (атомами) галогену.</a:t>
            </a:r>
            <a:endParaRPr lang="uk-UA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9512" y="1406967"/>
            <a:ext cx="8754496" cy="166199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72000" algn="just">
              <a:lnSpc>
                <a:spcPct val="100000"/>
              </a:lnSpc>
            </a:pPr>
            <a:r>
              <a:rPr spc="10" dirty="0">
                <a:latin typeface="Times New Roman"/>
                <a:cs typeface="Times New Roman"/>
              </a:rPr>
              <a:t>  </a:t>
            </a:r>
            <a:r>
              <a:rPr b="1" i="1" spc="10" dirty="0">
                <a:solidFill>
                  <a:schemeClr val="tx1"/>
                </a:solidFill>
                <a:latin typeface="Times New Roman"/>
                <a:cs typeface="Times New Roman"/>
              </a:rPr>
              <a:t>Залежно  від  будови  вуглеводневого  залишку  розрізняють  алкілгалогеніди</a:t>
            </a:r>
            <a:r>
              <a:rPr b="1" spc="10" dirty="0">
                <a:solidFill>
                  <a:schemeClr val="tx1"/>
                </a:solidFill>
                <a:latin typeface="Times New Roman"/>
                <a:cs typeface="Times New Roman"/>
              </a:rPr>
              <a:t>  та  </a:t>
            </a:r>
            <a:r>
              <a:rPr b="1" i="1" spc="10" dirty="0">
                <a:solidFill>
                  <a:schemeClr val="tx1"/>
                </a:solidFill>
                <a:latin typeface="Times New Roman"/>
                <a:cs typeface="Times New Roman"/>
              </a:rPr>
              <a:t>арилгалогеніди</a:t>
            </a:r>
            <a:r>
              <a:rPr b="1" spc="10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72000" algn="just"/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Галогенопохідні вуглеводнів утворюють гомологічний ряд з загальною формулою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Hal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де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вуглеводневий радикал, 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Hal</a:t>
            </a: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– атом Галогену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</a:t>
            </a:r>
            <a:r>
              <a:rPr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F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, Cl, Br, </a:t>
            </a:r>
            <a:r>
              <a:rPr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lang="en-US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),</a:t>
            </a:r>
            <a:r>
              <a:rPr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a R </a:t>
            </a: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-</a:t>
            </a:r>
            <a:r>
              <a:rPr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алкільний залишок, </a:t>
            </a: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який може </a:t>
            </a:r>
            <a:r>
              <a:rPr spc="1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бути</a:t>
            </a:r>
            <a:r>
              <a:rPr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pc="10" dirty="0">
                <a:solidFill>
                  <a:schemeClr val="tx1"/>
                </a:solidFill>
                <a:latin typeface="Times New Roman"/>
                <a:cs typeface="Times New Roman"/>
              </a:rPr>
              <a:t>як ациклічним, так і циклічним; може містити подвійний зв’язок або бензенове кільце.</a:t>
            </a:r>
            <a:endParaRPr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79512" y="3163034"/>
            <a:ext cx="8784976" cy="5539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того, який галоген входить до складу сполуки, розрізняють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фторо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-,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бромо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йодопохідні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Існують сполуки, що містять в одній молекулі різні галогени.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9512" y="3861048"/>
            <a:ext cx="878497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>
            <a:spAutoFit/>
          </a:bodyPr>
          <a:lstStyle/>
          <a:p>
            <a:pPr marL="72000" algn="just">
              <a:lnSpc>
                <a:spcPct val="100000"/>
              </a:lnSpc>
            </a:pP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Згідно з правилами </a:t>
            </a:r>
            <a:r>
              <a:rPr lang="uk-UA" i="1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IUPAC</a:t>
            </a: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uk-UA" spc="1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галогеновуглеводні</a:t>
            </a:r>
            <a:r>
              <a:rPr lang="uk-UA" spc="10" dirty="0" smtClean="0">
                <a:solidFill>
                  <a:schemeClr val="tx1"/>
                </a:solidFill>
                <a:latin typeface="Times New Roman"/>
                <a:cs typeface="Times New Roman"/>
              </a:rPr>
              <a:t> розглядають як продукти заміщення вуглеводнів; відповідні  атоми  галогенів  указуються  в  префіксі.  У  разі  потреби  положення  атома  галогену позначають цифрою, наприклад:</a:t>
            </a:r>
            <a:endParaRPr lang="uk-UA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2000250" y="5007566"/>
            <a:ext cx="73121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H C  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127250" y="5120440"/>
            <a:ext cx="89060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2684780" y="5120440"/>
            <a:ext cx="89060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2320925" y="5094231"/>
            <a:ext cx="106680" cy="8890"/>
          </a:xfrm>
          <a:custGeom>
            <a:avLst/>
            <a:gdLst/>
            <a:ahLst/>
            <a:cxnLst/>
            <a:rect l="l" t="t" r="r" b="b"/>
            <a:pathLst>
              <a:path w="106680" h="8890">
                <a:moveTo>
                  <a:pt x="4445" y="4445"/>
                </a:moveTo>
                <a:lnTo>
                  <a:pt x="10223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2801620" y="5007566"/>
            <a:ext cx="220319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Br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14"/>
          <p:cNvSpPr/>
          <p:nvPr/>
        </p:nvSpPr>
        <p:spPr>
          <a:xfrm>
            <a:off x="2694305" y="5094231"/>
            <a:ext cx="93980" cy="8890"/>
          </a:xfrm>
          <a:custGeom>
            <a:avLst/>
            <a:gdLst/>
            <a:ahLst/>
            <a:cxnLst/>
            <a:rect l="l" t="t" r="r" b="b"/>
            <a:pathLst>
              <a:path w="93980" h="8890">
                <a:moveTo>
                  <a:pt x="4445" y="4445"/>
                </a:moveTo>
                <a:lnTo>
                  <a:pt x="8953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text 1"/>
          <p:cNvSpPr txBox="1"/>
          <p:nvPr/>
        </p:nvSpPr>
        <p:spPr>
          <a:xfrm>
            <a:off x="3404870" y="5007566"/>
            <a:ext cx="73121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H C  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3533140" y="5120440"/>
            <a:ext cx="89060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15"/>
          <p:cNvSpPr/>
          <p:nvPr/>
        </p:nvSpPr>
        <p:spPr>
          <a:xfrm>
            <a:off x="3726814" y="5094231"/>
            <a:ext cx="106680" cy="8890"/>
          </a:xfrm>
          <a:custGeom>
            <a:avLst/>
            <a:gdLst/>
            <a:ahLst/>
            <a:cxnLst/>
            <a:rect l="l" t="t" r="r" b="b"/>
            <a:pathLst>
              <a:path w="106680" h="8890">
                <a:moveTo>
                  <a:pt x="4445" y="4445"/>
                </a:moveTo>
                <a:lnTo>
                  <a:pt x="102236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text 1"/>
          <p:cNvSpPr txBox="1"/>
          <p:nvPr/>
        </p:nvSpPr>
        <p:spPr>
          <a:xfrm>
            <a:off x="4178300" y="5007566"/>
            <a:ext cx="29052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4422140" y="5120440"/>
            <a:ext cx="89061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1" name="object 16"/>
          <p:cNvSpPr/>
          <p:nvPr/>
        </p:nvSpPr>
        <p:spPr>
          <a:xfrm>
            <a:off x="4098925" y="5094231"/>
            <a:ext cx="68580" cy="8890"/>
          </a:xfrm>
          <a:custGeom>
            <a:avLst/>
            <a:gdLst/>
            <a:ahLst/>
            <a:cxnLst/>
            <a:rect l="l" t="t" r="r" b="b"/>
            <a:pathLst>
              <a:path w="68580" h="8890">
                <a:moveTo>
                  <a:pt x="4445" y="4445"/>
                </a:moveTo>
                <a:lnTo>
                  <a:pt x="64134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text 1"/>
          <p:cNvSpPr txBox="1"/>
          <p:nvPr/>
        </p:nvSpPr>
        <p:spPr>
          <a:xfrm>
            <a:off x="4502150" y="5007566"/>
            <a:ext cx="29052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4745990" y="5120440"/>
            <a:ext cx="89061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4" name="object 17"/>
          <p:cNvSpPr/>
          <p:nvPr/>
        </p:nvSpPr>
        <p:spPr>
          <a:xfrm>
            <a:off x="4435475" y="5094231"/>
            <a:ext cx="53340" cy="8890"/>
          </a:xfrm>
          <a:custGeom>
            <a:avLst/>
            <a:gdLst/>
            <a:ahLst/>
            <a:cxnLst/>
            <a:rect l="l" t="t" r="r" b="b"/>
            <a:pathLst>
              <a:path w="53340" h="8890">
                <a:moveTo>
                  <a:pt x="4445" y="4445"/>
                </a:moveTo>
                <a:lnTo>
                  <a:pt x="4889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text 1"/>
          <p:cNvSpPr txBox="1"/>
          <p:nvPr/>
        </p:nvSpPr>
        <p:spPr>
          <a:xfrm>
            <a:off x="3843020" y="5259026"/>
            <a:ext cx="213886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Cl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18"/>
          <p:cNvSpPr/>
          <p:nvPr/>
        </p:nvSpPr>
        <p:spPr>
          <a:xfrm>
            <a:off x="3900805" y="5179321"/>
            <a:ext cx="8890" cy="91440"/>
          </a:xfrm>
          <a:custGeom>
            <a:avLst/>
            <a:gdLst/>
            <a:ahLst/>
            <a:cxnLst/>
            <a:rect l="l" t="t" r="r" b="b"/>
            <a:pathLst>
              <a:path w="8890" h="91440">
                <a:moveTo>
                  <a:pt x="4445" y="4445"/>
                </a:moveTo>
                <a:lnTo>
                  <a:pt x="4445" y="8699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text 1"/>
          <p:cNvSpPr txBox="1"/>
          <p:nvPr/>
        </p:nvSpPr>
        <p:spPr>
          <a:xfrm>
            <a:off x="5146040" y="5007566"/>
            <a:ext cx="73121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H C  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text 1"/>
          <p:cNvSpPr txBox="1"/>
          <p:nvPr/>
        </p:nvSpPr>
        <p:spPr>
          <a:xfrm>
            <a:off x="5273040" y="5120440"/>
            <a:ext cx="89061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9" name="text 1"/>
          <p:cNvSpPr txBox="1"/>
          <p:nvPr/>
        </p:nvSpPr>
        <p:spPr>
          <a:xfrm>
            <a:off x="5830570" y="5120440"/>
            <a:ext cx="89061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0" name="object 19"/>
          <p:cNvSpPr/>
          <p:nvPr/>
        </p:nvSpPr>
        <p:spPr>
          <a:xfrm>
            <a:off x="5466715" y="5094231"/>
            <a:ext cx="106680" cy="8890"/>
          </a:xfrm>
          <a:custGeom>
            <a:avLst/>
            <a:gdLst/>
            <a:ahLst/>
            <a:cxnLst/>
            <a:rect l="l" t="t" r="r" b="b"/>
            <a:pathLst>
              <a:path w="106680" h="8890">
                <a:moveTo>
                  <a:pt x="4445" y="4445"/>
                </a:moveTo>
                <a:lnTo>
                  <a:pt x="10223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text 1"/>
          <p:cNvSpPr txBox="1"/>
          <p:nvPr/>
        </p:nvSpPr>
        <p:spPr>
          <a:xfrm>
            <a:off x="5953760" y="5007566"/>
            <a:ext cx="291792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text 1"/>
          <p:cNvSpPr txBox="1"/>
          <p:nvPr/>
        </p:nvSpPr>
        <p:spPr>
          <a:xfrm>
            <a:off x="6198870" y="5120440"/>
            <a:ext cx="89061" cy="15496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3" name="object 20"/>
          <p:cNvSpPr/>
          <p:nvPr/>
        </p:nvSpPr>
        <p:spPr>
          <a:xfrm>
            <a:off x="5842635" y="5094231"/>
            <a:ext cx="99060" cy="8890"/>
          </a:xfrm>
          <a:custGeom>
            <a:avLst/>
            <a:gdLst/>
            <a:ahLst/>
            <a:cxnLst/>
            <a:rect l="l" t="t" r="r" b="b"/>
            <a:pathLst>
              <a:path w="99060" h="8890">
                <a:moveTo>
                  <a:pt x="4445" y="4445"/>
                </a:moveTo>
                <a:lnTo>
                  <a:pt x="9461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text 1"/>
          <p:cNvSpPr txBox="1"/>
          <p:nvPr/>
        </p:nvSpPr>
        <p:spPr>
          <a:xfrm>
            <a:off x="6319520" y="5007566"/>
            <a:ext cx="213886" cy="23327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Cl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21"/>
          <p:cNvSpPr/>
          <p:nvPr/>
        </p:nvSpPr>
        <p:spPr>
          <a:xfrm>
            <a:off x="6209665" y="5094231"/>
            <a:ext cx="100330" cy="8890"/>
          </a:xfrm>
          <a:custGeom>
            <a:avLst/>
            <a:gdLst/>
            <a:ahLst/>
            <a:cxnLst/>
            <a:rect l="l" t="t" r="r" b="b"/>
            <a:pathLst>
              <a:path w="100330" h="8890">
                <a:moveTo>
                  <a:pt x="4445" y="4445"/>
                </a:moveTo>
                <a:lnTo>
                  <a:pt x="9588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22"/>
          <p:cNvSpPr/>
          <p:nvPr/>
        </p:nvSpPr>
        <p:spPr>
          <a:xfrm>
            <a:off x="3621405" y="486817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text 1"/>
          <p:cNvSpPr txBox="1"/>
          <p:nvPr/>
        </p:nvSpPr>
        <p:spPr>
          <a:xfrm>
            <a:off x="3630930" y="487972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48" name="object 23"/>
          <p:cNvSpPr/>
          <p:nvPr/>
        </p:nvSpPr>
        <p:spPr>
          <a:xfrm>
            <a:off x="3871595" y="486817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text 1"/>
          <p:cNvSpPr txBox="1"/>
          <p:nvPr/>
        </p:nvSpPr>
        <p:spPr>
          <a:xfrm>
            <a:off x="3881120" y="487972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24"/>
          <p:cNvSpPr/>
          <p:nvPr/>
        </p:nvSpPr>
        <p:spPr>
          <a:xfrm>
            <a:off x="4195445" y="487452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text 1"/>
          <p:cNvSpPr txBox="1"/>
          <p:nvPr/>
        </p:nvSpPr>
        <p:spPr>
          <a:xfrm>
            <a:off x="4204970" y="488607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25"/>
          <p:cNvSpPr/>
          <p:nvPr/>
        </p:nvSpPr>
        <p:spPr>
          <a:xfrm>
            <a:off x="4531995" y="487579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text 1"/>
          <p:cNvSpPr txBox="1"/>
          <p:nvPr/>
        </p:nvSpPr>
        <p:spPr>
          <a:xfrm>
            <a:off x="4541520" y="488734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26"/>
          <p:cNvSpPr/>
          <p:nvPr/>
        </p:nvSpPr>
        <p:spPr>
          <a:xfrm>
            <a:off x="3500755" y="5438401"/>
            <a:ext cx="1069339" cy="219710"/>
          </a:xfrm>
          <a:custGeom>
            <a:avLst/>
            <a:gdLst/>
            <a:ahLst/>
            <a:cxnLst/>
            <a:rect l="l" t="t" r="r" b="b"/>
            <a:pathLst>
              <a:path w="1069339" h="219710">
                <a:moveTo>
                  <a:pt x="635" y="219075"/>
                </a:moveTo>
                <a:lnTo>
                  <a:pt x="635" y="635"/>
                </a:lnTo>
                <a:lnTo>
                  <a:pt x="1068705" y="635"/>
                </a:lnTo>
                <a:lnTo>
                  <a:pt x="1068705" y="219075"/>
                </a:lnTo>
                <a:lnTo>
                  <a:pt x="635" y="21907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text 1"/>
          <p:cNvSpPr txBox="1"/>
          <p:nvPr/>
        </p:nvSpPr>
        <p:spPr>
          <a:xfrm>
            <a:off x="3510280" y="5450796"/>
            <a:ext cx="1106241" cy="2332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2-Хлоробутан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6" name="object 27"/>
          <p:cNvSpPr/>
          <p:nvPr/>
        </p:nvSpPr>
        <p:spPr>
          <a:xfrm>
            <a:off x="5977255" y="4870711"/>
            <a:ext cx="67309" cy="124460"/>
          </a:xfrm>
          <a:custGeom>
            <a:avLst/>
            <a:gdLst/>
            <a:ahLst/>
            <a:cxnLst/>
            <a:rect l="l" t="t" r="r" b="b"/>
            <a:pathLst>
              <a:path w="67309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text 1"/>
          <p:cNvSpPr txBox="1"/>
          <p:nvPr/>
        </p:nvSpPr>
        <p:spPr>
          <a:xfrm>
            <a:off x="5986780" y="488226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58" name="object 28"/>
          <p:cNvSpPr/>
          <p:nvPr/>
        </p:nvSpPr>
        <p:spPr>
          <a:xfrm>
            <a:off x="5622925" y="486817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text 1"/>
          <p:cNvSpPr txBox="1"/>
          <p:nvPr/>
        </p:nvSpPr>
        <p:spPr>
          <a:xfrm>
            <a:off x="5632450" y="487972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29"/>
          <p:cNvSpPr/>
          <p:nvPr/>
        </p:nvSpPr>
        <p:spPr>
          <a:xfrm>
            <a:off x="5377815" y="4866901"/>
            <a:ext cx="67310" cy="124460"/>
          </a:xfrm>
          <a:custGeom>
            <a:avLst/>
            <a:gdLst/>
            <a:ahLst/>
            <a:cxnLst/>
            <a:rect l="l" t="t" r="r" b="b"/>
            <a:pathLst>
              <a:path w="67310" h="124460">
                <a:moveTo>
                  <a:pt x="635" y="123825"/>
                </a:moveTo>
                <a:lnTo>
                  <a:pt x="635" y="635"/>
                </a:lnTo>
                <a:lnTo>
                  <a:pt x="66675" y="635"/>
                </a:lnTo>
                <a:lnTo>
                  <a:pt x="66675" y="123825"/>
                </a:lnTo>
                <a:lnTo>
                  <a:pt x="635" y="12382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text 1"/>
          <p:cNvSpPr txBox="1"/>
          <p:nvPr/>
        </p:nvSpPr>
        <p:spPr>
          <a:xfrm>
            <a:off x="5387340" y="4878458"/>
            <a:ext cx="133405" cy="13827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object 30"/>
          <p:cNvSpPr/>
          <p:nvPr/>
        </p:nvSpPr>
        <p:spPr>
          <a:xfrm>
            <a:off x="5170805" y="5447291"/>
            <a:ext cx="1183639" cy="219710"/>
          </a:xfrm>
          <a:custGeom>
            <a:avLst/>
            <a:gdLst/>
            <a:ahLst/>
            <a:cxnLst/>
            <a:rect l="l" t="t" r="r" b="b"/>
            <a:pathLst>
              <a:path w="1183639" h="219710">
                <a:moveTo>
                  <a:pt x="635" y="219075"/>
                </a:moveTo>
                <a:lnTo>
                  <a:pt x="635" y="635"/>
                </a:lnTo>
                <a:lnTo>
                  <a:pt x="1183005" y="635"/>
                </a:lnTo>
                <a:lnTo>
                  <a:pt x="1183005" y="219075"/>
                </a:lnTo>
                <a:lnTo>
                  <a:pt x="635" y="21907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text 1"/>
          <p:cNvSpPr txBox="1"/>
          <p:nvPr/>
        </p:nvSpPr>
        <p:spPr>
          <a:xfrm>
            <a:off x="5180330" y="5459686"/>
            <a:ext cx="1217919" cy="23327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70" spc="10" dirty="0">
                <a:latin typeface="Times New Roman"/>
                <a:cs typeface="Times New Roman"/>
              </a:rPr>
              <a:t>1-Хлоропропан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4" name="object 31"/>
          <p:cNvSpPr/>
          <p:nvPr/>
        </p:nvSpPr>
        <p:spPr>
          <a:xfrm>
            <a:off x="2031365" y="5443481"/>
            <a:ext cx="821690" cy="219710"/>
          </a:xfrm>
          <a:custGeom>
            <a:avLst/>
            <a:gdLst/>
            <a:ahLst/>
            <a:cxnLst/>
            <a:rect l="l" t="t" r="r" b="b"/>
            <a:pathLst>
              <a:path w="821690" h="219710">
                <a:moveTo>
                  <a:pt x="635" y="219075"/>
                </a:moveTo>
                <a:lnTo>
                  <a:pt x="635" y="635"/>
                </a:lnTo>
                <a:lnTo>
                  <a:pt x="821055" y="635"/>
                </a:lnTo>
                <a:lnTo>
                  <a:pt x="821055" y="219075"/>
                </a:lnTo>
                <a:lnTo>
                  <a:pt x="635" y="21907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text 1"/>
          <p:cNvSpPr txBox="1"/>
          <p:nvPr/>
        </p:nvSpPr>
        <p:spPr>
          <a:xfrm>
            <a:off x="629920" y="5455876"/>
            <a:ext cx="7638886" cy="42627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410970">
              <a:lnSpc>
                <a:spcPct val="100000"/>
              </a:lnSpc>
            </a:pPr>
            <a:r>
              <a:rPr sz="1400" spc="10" dirty="0">
                <a:latin typeface="Times New Roman"/>
                <a:cs typeface="Times New Roman"/>
              </a:rPr>
              <a:t>Бромоетан</a:t>
            </a:r>
            <a:endParaRPr sz="1400" dirty="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lang="uk-UA" sz="1370" spc="10" dirty="0" smtClean="0">
                <a:latin typeface="Times New Roman"/>
                <a:cs typeface="Times New Roman"/>
              </a:rPr>
              <a:t>Прості </a:t>
            </a:r>
            <a:r>
              <a:rPr lang="uk-UA" sz="1370" spc="10" dirty="0" err="1" smtClean="0">
                <a:latin typeface="Times New Roman"/>
                <a:cs typeface="Times New Roman"/>
              </a:rPr>
              <a:t>алкілгалогеніди</a:t>
            </a:r>
            <a:r>
              <a:rPr lang="uk-UA" sz="1370" spc="10" dirty="0" smtClean="0">
                <a:latin typeface="Times New Roman"/>
                <a:cs typeface="Times New Roman"/>
              </a:rPr>
              <a:t> мають </a:t>
            </a:r>
            <a:r>
              <a:rPr lang="uk-UA" sz="1370" i="1" spc="10" dirty="0" smtClean="0">
                <a:latin typeface="Times New Roman"/>
                <a:cs typeface="Times New Roman"/>
              </a:rPr>
              <a:t>тривіальні</a:t>
            </a:r>
            <a:r>
              <a:rPr lang="uk-UA" sz="1370" spc="10" dirty="0" smtClean="0">
                <a:latin typeface="Times New Roman"/>
                <a:cs typeface="Times New Roman"/>
              </a:rPr>
              <a:t> назви, які складаються з назви вуглеводневого залишку та</a:t>
            </a:r>
            <a:endParaRPr lang="uk-UA" sz="1300" dirty="0">
              <a:latin typeface="Times New Roman"/>
              <a:cs typeface="Times New Roman"/>
            </a:endParaRPr>
          </a:p>
        </p:txBody>
      </p:sp>
      <p:sp>
        <p:nvSpPr>
          <p:cNvPr id="66" name="text 1"/>
          <p:cNvSpPr txBox="1"/>
          <p:nvPr/>
        </p:nvSpPr>
        <p:spPr>
          <a:xfrm>
            <a:off x="629920" y="5938476"/>
            <a:ext cx="2094997" cy="2108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uk-UA" sz="1370" spc="10" dirty="0" smtClean="0">
                <a:latin typeface="Times New Roman"/>
                <a:cs typeface="Times New Roman"/>
              </a:rPr>
              <a:t>назви галогену. Наприклад:</a:t>
            </a:r>
            <a:endParaRPr lang="uk-UA" sz="1300" dirty="0">
              <a:latin typeface="Times New Roman"/>
              <a:cs typeface="Times New Roman"/>
            </a:endParaRPr>
          </a:p>
        </p:txBody>
      </p:sp>
      <p:sp>
        <p:nvSpPr>
          <p:cNvPr id="67" name="text 1"/>
          <p:cNvSpPr txBox="1"/>
          <p:nvPr/>
        </p:nvSpPr>
        <p:spPr>
          <a:xfrm>
            <a:off x="3581400" y="5942701"/>
            <a:ext cx="752732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H C  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text 1"/>
          <p:cNvSpPr txBox="1"/>
          <p:nvPr/>
        </p:nvSpPr>
        <p:spPr>
          <a:xfrm>
            <a:off x="3712209" y="6057977"/>
            <a:ext cx="91302" cy="1582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9" name="text 1"/>
          <p:cNvSpPr txBox="1"/>
          <p:nvPr/>
        </p:nvSpPr>
        <p:spPr>
          <a:xfrm>
            <a:off x="4286250" y="6057977"/>
            <a:ext cx="91302" cy="1582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0" name="object 32"/>
          <p:cNvSpPr/>
          <p:nvPr/>
        </p:nvSpPr>
        <p:spPr>
          <a:xfrm>
            <a:off x="3912234" y="6031491"/>
            <a:ext cx="109220" cy="8890"/>
          </a:xfrm>
          <a:custGeom>
            <a:avLst/>
            <a:gdLst/>
            <a:ahLst/>
            <a:cxnLst/>
            <a:rect l="l" t="t" r="r" b="b"/>
            <a:pathLst>
              <a:path w="109220" h="8890">
                <a:moveTo>
                  <a:pt x="4446" y="4445"/>
                </a:moveTo>
                <a:lnTo>
                  <a:pt x="10477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text 1"/>
          <p:cNvSpPr txBox="1"/>
          <p:nvPr/>
        </p:nvSpPr>
        <p:spPr>
          <a:xfrm>
            <a:off x="4424680" y="5942701"/>
            <a:ext cx="226675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Br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2" name="object 33"/>
          <p:cNvSpPr/>
          <p:nvPr/>
        </p:nvSpPr>
        <p:spPr>
          <a:xfrm>
            <a:off x="4298315" y="6031491"/>
            <a:ext cx="116840" cy="8890"/>
          </a:xfrm>
          <a:custGeom>
            <a:avLst/>
            <a:gdLst/>
            <a:ahLst/>
            <a:cxnLst/>
            <a:rect l="l" t="t" r="r" b="b"/>
            <a:pathLst>
              <a:path w="116840" h="8890">
                <a:moveTo>
                  <a:pt x="4445" y="4445"/>
                </a:moveTo>
                <a:lnTo>
                  <a:pt x="11239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text 1"/>
          <p:cNvSpPr txBox="1"/>
          <p:nvPr/>
        </p:nvSpPr>
        <p:spPr>
          <a:xfrm>
            <a:off x="5189220" y="5928731"/>
            <a:ext cx="751462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H C  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4" name="text 1"/>
          <p:cNvSpPr txBox="1"/>
          <p:nvPr/>
        </p:nvSpPr>
        <p:spPr>
          <a:xfrm>
            <a:off x="5320030" y="6044007"/>
            <a:ext cx="91301" cy="1582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5" name="text 1"/>
          <p:cNvSpPr txBox="1"/>
          <p:nvPr/>
        </p:nvSpPr>
        <p:spPr>
          <a:xfrm>
            <a:off x="5892800" y="6044007"/>
            <a:ext cx="91302" cy="1582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6" name="object 34"/>
          <p:cNvSpPr/>
          <p:nvPr/>
        </p:nvSpPr>
        <p:spPr>
          <a:xfrm>
            <a:off x="5518785" y="6016251"/>
            <a:ext cx="110490" cy="8890"/>
          </a:xfrm>
          <a:custGeom>
            <a:avLst/>
            <a:gdLst/>
            <a:ahLst/>
            <a:cxnLst/>
            <a:rect l="l" t="t" r="r" b="b"/>
            <a:pathLst>
              <a:path w="110490" h="8890">
                <a:moveTo>
                  <a:pt x="4445" y="4445"/>
                </a:moveTo>
                <a:lnTo>
                  <a:pt x="10604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text 1"/>
          <p:cNvSpPr txBox="1"/>
          <p:nvPr/>
        </p:nvSpPr>
        <p:spPr>
          <a:xfrm>
            <a:off x="6019800" y="5928731"/>
            <a:ext cx="299342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8" name="object 35"/>
          <p:cNvSpPr/>
          <p:nvPr/>
        </p:nvSpPr>
        <p:spPr>
          <a:xfrm>
            <a:off x="5904865" y="6016251"/>
            <a:ext cx="102870" cy="8890"/>
          </a:xfrm>
          <a:custGeom>
            <a:avLst/>
            <a:gdLst/>
            <a:ahLst/>
            <a:cxnLst/>
            <a:rect l="l" t="t" r="r" b="b"/>
            <a:pathLst>
              <a:path w="102870" h="8890">
                <a:moveTo>
                  <a:pt x="4445" y="4445"/>
                </a:moveTo>
                <a:lnTo>
                  <a:pt x="9842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text 1"/>
          <p:cNvSpPr txBox="1"/>
          <p:nvPr/>
        </p:nvSpPr>
        <p:spPr>
          <a:xfrm>
            <a:off x="6389370" y="5928731"/>
            <a:ext cx="299342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0" name="text 1"/>
          <p:cNvSpPr txBox="1"/>
          <p:nvPr/>
        </p:nvSpPr>
        <p:spPr>
          <a:xfrm>
            <a:off x="6640830" y="6044007"/>
            <a:ext cx="91301" cy="1582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50" spc="1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1" name="object 36"/>
          <p:cNvSpPr/>
          <p:nvPr/>
        </p:nvSpPr>
        <p:spPr>
          <a:xfrm>
            <a:off x="6282055" y="6016251"/>
            <a:ext cx="95250" cy="8890"/>
          </a:xfrm>
          <a:custGeom>
            <a:avLst/>
            <a:gdLst/>
            <a:ahLst/>
            <a:cxnLst/>
            <a:rect l="l" t="t" r="r" b="b"/>
            <a:pathLst>
              <a:path w="95250" h="8890">
                <a:moveTo>
                  <a:pt x="4445" y="4445"/>
                </a:moveTo>
                <a:lnTo>
                  <a:pt x="90805" y="444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text 1"/>
          <p:cNvSpPr txBox="1"/>
          <p:nvPr/>
        </p:nvSpPr>
        <p:spPr>
          <a:xfrm>
            <a:off x="6017260" y="6185271"/>
            <a:ext cx="218953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Cl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3" name="object 37"/>
          <p:cNvSpPr/>
          <p:nvPr/>
        </p:nvSpPr>
        <p:spPr>
          <a:xfrm>
            <a:off x="6076315" y="6103881"/>
            <a:ext cx="8890" cy="92710"/>
          </a:xfrm>
          <a:custGeom>
            <a:avLst/>
            <a:gdLst/>
            <a:ahLst/>
            <a:cxnLst/>
            <a:rect l="l" t="t" r="r" b="b"/>
            <a:pathLst>
              <a:path w="8890" h="92710">
                <a:moveTo>
                  <a:pt x="4445" y="4445"/>
                </a:moveTo>
                <a:lnTo>
                  <a:pt x="4445" y="88265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38"/>
          <p:cNvSpPr/>
          <p:nvPr/>
        </p:nvSpPr>
        <p:spPr>
          <a:xfrm>
            <a:off x="3681095" y="6229611"/>
            <a:ext cx="1021080" cy="427990"/>
          </a:xfrm>
          <a:custGeom>
            <a:avLst/>
            <a:gdLst/>
            <a:ahLst/>
            <a:cxnLst/>
            <a:rect l="l" t="t" r="r" b="b"/>
            <a:pathLst>
              <a:path w="1021080" h="427990">
                <a:moveTo>
                  <a:pt x="635" y="427355"/>
                </a:moveTo>
                <a:lnTo>
                  <a:pt x="635" y="635"/>
                </a:lnTo>
                <a:lnTo>
                  <a:pt x="1020445" y="635"/>
                </a:lnTo>
                <a:lnTo>
                  <a:pt x="1020445" y="427355"/>
                </a:lnTo>
                <a:lnTo>
                  <a:pt x="635" y="42735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text 1"/>
          <p:cNvSpPr txBox="1"/>
          <p:nvPr/>
        </p:nvSpPr>
        <p:spPr>
          <a:xfrm>
            <a:off x="3690620" y="6242421"/>
            <a:ext cx="1051198" cy="4140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 Бромоетил</a:t>
            </a:r>
            <a:endParaRPr sz="1400" dirty="0">
              <a:latin typeface="Times New Roman"/>
              <a:cs typeface="Times New Roman"/>
            </a:endParaRPr>
          </a:p>
          <a:p>
            <a:pPr marL="0">
              <a:lnSpc>
                <a:spcPct val="100000"/>
              </a:lnSpc>
            </a:pPr>
            <a:r>
              <a:rPr sz="1450" spc="10" dirty="0">
                <a:latin typeface="Times New Roman"/>
                <a:cs typeface="Times New Roman"/>
              </a:rPr>
              <a:t>(етилбромід)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6" name="object 39"/>
          <p:cNvSpPr/>
          <p:nvPr/>
        </p:nvSpPr>
        <p:spPr>
          <a:xfrm>
            <a:off x="5273675" y="6412491"/>
            <a:ext cx="1306829" cy="224790"/>
          </a:xfrm>
          <a:custGeom>
            <a:avLst/>
            <a:gdLst/>
            <a:ahLst/>
            <a:cxnLst/>
            <a:rect l="l" t="t" r="r" b="b"/>
            <a:pathLst>
              <a:path w="1306829" h="224790">
                <a:moveTo>
                  <a:pt x="635" y="224155"/>
                </a:moveTo>
                <a:lnTo>
                  <a:pt x="635" y="635"/>
                </a:lnTo>
                <a:lnTo>
                  <a:pt x="1306194" y="635"/>
                </a:lnTo>
                <a:lnTo>
                  <a:pt x="1306194" y="224155"/>
                </a:lnTo>
                <a:lnTo>
                  <a:pt x="635" y="22415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text 1"/>
          <p:cNvSpPr txBox="1"/>
          <p:nvPr/>
        </p:nvSpPr>
        <p:spPr>
          <a:xfrm>
            <a:off x="5283200" y="6426571"/>
            <a:ext cx="1340378" cy="2382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Times New Roman"/>
                <a:cs typeface="Times New Roman"/>
              </a:rPr>
              <a:t>Хлоровторбутил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8" name="object 40"/>
          <p:cNvSpPr/>
          <p:nvPr/>
        </p:nvSpPr>
        <p:spPr>
          <a:xfrm>
            <a:off x="3465195" y="6442971"/>
            <a:ext cx="207010" cy="224790"/>
          </a:xfrm>
          <a:custGeom>
            <a:avLst/>
            <a:gdLst/>
            <a:ahLst/>
            <a:cxnLst/>
            <a:rect l="l" t="t" r="r" b="b"/>
            <a:pathLst>
              <a:path w="207010" h="224790">
                <a:moveTo>
                  <a:pt x="635" y="224155"/>
                </a:moveTo>
                <a:lnTo>
                  <a:pt x="635" y="635"/>
                </a:lnTo>
                <a:lnTo>
                  <a:pt x="206375" y="635"/>
                </a:lnTo>
                <a:lnTo>
                  <a:pt x="206375" y="224155"/>
                </a:lnTo>
                <a:lnTo>
                  <a:pt x="635" y="224155"/>
                </a:lnTo>
                <a:close/>
              </a:path>
            </a:pathLst>
          </a:custGeom>
          <a:solidFill>
            <a:srgbClr val="FFFFFF"/>
          </a:solidFill>
          <a:ln w="127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>
          <a:xfrm>
            <a:off x="0" y="29839"/>
            <a:ext cx="9144000" cy="4774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altLang="uk-UA" sz="2800" b="1" kern="0" dirty="0" smtClean="0">
                <a:latin typeface="Times New Roman" panose="02020603050405020304" pitchFamily="18" charset="0"/>
              </a:rPr>
              <a:t>1</a:t>
            </a:r>
            <a:r>
              <a:rPr lang="uk-UA" altLang="uk-UA" sz="2800" b="1" kern="0" dirty="0" smtClean="0">
                <a:latin typeface="Times New Roman" panose="02020603050405020304" pitchFamily="18" charset="0"/>
              </a:rPr>
              <a:t>,2</a:t>
            </a:r>
            <a:r>
              <a:rPr lang="en-US" altLang="uk-UA" sz="2800" b="1" kern="0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2800" b="1" kern="0" dirty="0" smtClean="0">
                <a:latin typeface="Times New Roman" panose="02020603050405020304" pitchFamily="18" charset="0"/>
              </a:rPr>
              <a:t>Галогенопохідні вуглеводнів </a:t>
            </a:r>
            <a:endParaRPr lang="uk-UA" altLang="uk-UA" sz="2800" b="1" kern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5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43500"/>
          <a:stretch/>
        </p:blipFill>
        <p:spPr>
          <a:xfrm>
            <a:off x="107504" y="1628800"/>
            <a:ext cx="8856984" cy="284791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7303" y="44624"/>
            <a:ext cx="257403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b="0" i="0" u="none" strike="noStrike" baseline="0" dirty="0" smtClean="0">
                <a:latin typeface="TimesNewRomanPSMT"/>
              </a:rPr>
              <a:t>Всі вуглеводневі радикали ї галогени записують на початку назви в алфавітному порядку.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44624"/>
            <a:ext cx="618709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00" y="4509120"/>
            <a:ext cx="2878724" cy="16561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31840" y="4509120"/>
            <a:ext cx="1869871" cy="5847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3200" b="1" i="0" u="none" strike="noStrike" baseline="0" dirty="0" smtClean="0">
                <a:solidFill>
                  <a:srgbClr val="170AC4"/>
                </a:solidFill>
                <a:latin typeface="TimesNewRomanPSMT"/>
              </a:rPr>
              <a:t>Ізомерія</a:t>
            </a:r>
            <a:endParaRPr lang="uk-UA" sz="3200" b="1" dirty="0">
              <a:solidFill>
                <a:srgbClr val="170AC4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1" y="5157192"/>
            <a:ext cx="5832648" cy="120032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uk-UA" b="0" i="0" u="none" strike="noStrike" baseline="0" dirty="0" smtClean="0">
                <a:latin typeface="TimesNewRomanPSMT"/>
              </a:rPr>
              <a:t>Ізомерія галогенопохідних обумовлена не тільки розгалуженістю вуглецевого ланцюга, положенням подвійних і потрійних зв'язків, а й різним положенням галогену в сполуці.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35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038225"/>
          </a:xfrm>
        </p:spPr>
        <p:txBody>
          <a:bodyPr/>
          <a:lstStyle/>
          <a:p>
            <a:pPr eaLnBrk="1" hangingPunct="1"/>
            <a:r>
              <a:rPr lang="uk-UA" altLang="uk-UA" sz="4000" b="1" dirty="0" smtClean="0">
                <a:latin typeface="Times New Roman" panose="02020603050405020304" pitchFamily="18" charset="0"/>
              </a:rPr>
              <a:t>3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Класифікація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836712"/>
            <a:ext cx="8229600" cy="519112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b="1" kern="1200" dirty="0" smtClean="0">
                <a:latin typeface="Times New Roman" pitchFamily="18" charset="0"/>
              </a:rPr>
              <a:t>а) від природи радикалу (</a:t>
            </a:r>
            <a:r>
              <a:rPr lang="en-US" sz="2400" b="1" kern="1200" dirty="0" smtClean="0">
                <a:latin typeface="Times New Roman" pitchFamily="18" charset="0"/>
              </a:rPr>
              <a:t>R</a:t>
            </a:r>
            <a:r>
              <a:rPr lang="uk-UA" sz="2400" b="1" kern="1200" dirty="0" smtClean="0">
                <a:latin typeface="Times New Roman" pitchFamily="18" charset="0"/>
              </a:rPr>
              <a:t>)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428625" y="2348880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uk-UA" sz="2400" b="1" dirty="0">
                <a:latin typeface="Times New Roman" pitchFamily="18" charset="0"/>
              </a:rPr>
              <a:t>б) від розміщення атома </a:t>
            </a:r>
            <a:r>
              <a:rPr lang="uk-UA" sz="2400" b="1" dirty="0" smtClean="0">
                <a:latin typeface="Times New Roman" pitchFamily="18" charset="0"/>
              </a:rPr>
              <a:t>Галогену</a:t>
            </a:r>
            <a:endParaRPr lang="uk-UA" sz="24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первинні   –</a:t>
            </a:r>
          </a:p>
          <a:p>
            <a:pPr eaLnBrk="1" hangingPunct="1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вторинні   –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81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50387"/>
              </p:ext>
            </p:extLst>
          </p:nvPr>
        </p:nvGraphicFramePr>
        <p:xfrm>
          <a:off x="2286000" y="3212976"/>
          <a:ext cx="325437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S ChemDraw Drawing" r:id="rId3" imgW="1720254" imgH="592504" progId="ChemDraw.Document.6.0">
                  <p:embed/>
                </p:oleObj>
              </mc:Choice>
              <mc:Fallback>
                <p:oleObj name="CS ChemDraw Drawing" r:id="rId3" imgW="1720254" imgH="592504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12976"/>
                        <a:ext cx="325437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Прямоугольник 7"/>
          <p:cNvSpPr>
            <a:spLocks noChangeArrowheads="1"/>
          </p:cNvSpPr>
          <p:nvPr/>
        </p:nvSpPr>
        <p:spPr bwMode="auto">
          <a:xfrm>
            <a:off x="452438" y="4216524"/>
            <a:ext cx="184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третинні   –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82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276704"/>
              </p:ext>
            </p:extLst>
          </p:nvPr>
        </p:nvGraphicFramePr>
        <p:xfrm>
          <a:off x="928688" y="1268760"/>
          <a:ext cx="3571875" cy="116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CS ChemDraw Drawing" r:id="rId5" imgW="1974766" imgH="645951" progId="ChemDraw.Document.6.0">
                  <p:embed/>
                </p:oleObj>
              </mc:Choice>
              <mc:Fallback>
                <p:oleObj name="CS ChemDraw Drawing" r:id="rId5" imgW="1974766" imgH="64595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268760"/>
                        <a:ext cx="3571875" cy="1162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965158"/>
              </p:ext>
            </p:extLst>
          </p:nvPr>
        </p:nvGraphicFramePr>
        <p:xfrm>
          <a:off x="2143125" y="2708920"/>
          <a:ext cx="235743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CS ChemDraw Drawing" r:id="rId7" imgW="1186913" imgH="279921" progId="ChemDraw.Document.6.0">
                  <p:embed/>
                </p:oleObj>
              </mc:Choice>
              <mc:Fallback>
                <p:oleObj name="CS ChemDraw Drawing" r:id="rId7" imgW="1186913" imgH="279921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708920"/>
                        <a:ext cx="235743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239263"/>
              </p:ext>
            </p:extLst>
          </p:nvPr>
        </p:nvGraphicFramePr>
        <p:xfrm>
          <a:off x="2317750" y="3645024"/>
          <a:ext cx="3254375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CS ChemDraw Drawing" r:id="rId9" imgW="1677565" imgH="845432" progId="ChemDraw.Document.6.0">
                  <p:embed/>
                </p:oleObj>
              </mc:Choice>
              <mc:Fallback>
                <p:oleObj name="CS ChemDraw Drawing" r:id="rId9" imgW="1677565" imgH="845432" progId="ChemDraw.Document.6.0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3645024"/>
                        <a:ext cx="3254375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28625" y="5373216"/>
            <a:ext cx="76328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uk-UA" sz="2200" spc="10" dirty="0" smtClean="0">
                <a:latin typeface="Times New Roman"/>
                <a:cs typeface="Times New Roman"/>
              </a:rPr>
              <a:t>в) </a:t>
            </a:r>
            <a:r>
              <a:rPr lang="uk-UA" sz="2200" b="1" spc="10" dirty="0" smtClean="0">
                <a:latin typeface="Times New Roman"/>
                <a:cs typeface="Times New Roman"/>
              </a:rPr>
              <a:t>За кількістю атомів галогену в ланцюзі</a:t>
            </a:r>
            <a:r>
              <a:rPr lang="uk-UA" sz="2200" spc="10" dirty="0" smtClean="0">
                <a:latin typeface="Times New Roman"/>
                <a:cs typeface="Times New Roman"/>
              </a:rPr>
              <a:t> розрізняють </a:t>
            </a:r>
            <a:r>
              <a:rPr lang="uk-UA" sz="2200" i="1" spc="10" dirty="0" err="1" smtClean="0">
                <a:latin typeface="Times New Roman"/>
                <a:cs typeface="Times New Roman"/>
              </a:rPr>
              <a:t>моно</a:t>
            </a:r>
            <a:r>
              <a:rPr lang="uk-UA" sz="2200" i="1" spc="10" dirty="0" smtClean="0">
                <a:latin typeface="Times New Roman"/>
                <a:cs typeface="Times New Roman"/>
              </a:rPr>
              <a:t>-, </a:t>
            </a:r>
            <a:r>
              <a:rPr lang="uk-UA" sz="2200" i="1" spc="10" dirty="0" err="1" smtClean="0">
                <a:latin typeface="Times New Roman"/>
                <a:cs typeface="Times New Roman"/>
              </a:rPr>
              <a:t>ди</a:t>
            </a:r>
            <a:r>
              <a:rPr lang="uk-UA" sz="2200" i="1" spc="10" dirty="0" smtClean="0">
                <a:latin typeface="Times New Roman"/>
                <a:cs typeface="Times New Roman"/>
              </a:rPr>
              <a:t>- та </a:t>
            </a:r>
            <a:r>
              <a:rPr lang="uk-UA" sz="2200" i="1" spc="10" dirty="0" err="1" smtClean="0">
                <a:latin typeface="Times New Roman"/>
                <a:cs typeface="Times New Roman"/>
              </a:rPr>
              <a:t>поліалкілгалогеніди</a:t>
            </a:r>
            <a:r>
              <a:rPr lang="uk-UA" sz="2200" spc="10" dirty="0" smtClean="0">
                <a:latin typeface="Times New Roman"/>
                <a:cs typeface="Times New Roman"/>
              </a:rPr>
              <a:t>.</a:t>
            </a:r>
            <a:endParaRPr lang="uk-UA"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1371600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4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Способи одержання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447675" y="1125538"/>
            <a:ext cx="8248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Tx/>
              <a:buNone/>
            </a:pPr>
            <a:r>
              <a:rPr lang="ru-RU" altLang="uk-UA" sz="2800" b="1" dirty="0" smtClean="0">
                <a:latin typeface="Times New Roman" panose="02020603050405020304" pitchFamily="18" charset="0"/>
              </a:rPr>
              <a:t>1. </a:t>
            </a:r>
            <a:r>
              <a:rPr lang="ru-RU" altLang="uk-UA" sz="2800" b="1" dirty="0" err="1" smtClean="0">
                <a:latin typeface="Times New Roman" panose="02020603050405020304" pitchFamily="18" charset="0"/>
              </a:rPr>
              <a:t>Взаємодія</a:t>
            </a:r>
            <a:r>
              <a:rPr lang="ru-RU" altLang="uk-UA" sz="2800" b="1" dirty="0" smtClean="0">
                <a:latin typeface="Times New Roman" panose="02020603050405020304" pitchFamily="18" charset="0"/>
              </a:rPr>
              <a:t> </a:t>
            </a:r>
            <a:r>
              <a:rPr lang="ru-RU" altLang="uk-UA" sz="2800" b="1" dirty="0" err="1">
                <a:latin typeface="Times New Roman" panose="02020603050405020304" pitchFamily="18" charset="0"/>
              </a:rPr>
              <a:t>алканів</a:t>
            </a:r>
            <a:r>
              <a:rPr lang="ru-RU" altLang="uk-UA" sz="2800" b="1" dirty="0">
                <a:latin typeface="Times New Roman" panose="02020603050405020304" pitchFamily="18" charset="0"/>
              </a:rPr>
              <a:t> з галогенами (</a:t>
            </a:r>
            <a:r>
              <a:rPr lang="en-US" altLang="uk-UA" sz="2800" b="1" dirty="0">
                <a:latin typeface="Times New Roman" panose="02020603050405020304" pitchFamily="18" charset="0"/>
              </a:rPr>
              <a:t>Cl</a:t>
            </a:r>
            <a:r>
              <a:rPr lang="en-US" altLang="uk-UA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uk-UA" sz="2800" b="1" dirty="0">
                <a:latin typeface="Times New Roman" panose="02020603050405020304" pitchFamily="18" charset="0"/>
              </a:rPr>
              <a:t>, Br</a:t>
            </a:r>
            <a:r>
              <a:rPr lang="en-US" altLang="uk-UA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uk-UA" sz="2800" b="1" dirty="0">
                <a:latin typeface="Times New Roman" panose="02020603050405020304" pitchFamily="18" charset="0"/>
              </a:rPr>
              <a:t>, I</a:t>
            </a:r>
            <a:r>
              <a:rPr lang="en-US" altLang="uk-UA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uk-UA" sz="2800" b="1" dirty="0" smtClean="0">
                <a:latin typeface="Times New Roman" panose="02020603050405020304" pitchFamily="18" charset="0"/>
              </a:rPr>
              <a:t>)</a:t>
            </a:r>
            <a:r>
              <a:rPr lang="uk-UA" altLang="uk-UA" sz="2800" b="1" dirty="0" smtClean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Clr>
                <a:schemeClr val="hlink"/>
              </a:buClr>
              <a:buFontTx/>
              <a:buNone/>
            </a:pPr>
            <a:r>
              <a:rPr lang="en-US" altLang="uk-UA" sz="2800" b="1" dirty="0" smtClean="0">
                <a:latin typeface="Times New Roman" panose="02020603050405020304" pitchFamily="18" charset="0"/>
              </a:rPr>
              <a:t> </a:t>
            </a:r>
            <a:endParaRPr lang="uk-UA" altLang="uk-UA" sz="2800" b="1" dirty="0">
              <a:latin typeface="Times New Roman" panose="02020603050405020304" pitchFamily="18" charset="0"/>
            </a:endParaRP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0" y="32670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9224" name="Object 12"/>
          <p:cNvGraphicFramePr>
            <a:graphicFrameLocks noChangeAspect="1"/>
          </p:cNvGraphicFramePr>
          <p:nvPr/>
        </p:nvGraphicFramePr>
        <p:xfrm>
          <a:off x="733425" y="1844675"/>
          <a:ext cx="7870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CS ChemDraw Drawing" r:id="rId3" imgW="3417921" imgH="214582" progId="ChemDraw.Document.6.0">
                  <p:embed/>
                </p:oleObj>
              </mc:Choice>
              <mc:Fallback>
                <p:oleObj name="CS ChemDraw Drawing" r:id="rId3" imgW="3417921" imgH="214582" progId="ChemDraw.Document.6.0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844675"/>
                        <a:ext cx="7870825" cy="5048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9226" name="Object 69"/>
          <p:cNvGraphicFramePr>
            <a:graphicFrameLocks noChangeAspect="1"/>
          </p:cNvGraphicFramePr>
          <p:nvPr/>
        </p:nvGraphicFramePr>
        <p:xfrm>
          <a:off x="519113" y="2708275"/>
          <a:ext cx="8105775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CS ChemDraw Drawing" r:id="rId5" imgW="4220994" imgH="1532806" progId="ChemDraw.Document.6.0">
                  <p:embed/>
                </p:oleObj>
              </mc:Choice>
              <mc:Fallback>
                <p:oleObj name="CS ChemDraw Drawing" r:id="rId5" imgW="4220994" imgH="1532806" progId="ChemDraw.Document.6.0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08275"/>
                        <a:ext cx="8105775" cy="294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92213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4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Способи одержання</a:t>
            </a:r>
          </a:p>
        </p:txBody>
      </p:sp>
      <p:sp>
        <p:nvSpPr>
          <p:cNvPr id="10243" name="Rectangle 12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0244" name="Rectangle 14"/>
          <p:cNvSpPr>
            <a:spLocks noChangeArrowheads="1"/>
          </p:cNvSpPr>
          <p:nvPr/>
        </p:nvSpPr>
        <p:spPr bwMode="auto">
          <a:xfrm>
            <a:off x="0" y="28813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800" y="1196975"/>
            <a:ext cx="853440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34448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ru-RU" altLang="uk-UA" sz="2800" b="1">
                <a:latin typeface="Times New Roman" panose="02020603050405020304" pitchFamily="18" charset="0"/>
              </a:rPr>
              <a:t>2. Взаємодія алкенів з галогенами</a:t>
            </a:r>
            <a:endParaRPr lang="uk-UA" altLang="uk-UA" sz="2800" b="1">
              <a:latin typeface="Times New Roman" panose="02020603050405020304" pitchFamily="18" charset="0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0247" name="Object 15"/>
          <p:cNvGraphicFramePr>
            <a:graphicFrameLocks noChangeAspect="1"/>
          </p:cNvGraphicFramePr>
          <p:nvPr/>
        </p:nvGraphicFramePr>
        <p:xfrm>
          <a:off x="1331913" y="1916113"/>
          <a:ext cx="59007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CS ChemDraw Drawing" r:id="rId3" imgW="2797783" imgH="209999" progId="ChemDraw.Document.6.0">
                  <p:embed/>
                </p:oleObj>
              </mc:Choice>
              <mc:Fallback>
                <p:oleObj name="CS ChemDraw Drawing" r:id="rId3" imgW="2797783" imgH="209999" progId="ChemDraw.Document.6.0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916113"/>
                        <a:ext cx="5900737" cy="4413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0249" name="Object 17"/>
          <p:cNvGraphicFramePr>
            <a:graphicFrameLocks noChangeAspect="1"/>
          </p:cNvGraphicFramePr>
          <p:nvPr/>
        </p:nvGraphicFramePr>
        <p:xfrm>
          <a:off x="1014413" y="2636838"/>
          <a:ext cx="70437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CS ChemDraw Drawing" r:id="rId5" imgW="4077869" imgH="569560" progId="ChemDraw.Document.6.0">
                  <p:embed/>
                </p:oleObj>
              </mc:Choice>
              <mc:Fallback>
                <p:oleObj name="CS ChemDraw Drawing" r:id="rId5" imgW="4077869" imgH="569560" progId="ChemDraw.Document.6.0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2636838"/>
                        <a:ext cx="7043737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Прямоугольник 17"/>
          <p:cNvSpPr>
            <a:spLocks noChangeArrowheads="1"/>
          </p:cNvSpPr>
          <p:nvPr/>
        </p:nvSpPr>
        <p:spPr bwMode="auto">
          <a:xfrm>
            <a:off x="571500" y="3857625"/>
            <a:ext cx="79295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uk-UA" sz="2400" b="1">
                <a:latin typeface="Times New Roman" panose="02020603050405020304" pitchFamily="18" charset="0"/>
              </a:rPr>
              <a:t>3. Приєднання галогеноводнів (HBr, HCl) до алкенів згідно правила Марковникова</a:t>
            </a:r>
            <a:endParaRPr lang="uk-UA" altLang="uk-UA" sz="2400" b="1">
              <a:latin typeface="Times New Roman" panose="02020603050405020304" pitchFamily="18" charset="0"/>
            </a:endParaRPr>
          </a:p>
        </p:txBody>
      </p:sp>
      <p:sp>
        <p:nvSpPr>
          <p:cNvPr id="10251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0252" name="Object 19"/>
          <p:cNvGraphicFramePr>
            <a:graphicFrameLocks noChangeAspect="1"/>
          </p:cNvGraphicFramePr>
          <p:nvPr/>
        </p:nvGraphicFramePr>
        <p:xfrm>
          <a:off x="679450" y="4868863"/>
          <a:ext cx="7713663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CS ChemDraw Drawing" r:id="rId7" imgW="4803310" imgH="957994" progId="ChemDraw.Document.6.0">
                  <p:embed/>
                </p:oleObj>
              </mc:Choice>
              <mc:Fallback>
                <p:oleObj name="CS ChemDraw Drawing" r:id="rId7" imgW="4803310" imgH="957994" progId="ChemDraw.Document.6.0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4868863"/>
                        <a:ext cx="7713663" cy="153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39825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4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Способи одержання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9088" y="1196975"/>
            <a:ext cx="8229600" cy="4476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kern="1200" dirty="0" smtClean="0">
                <a:latin typeface="Times New Roman" pitchFamily="18" charset="0"/>
              </a:rPr>
              <a:t>4</a:t>
            </a:r>
            <a:r>
              <a:rPr lang="uk-UA" sz="2400" b="1" kern="1200" dirty="0" smtClean="0">
                <a:latin typeface="Times New Roman" pitchFamily="18" charset="0"/>
              </a:rPr>
              <a:t>.</a:t>
            </a:r>
            <a:r>
              <a:rPr lang="en-US" sz="2400" b="1" kern="1200" dirty="0" smtClean="0">
                <a:latin typeface="Times New Roman" pitchFamily="18" charset="0"/>
              </a:rPr>
              <a:t> </a:t>
            </a:r>
            <a:r>
              <a:rPr lang="uk-UA" sz="2400" b="1" kern="1200" dirty="0" smtClean="0">
                <a:latin typeface="Times New Roman" pitchFamily="18" charset="0"/>
              </a:rPr>
              <a:t>Заміщення групи   –ОН в спиртах на галоген: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1269" name="Object 1"/>
          <p:cNvGraphicFramePr>
            <a:graphicFrameLocks noChangeAspect="1"/>
          </p:cNvGraphicFramePr>
          <p:nvPr/>
        </p:nvGraphicFramePr>
        <p:xfrm>
          <a:off x="712788" y="1870075"/>
          <a:ext cx="79295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1" name="CS ChemDraw Drawing" r:id="rId3" imgW="4521239" imgH="374668" progId="ChemDraw.Document.6.0">
                  <p:embed/>
                </p:oleObj>
              </mc:Choice>
              <mc:Fallback>
                <p:oleObj name="CS ChemDraw Drawing" r:id="rId3" imgW="4521239" imgH="374668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1870075"/>
                        <a:ext cx="7929562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1271" name="Object 3"/>
          <p:cNvGraphicFramePr>
            <a:graphicFrameLocks noChangeAspect="1"/>
          </p:cNvGraphicFramePr>
          <p:nvPr/>
        </p:nvGraphicFramePr>
        <p:xfrm>
          <a:off x="657225" y="2724150"/>
          <a:ext cx="79152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2" name="CS ChemDraw Drawing" r:id="rId5" imgW="4694967" imgH="471844" progId="ChemDraw.Document.6.0">
                  <p:embed/>
                </p:oleObj>
              </mc:Choice>
              <mc:Fallback>
                <p:oleObj name="CS ChemDraw Drawing" r:id="rId5" imgW="4694967" imgH="471844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724150"/>
                        <a:ext cx="7915275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1273" name="Object 5"/>
          <p:cNvGraphicFramePr>
            <a:graphicFrameLocks noChangeAspect="1"/>
          </p:cNvGraphicFramePr>
          <p:nvPr/>
        </p:nvGraphicFramePr>
        <p:xfrm>
          <a:off x="703263" y="4775200"/>
          <a:ext cx="7011987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CS ChemDraw Drawing" r:id="rId7" imgW="4215127" imgH="888081" progId="ChemDraw.Document.6.0">
                  <p:embed/>
                </p:oleObj>
              </mc:Choice>
              <mc:Fallback>
                <p:oleObj name="CS ChemDraw Drawing" r:id="rId7" imgW="4215127" imgH="888081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4775200"/>
                        <a:ext cx="7011987" cy="144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642938" y="3773488"/>
          <a:ext cx="79327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CS ChemDraw Drawing" r:id="rId9" imgW="4704153" imgH="464556" progId="ChemDraw.Document.6.0">
                  <p:embed/>
                </p:oleObj>
              </mc:Choice>
              <mc:Fallback>
                <p:oleObj name="CS ChemDraw Drawing" r:id="rId9" imgW="4704153" imgH="464556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3773488"/>
                        <a:ext cx="7932737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285750" y="2058988"/>
            <a:ext cx="4286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а)</a:t>
            </a: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214313" y="3059113"/>
            <a:ext cx="5715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б)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271463" y="4097338"/>
            <a:ext cx="5715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в)</a:t>
            </a: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300038" y="5224463"/>
            <a:ext cx="5715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6313"/>
          </a:xfrm>
        </p:spPr>
        <p:txBody>
          <a:bodyPr/>
          <a:lstStyle/>
          <a:p>
            <a:pPr eaLnBrk="1" hangingPunct="1"/>
            <a:r>
              <a:rPr lang="uk-UA" altLang="uk-UA" sz="4000" b="1" dirty="0">
                <a:latin typeface="Times New Roman" panose="02020603050405020304" pitchFamily="18" charset="0"/>
              </a:rPr>
              <a:t>4</a:t>
            </a:r>
            <a:r>
              <a:rPr lang="en-US" altLang="uk-UA" sz="4000" b="1" dirty="0" smtClean="0">
                <a:latin typeface="Times New Roman" panose="02020603050405020304" pitchFamily="18" charset="0"/>
              </a:rPr>
              <a:t> </a:t>
            </a:r>
            <a:r>
              <a:rPr lang="uk-UA" altLang="uk-UA" sz="4000" b="1" dirty="0" smtClean="0">
                <a:latin typeface="Times New Roman" panose="02020603050405020304" pitchFamily="18" charset="0"/>
              </a:rPr>
              <a:t>Способи одержання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285875"/>
            <a:ext cx="8229600" cy="5715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uk-UA" sz="2400" b="1" kern="1200" dirty="0" smtClean="0">
                <a:latin typeface="Times New Roman" pitchFamily="18" charset="0"/>
              </a:rPr>
              <a:t>5. Одержання ненасичених галогенопохідних вуглеводнів 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2293" name="Object 1"/>
          <p:cNvGraphicFramePr>
            <a:graphicFrameLocks noChangeAspect="1"/>
          </p:cNvGraphicFramePr>
          <p:nvPr/>
        </p:nvGraphicFramePr>
        <p:xfrm>
          <a:off x="1000125" y="1944688"/>
          <a:ext cx="6246813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CS ChemDraw Drawing" r:id="rId3" imgW="3512377" imgH="513144" progId="ChemDraw.Document.6.0">
                  <p:embed/>
                </p:oleObj>
              </mc:Choice>
              <mc:Fallback>
                <p:oleObj name="CS ChemDraw Drawing" r:id="rId3" imgW="3512377" imgH="513144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944688"/>
                        <a:ext cx="6246813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Содержимое 2"/>
          <p:cNvSpPr txBox="1">
            <a:spLocks/>
          </p:cNvSpPr>
          <p:nvPr/>
        </p:nvSpPr>
        <p:spPr bwMode="auto">
          <a:xfrm>
            <a:off x="303213" y="2928938"/>
            <a:ext cx="8229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uk-UA" altLang="uk-UA" sz="2400" b="1">
                <a:latin typeface="Times New Roman" panose="02020603050405020304" pitchFamily="18" charset="0"/>
              </a:rPr>
              <a:t>6. Одержання ароматичних галогенопохідних вуглеводнів 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sp>
        <p:nvSpPr>
          <p:cNvPr id="1229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>
              <a:latin typeface="Tahoma" panose="020B0604030504040204" pitchFamily="34" charset="0"/>
            </a:endParaRPr>
          </a:p>
        </p:txBody>
      </p:sp>
      <p:graphicFrame>
        <p:nvGraphicFramePr>
          <p:cNvPr id="12297" name="Object 5"/>
          <p:cNvGraphicFramePr>
            <a:graphicFrameLocks noChangeAspect="1"/>
          </p:cNvGraphicFramePr>
          <p:nvPr/>
        </p:nvGraphicFramePr>
        <p:xfrm>
          <a:off x="336550" y="3665538"/>
          <a:ext cx="8551863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CS ChemDraw Drawing" r:id="rId5" imgW="5111049" imgH="1529714" progId="ChemDraw.Document.6.0">
                  <p:embed/>
                </p:oleObj>
              </mc:Choice>
              <mc:Fallback>
                <p:oleObj name="CS ChemDraw Drawing" r:id="rId5" imgW="5111049" imgH="1529714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3665538"/>
                        <a:ext cx="8551863" cy="254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"/>
</p:tagLst>
</file>

<file path=ppt/theme/theme1.xml><?xml version="1.0" encoding="utf-8"?>
<a:theme xmlns:a="http://schemas.openxmlformats.org/drawingml/2006/main" name="Тема1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2474</TotalTime>
  <Words>1100</Words>
  <Application>Microsoft Office PowerPoint</Application>
  <PresentationFormat>Экран (4:3)</PresentationFormat>
  <Paragraphs>134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Tahoma</vt:lpstr>
      <vt:lpstr>Arial</vt:lpstr>
      <vt:lpstr>Garamond</vt:lpstr>
      <vt:lpstr>Wingdings</vt:lpstr>
      <vt:lpstr>Calibri</vt:lpstr>
      <vt:lpstr>Times New Roman</vt:lpstr>
      <vt:lpstr>Тема1</vt:lpstr>
      <vt:lpstr>CS ChemDraw Drawing</vt:lpstr>
      <vt:lpstr>Лекція № 7 «Галогенопохідні вуглеводнів»  </vt:lpstr>
      <vt:lpstr>Презентация PowerPoint</vt:lpstr>
      <vt:lpstr>Презентация PowerPoint</vt:lpstr>
      <vt:lpstr>Презентация PowerPoint</vt:lpstr>
      <vt:lpstr>3 Класифікація </vt:lpstr>
      <vt:lpstr>4 Способи одержання</vt:lpstr>
      <vt:lpstr>4 Способи одержання</vt:lpstr>
      <vt:lpstr>4 Способи одержання</vt:lpstr>
      <vt:lpstr>4 Способи одержання</vt:lpstr>
      <vt:lpstr>Презентация PowerPoint</vt:lpstr>
      <vt:lpstr>Презентация PowerPoint</vt:lpstr>
      <vt:lpstr>6 Хімічні властивості</vt:lpstr>
      <vt:lpstr>6 Хімічні властивості</vt:lpstr>
      <vt:lpstr>6 Хімічні властивості</vt:lpstr>
      <vt:lpstr>Реакції відщеплення (Е-реакції)</vt:lpstr>
      <vt:lpstr>Презентация PowerPoint</vt:lpstr>
      <vt:lpstr>Презентация PowerPoint</vt:lpstr>
      <vt:lpstr>Презентация PowerPoint</vt:lpstr>
      <vt:lpstr>Застосування галогенопохідних вуглеводнів (скласти схему самостійно)  </vt:lpstr>
      <vt:lpstr>Презентация PowerPoint</vt:lpstr>
    </vt:vector>
  </TitlesOfParts>
  <Company>NUNG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Алкіни. Арени</dc:title>
  <dc:creator>Chem181</dc:creator>
  <cp:lastModifiedBy>kornet_mn</cp:lastModifiedBy>
  <cp:revision>174</cp:revision>
  <cp:lastPrinted>2014-03-18T10:27:20Z</cp:lastPrinted>
  <dcterms:created xsi:type="dcterms:W3CDTF">2010-03-11T09:11:50Z</dcterms:created>
  <dcterms:modified xsi:type="dcterms:W3CDTF">2020-03-13T13:10:12Z</dcterms:modified>
</cp:coreProperties>
</file>