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4A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5" autoAdjust="0"/>
    <p:restoredTop sz="94660"/>
  </p:normalViewPr>
  <p:slideViewPr>
    <p:cSldViewPr>
      <p:cViewPr varScale="1">
        <p:scale>
          <a:sx n="87" d="100"/>
          <a:sy n="87" d="100"/>
        </p:scale>
        <p:origin x="114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2E1E-4874-4A82-A779-A28F9A99FDC1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1587-8A62-48E5-8FE0-E52694C7F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682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2E1E-4874-4A82-A779-A28F9A99FDC1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1587-8A62-48E5-8FE0-E52694C7F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303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2E1E-4874-4A82-A779-A28F9A99FDC1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1587-8A62-48E5-8FE0-E52694C7F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662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2E1E-4874-4A82-A779-A28F9A99FDC1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1587-8A62-48E5-8FE0-E52694C7F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445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2E1E-4874-4A82-A779-A28F9A99FDC1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1587-8A62-48E5-8FE0-E52694C7F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603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2E1E-4874-4A82-A779-A28F9A99FDC1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1587-8A62-48E5-8FE0-E52694C7F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03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2E1E-4874-4A82-A779-A28F9A99FDC1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1587-8A62-48E5-8FE0-E52694C7F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910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2E1E-4874-4A82-A779-A28F9A99FDC1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1587-8A62-48E5-8FE0-E52694C7F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502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2E1E-4874-4A82-A779-A28F9A99FDC1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1587-8A62-48E5-8FE0-E52694C7F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768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2E1E-4874-4A82-A779-A28F9A99FDC1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1587-8A62-48E5-8FE0-E52694C7F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504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2E1E-4874-4A82-A779-A28F9A99FDC1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1587-8A62-48E5-8FE0-E52694C7F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173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D2E1E-4874-4A82-A779-A28F9A99FDC1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71587-8A62-48E5-8FE0-E52694C7F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9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31255"/>
            <a:ext cx="8568952" cy="1470025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uk-UA" sz="6000" dirty="0"/>
              <a:t>Фізіологія та біохімія рослин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260648"/>
            <a:ext cx="3600400" cy="10801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Презентація  курсу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5589240"/>
            <a:ext cx="4608512" cy="10801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Викладач:</a:t>
            </a:r>
          </a:p>
          <a:p>
            <a:pPr algn="ctr"/>
            <a:r>
              <a:rPr lang="uk-UA" dirty="0" smtClean="0"/>
              <a:t>доц</a:t>
            </a:r>
            <a:r>
              <a:rPr lang="uk-UA" dirty="0"/>
              <a:t>. </a:t>
            </a:r>
            <a:r>
              <a:rPr lang="uk-UA" dirty="0" err="1"/>
              <a:t>Войтович</a:t>
            </a:r>
            <a:r>
              <a:rPr lang="uk-UA" dirty="0"/>
              <a:t> Олена Миколаївна</a:t>
            </a:r>
            <a:endParaRPr lang="ru-RU" dirty="0"/>
          </a:p>
        </p:txBody>
      </p:sp>
      <p:pic>
        <p:nvPicPr>
          <p:cNvPr id="12" name="Picture 8" descr="Стресс растений. Что это, и как с ним бороться — інтернет-магазин ...">
            <a:extLst>
              <a:ext uri="{FF2B5EF4-FFF2-40B4-BE49-F238E27FC236}">
                <a16:creationId xmlns:a16="http://schemas.microsoft.com/office/drawing/2014/main" xmlns="" id="{9E56633E-7B0F-4F28-84ED-7D8A9FBF1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18937"/>
            <a:ext cx="4427276" cy="205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Рай-дерево - клещевина, рицина, касторовое масло, народная ...">
            <a:extLst>
              <a:ext uri="{FF2B5EF4-FFF2-40B4-BE49-F238E27FC236}">
                <a16:creationId xmlns:a16="http://schemas.microsoft.com/office/drawing/2014/main" xmlns="" id="{72016309-6EAB-4CC4-B56B-B6810D6EF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673" y="3556721"/>
            <a:ext cx="27717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Презентация на тему &quot;Ткани растений&quot;">
            <a:extLst>
              <a:ext uri="{FF2B5EF4-FFF2-40B4-BE49-F238E27FC236}">
                <a16:creationId xmlns:a16="http://schemas.microsoft.com/office/drawing/2014/main" xmlns="" id="{4721574D-9820-4012-9C66-CDC2651BC6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7" t="16903" r="14247" b="16903"/>
          <a:stretch/>
        </p:blipFill>
        <p:spPr bwMode="auto">
          <a:xfrm>
            <a:off x="683568" y="195031"/>
            <a:ext cx="2160240" cy="149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Image - Atriplex halimus (Shrubby Orache) | BioLib.cz">
            <a:extLst>
              <a:ext uri="{FF2B5EF4-FFF2-40B4-BE49-F238E27FC236}">
                <a16:creationId xmlns:a16="http://schemas.microsoft.com/office/drawing/2014/main" xmlns="" id="{112F52F7-D99D-4C7A-8F5E-C52038056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086" y="188640"/>
            <a:ext cx="2041702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454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D5C0B6-4A5A-4170-996E-A4012A139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941" y="332656"/>
            <a:ext cx="5266928" cy="114300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uk-UA" sz="3200" i="1" dirty="0"/>
              <a:t>Рослини вміють рухатись?</a:t>
            </a:r>
            <a:endParaRPr lang="x-none" sz="3200" i="1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87189072-D57E-4150-AA63-6448B1E2B2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3180109"/>
            <a:ext cx="4461493" cy="3345235"/>
          </a:xfr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xmlns="" id="{C5D5A88B-3136-4D87-95E6-EF1752BA2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00808"/>
            <a:ext cx="2546350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8303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Результат пошуку зображень за запитом рослини">
            <a:extLst>
              <a:ext uri="{FF2B5EF4-FFF2-40B4-BE49-F238E27FC236}">
                <a16:creationId xmlns:a16="http://schemas.microsoft.com/office/drawing/2014/main" xmlns="" id="{F2353DEF-5E9D-4355-8833-788C5337D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5" y="753580"/>
            <a:ext cx="8971181" cy="591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F00AA7-0507-4BDD-B1FD-C1C89C9BF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72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uk-UA" dirty="0">
                <a:highlight>
                  <a:srgbClr val="FFFF00"/>
                </a:highlight>
              </a:rPr>
              <a:t>Рослини – особливі живі істоти </a:t>
            </a:r>
            <a:br>
              <a:rPr lang="uk-UA" dirty="0">
                <a:highlight>
                  <a:srgbClr val="FFFF00"/>
                </a:highlight>
              </a:rPr>
            </a:br>
            <a:r>
              <a:rPr lang="uk-UA" dirty="0">
                <a:highlight>
                  <a:srgbClr val="FFFF00"/>
                </a:highlight>
              </a:rPr>
              <a:t>(</a:t>
            </a:r>
            <a:r>
              <a:rPr lang="uk-UA" sz="3100" dirty="0">
                <a:highlight>
                  <a:srgbClr val="FFFF00"/>
                </a:highlight>
              </a:rPr>
              <a:t>як за складом, так і за функціонуванням</a:t>
            </a:r>
            <a:r>
              <a:rPr lang="uk-UA" dirty="0">
                <a:highlight>
                  <a:srgbClr val="FFFF00"/>
                </a:highlight>
              </a:rPr>
              <a:t>)</a:t>
            </a:r>
            <a:r>
              <a:rPr lang="x-none" dirty="0">
                <a:highlight>
                  <a:srgbClr val="FFFF00"/>
                </a:highlight>
              </a:rPr>
              <a:t/>
            </a:r>
            <a:br>
              <a:rPr lang="x-none" dirty="0">
                <a:highlight>
                  <a:srgbClr val="FFFF00"/>
                </a:highlight>
              </a:rPr>
            </a:br>
            <a:endParaRPr lang="x-none" dirty="0">
              <a:highlight>
                <a:srgbClr val="FFFF00"/>
              </a:highligh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47C11AB-A8A7-4D4C-AA98-6583251AC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16" y="170080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>
                <a:highlight>
                  <a:srgbClr val="00FFFF"/>
                </a:highlight>
              </a:rPr>
              <a:t>Курс «Фізіологія та біохімія рослин» дозволить відчути та зрозуміти це, а також навчить основним методам дослідження процесів, що відбуваються в рослинних організмах, та </a:t>
            </a:r>
            <a:r>
              <a:rPr lang="uk-UA" dirty="0" err="1">
                <a:highlight>
                  <a:srgbClr val="00FFFF"/>
                </a:highlight>
              </a:rPr>
              <a:t>вкаже</a:t>
            </a:r>
            <a:r>
              <a:rPr lang="uk-UA" dirty="0">
                <a:highlight>
                  <a:srgbClr val="00FFFF"/>
                </a:highlight>
              </a:rPr>
              <a:t> шлях до використання цих знань та вмінь.</a:t>
            </a:r>
          </a:p>
          <a:p>
            <a:pPr marL="0" indent="0" algn="ctr">
              <a:buNone/>
            </a:pPr>
            <a:endParaRPr lang="uk-UA" dirty="0">
              <a:highlight>
                <a:srgbClr val="00FFFF"/>
              </a:highlight>
            </a:endParaRPr>
          </a:p>
          <a:p>
            <a:pPr marL="0" indent="0" algn="ctr">
              <a:buNone/>
            </a:pPr>
            <a:r>
              <a:rPr lang="uk-UA" dirty="0">
                <a:highlight>
                  <a:srgbClr val="C0C0C0"/>
                </a:highlight>
              </a:rPr>
              <a:t>Сучасний біолог повинен це знати та вміти!</a:t>
            </a:r>
            <a:endParaRPr lang="x-none" dirty="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24463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D5C0B6-4A5A-4170-996E-A4012A139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114300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uk-UA" sz="3200" i="1" dirty="0"/>
              <a:t>Чи має рослинна клітина  унікальні особливості?</a:t>
            </a:r>
            <a:endParaRPr lang="x-none" sz="3200" i="1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67F9C09-6B29-4FF0-BB10-BFB20E993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352571"/>
            <a:ext cx="5401295" cy="3990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58AC0D8E-80DF-4EFA-A44E-A786F9DFB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1" y="1736665"/>
            <a:ext cx="3095898" cy="2601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ÐÐ°ÑÑÐ¸Ð½ÐºÐ¸ Ð¿Ð¾ Ð·Ð°Ð¿ÑÐ¾ÑÑ ÑÐµÐ¼ÐµÐ½Ð° Ð»ÑÐ½Ð°">
            <a:extLst>
              <a:ext uri="{FF2B5EF4-FFF2-40B4-BE49-F238E27FC236}">
                <a16:creationId xmlns:a16="http://schemas.microsoft.com/office/drawing/2014/main" xmlns="" id="{D01B1BDB-F811-41AC-AFC3-E12A9CF80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35"/>
          <a:stretch>
            <a:fillRect/>
          </a:stretch>
        </p:blipFill>
        <p:spPr bwMode="auto">
          <a:xfrm>
            <a:off x="6372200" y="291972"/>
            <a:ext cx="2170584" cy="180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ÐÐ°ÑÑÐ¸Ð½ÐºÐ¸ Ð¿Ð¾ Ð·Ð°Ð¿ÑÐ¾ÑÑ ÑÐºÐ»Ð°Ð´ Ð¾Ð»ÑÑ Ð¾Ð±Ð»ÑÐ¿Ð¸ÑÐ¸">
            <a:extLst>
              <a:ext uri="{FF2B5EF4-FFF2-40B4-BE49-F238E27FC236}">
                <a16:creationId xmlns:a16="http://schemas.microsoft.com/office/drawing/2014/main" xmlns="" id="{189B8454-9B27-4500-8337-15B4C667E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89" y="4394985"/>
            <a:ext cx="2365375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35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D5C0B6-4A5A-4170-996E-A4012A139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114300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uk-UA" sz="3200" i="1" dirty="0"/>
              <a:t>Як відбувається в рослині водообмін?</a:t>
            </a:r>
            <a:endParaRPr lang="x-none" sz="3200" i="1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855C486A-EF03-4E2E-BBF9-91BBB0273C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8024" y="1700808"/>
            <a:ext cx="3503983" cy="219050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8E6538D8-3E1B-46A0-8A48-3FA76749F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91" y="1681538"/>
            <a:ext cx="2254978" cy="3385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7" descr="capsella-400.jpg">
            <a:extLst>
              <a:ext uri="{FF2B5EF4-FFF2-40B4-BE49-F238E27FC236}">
                <a16:creationId xmlns:a16="http://schemas.microsoft.com/office/drawing/2014/main" xmlns="" id="{D4C551AA-9059-4E3C-AB41-E817C79CC7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032" y="4117422"/>
            <a:ext cx="3503983" cy="262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095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D5C0B6-4A5A-4170-996E-A4012A139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114300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uk-UA" sz="3200" i="1" dirty="0"/>
              <a:t>Як рослина живиться?</a:t>
            </a:r>
            <a:endParaRPr lang="x-none" sz="3200" i="1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27AAEA77-E895-4600-8E23-55230806E8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2160" y="404664"/>
            <a:ext cx="2556218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904FBA31-BD9A-4434-A909-2E29F1BF8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780" y="1700808"/>
            <a:ext cx="2771775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Рисунок 1">
            <a:extLst>
              <a:ext uri="{FF2B5EF4-FFF2-40B4-BE49-F238E27FC236}">
                <a16:creationId xmlns:a16="http://schemas.microsoft.com/office/drawing/2014/main" xmlns="" id="{284CA14F-EC08-4A4E-A881-FC358B252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780" y="4930627"/>
            <a:ext cx="4032348" cy="195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A9EC067B-8C45-4E60-8FF7-C4B21D287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35337" y="2357239"/>
            <a:ext cx="2473325" cy="185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3438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D5C0B6-4A5A-4170-996E-A4012A139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114300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uk-UA" sz="3200" i="1" dirty="0"/>
              <a:t>Як рослина дихає?</a:t>
            </a:r>
            <a:endParaRPr lang="x-none" sz="3200" i="1" dirty="0"/>
          </a:p>
        </p:txBody>
      </p:sp>
      <p:pic>
        <p:nvPicPr>
          <p:cNvPr id="4" name="Picture 4" descr="6">
            <a:extLst>
              <a:ext uri="{FF2B5EF4-FFF2-40B4-BE49-F238E27FC236}">
                <a16:creationId xmlns:a16="http://schemas.microsoft.com/office/drawing/2014/main" xmlns="" id="{5B7B0043-4B7F-41B2-ABF4-ACD278A8F8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057399"/>
            <a:ext cx="3690262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31DBA70-AA97-40D8-9492-7E0C493CB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6176" y="848006"/>
            <a:ext cx="2818656" cy="214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295AAB0-B2E6-46B3-9D0D-87AD2E1F2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129" y="4077072"/>
            <a:ext cx="4717703" cy="2144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552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D5C0B6-4A5A-4170-996E-A4012A139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114300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uk-UA" sz="3200" i="1" dirty="0"/>
              <a:t>Для чого вносити у </a:t>
            </a:r>
            <a:r>
              <a:rPr lang="uk-UA" sz="3200" i="1" dirty="0" err="1"/>
              <a:t>грунт</a:t>
            </a:r>
            <a:r>
              <a:rPr lang="uk-UA" sz="3200" i="1" dirty="0"/>
              <a:t> мінеральні добрива?</a:t>
            </a:r>
            <a:endParaRPr lang="x-none" sz="32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670EE94-9933-4BD1-8E43-E6BF09D984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67171"/>
            <a:ext cx="3750502" cy="4893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DA75BE14-FA23-4A1F-838E-A5C8BC3E7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0032" y="1556792"/>
            <a:ext cx="4038600" cy="197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18E73150-AF2C-41B3-90DA-5265959CD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0035" y="3933056"/>
            <a:ext cx="3751262" cy="241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6178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D5C0B6-4A5A-4170-996E-A4012A139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941" y="332656"/>
            <a:ext cx="5266928" cy="114300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uk-UA" sz="3200" i="1" dirty="0"/>
              <a:t>Як триває онтогенез рослин і хто цим керує?</a:t>
            </a:r>
            <a:endParaRPr lang="x-none" sz="3200" i="1" dirty="0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xmlns="" id="{62060CAD-D440-438B-9059-887A482EF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33614"/>
            <a:ext cx="3018656" cy="219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xmlns="" id="{763967FF-D3EB-4D8E-809C-CE5E7B551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0072" y="3866931"/>
            <a:ext cx="3492198" cy="2619623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4017438B-AC4E-4040-82E9-EB257B208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31" y="2484326"/>
            <a:ext cx="4234124" cy="2879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ÐÐ°ÑÑÐ¸Ð½ÐºÐ¸ Ð¿Ð¾ Ð·Ð°Ð¿ÑÐ¾ÑÑ ÑÐºÐ»Ð°Ð´ Ð¾Ð»ÑÑ Ð¾Ð±Ð»ÑÐ¿Ð¸ÑÐ¸">
            <a:extLst>
              <a:ext uri="{FF2B5EF4-FFF2-40B4-BE49-F238E27FC236}">
                <a16:creationId xmlns:a16="http://schemas.microsoft.com/office/drawing/2014/main" xmlns="" id="{736D77EC-DC51-421F-9C96-59FE8D3D5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81075"/>
            <a:ext cx="2365375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734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D5C0B6-4A5A-4170-996E-A4012A139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941" y="332656"/>
            <a:ext cx="5266928" cy="114300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uk-UA" sz="3200" i="1" dirty="0"/>
              <a:t>Чому рослини стійкіші за тварин?</a:t>
            </a:r>
            <a:endParaRPr lang="x-none" sz="3200" i="1" dirty="0"/>
          </a:p>
        </p:txBody>
      </p:sp>
      <p:pic>
        <p:nvPicPr>
          <p:cNvPr id="4" name="Picture 2" descr="Стійкість нових сортів рослин до старих хвороб | Биогазовые ...">
            <a:extLst>
              <a:ext uri="{FF2B5EF4-FFF2-40B4-BE49-F238E27FC236}">
                <a16:creationId xmlns:a16="http://schemas.microsoft.com/office/drawing/2014/main" xmlns="" id="{6F559C55-A7E3-4C5D-8936-FDE9F3158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64378"/>
            <a:ext cx="3616170" cy="218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Вплив тепла на рослини | Cам собі агроном">
            <a:extLst>
              <a:ext uri="{FF2B5EF4-FFF2-40B4-BE49-F238E27FC236}">
                <a16:creationId xmlns:a16="http://schemas.microsoft.com/office/drawing/2014/main" xmlns="" id="{54528345-4140-4512-AE5A-58087D3B9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7798"/>
            <a:ext cx="3190878" cy="248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Розділ 1 ФІЗІОЛОГІЯ РОСЛИННОЇ КЛІТИНИ 1 Клітина як">
            <a:extLst>
              <a:ext uri="{FF2B5EF4-FFF2-40B4-BE49-F238E27FC236}">
                <a16:creationId xmlns:a16="http://schemas.microsoft.com/office/drawing/2014/main" xmlns="" id="{544BBB70-21CC-4878-8F5D-C075F2F5B1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02" t="33574" r="5891" b="15841"/>
          <a:stretch/>
        </p:blipFill>
        <p:spPr bwMode="auto">
          <a:xfrm>
            <a:off x="5392977" y="4031260"/>
            <a:ext cx="2090818" cy="258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Механизмы приспособление растений к условиям засоления - Мгуиэ ...">
            <a:extLst>
              <a:ext uri="{FF2B5EF4-FFF2-40B4-BE49-F238E27FC236}">
                <a16:creationId xmlns:a16="http://schemas.microsoft.com/office/drawing/2014/main" xmlns="" id="{5ABC4D54-01EA-46AB-8B56-4312E3A05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129" y="1617091"/>
            <a:ext cx="2686551" cy="201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5836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111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Фізіологія та біохімія рослин</vt:lpstr>
      <vt:lpstr>Рослини – особливі живі істоти  (як за складом, так і за функціонуванням) </vt:lpstr>
      <vt:lpstr>Чи має рослинна клітина  унікальні особливості?</vt:lpstr>
      <vt:lpstr>Як відбувається в рослині водообмін?</vt:lpstr>
      <vt:lpstr>Як рослина живиться?</vt:lpstr>
      <vt:lpstr>Як рослина дихає?</vt:lpstr>
      <vt:lpstr>Для чого вносити у грунт мінеральні добрива?</vt:lpstr>
      <vt:lpstr>Як триває онтогенез рослин і хто цим керує?</vt:lpstr>
      <vt:lpstr>Чому рослини стійкіші за тварин?</vt:lpstr>
      <vt:lpstr>Рослини вміють рухатись?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        Генотип       Геном      Генофонд</dc:title>
  <dc:creator>александр</dc:creator>
  <cp:lastModifiedBy>User</cp:lastModifiedBy>
  <cp:revision>41</cp:revision>
  <dcterms:created xsi:type="dcterms:W3CDTF">2016-12-17T19:28:48Z</dcterms:created>
  <dcterms:modified xsi:type="dcterms:W3CDTF">2025-01-16T14:30:59Z</dcterms:modified>
</cp:coreProperties>
</file>