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3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9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15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63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0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6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95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F5897-342B-408E-B7FA-C4A9D9EA2F8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6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4248472"/>
          </a:xfrm>
        </p:spPr>
        <p:txBody>
          <a:bodyPr>
            <a:noAutofit/>
          </a:bodyPr>
          <a:lstStyle/>
          <a:p>
            <a:pPr algn="l"/>
            <a:r>
              <a:rPr lang="ru-RU" sz="3200" dirty="0"/>
              <a:t>1. </a:t>
            </a:r>
            <a:r>
              <a:rPr lang="uk-UA" sz="3200" dirty="0" smtClean="0"/>
              <a:t>Менеджмент формування і використання прибутку на підприємстві.</a:t>
            </a:r>
            <a:br>
              <a:rPr lang="uk-UA" sz="3200" dirty="0" smtClean="0"/>
            </a:br>
            <a:r>
              <a:rPr lang="uk-UA" sz="3200" dirty="0" smtClean="0"/>
              <a:t>2. Управління формуванням прибутку від операційної діяльності підприємства.</a:t>
            </a:r>
            <a:br>
              <a:rPr lang="uk-UA" sz="3200" dirty="0" smtClean="0"/>
            </a:br>
            <a:r>
              <a:rPr lang="uk-UA" sz="3200" dirty="0" smtClean="0"/>
              <a:t>3. Планування прибутку як складова управління фінансами підприємства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188640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188536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 dirty="0" smtClean="0"/>
              <a:t>Тема </a:t>
            </a:r>
            <a:r>
              <a:rPr lang="uk-UA" b="1" dirty="0" smtClean="0"/>
              <a:t>7</a:t>
            </a:r>
            <a:r>
              <a:rPr lang="uk-UA" b="1" dirty="0"/>
              <a:t>. Управління прибутком на підприємстві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57066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8680"/>
            <a:ext cx="6400800" cy="5090120"/>
          </a:xfrm>
        </p:spPr>
        <p:txBody>
          <a:bodyPr>
            <a:normAutofit fontScale="40000" lnSpcReduction="20000"/>
          </a:bodyPr>
          <a:lstStyle/>
          <a:p>
            <a:r>
              <a:rPr lang="uk-UA" sz="4500" b="1" dirty="0">
                <a:solidFill>
                  <a:schemeClr val="tx1"/>
                </a:solidFill>
              </a:rPr>
              <a:t>Прибуток - </a:t>
            </a:r>
            <a:r>
              <a:rPr lang="uk-UA" sz="4500" dirty="0">
                <a:solidFill>
                  <a:schemeClr val="tx1"/>
                </a:solidFill>
              </a:rPr>
              <a:t>це форма грошових накопичень, економічна категорія, що характеризує фінансовий результат виробничої і господарської діяльності підприємства</a:t>
            </a:r>
            <a:r>
              <a:rPr lang="uk-UA" sz="4500" dirty="0" smtClean="0">
                <a:solidFill>
                  <a:schemeClr val="tx1"/>
                </a:solidFill>
              </a:rPr>
              <a:t>.</a:t>
            </a:r>
          </a:p>
          <a:p>
            <a:endParaRPr lang="uk-UA" sz="4500" b="1" dirty="0">
              <a:solidFill>
                <a:schemeClr val="tx1"/>
              </a:solidFill>
            </a:endParaRPr>
          </a:p>
          <a:p>
            <a:r>
              <a:rPr lang="uk-UA" sz="4500" b="1" dirty="0" smtClean="0">
                <a:solidFill>
                  <a:schemeClr val="tx1"/>
                </a:solidFill>
              </a:rPr>
              <a:t>Напрями збільшення прибутку підприємства:</a:t>
            </a:r>
            <a:endParaRPr lang="uk-UA" sz="4500" b="1" dirty="0">
              <a:solidFill>
                <a:schemeClr val="tx1"/>
              </a:solidFill>
            </a:endParaRPr>
          </a:p>
          <a:p>
            <a:pPr algn="just"/>
            <a:r>
              <a:rPr lang="uk-UA" sz="4500" dirty="0">
                <a:solidFill>
                  <a:schemeClr val="tx1"/>
                </a:solidFill>
              </a:rPr>
              <a:t>- нарощувати обсяги виробництва і реалізації продукції (робіт, послуг);</a:t>
            </a:r>
          </a:p>
          <a:p>
            <a:pPr algn="just"/>
            <a:r>
              <a:rPr lang="uk-UA" sz="4500" dirty="0">
                <a:solidFill>
                  <a:schemeClr val="tx1"/>
                </a:solidFill>
              </a:rPr>
              <a:t>- розширювати, орієнтуючись на ринок, асортимент і якість продукції;</a:t>
            </a:r>
          </a:p>
          <a:p>
            <a:pPr algn="just"/>
            <a:r>
              <a:rPr lang="uk-UA" sz="4500" dirty="0">
                <a:solidFill>
                  <a:schemeClr val="tx1"/>
                </a:solidFill>
              </a:rPr>
              <a:t>- здійснювати заходи щодо зниження витрат на виробництво;</a:t>
            </a:r>
          </a:p>
          <a:p>
            <a:pPr algn="just"/>
            <a:r>
              <a:rPr lang="uk-UA" sz="4500" dirty="0">
                <a:solidFill>
                  <a:schemeClr val="tx1"/>
                </a:solidFill>
              </a:rPr>
              <a:t>- з максимальною віддачею використовувати виробничий потенціал;</a:t>
            </a:r>
          </a:p>
          <a:p>
            <a:pPr algn="just"/>
            <a:r>
              <a:rPr lang="uk-UA" sz="4500" dirty="0">
                <a:solidFill>
                  <a:schemeClr val="tx1"/>
                </a:solidFill>
              </a:rPr>
              <a:t>- кваліфіковано проводити цінову політику, грамотно будувати договірні відносини;</a:t>
            </a:r>
          </a:p>
          <a:p>
            <a:pPr algn="just"/>
            <a:r>
              <a:rPr lang="uk-UA" sz="4500" dirty="0">
                <a:solidFill>
                  <a:schemeClr val="tx1"/>
                </a:solidFill>
              </a:rPr>
              <a:t>- впроваджувати нові технології для випуску конкурентоспроможної продукції;</a:t>
            </a:r>
          </a:p>
          <a:p>
            <a:pPr algn="just"/>
            <a:r>
              <a:rPr lang="uk-UA" sz="4500" dirty="0">
                <a:solidFill>
                  <a:schemeClr val="tx1"/>
                </a:solidFill>
              </a:rPr>
              <a:t>- ефективно використовувати грошові ресурси, забезпечуючи їх максимально можливу віддачу.</a:t>
            </a:r>
            <a:endParaRPr lang="uk-UA" sz="4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19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uk-UA" b="1" dirty="0"/>
              <a:t>Роль прибутку в економіці і фінансах підприємства визначається наступним</a:t>
            </a:r>
            <a:r>
              <a:rPr lang="uk-UA" b="1" dirty="0" smtClean="0"/>
              <a:t>:</a:t>
            </a:r>
          </a:p>
          <a:p>
            <a:pPr marL="0" indent="0" algn="ctr">
              <a:buNone/>
            </a:pPr>
            <a:endParaRPr lang="uk-UA" b="1" dirty="0"/>
          </a:p>
          <a:p>
            <a:pPr marL="0" indent="0" algn="just">
              <a:buNone/>
            </a:pPr>
            <a:r>
              <a:rPr lang="uk-UA" dirty="0"/>
              <a:t>по-перше, прибуток характеризує реальний економічний результат в грошовій формі, отриманий підприємством;</a:t>
            </a:r>
          </a:p>
          <a:p>
            <a:pPr marL="0" indent="0" algn="just">
              <a:buNone/>
            </a:pPr>
            <a:r>
              <a:rPr lang="uk-UA" dirty="0"/>
              <a:t>по-друге, прибуток має стимулюючу функцію. Він є не тільки фінансовим результатом, але і основним елементом формування грошових ресурсів підприємства. Разом з тим прибуток - це </a:t>
            </a:r>
            <a:r>
              <a:rPr lang="uk-UA" dirty="0" smtClean="0"/>
              <a:t>джерело </a:t>
            </a:r>
            <a:r>
              <a:rPr lang="uk-UA" dirty="0"/>
              <a:t>соціально-економічного розвитку підприємства, матеріального стимулювання праці і виробництва;</a:t>
            </a:r>
          </a:p>
          <a:p>
            <a:pPr marL="0" indent="0" algn="just">
              <a:buNone/>
            </a:pPr>
            <a:r>
              <a:rPr lang="uk-UA" dirty="0"/>
              <a:t>по-третє, через прибуток підприємство виконує свої основні зобов'язання перед бюджетами всіх рівнів.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74680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sz="2400" b="1" dirty="0" smtClean="0"/>
              <a:t>Валовий </a:t>
            </a:r>
            <a:r>
              <a:rPr lang="uk-UA" sz="2400" b="1" dirty="0"/>
              <a:t>прибуток (збиток) </a:t>
            </a:r>
            <a:r>
              <a:rPr lang="uk-UA" sz="2400" dirty="0"/>
              <a:t>розраховується шляхом вирахування з виручки від реалізації ПДВ, акцизів, інших відрахувань і собівартості відвантаженої продукції.</a:t>
            </a:r>
          </a:p>
          <a:p>
            <a:pPr marL="0" indent="0" algn="ctr">
              <a:buNone/>
            </a:pPr>
            <a:endParaRPr lang="uk-UA" sz="2400" b="1" dirty="0" smtClean="0"/>
          </a:p>
          <a:p>
            <a:pPr marL="0" indent="0" algn="ctr">
              <a:buNone/>
            </a:pPr>
            <a:r>
              <a:rPr lang="uk-UA" sz="2400" b="1" dirty="0" smtClean="0"/>
              <a:t>Прибуток </a:t>
            </a:r>
            <a:r>
              <a:rPr lang="uk-UA" sz="2400" b="1" dirty="0"/>
              <a:t>(збиток) від операційної діяльності підприємства </a:t>
            </a:r>
            <a:r>
              <a:rPr lang="uk-UA" sz="2400" dirty="0"/>
              <a:t>утворюється як алгебраїчна сума валового прибутку (збитку), інших операційних доходів, адміністративних витрат, </a:t>
            </a:r>
            <a:r>
              <a:rPr lang="uk-UA" sz="2400" dirty="0" err="1"/>
              <a:t>витрат</a:t>
            </a:r>
            <a:r>
              <a:rPr lang="uk-UA" sz="2400" dirty="0"/>
              <a:t> по збуту та інших операційних витрат. </a:t>
            </a:r>
            <a:endParaRPr lang="uk-UA" sz="2400" dirty="0" smtClean="0"/>
          </a:p>
          <a:p>
            <a:pPr marL="0" indent="0" algn="ctr">
              <a:buNone/>
            </a:pPr>
            <a:endParaRPr lang="uk-UA" sz="2400" b="1" dirty="0"/>
          </a:p>
          <a:p>
            <a:pPr marL="0" indent="0" algn="ctr">
              <a:buNone/>
            </a:pPr>
            <a:r>
              <a:rPr lang="uk-UA" sz="2400" b="1" dirty="0" smtClean="0"/>
              <a:t>Прибуток </a:t>
            </a:r>
            <a:r>
              <a:rPr lang="uk-UA" sz="2400" b="1" dirty="0"/>
              <a:t>від інвестиційної та фінансової діяльності може формуватися за рахунок:</a:t>
            </a:r>
          </a:p>
          <a:p>
            <a:pPr marL="0" indent="0" algn="just">
              <a:buNone/>
            </a:pPr>
            <a:r>
              <a:rPr lang="uk-UA" sz="2400" dirty="0"/>
              <a:t>- доходів від участі в капіталі, які характеризують прибуток, отриманий від інвестицій в асоційовані, дочірні та спільні підприємства;</a:t>
            </a:r>
          </a:p>
          <a:p>
            <a:pPr marL="0" indent="0" algn="just">
              <a:buNone/>
            </a:pPr>
            <a:r>
              <a:rPr lang="uk-UA" sz="2400" dirty="0"/>
              <a:t>- інших фінансових доходів у вигляді дивідендів, відсотків та інших надходжень від фінансових інвестицій;</a:t>
            </a:r>
          </a:p>
          <a:p>
            <a:pPr marL="0" indent="0" algn="just">
              <a:buNone/>
            </a:pPr>
            <a:r>
              <a:rPr lang="uk-UA" sz="2400" dirty="0"/>
              <a:t>- інших доходів, що включають прибуток від реалізації фінансових інвестицій, продажу необоротних активів і майнових комплексів, і інші надходження, не пов'язані з операційною діяльністю підприємства.</a:t>
            </a:r>
          </a:p>
          <a:p>
            <a:pPr marL="0" indent="0" algn="ctr">
              <a:buNone/>
            </a:pPr>
            <a:endParaRPr lang="uk-UA" sz="2400" b="1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0902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uk-UA" b="1" dirty="0" smtClean="0"/>
              <a:t>Прибуток </a:t>
            </a:r>
            <a:r>
              <a:rPr lang="uk-UA" b="1" dirty="0"/>
              <a:t>(збиток) до оподаткування </a:t>
            </a:r>
            <a:r>
              <a:rPr lang="uk-UA" dirty="0"/>
              <a:t>розраховується алгебраїчним підсумовуванням прибутку (збитку) від операційної діяльності, фінансових та інших доходів і витрат. </a:t>
            </a:r>
            <a:endParaRPr lang="uk-UA" dirty="0" smtClean="0"/>
          </a:p>
          <a:p>
            <a:pPr marL="0" indent="0" algn="ctr">
              <a:buNone/>
            </a:pPr>
            <a:r>
              <a:rPr lang="uk-UA" dirty="0" smtClean="0"/>
              <a:t>Після </a:t>
            </a:r>
            <a:r>
              <a:rPr lang="uk-UA" dirty="0"/>
              <a:t>виключення податку на прибуток отриманий фінансовий результат має назву </a:t>
            </a:r>
            <a:r>
              <a:rPr lang="uk-UA" b="1" dirty="0"/>
              <a:t>чистий прибуток (збиток).</a:t>
            </a:r>
          </a:p>
          <a:p>
            <a:pPr marL="0" indent="0" algn="ctr">
              <a:buNone/>
            </a:pPr>
            <a:endParaRPr lang="uk-UA" b="1" dirty="0" smtClean="0"/>
          </a:p>
          <a:p>
            <a:pPr marL="0" indent="0" algn="ctr">
              <a:buNone/>
            </a:pPr>
            <a:r>
              <a:rPr lang="uk-UA" b="1" dirty="0" smtClean="0"/>
              <a:t>Чистий </a:t>
            </a:r>
            <a:r>
              <a:rPr lang="uk-UA" b="1" dirty="0"/>
              <a:t>прибуток використовується наступним чином:</a:t>
            </a:r>
          </a:p>
          <a:p>
            <a:pPr marL="0" indent="0" algn="just">
              <a:buNone/>
            </a:pPr>
            <a:r>
              <a:rPr lang="uk-UA" dirty="0"/>
              <a:t>а) на державних і приватних підприємствах на їх розсуд направляється до фонду накопичення і фонду споживання. Співвідношення відрахувань чистого прибутку до цих фондів залежить від політики розвитку;</a:t>
            </a:r>
          </a:p>
          <a:p>
            <a:pPr marL="0" indent="0" algn="just">
              <a:buNone/>
            </a:pPr>
            <a:r>
              <a:rPr lang="uk-UA" dirty="0"/>
              <a:t>б) на АТ чистий прибуток розподіляється так:</a:t>
            </a:r>
          </a:p>
          <a:p>
            <a:pPr marL="0" indent="0" algn="just">
              <a:buNone/>
            </a:pPr>
            <a:r>
              <a:rPr lang="uk-UA" dirty="0"/>
              <a:t>- утворення резервного фонду;</a:t>
            </a:r>
          </a:p>
          <a:p>
            <a:pPr marL="0" indent="0" algn="just">
              <a:buNone/>
            </a:pPr>
            <a:r>
              <a:rPr lang="uk-UA" dirty="0"/>
              <a:t>- виплата дивідендів за привілейованими акціям і відсотків по облігаціях;</a:t>
            </a:r>
          </a:p>
          <a:p>
            <a:pPr marL="0" indent="0" algn="just">
              <a:buNone/>
            </a:pPr>
            <a:r>
              <a:rPr lang="uk-UA" dirty="0"/>
              <a:t>- фінансування чергової емісії;</a:t>
            </a:r>
          </a:p>
          <a:p>
            <a:pPr marL="0" indent="0" algn="just">
              <a:buNone/>
            </a:pPr>
            <a:r>
              <a:rPr lang="uk-UA" dirty="0"/>
              <a:t>- відрахування на потреби виробництва;</a:t>
            </a:r>
          </a:p>
          <a:p>
            <a:pPr marL="0" indent="0" algn="just">
              <a:buNone/>
            </a:pPr>
            <a:r>
              <a:rPr lang="uk-UA" dirty="0"/>
              <a:t>- виплата дивідендів по простих акціях.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7822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 smtClean="0"/>
              <a:t>Групи факторів впливу на </a:t>
            </a:r>
            <a:r>
              <a:rPr lang="uk-UA" sz="2100" b="1" dirty="0"/>
              <a:t>обсяги одержуваного підприємством операційного прибутку </a:t>
            </a:r>
            <a:r>
              <a:rPr lang="uk-UA" sz="2100" b="1" dirty="0" smtClean="0"/>
              <a:t>:</a:t>
            </a:r>
            <a:endParaRPr lang="uk-UA" sz="2100" b="1" dirty="0"/>
          </a:p>
          <a:p>
            <a:pPr marL="0" indent="0" algn="just">
              <a:buNone/>
            </a:pPr>
            <a:r>
              <a:rPr lang="uk-UA" sz="2100" dirty="0"/>
              <a:t>а) фактори, що визначають виручку від реалізації продукції, робіт, послуг (ринковий попит, ціни, обсяги продажів);</a:t>
            </a:r>
          </a:p>
          <a:p>
            <a:pPr marL="0" indent="0" algn="just">
              <a:buNone/>
            </a:pPr>
            <a:r>
              <a:rPr lang="uk-UA" sz="2100" dirty="0"/>
              <a:t>б) фактори, що обумовлюють механізм витрат (собівартість продукції, адміністративні та інші витрати);</a:t>
            </a:r>
          </a:p>
          <a:p>
            <a:pPr marL="0" indent="0" algn="just">
              <a:buNone/>
            </a:pPr>
            <a:r>
              <a:rPr lang="uk-UA" sz="2100" dirty="0"/>
              <a:t>в) фактори, пов’язані з оподаткуванням (прямі і непрямі податки, обов'язкові відрахувань і платежі).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9641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2100" b="1" dirty="0" smtClean="0"/>
              <a:t>Основні </a:t>
            </a:r>
            <a:r>
              <a:rPr lang="uk-UA" sz="2100" b="1" dirty="0"/>
              <a:t>напрямки управління утворенням прибутку від операційної діяльності підприємства </a:t>
            </a:r>
            <a:r>
              <a:rPr lang="uk-UA" sz="2100" b="1" dirty="0" smtClean="0"/>
              <a:t>:</a:t>
            </a:r>
            <a:endParaRPr lang="uk-UA" sz="2100" b="1" dirty="0"/>
          </a:p>
          <a:p>
            <a:pPr marL="0" indent="0" algn="just">
              <a:buNone/>
            </a:pPr>
            <a:r>
              <a:rPr lang="uk-UA" sz="2100" dirty="0"/>
              <a:t>1. Аналіз стану і динаміки операційної прибутку, в тому числі по номенклатурі продукції (робіт, послуг), виявлення позитивних і негативних чинників , що впливають на його формування.</a:t>
            </a:r>
          </a:p>
          <a:p>
            <a:pPr marL="0" indent="0" algn="just">
              <a:buNone/>
            </a:pPr>
            <a:r>
              <a:rPr lang="uk-UA" sz="2100" dirty="0"/>
              <a:t>2. Визначення можливостей збільшення виробництва і реалізації рентабельної продукції за рахунок поліпшення її якості та конкурентоспроможності на ринку, розширення маркетингових досліджень.</a:t>
            </a:r>
          </a:p>
          <a:p>
            <a:pPr marL="0" indent="0" algn="just">
              <a:buNone/>
            </a:pPr>
            <a:r>
              <a:rPr lang="uk-UA" sz="2100" dirty="0"/>
              <a:t>3. Вироблення відповідної політики цін, що забезпечує зростання споживчого попиту на товари, роботи і послуги підприємства.</a:t>
            </a:r>
          </a:p>
          <a:p>
            <a:pPr marL="0" indent="0" algn="just">
              <a:buNone/>
            </a:pPr>
            <a:r>
              <a:rPr lang="uk-UA" sz="2100" dirty="0"/>
              <a:t>4. Коригування асортименту продукції з точки зору максимізації одержуваного прибутку.</a:t>
            </a:r>
          </a:p>
          <a:p>
            <a:pPr marL="0" indent="0" algn="just">
              <a:buNone/>
            </a:pPr>
            <a:r>
              <a:rPr lang="uk-UA" sz="2100" dirty="0"/>
              <a:t>5. Розробку заходів щодо зниження собівартості продукції (робіт, послуг), адміністративних та інших витрат, дотримання режиму економії матеріальних, паливно-енергетичних та інших ресурсів.</a:t>
            </a:r>
          </a:p>
          <a:p>
            <a:pPr marL="0" indent="0" algn="just">
              <a:buNone/>
            </a:pPr>
            <a:r>
              <a:rPr lang="uk-UA" sz="2100" dirty="0"/>
              <a:t>6. Використання прийомів і методів управління формуванням прибутку в процесі реалізації конкретних видів продукції.</a:t>
            </a:r>
          </a:p>
          <a:p>
            <a:pPr marL="0" indent="0" algn="just">
              <a:buNone/>
            </a:pPr>
            <a:endParaRPr lang="uk-UA" sz="2100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682951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655</Words>
  <Application>Microsoft Office PowerPoint</Application>
  <PresentationFormat>Экран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1. Менеджмент формування і використання прибутку на підприємстві. 2. Управління формуванням прибутку від операційної діяльності підприємства. 3. Планування прибутку як складова управління фінансами підприємства.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18</cp:revision>
  <dcterms:created xsi:type="dcterms:W3CDTF">2020-08-26T06:53:27Z</dcterms:created>
  <dcterms:modified xsi:type="dcterms:W3CDTF">2022-03-01T08:53:53Z</dcterms:modified>
</cp:coreProperties>
</file>