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22458F8-E09F-4178-90D6-AA92CB536CD2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19B4CE2-44EE-406E-9AC0-E0AEC23670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Практична робота 2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Мисливські угіддя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</a:p>
          <a:p>
            <a:r>
              <a:rPr lang="ru-RU" dirty="0"/>
              <a:t>1.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лекційний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 та </a:t>
            </a:r>
            <a:r>
              <a:rPr lang="ru-RU" dirty="0" err="1"/>
              <a:t>літературні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проаналізувати</a:t>
            </a:r>
            <a:r>
              <a:rPr lang="ru-RU" dirty="0"/>
              <a:t> </a:t>
            </a:r>
            <a:r>
              <a:rPr lang="ru-RU" dirty="0" err="1"/>
              <a:t>нормативно-правові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</a:p>
          <a:p>
            <a:r>
              <a:rPr lang="ru-RU" dirty="0"/>
              <a:t>2. </a:t>
            </a:r>
            <a:r>
              <a:rPr lang="ru-RU" dirty="0" err="1"/>
              <a:t>Заповнити</a:t>
            </a:r>
            <a:r>
              <a:rPr lang="ru-RU" dirty="0"/>
              <a:t> </a:t>
            </a:r>
            <a:r>
              <a:rPr lang="ru-RU" dirty="0" err="1"/>
              <a:t>табл</a:t>
            </a:r>
            <a:r>
              <a:rPr lang="ru-RU" dirty="0"/>
              <a:t> </a:t>
            </a:r>
            <a:r>
              <a:rPr lang="ru-RU" dirty="0" smtClean="0"/>
              <a:t>1</a:t>
            </a:r>
            <a:r>
              <a:rPr lang="ru-RU" dirty="0"/>
              <a:t>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340768"/>
            <a:ext cx="6264696" cy="2437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40050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  <a:p>
            <a:r>
              <a:rPr lang="ru-RU" dirty="0"/>
              <a:t>3.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висновки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ОРГАНІЗАЦІЯ ВПОРЯДКУВАЛЬНИХ РОБІТ ТА ТЕРИТОРІЇ МИСЛИВСЬКОГО ГОСПОДАРСТВА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62068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Мета: </a:t>
            </a:r>
            <a:r>
              <a:rPr lang="ru-RU" b="1" i="1" dirty="0" err="1"/>
              <a:t>засвоїти</a:t>
            </a:r>
            <a:r>
              <a:rPr lang="ru-RU" b="1" i="1" dirty="0"/>
              <a:t> </a:t>
            </a: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поняття</a:t>
            </a:r>
            <a:r>
              <a:rPr lang="ru-RU" b="1" i="1" dirty="0"/>
              <a:t> </a:t>
            </a:r>
            <a:r>
              <a:rPr lang="ru-RU" b="1" i="1" dirty="0" err="1"/>
              <a:t>щодо</a:t>
            </a:r>
            <a:r>
              <a:rPr lang="ru-RU" b="1" i="1" dirty="0"/>
              <a:t> </a:t>
            </a:r>
            <a:r>
              <a:rPr lang="ru-RU" b="1" i="1" dirty="0" err="1"/>
              <a:t>організації</a:t>
            </a:r>
            <a:r>
              <a:rPr lang="ru-RU" b="1" i="1" dirty="0"/>
              <a:t> </a:t>
            </a:r>
            <a:r>
              <a:rPr lang="ru-RU" b="1" i="1" dirty="0" err="1"/>
              <a:t>впорядкувальних</a:t>
            </a:r>
            <a:r>
              <a:rPr lang="ru-RU" b="1" i="1" dirty="0"/>
              <a:t> </a:t>
            </a:r>
            <a:r>
              <a:rPr lang="ru-RU" b="1" i="1" dirty="0" err="1"/>
              <a:t>робіт</a:t>
            </a:r>
            <a:r>
              <a:rPr lang="ru-RU" b="1" i="1" dirty="0"/>
              <a:t> та </a:t>
            </a:r>
            <a:r>
              <a:rPr lang="ru-RU" b="1" i="1" dirty="0" err="1"/>
              <a:t>господарсько-технічного</a:t>
            </a:r>
            <a:r>
              <a:rPr lang="ru-RU" b="1" i="1" dirty="0"/>
              <a:t> </a:t>
            </a:r>
            <a:r>
              <a:rPr lang="ru-RU" b="1" i="1" dirty="0" err="1"/>
              <a:t>поділу</a:t>
            </a:r>
            <a:r>
              <a:rPr lang="ru-RU" b="1" i="1" dirty="0"/>
              <a:t> </a:t>
            </a:r>
            <a:r>
              <a:rPr lang="ru-RU" b="1" i="1" dirty="0" err="1"/>
              <a:t>території</a:t>
            </a:r>
            <a:r>
              <a:rPr lang="ru-RU" b="1" i="1" dirty="0"/>
              <a:t> </a:t>
            </a:r>
            <a:r>
              <a:rPr lang="ru-RU" b="1" i="1" dirty="0" err="1"/>
              <a:t>мисливського</a:t>
            </a:r>
            <a:r>
              <a:rPr lang="ru-RU" b="1" i="1" dirty="0"/>
              <a:t> </a:t>
            </a:r>
            <a:r>
              <a:rPr lang="ru-RU" b="1" i="1" dirty="0" err="1"/>
              <a:t>господарства</a:t>
            </a:r>
            <a:r>
              <a:rPr lang="ru-RU" b="1" i="1" dirty="0"/>
              <a:t>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916832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державного </a:t>
            </a:r>
            <a:r>
              <a:rPr lang="ru-RU" dirty="0" err="1"/>
              <a:t>мисливського</a:t>
            </a:r>
            <a:r>
              <a:rPr lang="ru-RU" dirty="0"/>
              <a:t> фонду, </a:t>
            </a:r>
            <a:r>
              <a:rPr lang="ru-RU" dirty="0" err="1"/>
              <a:t>реєстрацію</a:t>
            </a:r>
            <a:r>
              <a:rPr lang="ru-RU" dirty="0"/>
              <a:t> </a:t>
            </a:r>
            <a:r>
              <a:rPr lang="ru-RU" dirty="0" err="1"/>
              <a:t>мисливців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участь у </a:t>
            </a:r>
            <a:r>
              <a:rPr lang="ru-RU" dirty="0" err="1"/>
              <a:t>полюванні</a:t>
            </a:r>
            <a:r>
              <a:rPr lang="ru-RU" dirty="0"/>
              <a:t>, </a:t>
            </a:r>
            <a:r>
              <a:rPr lang="ru-RU" dirty="0" err="1"/>
              <a:t>обліків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 та </a:t>
            </a:r>
            <a:r>
              <a:rPr lang="ru-RU" dirty="0" err="1"/>
              <a:t>здобичі</a:t>
            </a:r>
            <a:r>
              <a:rPr lang="ru-RU" dirty="0"/>
              <a:t> </a:t>
            </a:r>
            <a:r>
              <a:rPr lang="ru-RU" dirty="0" err="1"/>
              <a:t>мисливців</a:t>
            </a:r>
            <a:r>
              <a:rPr lang="ru-RU" dirty="0"/>
              <a:t>, комплексу </a:t>
            </a:r>
            <a:r>
              <a:rPr lang="ru-RU" dirty="0" err="1"/>
              <a:t>біотехнічних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 </a:t>
            </a:r>
          </a:p>
          <a:p>
            <a:r>
              <a:rPr lang="ru-RU" dirty="0" err="1"/>
              <a:t>Безпосередніми</a:t>
            </a:r>
            <a:r>
              <a:rPr lang="ru-RU" dirty="0"/>
              <a:t> </a:t>
            </a:r>
            <a:r>
              <a:rPr lang="ru-RU" dirty="0" err="1"/>
              <a:t>підставами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є: </a:t>
            </a:r>
          </a:p>
          <a:p>
            <a:r>
              <a:rPr lang="ru-RU" dirty="0"/>
              <a:t>–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обласної</a:t>
            </a:r>
            <a:r>
              <a:rPr lang="ru-RU" dirty="0"/>
              <a:t> ради про </a:t>
            </a:r>
            <a:r>
              <a:rPr lang="ru-RU" dirty="0" err="1"/>
              <a:t>надання</a:t>
            </a:r>
            <a:r>
              <a:rPr lang="ru-RU" dirty="0"/>
              <a:t> в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(</a:t>
            </a:r>
            <a:r>
              <a:rPr lang="ru-RU" dirty="0" err="1"/>
              <a:t>додаток</a:t>
            </a:r>
            <a:r>
              <a:rPr lang="ru-RU" dirty="0"/>
              <a:t> А); </a:t>
            </a:r>
          </a:p>
          <a:p>
            <a:r>
              <a:rPr lang="ru-RU" dirty="0"/>
              <a:t>– </a:t>
            </a:r>
            <a:r>
              <a:rPr lang="ru-RU" dirty="0" err="1"/>
              <a:t>договір</a:t>
            </a:r>
            <a:r>
              <a:rPr lang="ru-RU" dirty="0"/>
              <a:t> про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укладений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користувачем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та </a:t>
            </a:r>
            <a:r>
              <a:rPr lang="ru-RU" dirty="0" err="1"/>
              <a:t>місцевим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та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(</a:t>
            </a:r>
            <a:r>
              <a:rPr lang="ru-RU" dirty="0" err="1"/>
              <a:t>додаток</a:t>
            </a:r>
            <a:r>
              <a:rPr lang="ru-RU" dirty="0"/>
              <a:t> Б).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Улаштування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як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мисливсько</a:t>
            </a:r>
            <a:r>
              <a:rPr lang="ru-RU" dirty="0"/>
              <a:t>- </a:t>
            </a:r>
            <a:r>
              <a:rPr lang="ru-RU" dirty="0" err="1"/>
              <a:t>впорядкувальних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: </a:t>
            </a:r>
            <a:r>
              <a:rPr lang="ru-RU" dirty="0" err="1"/>
              <a:t>визначення</a:t>
            </a:r>
            <a:r>
              <a:rPr lang="ru-RU" dirty="0"/>
              <a:t> меж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на </a:t>
            </a:r>
            <a:r>
              <a:rPr lang="ru-RU" dirty="0" err="1"/>
              <a:t>єгерські</a:t>
            </a:r>
            <a:r>
              <a:rPr lang="ru-RU" dirty="0"/>
              <a:t> обходи, </a:t>
            </a:r>
            <a:r>
              <a:rPr lang="ru-RU" dirty="0" err="1"/>
              <a:t>відокремлення</a:t>
            </a:r>
            <a:r>
              <a:rPr lang="ru-RU" dirty="0"/>
              <a:t> </a:t>
            </a:r>
            <a:r>
              <a:rPr lang="ru-RU" dirty="0" err="1"/>
              <a:t>відтворювальних</a:t>
            </a:r>
            <a:r>
              <a:rPr lang="ru-RU" dirty="0"/>
              <a:t> та </a:t>
            </a:r>
            <a:r>
              <a:rPr lang="ru-RU" dirty="0" err="1"/>
              <a:t>експлуатаційних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, </a:t>
            </a:r>
            <a:r>
              <a:rPr lang="ru-RU" dirty="0" err="1"/>
              <a:t>закладення</a:t>
            </a:r>
            <a:r>
              <a:rPr lang="ru-RU" dirty="0"/>
              <a:t>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мисливсько-таксаційних</a:t>
            </a:r>
            <a:r>
              <a:rPr lang="ru-RU" dirty="0"/>
              <a:t> </a:t>
            </a:r>
            <a:r>
              <a:rPr lang="ru-RU" dirty="0" err="1"/>
              <a:t>майданчиків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маршрутів</a:t>
            </a:r>
            <a:r>
              <a:rPr lang="ru-RU" dirty="0"/>
              <a:t>,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баз, </a:t>
            </a:r>
            <a:r>
              <a:rPr lang="ru-RU" dirty="0" err="1"/>
              <a:t>біотехнічних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будов</a:t>
            </a:r>
            <a:r>
              <a:rPr lang="ru-RU" dirty="0"/>
              <a:t>, </a:t>
            </a:r>
            <a:r>
              <a:rPr lang="ru-RU" dirty="0" err="1"/>
              <a:t>проектування</a:t>
            </a:r>
            <a:r>
              <a:rPr lang="ru-RU" dirty="0"/>
              <a:t> </a:t>
            </a:r>
            <a:r>
              <a:rPr lang="ru-RU" dirty="0" err="1"/>
              <a:t>дорожньої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 Основою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типологія</a:t>
            </a:r>
            <a:r>
              <a:rPr lang="ru-RU" dirty="0"/>
              <a:t> та </a:t>
            </a:r>
            <a:r>
              <a:rPr lang="ru-RU" dirty="0" err="1"/>
              <a:t>бонітування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розділу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організаційно-територіальних</a:t>
            </a:r>
            <a:r>
              <a:rPr lang="ru-RU" dirty="0"/>
              <a:t> </a:t>
            </a:r>
            <a:r>
              <a:rPr lang="ru-RU" dirty="0" err="1"/>
              <a:t>передумов</a:t>
            </a:r>
            <a:r>
              <a:rPr lang="ru-RU" dirty="0"/>
              <a:t> для </a:t>
            </a:r>
            <a:r>
              <a:rPr lang="ru-RU" dirty="0" err="1"/>
              <a:t>реалізації</a:t>
            </a:r>
            <a:r>
              <a:rPr lang="ru-RU" dirty="0"/>
              <a:t> перспективного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</a:p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29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мисливське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та </a:t>
            </a:r>
            <a:r>
              <a:rPr lang="ru-RU" dirty="0" err="1"/>
              <a:t>полювання</a:t>
            </a:r>
            <a:r>
              <a:rPr lang="ru-RU" dirty="0"/>
              <a:t>» </a:t>
            </a:r>
            <a:r>
              <a:rPr lang="ru-RU" dirty="0" err="1"/>
              <a:t>з</a:t>
            </a:r>
            <a:r>
              <a:rPr lang="ru-RU" dirty="0"/>
              <a:t> метою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єгерська</a:t>
            </a:r>
            <a:r>
              <a:rPr lang="ru-RU" dirty="0"/>
              <a:t> служба.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на </a:t>
            </a:r>
            <a:r>
              <a:rPr lang="ru-RU" dirty="0" err="1"/>
              <a:t>єгерські</a:t>
            </a:r>
            <a:r>
              <a:rPr lang="ru-RU" dirty="0"/>
              <a:t> обходи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одного </a:t>
            </a:r>
            <a:r>
              <a:rPr lang="ru-RU" dirty="0" err="1"/>
              <a:t>єгеря</a:t>
            </a:r>
            <a:r>
              <a:rPr lang="ru-RU" dirty="0"/>
              <a:t> на </a:t>
            </a:r>
            <a:r>
              <a:rPr lang="ru-RU" dirty="0" err="1"/>
              <a:t>п’ять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гектарів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десять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гектарів</a:t>
            </a:r>
            <a:r>
              <a:rPr lang="ru-RU" dirty="0"/>
              <a:t> </a:t>
            </a:r>
            <a:r>
              <a:rPr lang="ru-RU" dirty="0" err="1"/>
              <a:t>польових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водно-болотних</a:t>
            </a:r>
            <a:r>
              <a:rPr lang="ru-RU" dirty="0"/>
              <a:t>.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єгерських</a:t>
            </a:r>
            <a:r>
              <a:rPr lang="ru-RU" dirty="0"/>
              <a:t> </a:t>
            </a:r>
            <a:r>
              <a:rPr lang="ru-RU" dirty="0" err="1"/>
              <a:t>обходів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визначеними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 (на </a:t>
            </a:r>
            <a:r>
              <a:rPr lang="ru-RU" dirty="0" err="1"/>
              <a:t>місцевості</a:t>
            </a:r>
            <a:r>
              <a:rPr lang="ru-RU" dirty="0"/>
              <a:t>). </a:t>
            </a:r>
          </a:p>
          <a:p>
            <a:r>
              <a:rPr lang="ru-RU" dirty="0"/>
              <a:t>Для </a:t>
            </a:r>
            <a:r>
              <a:rPr lang="ru-RU" dirty="0" err="1"/>
              <a:t>охорони</a:t>
            </a:r>
            <a:r>
              <a:rPr lang="ru-RU" dirty="0"/>
              <a:t>,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збереження</a:t>
            </a:r>
            <a:r>
              <a:rPr lang="ru-RU" dirty="0"/>
              <a:t> та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відтворювальні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.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відводиться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20 %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найкращих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полювання</a:t>
            </a:r>
            <a:r>
              <a:rPr lang="ru-RU" dirty="0"/>
              <a:t> </a:t>
            </a:r>
            <a:r>
              <a:rPr lang="ru-RU" dirty="0" err="1"/>
              <a:t>забороняється</a:t>
            </a:r>
            <a:r>
              <a:rPr lang="ru-RU" dirty="0"/>
              <a:t>. Порядок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Держлісагентством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Виділення</a:t>
            </a:r>
            <a:r>
              <a:rPr lang="ru-RU" dirty="0"/>
              <a:t> </a:t>
            </a:r>
            <a:r>
              <a:rPr lang="ru-RU" dirty="0" err="1"/>
              <a:t>відтворювальних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 повинно </a:t>
            </a:r>
            <a:r>
              <a:rPr lang="ru-RU" dirty="0" err="1"/>
              <a:t>затверджуватися</a:t>
            </a:r>
            <a:r>
              <a:rPr lang="ru-RU" dirty="0"/>
              <a:t> наказом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На </a:t>
            </a:r>
            <a:r>
              <a:rPr lang="ru-RU" dirty="0" err="1"/>
              <a:t>їх</a:t>
            </a:r>
            <a:r>
              <a:rPr lang="ru-RU" dirty="0"/>
              <a:t> межах </a:t>
            </a:r>
            <a:r>
              <a:rPr lang="ru-RU" dirty="0" err="1"/>
              <a:t>установлюються</a:t>
            </a:r>
            <a:r>
              <a:rPr lang="ru-RU" dirty="0"/>
              <a:t> </a:t>
            </a:r>
            <a:r>
              <a:rPr lang="ru-RU" dirty="0" err="1"/>
              <a:t>попереджувальні</a:t>
            </a:r>
            <a:r>
              <a:rPr lang="ru-RU" dirty="0"/>
              <a:t> аншлаги про </a:t>
            </a:r>
            <a:r>
              <a:rPr lang="ru-RU" dirty="0" err="1"/>
              <a:t>заборону</a:t>
            </a:r>
            <a:r>
              <a:rPr lang="ru-RU" dirty="0"/>
              <a:t> будь-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полювань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Технічним</a:t>
            </a:r>
            <a:r>
              <a:rPr lang="ru-RU" dirty="0"/>
              <a:t> документом,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велике</a:t>
            </a:r>
            <a:r>
              <a:rPr lang="ru-RU" dirty="0"/>
              <a:t> </a:t>
            </a:r>
            <a:r>
              <a:rPr lang="ru-RU" dirty="0" err="1"/>
              <a:t>господарське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та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на </a:t>
            </a:r>
            <a:r>
              <a:rPr lang="ru-RU" dirty="0" err="1"/>
              <a:t>найближчі</a:t>
            </a:r>
            <a:r>
              <a:rPr lang="ru-RU" dirty="0"/>
              <a:t> роки,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Пояснювальна</a:t>
            </a:r>
            <a:r>
              <a:rPr lang="ru-RU" dirty="0"/>
              <a:t> записка до Проекту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планово-картографічні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(табл. 1).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340768"/>
            <a:ext cx="4791075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32656"/>
            <a:ext cx="6264696" cy="1638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2060848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Пояснювальної</a:t>
            </a:r>
            <a:r>
              <a:rPr lang="ru-RU" dirty="0"/>
              <a:t> записки до Проекту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змінюватися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в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висвітлені</a:t>
            </a:r>
            <a:r>
              <a:rPr lang="ru-RU" dirty="0"/>
              <a:t>: </a:t>
            </a:r>
          </a:p>
          <a:p>
            <a:r>
              <a:rPr lang="ru-RU" dirty="0"/>
              <a:t>– характеристика </a:t>
            </a:r>
            <a:r>
              <a:rPr lang="ru-RU" dirty="0" err="1"/>
              <a:t>території</a:t>
            </a:r>
            <a:r>
              <a:rPr lang="ru-RU" dirty="0"/>
              <a:t> та </a:t>
            </a:r>
            <a:r>
              <a:rPr lang="ru-RU" dirty="0" err="1"/>
              <a:t>природних</a:t>
            </a:r>
            <a:r>
              <a:rPr lang="ru-RU" dirty="0"/>
              <a:t> умов </a:t>
            </a:r>
            <a:r>
              <a:rPr lang="ru-RU" dirty="0" err="1"/>
              <a:t>господарства</a:t>
            </a:r>
            <a:r>
              <a:rPr lang="ru-RU" dirty="0"/>
              <a:t> (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площа</a:t>
            </a:r>
            <a:r>
              <a:rPr lang="ru-RU" dirty="0"/>
              <a:t>;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; </a:t>
            </a:r>
            <a:r>
              <a:rPr lang="ru-RU" dirty="0" err="1"/>
              <a:t>лісорослинні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та </a:t>
            </a:r>
            <a:r>
              <a:rPr lang="ru-RU" dirty="0" err="1"/>
              <a:t>клімат</a:t>
            </a:r>
            <a:r>
              <a:rPr lang="ru-RU" dirty="0"/>
              <a:t>, </a:t>
            </a:r>
            <a:r>
              <a:rPr lang="ru-RU" dirty="0" err="1"/>
              <a:t>рельєф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ґрунти</a:t>
            </a:r>
            <a:r>
              <a:rPr lang="ru-RU" dirty="0"/>
              <a:t>; </a:t>
            </a:r>
            <a:r>
              <a:rPr lang="ru-RU" dirty="0" err="1"/>
              <a:t>гідрологічні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; шляхи </a:t>
            </a:r>
            <a:r>
              <a:rPr lang="ru-RU" dirty="0" err="1"/>
              <a:t>під’їзду</a:t>
            </a:r>
            <a:r>
              <a:rPr lang="ru-RU" dirty="0"/>
              <a:t> та </a:t>
            </a:r>
            <a:r>
              <a:rPr lang="ru-RU" dirty="0" err="1"/>
              <a:t>транспортне</a:t>
            </a:r>
            <a:r>
              <a:rPr lang="ru-RU" dirty="0"/>
              <a:t> </a:t>
            </a:r>
            <a:r>
              <a:rPr lang="ru-RU" dirty="0" err="1"/>
              <a:t>сполучення</a:t>
            </a:r>
            <a:r>
              <a:rPr lang="ru-RU" dirty="0"/>
              <a:t>); </a:t>
            </a:r>
          </a:p>
          <a:p>
            <a:r>
              <a:rPr lang="ru-RU" dirty="0"/>
              <a:t>– </a:t>
            </a:r>
            <a:r>
              <a:rPr lang="ru-RU" dirty="0" err="1"/>
              <a:t>попередній</a:t>
            </a:r>
            <a:r>
              <a:rPr lang="ru-RU" dirty="0"/>
              <a:t> стан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(</a:t>
            </a:r>
            <a:r>
              <a:rPr lang="ru-RU" dirty="0" err="1"/>
              <a:t>мисливська</a:t>
            </a:r>
            <a:r>
              <a:rPr lang="ru-RU" dirty="0"/>
              <a:t> фауна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охорона</a:t>
            </a:r>
            <a:r>
              <a:rPr lang="ru-RU" dirty="0"/>
              <a:t>; </a:t>
            </a:r>
            <a:r>
              <a:rPr lang="ru-RU" dirty="0" err="1"/>
              <a:t>біотехнічні</a:t>
            </a:r>
            <a:r>
              <a:rPr lang="ru-RU" dirty="0"/>
              <a:t>, </a:t>
            </a:r>
            <a:r>
              <a:rPr lang="ru-RU" dirty="0" err="1"/>
              <a:t>мисливсько-господарські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експлуатаційні</a:t>
            </a:r>
            <a:r>
              <a:rPr lang="ru-RU" dirty="0"/>
              <a:t> заходи; </a:t>
            </a:r>
            <a:r>
              <a:rPr lang="ru-RU" dirty="0" err="1"/>
              <a:t>ветеринарно-санітарна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;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стану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); </a:t>
            </a:r>
          </a:p>
          <a:p>
            <a:r>
              <a:rPr lang="ru-RU" dirty="0"/>
              <a:t>–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району та характеристика </a:t>
            </a:r>
            <a:r>
              <a:rPr lang="ru-RU" dirty="0" err="1"/>
              <a:t>лісового</a:t>
            </a:r>
            <a:r>
              <a:rPr lang="ru-RU" dirty="0"/>
              <a:t> фонду; </a:t>
            </a:r>
          </a:p>
          <a:p>
            <a:r>
              <a:rPr lang="ru-RU" dirty="0"/>
              <a:t>–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(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на </a:t>
            </a:r>
            <a:r>
              <a:rPr lang="ru-RU" dirty="0" err="1"/>
              <a:t>експлуатаційні</a:t>
            </a:r>
            <a:r>
              <a:rPr lang="ru-RU" dirty="0"/>
              <a:t> та </a:t>
            </a:r>
            <a:r>
              <a:rPr lang="ru-RU" dirty="0" err="1"/>
              <a:t>відновлювальні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; </a:t>
            </a:r>
            <a:r>
              <a:rPr lang="ru-RU" dirty="0" err="1"/>
              <a:t>будівництво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лісовідновлювальні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);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– характеристика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(</a:t>
            </a:r>
            <a:r>
              <a:rPr lang="ru-RU" dirty="0" err="1"/>
              <a:t>типологія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; </a:t>
            </a:r>
            <a:r>
              <a:rPr lang="ru-RU" dirty="0" err="1"/>
              <a:t>бонітування</a:t>
            </a:r>
            <a:r>
              <a:rPr lang="ru-RU" dirty="0"/>
              <a:t> </a:t>
            </a:r>
            <a:r>
              <a:rPr lang="ru-RU" dirty="0" err="1"/>
              <a:t>виділів</a:t>
            </a:r>
            <a:r>
              <a:rPr lang="ru-RU" dirty="0"/>
              <a:t>,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;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та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у </a:t>
            </a:r>
            <a:r>
              <a:rPr lang="ru-RU" dirty="0" err="1"/>
              <a:t>степових</a:t>
            </a:r>
            <a:r>
              <a:rPr lang="ru-RU" dirty="0"/>
              <a:t> районах); </a:t>
            </a:r>
          </a:p>
          <a:p>
            <a:r>
              <a:rPr lang="ru-RU" dirty="0"/>
              <a:t>- </a:t>
            </a:r>
            <a:r>
              <a:rPr lang="ru-RU" dirty="0" err="1"/>
              <a:t>експлуатаційні</a:t>
            </a:r>
            <a:r>
              <a:rPr lang="ru-RU" dirty="0"/>
              <a:t> заходи (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полювання</a:t>
            </a:r>
            <a:r>
              <a:rPr lang="ru-RU" dirty="0"/>
              <a:t>;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фауни</a:t>
            </a:r>
            <a:r>
              <a:rPr lang="ru-RU" dirty="0"/>
              <a:t>; </a:t>
            </a:r>
            <a:r>
              <a:rPr lang="ru-RU" dirty="0" err="1"/>
              <a:t>біотехнічні</a:t>
            </a:r>
            <a:r>
              <a:rPr lang="ru-RU" dirty="0"/>
              <a:t> заходи,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покращання</a:t>
            </a:r>
            <a:r>
              <a:rPr lang="ru-RU" dirty="0"/>
              <a:t> умов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фауни</a:t>
            </a:r>
            <a:r>
              <a:rPr lang="ru-RU" dirty="0"/>
              <a:t>; 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;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кадри</a:t>
            </a:r>
            <a:r>
              <a:rPr lang="ru-RU" dirty="0"/>
              <a:t> та система </a:t>
            </a:r>
            <a:r>
              <a:rPr lang="ru-RU" dirty="0" err="1"/>
              <a:t>управління</a:t>
            </a:r>
            <a:r>
              <a:rPr lang="ru-RU" dirty="0"/>
              <a:t>; </a:t>
            </a:r>
            <a:r>
              <a:rPr lang="ru-RU" dirty="0" err="1"/>
              <a:t>ветеринарно-санітарні</a:t>
            </a:r>
            <a:r>
              <a:rPr lang="ru-RU" dirty="0"/>
              <a:t> </a:t>
            </a:r>
            <a:r>
              <a:rPr lang="ru-RU" dirty="0" err="1"/>
              <a:t>профілактичні</a:t>
            </a:r>
            <a:r>
              <a:rPr lang="ru-RU" dirty="0"/>
              <a:t> заходи в </a:t>
            </a:r>
            <a:r>
              <a:rPr lang="ru-RU" dirty="0" err="1"/>
              <a:t>господарстві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</a:p>
          <a:p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виготовляють</a:t>
            </a:r>
            <a:r>
              <a:rPr lang="ru-RU" dirty="0"/>
              <a:t> </a:t>
            </a:r>
            <a:r>
              <a:rPr lang="ru-RU" dirty="0" err="1"/>
              <a:t>картографічні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розмаїтість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потребам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картографічними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плани</a:t>
            </a:r>
            <a:r>
              <a:rPr lang="ru-RU" dirty="0"/>
              <a:t> </a:t>
            </a:r>
            <a:r>
              <a:rPr lang="ru-RU" dirty="0" err="1"/>
              <a:t>типології</a:t>
            </a:r>
            <a:r>
              <a:rPr lang="ru-RU" dirty="0"/>
              <a:t>, </a:t>
            </a:r>
            <a:r>
              <a:rPr lang="ru-RU" dirty="0" err="1"/>
              <a:t>бонітування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та </a:t>
            </a:r>
            <a:r>
              <a:rPr lang="ru-RU" dirty="0" err="1"/>
              <a:t>біотехнічних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; схема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</a:p>
          <a:p>
            <a:r>
              <a:rPr lang="ru-RU" dirty="0" err="1"/>
              <a:t>Плани</a:t>
            </a:r>
            <a:r>
              <a:rPr lang="ru-RU" dirty="0"/>
              <a:t> </a:t>
            </a:r>
            <a:r>
              <a:rPr lang="ru-RU" dirty="0" err="1"/>
              <a:t>типології</a:t>
            </a:r>
            <a:r>
              <a:rPr lang="ru-RU" dirty="0"/>
              <a:t>, </a:t>
            </a:r>
            <a:r>
              <a:rPr lang="ru-RU" dirty="0" err="1"/>
              <a:t>бонітування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біотехнічних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виготовляються</a:t>
            </a:r>
            <a:r>
              <a:rPr lang="ru-RU" dirty="0"/>
              <a:t> в </a:t>
            </a:r>
            <a:r>
              <a:rPr lang="ru-RU" dirty="0" err="1"/>
              <a:t>масштабі</a:t>
            </a:r>
            <a:r>
              <a:rPr lang="ru-RU" dirty="0"/>
              <a:t> 1 : 25 000, а в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– у </a:t>
            </a:r>
            <a:r>
              <a:rPr lang="ru-RU" dirty="0" err="1"/>
              <a:t>масштабі</a:t>
            </a:r>
            <a:r>
              <a:rPr lang="ru-RU" dirty="0"/>
              <a:t> 1 : 50 000. </a:t>
            </a:r>
            <a:r>
              <a:rPr lang="ru-RU" dirty="0" err="1"/>
              <a:t>Матеріалом</a:t>
            </a:r>
            <a:r>
              <a:rPr lang="ru-RU" dirty="0"/>
              <a:t> для </a:t>
            </a:r>
            <a:r>
              <a:rPr lang="ru-RU" dirty="0" err="1"/>
              <a:t>складання</a:t>
            </a:r>
            <a:r>
              <a:rPr lang="ru-RU" dirty="0"/>
              <a:t> плану </a:t>
            </a:r>
            <a:r>
              <a:rPr lang="ru-RU" dirty="0" err="1"/>
              <a:t>служать</a:t>
            </a:r>
            <a:r>
              <a:rPr lang="ru-RU" dirty="0"/>
              <a:t> </a:t>
            </a:r>
            <a:r>
              <a:rPr lang="ru-RU" dirty="0" err="1"/>
              <a:t>польові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інвентаризації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</a:p>
          <a:p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підготовчих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за </a:t>
            </a:r>
            <a:r>
              <a:rPr lang="ru-RU" dirty="0" err="1"/>
              <a:t>відомчими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 </a:t>
            </a:r>
            <a:r>
              <a:rPr lang="ru-RU" dirty="0" err="1"/>
              <a:t>з’ясовують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: </a:t>
            </a:r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;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;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фауни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трудомісткість</a:t>
            </a:r>
            <a:r>
              <a:rPr lang="ru-RU" dirty="0"/>
              <a:t> та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; характер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; </a:t>
            </a:r>
            <a:r>
              <a:rPr lang="ru-RU" dirty="0" err="1"/>
              <a:t>умови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розвиватися</a:t>
            </a:r>
            <a:r>
              <a:rPr lang="ru-RU" dirty="0"/>
              <a:t> </a:t>
            </a:r>
            <a:r>
              <a:rPr lang="ru-RU" dirty="0" err="1"/>
              <a:t>мисливське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; </a:t>
            </a:r>
            <a:r>
              <a:rPr lang="ru-RU" dirty="0" err="1"/>
              <a:t>намічають</a:t>
            </a:r>
            <a:r>
              <a:rPr lang="ru-RU" dirty="0"/>
              <a:t> </a:t>
            </a:r>
            <a:r>
              <a:rPr lang="ru-RU" dirty="0" err="1"/>
              <a:t>допустимі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профіль</a:t>
            </a:r>
            <a:r>
              <a:rPr lang="ru-RU" dirty="0"/>
              <a:t>.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та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господарського</a:t>
            </a:r>
            <a:r>
              <a:rPr lang="ru-RU" dirty="0"/>
              <a:t>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впорядковується</a:t>
            </a:r>
            <a:r>
              <a:rPr lang="ru-RU" dirty="0"/>
              <a:t>,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далі</a:t>
            </a:r>
            <a:r>
              <a:rPr lang="ru-RU" dirty="0"/>
              <a:t> при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типології</a:t>
            </a:r>
            <a:r>
              <a:rPr lang="ru-RU" dirty="0"/>
              <a:t> та </a:t>
            </a:r>
            <a:r>
              <a:rPr lang="ru-RU" dirty="0" err="1"/>
              <a:t>бонітування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початку </a:t>
            </a:r>
            <a:r>
              <a:rPr lang="ru-RU" dirty="0" err="1"/>
              <a:t>робіт</a:t>
            </a:r>
            <a:r>
              <a:rPr lang="ru-RU" dirty="0"/>
              <a:t> проводиться перша </a:t>
            </a:r>
            <a:r>
              <a:rPr lang="ru-RU" dirty="0" err="1"/>
              <a:t>виробнича</a:t>
            </a:r>
            <a:r>
              <a:rPr lang="ru-RU" dirty="0"/>
              <a:t> </a:t>
            </a:r>
            <a:r>
              <a:rPr lang="ru-RU" dirty="0" err="1"/>
              <a:t>нарада</a:t>
            </a:r>
            <a:r>
              <a:rPr lang="ru-RU" dirty="0"/>
              <a:t> за </a:t>
            </a:r>
            <a:r>
              <a:rPr lang="ru-RU" dirty="0" err="1"/>
              <a:t>участі</a:t>
            </a:r>
            <a:r>
              <a:rPr lang="ru-RU" dirty="0"/>
              <a:t>: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виконавця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та </a:t>
            </a:r>
            <a:r>
              <a:rPr lang="ru-RU" dirty="0" err="1"/>
              <a:t>представників</a:t>
            </a:r>
            <a:r>
              <a:rPr lang="ru-RU" dirty="0"/>
              <a:t> державного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уповноваженого</a:t>
            </a:r>
            <a:r>
              <a:rPr lang="ru-RU" dirty="0"/>
              <a:t> органу по </a:t>
            </a:r>
            <a:r>
              <a:rPr lang="ru-RU" dirty="0" err="1"/>
              <a:t>веденню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Мінприроди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де </a:t>
            </a:r>
            <a:r>
              <a:rPr lang="ru-RU" dirty="0" err="1"/>
              <a:t>з’ясовуються</a:t>
            </a:r>
            <a:r>
              <a:rPr lang="ru-RU" dirty="0"/>
              <a:t>: </a:t>
            </a:r>
          </a:p>
          <a:p>
            <a:r>
              <a:rPr lang="ru-RU" dirty="0"/>
              <a:t>–</a:t>
            </a:r>
            <a:r>
              <a:rPr lang="ru-RU" dirty="0" err="1"/>
              <a:t>обсяг</a:t>
            </a:r>
            <a:r>
              <a:rPr lang="ru-RU" dirty="0"/>
              <a:t> та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терміни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циклів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(</a:t>
            </a:r>
            <a:r>
              <a:rPr lang="ru-RU" dirty="0" err="1"/>
              <a:t>єгерських</a:t>
            </a:r>
            <a:r>
              <a:rPr lang="ru-RU" dirty="0"/>
              <a:t> </a:t>
            </a:r>
            <a:r>
              <a:rPr lang="ru-RU" dirty="0" err="1"/>
              <a:t>обходів</a:t>
            </a:r>
            <a:r>
              <a:rPr lang="ru-RU" dirty="0"/>
              <a:t>, </a:t>
            </a:r>
            <a:r>
              <a:rPr lang="ru-RU" dirty="0" err="1"/>
              <a:t>відтворювальних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); </a:t>
            </a:r>
          </a:p>
          <a:p>
            <a:r>
              <a:rPr lang="ru-RU" dirty="0"/>
              <a:t>–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картографування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наявність</a:t>
            </a:r>
            <a:r>
              <a:rPr lang="ru-RU" dirty="0"/>
              <a:t> та стан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відомчих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лісовпорядкування</a:t>
            </a:r>
            <a:r>
              <a:rPr lang="ru-RU" dirty="0"/>
              <a:t>, </a:t>
            </a:r>
            <a:r>
              <a:rPr lang="ru-RU" dirty="0" err="1"/>
              <a:t>землевпорядкування</a:t>
            </a:r>
            <a:r>
              <a:rPr lang="ru-RU" dirty="0"/>
              <a:t>,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типології</a:t>
            </a:r>
            <a:r>
              <a:rPr lang="ru-RU" dirty="0"/>
              <a:t> та </a:t>
            </a:r>
            <a:r>
              <a:rPr lang="ru-RU" dirty="0" err="1"/>
              <a:t>бонітування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методи</a:t>
            </a:r>
            <a:r>
              <a:rPr lang="ru-RU" dirty="0"/>
              <a:t> та </a:t>
            </a:r>
            <a:r>
              <a:rPr lang="ru-RU" dirty="0" err="1"/>
              <a:t>терміни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обліків</a:t>
            </a:r>
            <a:r>
              <a:rPr lang="ru-RU" dirty="0"/>
              <a:t> </a:t>
            </a:r>
            <a:r>
              <a:rPr lang="ru-RU" dirty="0" err="1"/>
              <a:t>фауни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погодження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біотехнічних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на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лісорослинних</a:t>
            </a:r>
            <a:r>
              <a:rPr lang="ru-RU" dirty="0"/>
              <a:t> умов, </a:t>
            </a:r>
            <a:r>
              <a:rPr lang="ru-RU" dirty="0" err="1"/>
              <a:t>біотичних</a:t>
            </a:r>
            <a:r>
              <a:rPr lang="ru-RU" dirty="0"/>
              <a:t> та </a:t>
            </a:r>
            <a:r>
              <a:rPr lang="ru-RU" dirty="0" err="1"/>
              <a:t>абіотичних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/>
              <a:t>–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біотичних</a:t>
            </a:r>
            <a:r>
              <a:rPr lang="ru-RU" dirty="0"/>
              <a:t>, </a:t>
            </a:r>
            <a:r>
              <a:rPr lang="ru-RU" dirty="0" err="1"/>
              <a:t>абіотичних</a:t>
            </a:r>
            <a:r>
              <a:rPr lang="ru-RU" dirty="0"/>
              <a:t> та </a:t>
            </a:r>
            <a:r>
              <a:rPr lang="ru-RU" dirty="0" err="1"/>
              <a:t>антропогенних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,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негативного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фауни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визначення</a:t>
            </a:r>
            <a:r>
              <a:rPr lang="ru-RU" dirty="0"/>
              <a:t> меж </a:t>
            </a:r>
            <a:r>
              <a:rPr lang="ru-RU" dirty="0" err="1"/>
              <a:t>експлуатаційних</a:t>
            </a:r>
            <a:r>
              <a:rPr lang="ru-RU" dirty="0"/>
              <a:t> та </a:t>
            </a:r>
            <a:r>
              <a:rPr lang="ru-RU" dirty="0" err="1"/>
              <a:t>відтворювальних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. </a:t>
            </a:r>
          </a:p>
          <a:p>
            <a:r>
              <a:rPr lang="ru-RU" dirty="0"/>
              <a:t>Протокол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виробничої</a:t>
            </a:r>
            <a:r>
              <a:rPr lang="ru-RU" dirty="0"/>
              <a:t> </a:t>
            </a:r>
            <a:r>
              <a:rPr lang="ru-RU" dirty="0" err="1"/>
              <a:t>наради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документом,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регламентує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Польовий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збір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та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та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  <a:r>
              <a:rPr lang="ru-RU" dirty="0" err="1"/>
              <a:t>Польові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по </a:t>
            </a:r>
            <a:r>
              <a:rPr lang="ru-RU" dirty="0" err="1"/>
              <a:t>інвентаризації</a:t>
            </a:r>
            <a:r>
              <a:rPr lang="ru-RU" dirty="0"/>
              <a:t> та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;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 </a:t>
            </a:r>
            <a:r>
              <a:rPr lang="ru-RU" dirty="0" err="1"/>
              <a:t>Відомчі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для </a:t>
            </a:r>
            <a:r>
              <a:rPr lang="ru-RU" dirty="0" err="1"/>
              <a:t>господарсько-економічної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обстежуваної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та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відношень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галузями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.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раціонального</a:t>
            </a:r>
            <a:r>
              <a:rPr lang="ru-RU" dirty="0"/>
              <a:t>, </a:t>
            </a:r>
            <a:r>
              <a:rPr lang="ru-RU" dirty="0" err="1"/>
              <a:t>життєвого</a:t>
            </a:r>
            <a:r>
              <a:rPr lang="ru-RU" dirty="0"/>
              <a:t> плану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без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</a:t>
            </a:r>
            <a:r>
              <a:rPr lang="ru-RU" dirty="0" err="1"/>
              <a:t>неможливе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орієнтувати</a:t>
            </a:r>
            <a:r>
              <a:rPr lang="ru-RU" dirty="0"/>
              <a:t> </a:t>
            </a:r>
            <a:r>
              <a:rPr lang="ru-RU" dirty="0" err="1"/>
              <a:t>мисливське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на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водоплавної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 </a:t>
            </a:r>
            <a:r>
              <a:rPr lang="ru-RU" dirty="0" err="1"/>
              <a:t>на</a:t>
            </a:r>
            <a:r>
              <a:rPr lang="ru-RU" dirty="0"/>
              <a:t> </a:t>
            </a:r>
            <a:r>
              <a:rPr lang="ru-RU" dirty="0" err="1"/>
              <a:t>водоймах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осушенню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польової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 в районах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інтенсивним</a:t>
            </a:r>
            <a:r>
              <a:rPr lang="ru-RU" dirty="0"/>
              <a:t> </a:t>
            </a:r>
            <a:r>
              <a:rPr lang="ru-RU" dirty="0" err="1"/>
              <a:t>сільським</a:t>
            </a:r>
            <a:r>
              <a:rPr lang="ru-RU" dirty="0"/>
              <a:t> </a:t>
            </a:r>
            <a:r>
              <a:rPr lang="ru-RU" dirty="0" err="1"/>
              <a:t>господарством</a:t>
            </a:r>
            <a:r>
              <a:rPr lang="ru-RU" dirty="0"/>
              <a:t>. </a:t>
            </a:r>
            <a:r>
              <a:rPr lang="ru-RU" dirty="0" err="1"/>
              <a:t>Інвентаризація</a:t>
            </a:r>
            <a:r>
              <a:rPr lang="ru-RU" dirty="0"/>
              <a:t> та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лісо</a:t>
            </a:r>
            <a:r>
              <a:rPr lang="ru-RU" dirty="0"/>
              <a:t>- та </a:t>
            </a:r>
            <a:r>
              <a:rPr lang="ru-RU" dirty="0" err="1"/>
              <a:t>землеустрою</a:t>
            </a:r>
            <a:r>
              <a:rPr lang="ru-RU" dirty="0"/>
              <a:t>, </a:t>
            </a:r>
            <a:r>
              <a:rPr lang="ru-RU" dirty="0" err="1"/>
              <a:t>підкріплених</a:t>
            </a:r>
            <a:r>
              <a:rPr lang="ru-RU" dirty="0"/>
              <a:t> </a:t>
            </a:r>
            <a:r>
              <a:rPr lang="ru-RU" dirty="0" err="1"/>
              <a:t>вибірковим</a:t>
            </a:r>
            <a:r>
              <a:rPr lang="ru-RU" dirty="0"/>
              <a:t> </a:t>
            </a:r>
            <a:r>
              <a:rPr lang="ru-RU" dirty="0" err="1"/>
              <a:t>обстеженням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натурі</a:t>
            </a:r>
            <a:r>
              <a:rPr lang="ru-RU" dirty="0"/>
              <a:t>. У </a:t>
            </a:r>
            <a:r>
              <a:rPr lang="ru-RU" dirty="0" err="1"/>
              <a:t>натурі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обстежується</a:t>
            </a:r>
            <a:r>
              <a:rPr lang="ru-RU" dirty="0"/>
              <a:t> до 10 %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</a:p>
          <a:p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ru-RU" dirty="0" err="1"/>
              <a:t>польових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проводиться </a:t>
            </a:r>
            <a:r>
              <a:rPr lang="ru-RU" dirty="0" err="1"/>
              <a:t>технічна</a:t>
            </a:r>
            <a:r>
              <a:rPr lang="ru-RU" dirty="0"/>
              <a:t> </a:t>
            </a:r>
            <a:r>
              <a:rPr lang="ru-RU" dirty="0" err="1"/>
              <a:t>нарада</a:t>
            </a:r>
            <a:r>
              <a:rPr lang="ru-RU" dirty="0"/>
              <a:t>, на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розглядаються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затверджуються</a:t>
            </a:r>
            <a:r>
              <a:rPr lang="ru-RU" dirty="0"/>
              <a:t>: </a:t>
            </a:r>
          </a:p>
          <a:p>
            <a:r>
              <a:rPr lang="ru-RU" dirty="0"/>
              <a:t>– оптимальна </a:t>
            </a:r>
            <a:r>
              <a:rPr lang="ru-RU" dirty="0" err="1"/>
              <a:t>щільність</a:t>
            </a:r>
            <a:r>
              <a:rPr lang="ru-RU" dirty="0"/>
              <a:t> та </a:t>
            </a:r>
            <a:r>
              <a:rPr lang="ru-RU" dirty="0" err="1"/>
              <a:t>фактична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визначення</a:t>
            </a:r>
            <a:r>
              <a:rPr lang="ru-RU" dirty="0"/>
              <a:t> режиму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/>
              <a:t>Камеральна</a:t>
            </a:r>
            <a:r>
              <a:rPr lang="ru-RU" sz="1600" dirty="0"/>
              <a:t> </a:t>
            </a:r>
            <a:r>
              <a:rPr lang="ru-RU" sz="1600" dirty="0" err="1"/>
              <a:t>обробка</a:t>
            </a:r>
            <a:r>
              <a:rPr lang="ru-RU" sz="1600" dirty="0"/>
              <a:t> </a:t>
            </a:r>
            <a:r>
              <a:rPr lang="ru-RU" sz="1600" dirty="0" err="1"/>
              <a:t>матеріалів</a:t>
            </a:r>
            <a:r>
              <a:rPr lang="ru-RU" sz="1600" dirty="0"/>
              <a:t> </a:t>
            </a:r>
            <a:r>
              <a:rPr lang="ru-RU" sz="1600" dirty="0" err="1"/>
              <a:t>включає</a:t>
            </a:r>
            <a:r>
              <a:rPr lang="ru-RU" sz="1600" dirty="0"/>
              <a:t>: </a:t>
            </a:r>
            <a:r>
              <a:rPr lang="ru-RU" sz="1600" dirty="0" err="1"/>
              <a:t>проведення</a:t>
            </a:r>
            <a:r>
              <a:rPr lang="ru-RU" sz="1600" dirty="0"/>
              <a:t> </a:t>
            </a:r>
            <a:r>
              <a:rPr lang="ru-RU" sz="1600" dirty="0" err="1"/>
              <a:t>бонітування</a:t>
            </a:r>
            <a:r>
              <a:rPr lang="ru-RU" sz="1600" dirty="0"/>
              <a:t>; </a:t>
            </a:r>
            <a:r>
              <a:rPr lang="ru-RU" sz="1600" dirty="0" err="1"/>
              <a:t>складання</a:t>
            </a:r>
            <a:r>
              <a:rPr lang="ru-RU" sz="1600" dirty="0"/>
              <a:t> плану </a:t>
            </a:r>
            <a:r>
              <a:rPr lang="ru-RU" sz="1600" dirty="0" err="1"/>
              <a:t>біотехнічних</a:t>
            </a:r>
            <a:r>
              <a:rPr lang="ru-RU" sz="1600" dirty="0"/>
              <a:t> </a:t>
            </a:r>
            <a:r>
              <a:rPr lang="ru-RU" sz="1600" dirty="0" err="1"/>
              <a:t>заходів</a:t>
            </a:r>
            <a:r>
              <a:rPr lang="ru-RU" sz="1600" dirty="0"/>
              <a:t> та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обсягу</a:t>
            </a:r>
            <a:r>
              <a:rPr lang="ru-RU" sz="1600" dirty="0"/>
              <a:t> </a:t>
            </a:r>
            <a:r>
              <a:rPr lang="ru-RU" sz="1600" dirty="0" err="1"/>
              <a:t>й</a:t>
            </a:r>
            <a:r>
              <a:rPr lang="ru-RU" sz="1600" dirty="0"/>
              <a:t> </a:t>
            </a:r>
            <a:r>
              <a:rPr lang="ru-RU" sz="1600" dirty="0" err="1"/>
              <a:t>місця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проведення</a:t>
            </a:r>
            <a:r>
              <a:rPr lang="ru-RU" sz="1600" dirty="0"/>
              <a:t>; </a:t>
            </a:r>
            <a:r>
              <a:rPr lang="ru-RU" sz="1600" dirty="0" err="1"/>
              <a:t>розрахунки</a:t>
            </a:r>
            <a:r>
              <a:rPr lang="ru-RU" sz="1600" dirty="0"/>
              <a:t> </a:t>
            </a:r>
            <a:r>
              <a:rPr lang="ru-RU" sz="1600" dirty="0" err="1"/>
              <a:t>показників</a:t>
            </a:r>
            <a:r>
              <a:rPr lang="ru-RU" sz="1600" dirty="0"/>
              <a:t> </a:t>
            </a:r>
            <a:r>
              <a:rPr lang="ru-RU" sz="1600" dirty="0" err="1"/>
              <a:t>оптимальної</a:t>
            </a:r>
            <a:r>
              <a:rPr lang="ru-RU" sz="1600" dirty="0"/>
              <a:t> </a:t>
            </a:r>
            <a:r>
              <a:rPr lang="ru-RU" sz="1600" dirty="0" err="1"/>
              <a:t>щільності</a:t>
            </a:r>
            <a:r>
              <a:rPr lang="ru-RU" sz="1600" dirty="0"/>
              <a:t> </a:t>
            </a:r>
            <a:r>
              <a:rPr lang="ru-RU" sz="1600" dirty="0" err="1"/>
              <a:t>різних</a:t>
            </a:r>
            <a:r>
              <a:rPr lang="ru-RU" sz="1600" dirty="0"/>
              <a:t>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;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допустимих</a:t>
            </a:r>
            <a:r>
              <a:rPr lang="ru-RU" sz="1600" dirty="0"/>
              <a:t> норм </a:t>
            </a:r>
            <a:r>
              <a:rPr lang="ru-RU" sz="1600" dirty="0" err="1"/>
              <a:t>експлуатації</a:t>
            </a:r>
            <a:r>
              <a:rPr lang="ru-RU" sz="1600" dirty="0"/>
              <a:t> </a:t>
            </a:r>
            <a:r>
              <a:rPr lang="ru-RU" sz="1600" dirty="0" err="1"/>
              <a:t>запасів</a:t>
            </a:r>
            <a:r>
              <a:rPr lang="ru-RU" sz="1600" dirty="0"/>
              <a:t> </a:t>
            </a:r>
            <a:r>
              <a:rPr lang="ru-RU" sz="1600" dirty="0" err="1"/>
              <a:t>фауни</a:t>
            </a:r>
            <a:r>
              <a:rPr lang="ru-RU" sz="1600" dirty="0"/>
              <a:t>; </a:t>
            </a:r>
            <a:r>
              <a:rPr lang="ru-RU" sz="1600" dirty="0" err="1"/>
              <a:t>рекомендації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найбільш</a:t>
            </a:r>
            <a:r>
              <a:rPr lang="ru-RU" sz="1600" dirty="0"/>
              <a:t> </a:t>
            </a:r>
            <a:r>
              <a:rPr lang="ru-RU" sz="1600" dirty="0" err="1"/>
              <a:t>раціональних</a:t>
            </a:r>
            <a:r>
              <a:rPr lang="ru-RU" sz="1600" dirty="0"/>
              <a:t> </a:t>
            </a:r>
            <a:r>
              <a:rPr lang="ru-RU" sz="1600" dirty="0" err="1"/>
              <a:t>способів</a:t>
            </a:r>
            <a:r>
              <a:rPr lang="ru-RU" sz="1600" dirty="0"/>
              <a:t> </a:t>
            </a:r>
            <a:r>
              <a:rPr lang="ru-RU" sz="1600" dirty="0" err="1"/>
              <a:t>полювання</a:t>
            </a:r>
            <a:r>
              <a:rPr lang="ru-RU" sz="1600" dirty="0"/>
              <a:t>;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пропускної</a:t>
            </a:r>
            <a:r>
              <a:rPr lang="ru-RU" sz="1600" dirty="0"/>
              <a:t> </a:t>
            </a:r>
            <a:r>
              <a:rPr lang="ru-RU" sz="1600" dirty="0" err="1"/>
              <a:t>здатності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. </a:t>
            </a:r>
          </a:p>
          <a:p>
            <a:r>
              <a:rPr lang="ru-RU" sz="1600" dirty="0" err="1"/>
              <a:t>Після</a:t>
            </a:r>
            <a:r>
              <a:rPr lang="ru-RU" sz="1600" dirty="0"/>
              <a:t>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обсягів</a:t>
            </a:r>
            <a:r>
              <a:rPr lang="ru-RU" sz="1600" dirty="0"/>
              <a:t> </a:t>
            </a:r>
            <a:r>
              <a:rPr lang="ru-RU" sz="1600" dirty="0" err="1"/>
              <a:t>експлуатаційних</a:t>
            </a:r>
            <a:r>
              <a:rPr lang="ru-RU" sz="1600" dirty="0"/>
              <a:t>, </a:t>
            </a:r>
            <a:r>
              <a:rPr lang="ru-RU" sz="1600" dirty="0" err="1"/>
              <a:t>відтворювальних</a:t>
            </a:r>
            <a:r>
              <a:rPr lang="ru-RU" sz="1600" dirty="0"/>
              <a:t> та </a:t>
            </a:r>
            <a:r>
              <a:rPr lang="ru-RU" sz="1600" dirty="0" err="1"/>
              <a:t>біотехнічних</a:t>
            </a:r>
            <a:r>
              <a:rPr lang="ru-RU" sz="1600" dirty="0"/>
              <a:t> </a:t>
            </a:r>
            <a:r>
              <a:rPr lang="ru-RU" sz="1600" dirty="0" err="1"/>
              <a:t>заходів</a:t>
            </a:r>
            <a:r>
              <a:rPr lang="ru-RU" sz="1600" dirty="0"/>
              <a:t>, проводиться друга </a:t>
            </a:r>
            <a:r>
              <a:rPr lang="ru-RU" sz="1600" dirty="0" err="1"/>
              <a:t>виробнича</a:t>
            </a:r>
            <a:r>
              <a:rPr lang="ru-RU" sz="1600" dirty="0"/>
              <a:t> </a:t>
            </a:r>
            <a:r>
              <a:rPr lang="ru-RU" sz="1600" dirty="0" err="1"/>
              <a:t>нарада</a:t>
            </a:r>
            <a:r>
              <a:rPr lang="ru-RU" sz="1600" dirty="0"/>
              <a:t>, на </a:t>
            </a:r>
            <a:r>
              <a:rPr lang="ru-RU" sz="1600" dirty="0" err="1"/>
              <a:t>якій</a:t>
            </a:r>
            <a:r>
              <a:rPr lang="ru-RU" sz="1600" dirty="0"/>
              <a:t> </a:t>
            </a:r>
            <a:r>
              <a:rPr lang="ru-RU" sz="1600" dirty="0" err="1"/>
              <a:t>розглядаються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затверджуються</a:t>
            </a:r>
            <a:r>
              <a:rPr lang="ru-RU" sz="1600" dirty="0"/>
              <a:t>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запроектовані</a:t>
            </a:r>
            <a:r>
              <a:rPr lang="ru-RU" sz="1600" dirty="0"/>
              <a:t> заходи на </a:t>
            </a:r>
            <a:r>
              <a:rPr lang="ru-RU" sz="1600" dirty="0" err="1"/>
              <a:t>ревізійний</a:t>
            </a:r>
            <a:r>
              <a:rPr lang="ru-RU" sz="1600" dirty="0"/>
              <a:t> </a:t>
            </a:r>
            <a:r>
              <a:rPr lang="ru-RU" sz="1600" dirty="0" err="1"/>
              <a:t>період</a:t>
            </a:r>
            <a:r>
              <a:rPr lang="ru-RU" sz="1600" dirty="0"/>
              <a:t>, </a:t>
            </a:r>
            <a:r>
              <a:rPr lang="ru-RU" sz="1600" dirty="0" err="1"/>
              <a:t>включаючи</a:t>
            </a:r>
            <a:r>
              <a:rPr lang="ru-RU" sz="1600" dirty="0"/>
              <a:t> </a:t>
            </a:r>
            <a:r>
              <a:rPr lang="ru-RU" sz="1600" dirty="0" err="1"/>
              <a:t>експлуатаційні</a:t>
            </a:r>
            <a:r>
              <a:rPr lang="ru-RU" sz="1600" dirty="0"/>
              <a:t> та </a:t>
            </a:r>
            <a:r>
              <a:rPr lang="ru-RU" sz="1600" dirty="0" err="1"/>
              <a:t>відтворювальні</a:t>
            </a:r>
            <a:r>
              <a:rPr lang="ru-RU" sz="1600" dirty="0"/>
              <a:t> </a:t>
            </a:r>
            <a:r>
              <a:rPr lang="ru-RU" sz="1600" dirty="0" err="1"/>
              <a:t>ділянки</a:t>
            </a:r>
            <a:r>
              <a:rPr lang="ru-RU" sz="1600" dirty="0"/>
              <a:t>. </a:t>
            </a:r>
          </a:p>
          <a:p>
            <a:r>
              <a:rPr lang="ru-RU" sz="1600" dirty="0"/>
              <a:t>Один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елементів</a:t>
            </a:r>
            <a:r>
              <a:rPr lang="ru-RU" sz="1600" dirty="0"/>
              <a:t> </a:t>
            </a:r>
            <a:r>
              <a:rPr lang="ru-RU" sz="1600" dirty="0" err="1"/>
              <a:t>польових</a:t>
            </a:r>
            <a:r>
              <a:rPr lang="ru-RU" sz="1600" dirty="0"/>
              <a:t> </a:t>
            </a:r>
            <a:r>
              <a:rPr lang="ru-RU" sz="1600" dirty="0" err="1"/>
              <a:t>робіт</a:t>
            </a:r>
            <a:r>
              <a:rPr lang="ru-RU" sz="1600" dirty="0"/>
              <a:t> для </a:t>
            </a:r>
            <a:r>
              <a:rPr lang="ru-RU" sz="1600" dirty="0" err="1"/>
              <a:t>усіх</a:t>
            </a:r>
            <a:r>
              <a:rPr lang="ru-RU" sz="1600" dirty="0"/>
              <a:t> </a:t>
            </a:r>
            <a:r>
              <a:rPr lang="ru-RU" sz="1600" dirty="0" err="1"/>
              <a:t>спеціалістів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беруть</a:t>
            </a:r>
            <a:r>
              <a:rPr lang="ru-RU" sz="1600" dirty="0"/>
              <a:t> участь у </a:t>
            </a:r>
            <a:r>
              <a:rPr lang="ru-RU" sz="1600" dirty="0" err="1"/>
              <a:t>проведенні</a:t>
            </a:r>
            <a:r>
              <a:rPr lang="ru-RU" sz="1600" dirty="0"/>
              <a:t> </a:t>
            </a:r>
            <a:r>
              <a:rPr lang="ru-RU" sz="1600" dirty="0" err="1"/>
              <a:t>упорядкування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, – </a:t>
            </a:r>
            <a:r>
              <a:rPr lang="ru-RU" sz="1600" dirty="0" err="1"/>
              <a:t>колективне</a:t>
            </a:r>
            <a:r>
              <a:rPr lang="ru-RU" sz="1600" dirty="0"/>
              <a:t> </a:t>
            </a:r>
            <a:r>
              <a:rPr lang="ru-RU" sz="1600" dirty="0" err="1"/>
              <a:t>тренування</a:t>
            </a:r>
            <a:r>
              <a:rPr lang="ru-RU" sz="1600" dirty="0"/>
              <a:t>, </a:t>
            </a:r>
            <a:r>
              <a:rPr lang="ru-RU" sz="1600" dirty="0" err="1"/>
              <a:t>завданнями</a:t>
            </a:r>
            <a:r>
              <a:rPr lang="ru-RU" sz="1600" dirty="0"/>
              <a:t> </a:t>
            </a:r>
            <a:r>
              <a:rPr lang="ru-RU" sz="1600" dirty="0" err="1"/>
              <a:t>якого</a:t>
            </a:r>
            <a:r>
              <a:rPr lang="ru-RU" sz="1600" dirty="0"/>
              <a:t> є: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відпрацювання</a:t>
            </a:r>
            <a:r>
              <a:rPr lang="ru-RU" sz="1600" dirty="0"/>
              <a:t> </a:t>
            </a:r>
            <a:r>
              <a:rPr lang="ru-RU" sz="1600" dirty="0" err="1"/>
              <a:t>уніфікованого</a:t>
            </a:r>
            <a:r>
              <a:rPr lang="ru-RU" sz="1600" dirty="0"/>
              <a:t> </a:t>
            </a:r>
            <a:r>
              <a:rPr lang="ru-RU" sz="1600" dirty="0" err="1"/>
              <a:t>підходу</a:t>
            </a:r>
            <a:r>
              <a:rPr lang="ru-RU" sz="1600" dirty="0"/>
              <a:t> до </a:t>
            </a:r>
            <a:r>
              <a:rPr lang="ru-RU" sz="1600" dirty="0" err="1"/>
              <a:t>основних</a:t>
            </a:r>
            <a:r>
              <a:rPr lang="ru-RU" sz="1600" dirty="0"/>
              <a:t> </a:t>
            </a:r>
            <a:r>
              <a:rPr lang="ru-RU" sz="1600" dirty="0" err="1"/>
              <a:t>прийомів</a:t>
            </a:r>
            <a:r>
              <a:rPr lang="ru-RU" sz="1600" dirty="0"/>
              <a:t> </a:t>
            </a:r>
            <a:r>
              <a:rPr lang="ru-RU" sz="1600" dirty="0" err="1"/>
              <a:t>польових</a:t>
            </a:r>
            <a:r>
              <a:rPr lang="ru-RU" sz="1600" dirty="0"/>
              <a:t> </a:t>
            </a:r>
            <a:r>
              <a:rPr lang="ru-RU" sz="1600" dirty="0" err="1"/>
              <a:t>робіт</a:t>
            </a:r>
            <a:r>
              <a:rPr lang="ru-RU" sz="1600" dirty="0"/>
              <a:t>; 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072348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– </a:t>
            </a:r>
            <a:r>
              <a:rPr lang="ru-RU" sz="1600" dirty="0" err="1"/>
              <a:t>вивчення</a:t>
            </a:r>
            <a:r>
              <a:rPr lang="ru-RU" sz="1600" dirty="0"/>
              <a:t> </a:t>
            </a:r>
            <a:r>
              <a:rPr lang="ru-RU" sz="1600" dirty="0" err="1"/>
              <a:t>місцевих</a:t>
            </a:r>
            <a:r>
              <a:rPr lang="ru-RU" sz="1600" dirty="0"/>
              <a:t> </a:t>
            </a:r>
            <a:r>
              <a:rPr lang="ru-RU" sz="1600" dirty="0" err="1"/>
              <a:t>особливостей</a:t>
            </a:r>
            <a:r>
              <a:rPr lang="ru-RU" sz="1600" dirty="0"/>
              <a:t> умов </a:t>
            </a:r>
            <a:r>
              <a:rPr lang="ru-RU" sz="1600" dirty="0" err="1"/>
              <a:t>перебування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основних</a:t>
            </a:r>
            <a:r>
              <a:rPr lang="ru-RU" sz="1600" dirty="0"/>
              <a:t> </a:t>
            </a:r>
            <a:r>
              <a:rPr lang="ru-RU" sz="1600" dirty="0" err="1"/>
              <a:t>факторів</a:t>
            </a:r>
            <a:r>
              <a:rPr lang="ru-RU" sz="1600" dirty="0"/>
              <a:t> та </a:t>
            </a:r>
            <a:r>
              <a:rPr lang="ru-RU" sz="1600" dirty="0" err="1"/>
              <a:t>ступеня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впливу</a:t>
            </a:r>
            <a:r>
              <a:rPr lang="ru-RU" sz="1600" dirty="0"/>
              <a:t> на </a:t>
            </a:r>
            <a:r>
              <a:rPr lang="ru-RU" sz="1600" dirty="0" err="1"/>
              <a:t>мисливську</a:t>
            </a:r>
            <a:r>
              <a:rPr lang="ru-RU" sz="1600" dirty="0"/>
              <a:t> фауну;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найбільш</a:t>
            </a:r>
            <a:r>
              <a:rPr lang="ru-RU" sz="1600" dirty="0"/>
              <a:t> </a:t>
            </a:r>
            <a:r>
              <a:rPr lang="ru-RU" sz="1600" dirty="0" err="1"/>
              <a:t>перспективних</a:t>
            </a:r>
            <a:r>
              <a:rPr lang="ru-RU" sz="1600" dirty="0"/>
              <a:t> </a:t>
            </a:r>
            <a:r>
              <a:rPr lang="ru-RU" sz="1600" dirty="0" err="1"/>
              <a:t>біотехнічних</a:t>
            </a:r>
            <a:r>
              <a:rPr lang="ru-RU" sz="1600" dirty="0"/>
              <a:t> </a:t>
            </a:r>
            <a:r>
              <a:rPr lang="ru-RU" sz="1600" dirty="0" err="1"/>
              <a:t>заходів</a:t>
            </a:r>
            <a:r>
              <a:rPr lang="ru-RU" sz="1600" dirty="0"/>
              <a:t>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визначення</a:t>
            </a:r>
            <a:r>
              <a:rPr lang="ru-RU" sz="1600" dirty="0"/>
              <a:t> в </a:t>
            </a:r>
            <a:r>
              <a:rPr lang="ru-RU" sz="1600" dirty="0" err="1"/>
              <a:t>натурі</a:t>
            </a:r>
            <a:r>
              <a:rPr lang="ru-RU" sz="1600" dirty="0"/>
              <a:t> </a:t>
            </a:r>
            <a:r>
              <a:rPr lang="ru-RU" sz="1600" dirty="0" err="1"/>
              <a:t>деревних</a:t>
            </a:r>
            <a:r>
              <a:rPr lang="ru-RU" sz="1600" dirty="0"/>
              <a:t> та </a:t>
            </a:r>
            <a:r>
              <a:rPr lang="ru-RU" sz="1600" dirty="0" err="1"/>
              <a:t>чагарникових</a:t>
            </a:r>
            <a:r>
              <a:rPr lang="ru-RU" sz="1600" dirty="0"/>
              <a:t> </a:t>
            </a:r>
            <a:r>
              <a:rPr lang="ru-RU" sz="1600" dirty="0" err="1"/>
              <a:t>порід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мають</a:t>
            </a:r>
            <a:r>
              <a:rPr lang="ru-RU" sz="1600" dirty="0"/>
              <a:t> </a:t>
            </a:r>
            <a:r>
              <a:rPr lang="ru-RU" sz="1600" dirty="0" err="1"/>
              <a:t>кормову</a:t>
            </a:r>
            <a:r>
              <a:rPr lang="ru-RU" sz="1600" dirty="0"/>
              <a:t> </a:t>
            </a:r>
            <a:r>
              <a:rPr lang="ru-RU" sz="1600" dirty="0" err="1"/>
              <a:t>цінність</a:t>
            </a:r>
            <a:r>
              <a:rPr lang="ru-RU" sz="1600" dirty="0"/>
              <a:t> для диких </a:t>
            </a:r>
            <a:r>
              <a:rPr lang="ru-RU" sz="1600" dirty="0" err="1"/>
              <a:t>тварин</a:t>
            </a:r>
            <a:r>
              <a:rPr lang="ru-RU" sz="1600" dirty="0"/>
              <a:t>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вибір</a:t>
            </a:r>
            <a:r>
              <a:rPr lang="ru-RU" sz="1600" dirty="0"/>
              <a:t> </a:t>
            </a:r>
            <a:r>
              <a:rPr lang="ru-RU" sz="1600" dirty="0" err="1"/>
              <a:t>прийнятних</a:t>
            </a:r>
            <a:r>
              <a:rPr lang="ru-RU" sz="1600" dirty="0"/>
              <a:t> </a:t>
            </a:r>
            <a:r>
              <a:rPr lang="ru-RU" sz="1600" dirty="0" err="1"/>
              <a:t>методів</a:t>
            </a:r>
            <a:r>
              <a:rPr lang="ru-RU" sz="1600" dirty="0"/>
              <a:t> </a:t>
            </a:r>
            <a:r>
              <a:rPr lang="ru-RU" sz="1600" dirty="0" err="1"/>
              <a:t>обліку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ознайомлення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типовими</a:t>
            </a:r>
            <a:r>
              <a:rPr lang="ru-RU" sz="1600" dirty="0"/>
              <a:t> формами </a:t>
            </a:r>
            <a:r>
              <a:rPr lang="ru-RU" sz="1600" dirty="0" err="1"/>
              <a:t>первинних</a:t>
            </a:r>
            <a:r>
              <a:rPr lang="ru-RU" sz="1600" dirty="0"/>
              <a:t> </a:t>
            </a:r>
            <a:r>
              <a:rPr lang="ru-RU" sz="1600" dirty="0" err="1"/>
              <a:t>облікових</a:t>
            </a:r>
            <a:r>
              <a:rPr lang="ru-RU" sz="1600" dirty="0"/>
              <a:t> </a:t>
            </a:r>
            <a:r>
              <a:rPr lang="ru-RU" sz="1600" dirty="0" err="1"/>
              <a:t>документів</a:t>
            </a:r>
            <a:r>
              <a:rPr lang="ru-RU" sz="1600" dirty="0"/>
              <a:t>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визначення</a:t>
            </a:r>
            <a:r>
              <a:rPr lang="ru-RU" sz="1600" dirty="0"/>
              <a:t> та </a:t>
            </a:r>
            <a:r>
              <a:rPr lang="ru-RU" sz="1600" dirty="0" err="1"/>
              <a:t>видова</a:t>
            </a:r>
            <a:r>
              <a:rPr lang="ru-RU" sz="1600" dirty="0"/>
              <a:t> </a:t>
            </a:r>
            <a:r>
              <a:rPr lang="ru-RU" sz="1600" dirty="0" err="1"/>
              <a:t>ідентифікація</a:t>
            </a:r>
            <a:r>
              <a:rPr lang="ru-RU" sz="1600" dirty="0"/>
              <a:t> </a:t>
            </a:r>
            <a:r>
              <a:rPr lang="ru-RU" sz="1600" dirty="0" err="1"/>
              <a:t>слідів</a:t>
            </a:r>
            <a:r>
              <a:rPr lang="ru-RU" sz="1600" dirty="0"/>
              <a:t> </a:t>
            </a:r>
            <a:r>
              <a:rPr lang="ru-RU" sz="1600" dirty="0" err="1"/>
              <a:t>перебування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ідентифікація</a:t>
            </a:r>
            <a:r>
              <a:rPr lang="ru-RU" sz="1600" dirty="0"/>
              <a:t> </a:t>
            </a:r>
            <a:r>
              <a:rPr lang="ru-RU" sz="1600" dirty="0" err="1"/>
              <a:t>типів</a:t>
            </a:r>
            <a:r>
              <a:rPr lang="ru-RU" sz="1600" dirty="0"/>
              <a:t>, </a:t>
            </a:r>
            <a:r>
              <a:rPr lang="ru-RU" sz="1600" dirty="0" err="1"/>
              <a:t>підтипів</a:t>
            </a:r>
            <a:r>
              <a:rPr lang="ru-RU" sz="1600" dirty="0"/>
              <a:t>,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,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виділів</a:t>
            </a:r>
            <a:r>
              <a:rPr lang="ru-RU" sz="1600" dirty="0"/>
              <a:t> та </a:t>
            </a:r>
            <a:r>
              <a:rPr lang="ru-RU" sz="1600" dirty="0" err="1"/>
              <a:t>визначення</a:t>
            </a:r>
            <a:r>
              <a:rPr lang="ru-RU" sz="1600" dirty="0"/>
              <a:t> в </a:t>
            </a:r>
            <a:r>
              <a:rPr lang="ru-RU" sz="1600" dirty="0" err="1"/>
              <a:t>натурі</a:t>
            </a:r>
            <a:r>
              <a:rPr lang="ru-RU" sz="1600" dirty="0"/>
              <a:t> </a:t>
            </a:r>
            <a:r>
              <a:rPr lang="ru-RU" sz="1600" dirty="0" err="1"/>
              <a:t>основних</a:t>
            </a:r>
            <a:r>
              <a:rPr lang="ru-RU" sz="1600" dirty="0"/>
              <a:t> </a:t>
            </a:r>
            <a:r>
              <a:rPr lang="ru-RU" sz="1600" dirty="0" err="1"/>
              <a:t>критеріїв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розмежування</a:t>
            </a:r>
            <a:r>
              <a:rPr lang="ru-RU" sz="1600" dirty="0"/>
              <a:t>. </a:t>
            </a:r>
          </a:p>
          <a:p>
            <a:r>
              <a:rPr lang="ru-RU" sz="1600" dirty="0"/>
              <a:t>При </a:t>
            </a:r>
            <a:r>
              <a:rPr lang="ru-RU" sz="1600" dirty="0" err="1"/>
              <a:t>формуванні</a:t>
            </a:r>
            <a:r>
              <a:rPr lang="ru-RU" sz="1600" dirty="0"/>
              <a:t> </a:t>
            </a:r>
            <a:r>
              <a:rPr lang="ru-RU" sz="1600" dirty="0" err="1"/>
              <a:t>організаційної</a:t>
            </a:r>
            <a:r>
              <a:rPr lang="ru-RU" sz="1600" dirty="0"/>
              <a:t> </a:t>
            </a:r>
            <a:r>
              <a:rPr lang="ru-RU" sz="1600" dirty="0" err="1"/>
              <a:t>структури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(</a:t>
            </a:r>
            <a:r>
              <a:rPr lang="ru-RU" sz="1600" dirty="0" err="1"/>
              <a:t>управління</a:t>
            </a:r>
            <a:r>
              <a:rPr lang="ru-RU" sz="1600" dirty="0"/>
              <a:t>, </a:t>
            </a:r>
            <a:r>
              <a:rPr lang="ru-RU" sz="1600" dirty="0" err="1"/>
              <a:t>штатний</a:t>
            </a:r>
            <a:r>
              <a:rPr lang="ru-RU" sz="1600" dirty="0"/>
              <a:t> </a:t>
            </a:r>
            <a:r>
              <a:rPr lang="ru-RU" sz="1600" dirty="0" err="1"/>
              <a:t>розклад</a:t>
            </a:r>
            <a:r>
              <a:rPr lang="ru-RU" sz="1600" dirty="0"/>
              <a:t>, </a:t>
            </a:r>
            <a:r>
              <a:rPr lang="ru-RU" sz="1600" dirty="0" err="1"/>
              <a:t>кадрове</a:t>
            </a:r>
            <a:r>
              <a:rPr lang="ru-RU" sz="1600" dirty="0"/>
              <a:t> </a:t>
            </a:r>
            <a:r>
              <a:rPr lang="ru-RU" sz="1600" dirty="0" err="1"/>
              <a:t>забезпечення</a:t>
            </a:r>
            <a:r>
              <a:rPr lang="ru-RU" sz="1600" dirty="0"/>
              <a:t>) </a:t>
            </a:r>
            <a:r>
              <a:rPr lang="ru-RU" sz="1600" dirty="0" err="1"/>
              <a:t>враховується</a:t>
            </a:r>
            <a:r>
              <a:rPr lang="ru-RU" sz="1600" dirty="0"/>
              <a:t> </a:t>
            </a:r>
            <a:r>
              <a:rPr lang="ru-RU" sz="1600" dirty="0" err="1"/>
              <a:t>можливість</a:t>
            </a:r>
            <a:r>
              <a:rPr lang="ru-RU" sz="1600" dirty="0"/>
              <a:t> </a:t>
            </a:r>
            <a:r>
              <a:rPr lang="ru-RU" sz="1600" dirty="0" err="1"/>
              <a:t>об’єднання</a:t>
            </a:r>
            <a:r>
              <a:rPr lang="ru-RU" sz="1600" dirty="0"/>
              <a:t> </a:t>
            </a:r>
            <a:r>
              <a:rPr lang="ru-RU" sz="1600" dirty="0" err="1"/>
              <a:t>функцій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фахівцями</a:t>
            </a:r>
            <a:r>
              <a:rPr lang="ru-RU" sz="1600" dirty="0"/>
              <a:t> </a:t>
            </a:r>
            <a:r>
              <a:rPr lang="ru-RU" sz="1600" dirty="0" err="1"/>
              <a:t>лісового</a:t>
            </a:r>
            <a:r>
              <a:rPr lang="ru-RU" sz="1600" dirty="0"/>
              <a:t> та </a:t>
            </a:r>
            <a:r>
              <a:rPr lang="ru-RU" sz="1600" dirty="0" err="1"/>
              <a:t>сільського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</a:t>
            </a:r>
            <a:r>
              <a:rPr lang="ru-RU" sz="1600" dirty="0"/>
              <a:t>. </a:t>
            </a:r>
            <a:r>
              <a:rPr lang="ru-RU" sz="1600" dirty="0" err="1"/>
              <a:t>Кількість</a:t>
            </a:r>
            <a:r>
              <a:rPr lang="ru-RU" sz="1600" dirty="0"/>
              <a:t> </a:t>
            </a:r>
            <a:r>
              <a:rPr lang="ru-RU" sz="1600" dirty="0" err="1"/>
              <a:t>штатних</a:t>
            </a:r>
            <a:r>
              <a:rPr lang="ru-RU" sz="1600" dirty="0"/>
              <a:t> </a:t>
            </a:r>
            <a:r>
              <a:rPr lang="ru-RU" sz="1600" dirty="0" err="1"/>
              <a:t>одиниць</a:t>
            </a:r>
            <a:r>
              <a:rPr lang="ru-RU" sz="1600" dirty="0"/>
              <a:t> </a:t>
            </a:r>
            <a:r>
              <a:rPr lang="ru-RU" sz="1600" dirty="0" err="1"/>
              <a:t>визначається</a:t>
            </a:r>
            <a:r>
              <a:rPr lang="ru-RU" sz="1600" dirty="0"/>
              <a:t> </a:t>
            </a:r>
            <a:r>
              <a:rPr lang="ru-RU" sz="1600" dirty="0" err="1"/>
              <a:t>прибутковістю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та </a:t>
            </a:r>
            <a:r>
              <a:rPr lang="ru-RU" sz="1600" dirty="0" err="1"/>
              <a:t>базується</a:t>
            </a:r>
            <a:r>
              <a:rPr lang="ru-RU" sz="1600" dirty="0"/>
              <a:t> на </a:t>
            </a:r>
            <a:r>
              <a:rPr lang="ru-RU" sz="1600" dirty="0" err="1"/>
              <a:t>самоокупності</a:t>
            </a:r>
            <a:r>
              <a:rPr lang="ru-RU" sz="1600" dirty="0"/>
              <a:t>, </a:t>
            </a:r>
            <a:r>
              <a:rPr lang="ru-RU" sz="1600" dirty="0" err="1"/>
              <a:t>але</a:t>
            </a:r>
            <a:r>
              <a:rPr lang="ru-RU" sz="1600" dirty="0"/>
              <a:t> не </a:t>
            </a:r>
            <a:r>
              <a:rPr lang="ru-RU" sz="1600" dirty="0" err="1"/>
              <a:t>менш</a:t>
            </a:r>
            <a:r>
              <a:rPr lang="ru-RU" sz="1600" dirty="0"/>
              <a:t> </a:t>
            </a:r>
            <a:r>
              <a:rPr lang="ru-RU" sz="1600" dirty="0" err="1"/>
              <a:t>ніж</a:t>
            </a:r>
            <a:r>
              <a:rPr lang="ru-RU" sz="1600" dirty="0"/>
              <a:t> </a:t>
            </a:r>
            <a:r>
              <a:rPr lang="ru-RU" sz="1600" dirty="0" err="1"/>
              <a:t>визначено</a:t>
            </a:r>
            <a:r>
              <a:rPr lang="ru-RU" sz="1600" dirty="0"/>
              <a:t> ст. 29 ЗУ «Про </a:t>
            </a:r>
            <a:r>
              <a:rPr lang="ru-RU" sz="1600" dirty="0" err="1"/>
              <a:t>мисливське</a:t>
            </a:r>
            <a:r>
              <a:rPr lang="ru-RU" sz="1600" dirty="0"/>
              <a:t> </a:t>
            </a:r>
            <a:r>
              <a:rPr lang="ru-RU" sz="1600" dirty="0" err="1"/>
              <a:t>господарство</a:t>
            </a:r>
            <a:r>
              <a:rPr lang="ru-RU" sz="1600" dirty="0"/>
              <a:t> та </a:t>
            </a:r>
            <a:r>
              <a:rPr lang="ru-RU" sz="1600" dirty="0" err="1"/>
              <a:t>полювання</a:t>
            </a:r>
            <a:r>
              <a:rPr lang="ru-RU" sz="1600" dirty="0"/>
              <a:t>».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Авторський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</a:t>
            </a:r>
            <a:r>
              <a:rPr lang="ru-RU" dirty="0" err="1"/>
              <a:t>контролює</a:t>
            </a:r>
            <a:r>
              <a:rPr lang="ru-RU" dirty="0"/>
              <a:t>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Проекту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планово-картографічним</a:t>
            </a:r>
            <a:r>
              <a:rPr lang="ru-RU" dirty="0"/>
              <a:t> </a:t>
            </a:r>
            <a:r>
              <a:rPr lang="ru-RU" dirty="0" err="1"/>
              <a:t>матеріалам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робочій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. </a:t>
            </a:r>
            <a:r>
              <a:rPr lang="ru-RU" dirty="0" err="1"/>
              <a:t>Авторський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: </a:t>
            </a:r>
          </a:p>
          <a:p>
            <a:r>
              <a:rPr lang="ru-RU" dirty="0"/>
              <a:t>–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інструктивних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користувачами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запланованих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експлуатаційних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правильність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полювань</a:t>
            </a:r>
            <a:r>
              <a:rPr lang="ru-RU" dirty="0"/>
              <a:t>, </a:t>
            </a:r>
            <a:r>
              <a:rPr lang="ru-RU" dirty="0" err="1"/>
              <a:t>винесення</a:t>
            </a:r>
            <a:r>
              <a:rPr lang="ru-RU" dirty="0"/>
              <a:t> в натуру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експлуатаційних</a:t>
            </a:r>
            <a:r>
              <a:rPr lang="ru-RU" dirty="0"/>
              <a:t> та </a:t>
            </a:r>
            <a:r>
              <a:rPr lang="ru-RU" dirty="0" err="1"/>
              <a:t>відтворювальних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контрольний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та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проектної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фактичної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лімітуючих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щорічної</a:t>
            </a:r>
            <a:r>
              <a:rPr lang="ru-RU" dirty="0"/>
              <a:t> </a:t>
            </a:r>
            <a:r>
              <a:rPr lang="ru-RU" dirty="0" err="1"/>
              <a:t>підгодівлі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. </a:t>
            </a:r>
          </a:p>
          <a:p>
            <a:r>
              <a:rPr lang="ru-RU" dirty="0" err="1"/>
              <a:t>Авторський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проектна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через 5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та не </a:t>
            </a:r>
            <a:r>
              <a:rPr lang="ru-RU" dirty="0" err="1"/>
              <a:t>менше</a:t>
            </a:r>
            <a:r>
              <a:rPr lang="ru-RU" dirty="0"/>
              <a:t> 2-х </a:t>
            </a:r>
            <a:r>
              <a:rPr lang="ru-RU" dirty="0" err="1"/>
              <a:t>разів</a:t>
            </a:r>
            <a:r>
              <a:rPr lang="ru-RU" dirty="0"/>
              <a:t> за </a:t>
            </a:r>
            <a:r>
              <a:rPr lang="ru-RU" dirty="0" err="1"/>
              <a:t>ревізійний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ОРГАНІЗАЦІЯ ВЕДЕННЯ МИСЛИВСЬКОГО ГОСПОДАРСТВА ТА КОРИСТУВАННЯ МИСЛИВСЬКИМИ УГІДДЯМИ </a:t>
            </a:r>
          </a:p>
          <a:p>
            <a:r>
              <a:rPr lang="ru-RU" b="1" i="1" dirty="0"/>
              <a:t>Мета: </a:t>
            </a:r>
            <a:r>
              <a:rPr lang="ru-RU" b="1" i="1" dirty="0" err="1"/>
              <a:t>ознайомитися</a:t>
            </a:r>
            <a:r>
              <a:rPr lang="ru-RU" b="1" i="1" dirty="0"/>
              <a:t> </a:t>
            </a:r>
            <a:r>
              <a:rPr lang="ru-RU" b="1" i="1" dirty="0" err="1"/>
              <a:t>із</a:t>
            </a:r>
            <a:r>
              <a:rPr lang="ru-RU" b="1" i="1" dirty="0"/>
              <a:t> </a:t>
            </a:r>
            <a:r>
              <a:rPr lang="ru-RU" b="1" i="1" dirty="0" err="1"/>
              <a:t>нормативно-правовими</a:t>
            </a:r>
            <a:r>
              <a:rPr lang="ru-RU" b="1" i="1" dirty="0"/>
              <a:t> актами </a:t>
            </a:r>
            <a:r>
              <a:rPr lang="ru-RU" b="1" i="1" dirty="0" err="1"/>
              <a:t>ведення</a:t>
            </a:r>
            <a:r>
              <a:rPr lang="ru-RU" b="1" i="1" dirty="0"/>
              <a:t> </a:t>
            </a:r>
            <a:r>
              <a:rPr lang="ru-RU" b="1" i="1" dirty="0" err="1"/>
              <a:t>мисливського</a:t>
            </a:r>
            <a:r>
              <a:rPr lang="ru-RU" b="1" i="1" dirty="0"/>
              <a:t> </a:t>
            </a:r>
            <a:r>
              <a:rPr lang="ru-RU" b="1" i="1" dirty="0" err="1"/>
              <a:t>господарства</a:t>
            </a:r>
            <a:r>
              <a:rPr lang="ru-RU" b="1" i="1" dirty="0"/>
              <a:t> та </a:t>
            </a:r>
            <a:r>
              <a:rPr lang="ru-RU" b="1" i="1" dirty="0" err="1"/>
              <a:t>користування</a:t>
            </a:r>
            <a:r>
              <a:rPr lang="ru-RU" b="1" i="1" dirty="0"/>
              <a:t> </a:t>
            </a:r>
            <a:r>
              <a:rPr lang="ru-RU" b="1" i="1" dirty="0" err="1"/>
              <a:t>мисливськими</a:t>
            </a:r>
            <a:r>
              <a:rPr lang="ru-RU" b="1" i="1" dirty="0"/>
              <a:t> </a:t>
            </a:r>
            <a:r>
              <a:rPr lang="ru-RU" b="1" i="1" dirty="0" err="1"/>
              <a:t>угіддями</a:t>
            </a:r>
            <a:r>
              <a:rPr lang="ru-RU" b="1" i="1" dirty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2256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користувачами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Не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тваринами</a:t>
            </a:r>
            <a:r>
              <a:rPr lang="ru-RU" dirty="0"/>
              <a:t> та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без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у </a:t>
            </a:r>
            <a:r>
              <a:rPr lang="ru-RU" dirty="0" err="1"/>
              <a:t>встановленому</a:t>
            </a:r>
            <a:r>
              <a:rPr lang="ru-RU" dirty="0"/>
              <a:t> Законом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мисливське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та </a:t>
            </a:r>
            <a:r>
              <a:rPr lang="ru-RU" dirty="0" err="1"/>
              <a:t>полювання</a:t>
            </a:r>
            <a:r>
              <a:rPr lang="ru-RU" dirty="0"/>
              <a:t>». </a:t>
            </a:r>
          </a:p>
          <a:p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укладається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та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користувачами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</a:p>
          <a:p>
            <a:r>
              <a:rPr lang="ru-RU" dirty="0"/>
              <a:t>Форма договору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та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за </a:t>
            </a:r>
            <a:r>
              <a:rPr lang="ru-RU" dirty="0" err="1"/>
              <a:t>погодженням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природного </a:t>
            </a:r>
            <a:r>
              <a:rPr lang="ru-RU" dirty="0" err="1"/>
              <a:t>середовища</a:t>
            </a:r>
            <a:r>
              <a:rPr lang="ru-RU" dirty="0"/>
              <a:t>. </a:t>
            </a:r>
          </a:p>
          <a:p>
            <a:r>
              <a:rPr lang="ru-RU" dirty="0"/>
              <a:t>Для потреб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у </a:t>
            </a:r>
            <a:r>
              <a:rPr lang="ru-RU" dirty="0" err="1"/>
              <a:t>встановленому</a:t>
            </a:r>
            <a:r>
              <a:rPr lang="ru-RU" dirty="0"/>
              <a:t> порядку,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, </a:t>
            </a:r>
            <a:r>
              <a:rPr lang="ru-RU" dirty="0" err="1"/>
              <a:t>будувати</a:t>
            </a:r>
            <a:r>
              <a:rPr lang="ru-RU" dirty="0"/>
              <a:t> на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угіддях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будівлі</a:t>
            </a:r>
            <a:r>
              <a:rPr lang="ru-RU" dirty="0"/>
              <a:t> та </a:t>
            </a:r>
            <a:r>
              <a:rPr lang="ru-RU" dirty="0" err="1"/>
              <a:t>біотехнічні</a:t>
            </a:r>
            <a:r>
              <a:rPr lang="ru-RU" dirty="0"/>
              <a:t> </a:t>
            </a:r>
            <a:r>
              <a:rPr lang="ru-RU" dirty="0" err="1"/>
              <a:t>споруди</a:t>
            </a:r>
            <a:r>
              <a:rPr lang="ru-RU" dirty="0"/>
              <a:t>, </a:t>
            </a:r>
            <a:r>
              <a:rPr lang="ru-RU" dirty="0" err="1"/>
              <a:t>вирощувати</a:t>
            </a:r>
            <a:r>
              <a:rPr lang="ru-RU" dirty="0"/>
              <a:t> </a:t>
            </a:r>
            <a:r>
              <a:rPr lang="ru-RU" dirty="0" err="1"/>
              <a:t>кормові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захисні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,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штучне</a:t>
            </a:r>
            <a:r>
              <a:rPr lang="ru-RU" dirty="0"/>
              <a:t> </a:t>
            </a:r>
            <a:r>
              <a:rPr lang="ru-RU" dirty="0" err="1"/>
              <a:t>обводнення</a:t>
            </a:r>
            <a:r>
              <a:rPr lang="ru-RU" dirty="0"/>
              <a:t>,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заходи,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веденням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суперечать</a:t>
            </a:r>
            <a:r>
              <a:rPr lang="ru-RU" dirty="0"/>
              <a:t> </a:t>
            </a:r>
            <a:r>
              <a:rPr lang="ru-RU" dirty="0" err="1"/>
              <a:t>законодавству</a:t>
            </a:r>
            <a:r>
              <a:rPr lang="ru-RU" dirty="0"/>
              <a:t> та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</a:p>
          <a:p>
            <a:r>
              <a:rPr lang="ru-RU" dirty="0"/>
              <a:t>1.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лекційний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 та </a:t>
            </a:r>
            <a:r>
              <a:rPr lang="ru-RU" dirty="0" err="1"/>
              <a:t>літературні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</a:p>
          <a:p>
            <a:r>
              <a:rPr lang="ru-RU" dirty="0"/>
              <a:t>2.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засади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на </a:t>
            </a:r>
            <a:r>
              <a:rPr lang="ru-RU" dirty="0" err="1"/>
              <a:t>функціональні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 </a:t>
            </a:r>
          </a:p>
          <a:p>
            <a:r>
              <a:rPr lang="ru-RU" dirty="0"/>
              <a:t>3.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господарсько-технічний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</a:p>
          <a:p>
            <a:r>
              <a:rPr lang="ru-RU" dirty="0" err="1"/>
              <a:t>України</a:t>
            </a:r>
            <a:r>
              <a:rPr lang="ru-RU" dirty="0"/>
              <a:t> (нанести </a:t>
            </a:r>
            <a:r>
              <a:rPr lang="ru-RU" dirty="0" err="1"/>
              <a:t>результати</a:t>
            </a:r>
            <a:r>
              <a:rPr lang="ru-RU" dirty="0"/>
              <a:t> на </a:t>
            </a:r>
            <a:r>
              <a:rPr lang="ru-RU" dirty="0" err="1"/>
              <a:t>контурну</a:t>
            </a:r>
            <a:r>
              <a:rPr lang="ru-RU" dirty="0"/>
              <a:t> карту </a:t>
            </a:r>
            <a:r>
              <a:rPr lang="ru-RU" dirty="0" err="1"/>
              <a:t>України</a:t>
            </a:r>
            <a:r>
              <a:rPr lang="ru-RU" dirty="0"/>
              <a:t>). </a:t>
            </a:r>
          </a:p>
          <a:p>
            <a:r>
              <a:rPr lang="ru-RU" dirty="0"/>
              <a:t>4.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схематичний</a:t>
            </a:r>
            <a:r>
              <a:rPr lang="ru-RU" dirty="0"/>
              <a:t> план </a:t>
            </a:r>
            <a:r>
              <a:rPr lang="ru-RU" dirty="0" err="1"/>
              <a:t>території</a:t>
            </a:r>
            <a:r>
              <a:rPr lang="ru-RU" dirty="0"/>
              <a:t>. </a:t>
            </a:r>
          </a:p>
          <a:p>
            <a:r>
              <a:rPr lang="ru-RU" dirty="0"/>
              <a:t>5.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висновки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ХАРАКТЕРИСТИКА МИСЛИВСЬКИХ УГІДЬ УКРАЇНИ </a:t>
            </a:r>
          </a:p>
          <a:p>
            <a:r>
              <a:rPr lang="ru-RU" b="1" i="1" dirty="0"/>
              <a:t>Мета: </a:t>
            </a:r>
            <a:r>
              <a:rPr lang="ru-RU" b="1" i="1" dirty="0" err="1"/>
              <a:t>засвоїти</a:t>
            </a:r>
            <a:r>
              <a:rPr lang="ru-RU" b="1" i="1" dirty="0"/>
              <a:t> </a:t>
            </a: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поняття</a:t>
            </a:r>
            <a:r>
              <a:rPr lang="ru-RU" b="1" i="1" dirty="0"/>
              <a:t> </a:t>
            </a:r>
            <a:r>
              <a:rPr lang="ru-RU" b="1" i="1" dirty="0" err="1"/>
              <a:t>щодо</a:t>
            </a:r>
            <a:r>
              <a:rPr lang="ru-RU" b="1" i="1" dirty="0"/>
              <a:t> </a:t>
            </a:r>
            <a:r>
              <a:rPr lang="ru-RU" b="1" i="1" dirty="0" err="1"/>
              <a:t>організаційно-методологічних</a:t>
            </a:r>
            <a:r>
              <a:rPr lang="ru-RU" b="1" i="1" dirty="0"/>
              <a:t> засад </a:t>
            </a:r>
            <a:r>
              <a:rPr lang="ru-RU" b="1" i="1" dirty="0" err="1"/>
              <a:t>інвентаризації</a:t>
            </a:r>
            <a:r>
              <a:rPr lang="ru-RU" b="1" i="1" dirty="0"/>
              <a:t>, </a:t>
            </a:r>
            <a:r>
              <a:rPr lang="ru-RU" b="1" i="1" dirty="0" err="1"/>
              <a:t>типології</a:t>
            </a:r>
            <a:r>
              <a:rPr lang="ru-RU" b="1" i="1" dirty="0"/>
              <a:t> та </a:t>
            </a:r>
            <a:r>
              <a:rPr lang="ru-RU" b="1" i="1" dirty="0" err="1"/>
              <a:t>бонітування</a:t>
            </a:r>
            <a:r>
              <a:rPr lang="ru-RU" b="1" i="1" dirty="0"/>
              <a:t> </a:t>
            </a:r>
            <a:r>
              <a:rPr lang="ru-RU" b="1" i="1" dirty="0" err="1"/>
              <a:t>мисливських</a:t>
            </a:r>
            <a:r>
              <a:rPr lang="ru-RU" b="1" i="1" dirty="0"/>
              <a:t> </a:t>
            </a:r>
            <a:r>
              <a:rPr lang="ru-RU" b="1" i="1" dirty="0" err="1"/>
              <a:t>угідь</a:t>
            </a:r>
            <a:r>
              <a:rPr lang="ru-RU" b="1" i="1" dirty="0"/>
              <a:t>, а </a:t>
            </a:r>
            <a:r>
              <a:rPr lang="ru-RU" b="1" i="1" dirty="0" err="1"/>
              <a:t>також</a:t>
            </a:r>
            <a:r>
              <a:rPr lang="ru-RU" b="1" i="1" dirty="0"/>
              <a:t> </a:t>
            </a:r>
            <a:r>
              <a:rPr lang="ru-RU" b="1" i="1" dirty="0" err="1"/>
              <a:t>визначити</a:t>
            </a:r>
            <a:r>
              <a:rPr lang="ru-RU" b="1" i="1" dirty="0"/>
              <a:t> </a:t>
            </a:r>
            <a:r>
              <a:rPr lang="ru-RU" b="1" i="1" dirty="0" err="1"/>
              <a:t>особливості</a:t>
            </a:r>
            <a:r>
              <a:rPr lang="ru-RU" b="1" i="1" dirty="0"/>
              <a:t> </a:t>
            </a:r>
            <a:r>
              <a:rPr lang="ru-RU" b="1" i="1" dirty="0" err="1"/>
              <a:t>мисливських</a:t>
            </a:r>
            <a:r>
              <a:rPr lang="ru-RU" b="1" i="1" dirty="0"/>
              <a:t> </a:t>
            </a:r>
            <a:r>
              <a:rPr lang="ru-RU" b="1" i="1" dirty="0" err="1"/>
              <a:t>угідь</a:t>
            </a:r>
            <a:r>
              <a:rPr lang="ru-RU" b="1" i="1" dirty="0"/>
              <a:t> </a:t>
            </a:r>
            <a:r>
              <a:rPr lang="ru-RU" b="1" i="1" dirty="0" err="1"/>
              <a:t>певних</a:t>
            </a:r>
            <a:r>
              <a:rPr lang="ru-RU" b="1" i="1" dirty="0"/>
              <a:t> </a:t>
            </a:r>
            <a:r>
              <a:rPr lang="ru-RU" b="1" i="1" dirty="0" err="1"/>
              <a:t>природних</a:t>
            </a:r>
            <a:r>
              <a:rPr lang="ru-RU" b="1" i="1" dirty="0"/>
              <a:t> зон </a:t>
            </a:r>
            <a:r>
              <a:rPr lang="ru-RU" b="1" i="1" dirty="0" err="1"/>
              <a:t>України</a:t>
            </a:r>
            <a:r>
              <a:rPr lang="ru-RU" b="1" i="1" dirty="0"/>
              <a:t>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348800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До </a:t>
            </a:r>
            <a:r>
              <a:rPr lang="ru-RU" sz="1600" dirty="0" err="1"/>
              <a:t>ведення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</a:t>
            </a:r>
            <a:r>
              <a:rPr lang="ru-RU" sz="1600" dirty="0" err="1"/>
              <a:t>необхідний</a:t>
            </a:r>
            <a:r>
              <a:rPr lang="ru-RU" sz="1600" dirty="0"/>
              <a:t> </a:t>
            </a:r>
            <a:r>
              <a:rPr lang="ru-RU" sz="1600" dirty="0" err="1"/>
              <a:t>регіональний</a:t>
            </a:r>
            <a:r>
              <a:rPr lang="ru-RU" sz="1600" dirty="0"/>
              <a:t> </a:t>
            </a:r>
            <a:r>
              <a:rPr lang="ru-RU" sz="1600" dirty="0" err="1"/>
              <a:t>підхід</a:t>
            </a:r>
            <a:r>
              <a:rPr lang="ru-RU" sz="1600" dirty="0"/>
              <a:t>, </a:t>
            </a:r>
            <a:r>
              <a:rPr lang="ru-RU" sz="1600" dirty="0" err="1"/>
              <a:t>пов’язаний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широким спектром </a:t>
            </a:r>
            <a:r>
              <a:rPr lang="ru-RU" sz="1600" dirty="0" err="1"/>
              <a:t>природних</a:t>
            </a:r>
            <a:r>
              <a:rPr lang="ru-RU" sz="1600" dirty="0"/>
              <a:t> та </a:t>
            </a:r>
            <a:r>
              <a:rPr lang="ru-RU" sz="1600" dirty="0" err="1"/>
              <a:t>економічних</a:t>
            </a:r>
            <a:r>
              <a:rPr lang="ru-RU" sz="1600" dirty="0"/>
              <a:t> умов </a:t>
            </a:r>
            <a:r>
              <a:rPr lang="ru-RU" sz="1600" dirty="0" err="1"/>
              <a:t>різних</a:t>
            </a:r>
            <a:r>
              <a:rPr lang="ru-RU" sz="1600" dirty="0"/>
              <a:t> зон </a:t>
            </a:r>
            <a:r>
              <a:rPr lang="ru-RU" sz="1600" dirty="0" err="1"/>
              <a:t>України</a:t>
            </a:r>
            <a:r>
              <a:rPr lang="ru-RU" sz="1600" dirty="0"/>
              <a:t>. </a:t>
            </a:r>
            <a:r>
              <a:rPr lang="ru-RU" sz="1600" dirty="0" err="1"/>
              <a:t>Набір</a:t>
            </a:r>
            <a:r>
              <a:rPr lang="ru-RU" sz="1600" dirty="0"/>
              <a:t> </a:t>
            </a:r>
            <a:r>
              <a:rPr lang="ru-RU" sz="1600" dirty="0" err="1"/>
              <a:t>специфічних</a:t>
            </a:r>
            <a:r>
              <a:rPr lang="ru-RU" sz="1600" dirty="0"/>
              <a:t> </a:t>
            </a:r>
            <a:r>
              <a:rPr lang="ru-RU" sz="1600" dirty="0" err="1"/>
              <a:t>властивостей</a:t>
            </a:r>
            <a:r>
              <a:rPr lang="ru-RU" sz="1600" dirty="0"/>
              <a:t> </a:t>
            </a:r>
            <a:r>
              <a:rPr lang="ru-RU" sz="1600" dirty="0" err="1"/>
              <a:t>певної</a:t>
            </a:r>
            <a:r>
              <a:rPr lang="ru-RU" sz="1600" dirty="0"/>
              <a:t> </a:t>
            </a:r>
            <a:r>
              <a:rPr lang="ru-RU" sz="1600" dirty="0" err="1"/>
              <a:t>природної</a:t>
            </a:r>
            <a:r>
              <a:rPr lang="ru-RU" sz="1600" dirty="0"/>
              <a:t> </a:t>
            </a:r>
            <a:r>
              <a:rPr lang="ru-RU" sz="1600" dirty="0" err="1"/>
              <a:t>зони</a:t>
            </a:r>
            <a:r>
              <a:rPr lang="ru-RU" sz="1600" dirty="0"/>
              <a:t> </a:t>
            </a:r>
            <a:r>
              <a:rPr lang="ru-RU" sz="1600" dirty="0" err="1"/>
              <a:t>зумовлює</a:t>
            </a:r>
            <a:r>
              <a:rPr lang="ru-RU" sz="1600" dirty="0"/>
              <a:t> </a:t>
            </a:r>
            <a:r>
              <a:rPr lang="ru-RU" sz="1600" dirty="0" err="1"/>
              <a:t>напрям</a:t>
            </a:r>
            <a:r>
              <a:rPr lang="ru-RU" sz="1600" dirty="0"/>
              <a:t> </a:t>
            </a:r>
            <a:r>
              <a:rPr lang="ru-RU" sz="1600" dirty="0" err="1"/>
              <a:t>ведення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, </a:t>
            </a:r>
            <a:r>
              <a:rPr lang="ru-RU" sz="1600" dirty="0" err="1"/>
              <a:t>який</a:t>
            </a:r>
            <a:r>
              <a:rPr lang="ru-RU" sz="1600" dirty="0"/>
              <a:t> </a:t>
            </a:r>
            <a:r>
              <a:rPr lang="ru-RU" sz="1600" dirty="0" err="1"/>
              <a:t>визначається</a:t>
            </a:r>
            <a:r>
              <a:rPr lang="ru-RU" sz="1600" dirty="0"/>
              <a:t>: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переліком</a:t>
            </a:r>
            <a:r>
              <a:rPr lang="ru-RU" sz="1600" dirty="0"/>
              <a:t>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 </a:t>
            </a:r>
            <a:r>
              <a:rPr lang="ru-RU" sz="1600" dirty="0" err="1"/>
              <a:t>найбільш</a:t>
            </a:r>
            <a:r>
              <a:rPr lang="ru-RU" sz="1600" dirty="0"/>
              <a:t> </a:t>
            </a:r>
            <a:r>
              <a:rPr lang="ru-RU" sz="1600" dirty="0" err="1"/>
              <a:t>перспективних</a:t>
            </a:r>
            <a:r>
              <a:rPr lang="ru-RU" sz="1600" dirty="0"/>
              <a:t> для </a:t>
            </a:r>
            <a:r>
              <a:rPr lang="ru-RU" sz="1600" dirty="0" err="1"/>
              <a:t>ведення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переліком</a:t>
            </a:r>
            <a:r>
              <a:rPr lang="ru-RU" sz="1600" dirty="0"/>
              <a:t> </a:t>
            </a:r>
            <a:r>
              <a:rPr lang="ru-RU" sz="1600" dirty="0" err="1"/>
              <a:t>біотехнічних</a:t>
            </a:r>
            <a:r>
              <a:rPr lang="ru-RU" sz="1600" dirty="0"/>
              <a:t> </a:t>
            </a:r>
            <a:r>
              <a:rPr lang="ru-RU" sz="1600" dirty="0" err="1"/>
              <a:t>заходів</a:t>
            </a:r>
            <a:r>
              <a:rPr lang="ru-RU" sz="1600" dirty="0"/>
              <a:t>; </a:t>
            </a:r>
          </a:p>
          <a:p>
            <a:r>
              <a:rPr lang="ru-RU" sz="1600" dirty="0"/>
              <a:t>– методами </a:t>
            </a:r>
            <a:r>
              <a:rPr lang="ru-RU" sz="1600" dirty="0" err="1"/>
              <a:t>управління</a:t>
            </a:r>
            <a:r>
              <a:rPr lang="ru-RU" sz="1600" dirty="0"/>
              <a:t> </a:t>
            </a:r>
            <a:r>
              <a:rPr lang="ru-RU" sz="1600" dirty="0" err="1"/>
              <a:t>регіональними</a:t>
            </a:r>
            <a:r>
              <a:rPr lang="ru-RU" sz="1600" dirty="0"/>
              <a:t> </a:t>
            </a:r>
            <a:r>
              <a:rPr lang="ru-RU" sz="1600" dirty="0" err="1"/>
              <a:t>популяціями</a:t>
            </a:r>
            <a:r>
              <a:rPr lang="ru-RU" sz="1600" dirty="0"/>
              <a:t> </a:t>
            </a:r>
            <a:r>
              <a:rPr lang="ru-RU" sz="1600" dirty="0" err="1"/>
              <a:t>хижаків</a:t>
            </a:r>
            <a:r>
              <a:rPr lang="ru-RU" sz="1600" dirty="0"/>
              <a:t>; </a:t>
            </a:r>
          </a:p>
          <a:p>
            <a:r>
              <a:rPr lang="ru-RU" sz="1600" dirty="0"/>
              <a:t>– способами </a:t>
            </a:r>
            <a:r>
              <a:rPr lang="ru-RU" sz="1600" dirty="0" err="1"/>
              <a:t>полювання</a:t>
            </a:r>
            <a:r>
              <a:rPr lang="ru-RU" sz="1600" dirty="0"/>
              <a:t>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специфічними</a:t>
            </a:r>
            <a:r>
              <a:rPr lang="ru-RU" sz="1600" dirty="0"/>
              <a:t> перспективами </a:t>
            </a:r>
            <a:r>
              <a:rPr lang="ru-RU" sz="1600" dirty="0" err="1"/>
              <a:t>розвитку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. </a:t>
            </a:r>
          </a:p>
          <a:p>
            <a:r>
              <a:rPr lang="ru-RU" sz="1600" dirty="0"/>
              <a:t>За </a:t>
            </a:r>
            <a:r>
              <a:rPr lang="ru-RU" sz="1600" dirty="0" err="1"/>
              <a:t>сучасним</a:t>
            </a:r>
            <a:r>
              <a:rPr lang="ru-RU" sz="1600" dirty="0"/>
              <a:t> </a:t>
            </a:r>
            <a:r>
              <a:rPr lang="ru-RU" sz="1600" dirty="0" err="1"/>
              <a:t>лісомисливським</a:t>
            </a:r>
            <a:r>
              <a:rPr lang="ru-RU" sz="1600" dirty="0"/>
              <a:t> </a:t>
            </a:r>
            <a:r>
              <a:rPr lang="ru-RU" sz="1600" dirty="0" err="1"/>
              <a:t>районуванням</a:t>
            </a:r>
            <a:r>
              <a:rPr lang="ru-RU" sz="1600" dirty="0"/>
              <a:t> </a:t>
            </a:r>
            <a:r>
              <a:rPr lang="ru-RU" sz="1600" dirty="0" err="1"/>
              <a:t>угіддя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/>
              <a:t> </a:t>
            </a:r>
            <a:r>
              <a:rPr lang="ru-RU" sz="1600" dirty="0" err="1"/>
              <a:t>розташовані</a:t>
            </a:r>
            <a:r>
              <a:rPr lang="ru-RU" sz="1600" dirty="0"/>
              <a:t> в межах 5 </a:t>
            </a:r>
            <a:r>
              <a:rPr lang="ru-RU" sz="1600" dirty="0" err="1"/>
              <a:t>природних</a:t>
            </a:r>
            <a:r>
              <a:rPr lang="ru-RU" sz="1600" dirty="0"/>
              <a:t> зон: </a:t>
            </a:r>
            <a:r>
              <a:rPr lang="ru-RU" sz="1600" dirty="0" err="1"/>
              <a:t>Поліської</a:t>
            </a:r>
            <a:r>
              <a:rPr lang="ru-RU" sz="1600" dirty="0"/>
              <a:t>, </a:t>
            </a:r>
            <a:r>
              <a:rPr lang="ru-RU" sz="1600" dirty="0" err="1"/>
              <a:t>Правобережної</a:t>
            </a:r>
            <a:r>
              <a:rPr lang="ru-RU" sz="1600" dirty="0"/>
              <a:t> та </a:t>
            </a:r>
            <a:r>
              <a:rPr lang="ru-RU" sz="1600" dirty="0" err="1"/>
              <a:t>Лівобережної</a:t>
            </a:r>
            <a:r>
              <a:rPr lang="ru-RU" sz="1600" dirty="0"/>
              <a:t> </a:t>
            </a:r>
            <a:r>
              <a:rPr lang="ru-RU" sz="1600" dirty="0" err="1"/>
              <a:t>лісостепової</a:t>
            </a:r>
            <a:r>
              <a:rPr lang="ru-RU" sz="1600" dirty="0"/>
              <a:t>, </a:t>
            </a:r>
            <a:r>
              <a:rPr lang="ru-RU" sz="1600" dirty="0" err="1"/>
              <a:t>Північної</a:t>
            </a:r>
            <a:r>
              <a:rPr lang="ru-RU" sz="1600" dirty="0"/>
              <a:t> </a:t>
            </a:r>
            <a:r>
              <a:rPr lang="ru-RU" sz="1600" dirty="0" err="1"/>
              <a:t>та</a:t>
            </a:r>
            <a:r>
              <a:rPr lang="ru-RU" sz="1600" dirty="0"/>
              <a:t> </a:t>
            </a:r>
            <a:r>
              <a:rPr lang="ru-RU" sz="1600" dirty="0" err="1"/>
              <a:t>Південної</a:t>
            </a:r>
            <a:r>
              <a:rPr lang="ru-RU" sz="1600" dirty="0"/>
              <a:t> </a:t>
            </a:r>
            <a:r>
              <a:rPr lang="ru-RU" sz="1600" dirty="0" err="1"/>
              <a:t>степової</a:t>
            </a:r>
            <a:r>
              <a:rPr lang="ru-RU" sz="1600" dirty="0"/>
              <a:t>, </a:t>
            </a:r>
            <a:r>
              <a:rPr lang="ru-RU" sz="1600" dirty="0" err="1"/>
              <a:t>Карпатської</a:t>
            </a:r>
            <a:r>
              <a:rPr lang="ru-RU" sz="1600" dirty="0"/>
              <a:t>, </a:t>
            </a:r>
            <a:r>
              <a:rPr lang="ru-RU" sz="1600" dirty="0" err="1"/>
              <a:t>Кримської</a:t>
            </a:r>
            <a:r>
              <a:rPr lang="ru-RU" sz="1600" dirty="0"/>
              <a:t> </a:t>
            </a:r>
            <a:r>
              <a:rPr lang="ru-RU" sz="1600" dirty="0" err="1"/>
              <a:t>гірської</a:t>
            </a:r>
            <a:r>
              <a:rPr lang="ru-RU" sz="1600" dirty="0"/>
              <a:t>. </a:t>
            </a:r>
          </a:p>
          <a:p>
            <a:r>
              <a:rPr lang="ru-RU" sz="1600" dirty="0"/>
              <a:t>Одним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основних</a:t>
            </a:r>
            <a:r>
              <a:rPr lang="ru-RU" sz="1600" dirty="0"/>
              <a:t> </a:t>
            </a:r>
            <a:r>
              <a:rPr lang="ru-RU" sz="1600" dirty="0" err="1"/>
              <a:t>завдань</a:t>
            </a:r>
            <a:r>
              <a:rPr lang="ru-RU" sz="1600" dirty="0"/>
              <a:t> </a:t>
            </a:r>
            <a:r>
              <a:rPr lang="ru-RU" sz="1600" dirty="0" err="1"/>
              <a:t>упорядкування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</a:t>
            </a:r>
            <a:r>
              <a:rPr lang="ru-RU" sz="1600" dirty="0" err="1"/>
              <a:t>є</a:t>
            </a:r>
            <a:r>
              <a:rPr lang="ru-RU" sz="1600" dirty="0"/>
              <a:t> </a:t>
            </a:r>
            <a:r>
              <a:rPr lang="ru-RU" sz="1600" dirty="0" err="1"/>
              <a:t>інвентаризація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, </a:t>
            </a:r>
            <a:r>
              <a:rPr lang="ru-RU" sz="1600" dirty="0" err="1"/>
              <a:t>і</a:t>
            </a:r>
            <a:r>
              <a:rPr lang="ru-RU" sz="1600" dirty="0"/>
              <a:t> за </a:t>
            </a:r>
            <a:r>
              <a:rPr lang="ru-RU" sz="1600" dirty="0" err="1"/>
              <a:t>відомчими</a:t>
            </a:r>
            <a:r>
              <a:rPr lang="ru-RU" sz="1600" dirty="0"/>
              <a:t> </a:t>
            </a:r>
            <a:r>
              <a:rPr lang="ru-RU" sz="1600" dirty="0" err="1"/>
              <a:t>матеріалами</a:t>
            </a:r>
            <a:r>
              <a:rPr lang="ru-RU" sz="1600" dirty="0"/>
              <a:t>,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за</a:t>
            </a:r>
            <a:r>
              <a:rPr lang="ru-RU" sz="1600" dirty="0"/>
              <a:t> </a:t>
            </a:r>
            <a:r>
              <a:rPr lang="ru-RU" sz="1600" dirty="0" err="1"/>
              <a:t>даними</a:t>
            </a:r>
            <a:r>
              <a:rPr lang="ru-RU" sz="1600" dirty="0"/>
              <a:t> </a:t>
            </a:r>
            <a:r>
              <a:rPr lang="ru-RU" sz="1600" dirty="0" err="1"/>
              <a:t>польових</a:t>
            </a:r>
            <a:r>
              <a:rPr lang="ru-RU" sz="1600" dirty="0"/>
              <a:t> </a:t>
            </a:r>
            <a:r>
              <a:rPr lang="ru-RU" sz="1600" dirty="0" err="1"/>
              <a:t>обстежень</a:t>
            </a:r>
            <a:r>
              <a:rPr lang="ru-RU" sz="1600" dirty="0"/>
              <a:t>. Мета </a:t>
            </a:r>
            <a:r>
              <a:rPr lang="ru-RU" sz="1600" dirty="0" err="1"/>
              <a:t>інвентаризації</a:t>
            </a:r>
            <a:r>
              <a:rPr lang="ru-RU" sz="1600" dirty="0"/>
              <a:t> </a:t>
            </a:r>
            <a:r>
              <a:rPr lang="ru-RU" sz="1600" dirty="0" err="1"/>
              <a:t>полягає</a:t>
            </a:r>
            <a:r>
              <a:rPr lang="ru-RU" sz="1600" dirty="0"/>
              <a:t> у </a:t>
            </a:r>
            <a:r>
              <a:rPr lang="ru-RU" sz="1600" dirty="0" err="1"/>
              <a:t>визначенні</a:t>
            </a:r>
            <a:r>
              <a:rPr lang="ru-RU" sz="1600" dirty="0"/>
              <a:t> складу земельного, </a:t>
            </a:r>
            <a:r>
              <a:rPr lang="ru-RU" sz="1600" dirty="0" err="1"/>
              <a:t>лісового</a:t>
            </a:r>
            <a:r>
              <a:rPr lang="ru-RU" sz="1600" dirty="0"/>
              <a:t> та водно-болотного </a:t>
            </a:r>
            <a:r>
              <a:rPr lang="ru-RU" sz="1600" dirty="0" err="1"/>
              <a:t>фондів</a:t>
            </a:r>
            <a:r>
              <a:rPr lang="ru-RU" sz="1600" dirty="0"/>
              <a:t>, </a:t>
            </a:r>
            <a:r>
              <a:rPr lang="ru-RU" sz="1600" dirty="0" err="1"/>
              <a:t>складання</a:t>
            </a:r>
            <a:r>
              <a:rPr lang="ru-RU" sz="1600" dirty="0"/>
              <a:t> </a:t>
            </a:r>
            <a:r>
              <a:rPr lang="ru-RU" sz="1600" dirty="0" err="1"/>
              <a:t>розгорнутої</a:t>
            </a:r>
            <a:r>
              <a:rPr lang="ru-RU" sz="1600" dirty="0"/>
              <a:t> характеристики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за </a:t>
            </a:r>
            <a:r>
              <a:rPr lang="ru-RU" sz="1600" dirty="0" err="1"/>
              <a:t>всіма</a:t>
            </a:r>
            <a:r>
              <a:rPr lang="ru-RU" sz="1600" dirty="0"/>
              <a:t> </a:t>
            </a:r>
            <a:r>
              <a:rPr lang="ru-RU" sz="1600" dirty="0" err="1"/>
              <a:t>показниками</a:t>
            </a:r>
            <a:r>
              <a:rPr lang="ru-RU" sz="1600" dirty="0"/>
              <a:t>, </a:t>
            </a:r>
            <a:r>
              <a:rPr lang="ru-RU" sz="1600" dirty="0" err="1"/>
              <a:t>необхідним</a:t>
            </a:r>
            <a:r>
              <a:rPr lang="ru-RU" sz="1600" dirty="0"/>
              <a:t> для </a:t>
            </a:r>
            <a:r>
              <a:rPr lang="ru-RU" sz="1600" dirty="0" err="1"/>
              <a:t>розробки</a:t>
            </a:r>
            <a:r>
              <a:rPr lang="ru-RU" sz="1600" dirty="0"/>
              <a:t> Проекту </a:t>
            </a:r>
            <a:r>
              <a:rPr lang="ru-RU" sz="1600" dirty="0" err="1"/>
              <a:t>організації</a:t>
            </a:r>
            <a:r>
              <a:rPr lang="ru-RU" sz="1600" dirty="0"/>
              <a:t> та </a:t>
            </a:r>
            <a:r>
              <a:rPr lang="ru-RU" sz="1600" dirty="0" err="1"/>
              <a:t>розвитку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, яке </a:t>
            </a:r>
            <a:r>
              <a:rPr lang="ru-RU" sz="1600" dirty="0" err="1"/>
              <a:t>впорядковується</a:t>
            </a:r>
            <a:r>
              <a:rPr lang="ru-RU" sz="1600" dirty="0"/>
              <a:t>. </a:t>
            </a:r>
          </a:p>
          <a:p>
            <a:r>
              <a:rPr lang="ru-RU" sz="1600" dirty="0" err="1"/>
              <a:t>Інвентаризація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включає</a:t>
            </a:r>
            <a:r>
              <a:rPr lang="ru-RU" sz="1600" dirty="0"/>
              <a:t> </a:t>
            </a:r>
            <a:r>
              <a:rPr lang="ru-RU" sz="1600" dirty="0" err="1"/>
              <a:t>розробку</a:t>
            </a:r>
            <a:r>
              <a:rPr lang="ru-RU" sz="1600" dirty="0"/>
              <a:t> </a:t>
            </a:r>
            <a:r>
              <a:rPr lang="ru-RU" sz="1600" dirty="0" err="1"/>
              <a:t>типології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, </a:t>
            </a:r>
            <a:r>
              <a:rPr lang="ru-RU" sz="1600" dirty="0" err="1"/>
              <a:t>опис</a:t>
            </a:r>
            <a:r>
              <a:rPr lang="ru-RU" sz="1600" dirty="0"/>
              <a:t> </a:t>
            </a:r>
            <a:r>
              <a:rPr lang="ru-RU" sz="1600" dirty="0" err="1"/>
              <a:t>типів</a:t>
            </a:r>
            <a:r>
              <a:rPr lang="ru-RU" sz="1600" dirty="0"/>
              <a:t>,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площ</a:t>
            </a:r>
            <a:r>
              <a:rPr lang="ru-RU" sz="1600" dirty="0"/>
              <a:t>, </a:t>
            </a:r>
            <a:r>
              <a:rPr lang="ru-RU" sz="1600" dirty="0" err="1"/>
              <a:t>зайнятих</a:t>
            </a:r>
            <a:r>
              <a:rPr lang="ru-RU" sz="1600" dirty="0"/>
              <a:t> </a:t>
            </a:r>
            <a:r>
              <a:rPr lang="ru-RU" sz="1600" dirty="0" err="1"/>
              <a:t>кожним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них, та </a:t>
            </a:r>
            <a:r>
              <a:rPr lang="ru-RU" sz="1600" dirty="0" err="1"/>
              <a:t>встановлення</a:t>
            </a:r>
            <a:r>
              <a:rPr lang="ru-RU" sz="1600" dirty="0"/>
              <a:t> в </a:t>
            </a:r>
            <a:r>
              <a:rPr lang="ru-RU" sz="1600" dirty="0" err="1"/>
              <a:t>натурі</a:t>
            </a:r>
            <a:r>
              <a:rPr lang="ru-RU" sz="1600" dirty="0"/>
              <a:t> меж </a:t>
            </a:r>
            <a:r>
              <a:rPr lang="ru-RU" sz="1600" dirty="0" err="1"/>
              <a:t>типів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. </a:t>
            </a:r>
            <a:r>
              <a:rPr lang="ru-RU" sz="1600" dirty="0" err="1"/>
              <a:t>Дані</a:t>
            </a:r>
            <a:r>
              <a:rPr lang="ru-RU" sz="1600" dirty="0"/>
              <a:t> </a:t>
            </a:r>
            <a:r>
              <a:rPr lang="ru-RU" sz="1600" dirty="0" err="1"/>
              <a:t>інвентаризації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є</a:t>
            </a:r>
            <a:r>
              <a:rPr lang="ru-RU" sz="1600" dirty="0"/>
              <a:t> основою для </a:t>
            </a:r>
            <a:r>
              <a:rPr lang="ru-RU" sz="1600" dirty="0" err="1"/>
              <a:t>всіх</a:t>
            </a:r>
            <a:r>
              <a:rPr lang="ru-RU" sz="1600" dirty="0"/>
              <a:t> </a:t>
            </a:r>
            <a:r>
              <a:rPr lang="ru-RU" sz="1600" dirty="0" err="1"/>
              <a:t>мисливськогосподарських</a:t>
            </a:r>
            <a:r>
              <a:rPr lang="ru-RU" sz="1600" dirty="0"/>
              <a:t> </a:t>
            </a:r>
            <a:r>
              <a:rPr lang="ru-RU" sz="1600" dirty="0" err="1"/>
              <a:t>розрахунків</a:t>
            </a:r>
            <a:r>
              <a:rPr lang="ru-RU" sz="1600" dirty="0"/>
              <a:t> та </a:t>
            </a:r>
            <a:r>
              <a:rPr lang="ru-RU" sz="1600" dirty="0" err="1"/>
              <a:t>побудов</a:t>
            </a:r>
            <a:r>
              <a:rPr lang="ru-RU" sz="1600" dirty="0"/>
              <a:t>. </a:t>
            </a:r>
          </a:p>
          <a:p>
            <a:r>
              <a:rPr lang="ru-RU" sz="1600" dirty="0"/>
              <a:t>В основу </a:t>
            </a:r>
            <a:r>
              <a:rPr lang="ru-RU" sz="1600" dirty="0" err="1"/>
              <a:t>типології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покладено</a:t>
            </a:r>
            <a:r>
              <a:rPr lang="ru-RU" sz="1600" dirty="0"/>
              <a:t> </a:t>
            </a:r>
            <a:r>
              <a:rPr lang="ru-RU" sz="1600" dirty="0" err="1"/>
              <a:t>типи</a:t>
            </a:r>
            <a:r>
              <a:rPr lang="ru-RU" sz="1600" dirty="0"/>
              <a:t> </a:t>
            </a:r>
            <a:r>
              <a:rPr lang="ru-RU" sz="1600" dirty="0" err="1"/>
              <a:t>рослинних</a:t>
            </a:r>
            <a:r>
              <a:rPr lang="ru-RU" sz="1600" dirty="0"/>
              <a:t> </a:t>
            </a:r>
            <a:r>
              <a:rPr lang="ru-RU" sz="1600" dirty="0" err="1"/>
              <a:t>угрупувань</a:t>
            </a:r>
            <a:r>
              <a:rPr lang="ru-RU" sz="1600" dirty="0"/>
              <a:t>. За характером </a:t>
            </a:r>
            <a:r>
              <a:rPr lang="ru-RU" sz="1600" dirty="0" err="1"/>
              <a:t>рослинності</a:t>
            </a:r>
            <a:r>
              <a:rPr lang="ru-RU" sz="1600" dirty="0"/>
              <a:t> </a:t>
            </a:r>
            <a:r>
              <a:rPr lang="ru-RU" sz="1600" dirty="0" err="1"/>
              <a:t>визначають</a:t>
            </a:r>
            <a:r>
              <a:rPr lang="ru-RU" sz="1600" dirty="0"/>
              <a:t> </a:t>
            </a:r>
            <a:r>
              <a:rPr lang="ru-RU" sz="1600" dirty="0" err="1"/>
              <a:t>умови</a:t>
            </a:r>
            <a:r>
              <a:rPr lang="ru-RU" sz="1600" dirty="0"/>
              <a:t> </a:t>
            </a:r>
            <a:r>
              <a:rPr lang="ru-RU" sz="1600" dirty="0" err="1"/>
              <a:t>мешкання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, </a:t>
            </a:r>
            <a:r>
              <a:rPr lang="ru-RU" sz="1600" dirty="0" err="1"/>
              <a:t>можливість</a:t>
            </a:r>
            <a:r>
              <a:rPr lang="ru-RU" sz="1600" dirty="0"/>
              <a:t> </a:t>
            </a:r>
            <a:r>
              <a:rPr lang="ru-RU" sz="1600" dirty="0" err="1"/>
              <a:t>застосування</a:t>
            </a:r>
            <a:r>
              <a:rPr lang="ru-RU" sz="1600" dirty="0"/>
              <a:t> </a:t>
            </a:r>
            <a:r>
              <a:rPr lang="ru-RU" sz="1600" dirty="0" err="1"/>
              <a:t>певних</a:t>
            </a:r>
            <a:r>
              <a:rPr lang="ru-RU" sz="1600" dirty="0"/>
              <a:t> </a:t>
            </a:r>
            <a:r>
              <a:rPr lang="ru-RU" sz="1600" dirty="0" err="1"/>
              <a:t>способів</a:t>
            </a:r>
            <a:r>
              <a:rPr lang="ru-RU" sz="1600" dirty="0"/>
              <a:t> </a:t>
            </a:r>
            <a:r>
              <a:rPr lang="ru-RU" sz="1600" dirty="0" err="1"/>
              <a:t>полювання</a:t>
            </a:r>
            <a:r>
              <a:rPr lang="ru-RU" sz="1600" dirty="0"/>
              <a:t> на </a:t>
            </a:r>
            <a:r>
              <a:rPr lang="ru-RU" sz="1600" dirty="0" err="1"/>
              <a:t>території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Основною та </a:t>
            </a:r>
            <a:r>
              <a:rPr lang="ru-RU" sz="1600" dirty="0" err="1"/>
              <a:t>найменшою</a:t>
            </a:r>
            <a:r>
              <a:rPr lang="ru-RU" sz="1600" dirty="0"/>
              <a:t> </a:t>
            </a:r>
            <a:r>
              <a:rPr lang="ru-RU" sz="1600" dirty="0" err="1"/>
              <a:t>типологічною</a:t>
            </a:r>
            <a:r>
              <a:rPr lang="ru-RU" sz="1600" dirty="0"/>
              <a:t> </a:t>
            </a:r>
            <a:r>
              <a:rPr lang="ru-RU" sz="1600" dirty="0" err="1"/>
              <a:t>категорією</a:t>
            </a:r>
            <a:r>
              <a:rPr lang="ru-RU" sz="1600" dirty="0"/>
              <a:t> при </a:t>
            </a:r>
            <a:r>
              <a:rPr lang="ru-RU" sz="1600" dirty="0" err="1"/>
              <a:t>інвентаризації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є</a:t>
            </a:r>
            <a:r>
              <a:rPr lang="ru-RU" sz="1600" dirty="0"/>
              <a:t> тип. </a:t>
            </a:r>
            <a:r>
              <a:rPr lang="ru-RU" sz="1600" b="1" i="1" dirty="0"/>
              <a:t>Тип </a:t>
            </a:r>
            <a:r>
              <a:rPr lang="ru-RU" sz="1600" b="1" i="1" dirty="0" err="1"/>
              <a:t>угідь</a:t>
            </a:r>
            <a:r>
              <a:rPr lang="ru-RU" sz="1600" b="1" i="1" dirty="0"/>
              <a:t> – </a:t>
            </a:r>
            <a:r>
              <a:rPr lang="ru-RU" sz="1600" b="1" i="1" dirty="0" err="1"/>
              <a:t>це</a:t>
            </a:r>
            <a:r>
              <a:rPr lang="ru-RU" sz="1600" b="1" i="1" dirty="0"/>
              <a:t> </a:t>
            </a:r>
            <a:r>
              <a:rPr lang="ru-RU" sz="1600" b="1" i="1" dirty="0" err="1"/>
              <a:t>ділянки</a:t>
            </a:r>
            <a:r>
              <a:rPr lang="ru-RU" sz="1600" b="1" i="1" dirty="0"/>
              <a:t> </a:t>
            </a:r>
            <a:r>
              <a:rPr lang="ru-RU" sz="1600" b="1" i="1" dirty="0" err="1"/>
              <a:t>території</a:t>
            </a:r>
            <a:r>
              <a:rPr lang="ru-RU" sz="1600" b="1" i="1" dirty="0"/>
              <a:t> </a:t>
            </a:r>
            <a:r>
              <a:rPr lang="ru-RU" sz="1600" b="1" i="1" dirty="0" err="1"/>
              <a:t>з</a:t>
            </a:r>
            <a:r>
              <a:rPr lang="ru-RU" sz="1600" b="1" i="1" dirty="0"/>
              <a:t> </a:t>
            </a:r>
            <a:r>
              <a:rPr lang="ru-RU" sz="1600" b="1" i="1" dirty="0" err="1"/>
              <a:t>подібними</a:t>
            </a:r>
            <a:r>
              <a:rPr lang="ru-RU" sz="1600" b="1" i="1" dirty="0"/>
              <a:t> </a:t>
            </a:r>
            <a:r>
              <a:rPr lang="ru-RU" sz="1600" b="1" i="1" dirty="0" err="1"/>
              <a:t>умовами</a:t>
            </a:r>
            <a:r>
              <a:rPr lang="ru-RU" sz="1600" b="1" i="1" dirty="0"/>
              <a:t> </a:t>
            </a:r>
            <a:r>
              <a:rPr lang="ru-RU" sz="1600" b="1" i="1" dirty="0" err="1"/>
              <a:t>мешкання</a:t>
            </a:r>
            <a:r>
              <a:rPr lang="ru-RU" sz="1600" b="1" i="1" dirty="0"/>
              <a:t> </a:t>
            </a:r>
            <a:r>
              <a:rPr lang="ru-RU" sz="1600" b="1" i="1" dirty="0" err="1"/>
              <a:t>мисливських</a:t>
            </a:r>
            <a:r>
              <a:rPr lang="ru-RU" sz="1600" b="1" i="1" dirty="0"/>
              <a:t> </a:t>
            </a:r>
            <a:r>
              <a:rPr lang="ru-RU" sz="1600" b="1" i="1" dirty="0" err="1"/>
              <a:t>тварин</a:t>
            </a:r>
            <a:r>
              <a:rPr lang="ru-RU" sz="1600" b="1" i="1" dirty="0"/>
              <a:t>, </a:t>
            </a:r>
            <a:r>
              <a:rPr lang="ru-RU" sz="1600" b="1" i="1" dirty="0" err="1"/>
              <a:t>які</a:t>
            </a:r>
            <a:r>
              <a:rPr lang="ru-RU" sz="1600" b="1" i="1" dirty="0"/>
              <a:t> за </a:t>
            </a:r>
            <a:r>
              <a:rPr lang="ru-RU" sz="1600" b="1" i="1" dirty="0" err="1"/>
              <a:t>умови</a:t>
            </a:r>
            <a:r>
              <a:rPr lang="ru-RU" sz="1600" b="1" i="1" dirty="0"/>
              <a:t> </a:t>
            </a:r>
            <a:r>
              <a:rPr lang="ru-RU" sz="1600" b="1" i="1" dirty="0" err="1"/>
              <a:t>певного</a:t>
            </a:r>
            <a:r>
              <a:rPr lang="ru-RU" sz="1600" b="1" i="1" dirty="0"/>
              <a:t> </a:t>
            </a:r>
            <a:r>
              <a:rPr lang="ru-RU" sz="1600" b="1" i="1" dirty="0" err="1"/>
              <a:t>господарського</a:t>
            </a:r>
            <a:r>
              <a:rPr lang="ru-RU" sz="1600" b="1" i="1" dirty="0"/>
              <a:t> </a:t>
            </a:r>
            <a:r>
              <a:rPr lang="ru-RU" sz="1600" b="1" i="1" dirty="0" err="1"/>
              <a:t>використання</a:t>
            </a:r>
            <a:r>
              <a:rPr lang="ru-RU" sz="1600" b="1" i="1" dirty="0"/>
              <a:t> </a:t>
            </a:r>
            <a:r>
              <a:rPr lang="ru-RU" sz="1600" b="1" i="1" dirty="0" err="1"/>
              <a:t>мають</a:t>
            </a:r>
            <a:r>
              <a:rPr lang="ru-RU" sz="1600" b="1" i="1" dirty="0"/>
              <a:t> </a:t>
            </a:r>
            <a:r>
              <a:rPr lang="ru-RU" sz="1600" b="1" i="1" dirty="0" err="1"/>
              <a:t>однорідний</a:t>
            </a:r>
            <a:r>
              <a:rPr lang="ru-RU" sz="1600" b="1" i="1" dirty="0"/>
              <a:t> склад та </a:t>
            </a:r>
            <a:r>
              <a:rPr lang="ru-RU" sz="1600" b="1" i="1" dirty="0" err="1"/>
              <a:t>щільність</a:t>
            </a:r>
            <a:r>
              <a:rPr lang="ru-RU" sz="1600" b="1" i="1" dirty="0"/>
              <a:t> </a:t>
            </a:r>
            <a:r>
              <a:rPr lang="ru-RU" sz="1600" b="1" i="1" dirty="0" err="1"/>
              <a:t>тварин</a:t>
            </a:r>
            <a:r>
              <a:rPr lang="ru-RU" sz="1600" b="1" i="1" dirty="0"/>
              <a:t>, а </a:t>
            </a:r>
            <a:r>
              <a:rPr lang="ru-RU" sz="1600" b="1" i="1" dirty="0" err="1"/>
              <a:t>також</a:t>
            </a:r>
            <a:r>
              <a:rPr lang="ru-RU" sz="1600" b="1" i="1" dirty="0"/>
              <a:t> </a:t>
            </a:r>
            <a:r>
              <a:rPr lang="ru-RU" sz="1600" b="1" i="1" dirty="0" err="1"/>
              <a:t>вимагають</a:t>
            </a:r>
            <a:r>
              <a:rPr lang="ru-RU" sz="1600" b="1" i="1" dirty="0"/>
              <a:t> </a:t>
            </a:r>
            <a:r>
              <a:rPr lang="ru-RU" sz="1600" b="1" i="1" dirty="0" err="1"/>
              <a:t>однакових</a:t>
            </a:r>
            <a:r>
              <a:rPr lang="ru-RU" sz="1600" b="1" i="1" dirty="0"/>
              <a:t> </a:t>
            </a:r>
            <a:r>
              <a:rPr lang="ru-RU" sz="1600" b="1" i="1" dirty="0" err="1"/>
              <a:t>мисливсько-господарських</a:t>
            </a:r>
            <a:r>
              <a:rPr lang="ru-RU" sz="1600" b="1" i="1" dirty="0"/>
              <a:t> </a:t>
            </a:r>
            <a:r>
              <a:rPr lang="ru-RU" sz="1600" b="1" i="1" dirty="0" err="1"/>
              <a:t>заходів</a:t>
            </a:r>
            <a:r>
              <a:rPr lang="ru-RU" sz="1600" b="1" i="1" dirty="0"/>
              <a:t>. Тип </a:t>
            </a:r>
            <a:r>
              <a:rPr lang="ru-RU" sz="1600" b="1" i="1" dirty="0" err="1"/>
              <a:t>мисливських</a:t>
            </a:r>
            <a:r>
              <a:rPr lang="ru-RU" sz="1600" b="1" i="1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має</a:t>
            </a:r>
            <a:r>
              <a:rPr lang="ru-RU" sz="1600" dirty="0"/>
              <a:t> </a:t>
            </a:r>
            <a:r>
              <a:rPr lang="ru-RU" sz="1600" dirty="0" err="1"/>
              <a:t>дві</a:t>
            </a:r>
            <a:r>
              <a:rPr lang="ru-RU" sz="1600" dirty="0"/>
              <a:t>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ознаки</a:t>
            </a:r>
            <a:r>
              <a:rPr lang="ru-RU" sz="1600" dirty="0"/>
              <a:t>: </a:t>
            </a:r>
            <a:r>
              <a:rPr lang="ru-RU" sz="1600" dirty="0" err="1"/>
              <a:t>кормову</a:t>
            </a:r>
            <a:r>
              <a:rPr lang="ru-RU" sz="1600" dirty="0"/>
              <a:t> </a:t>
            </a:r>
            <a:r>
              <a:rPr lang="ru-RU" sz="1600" dirty="0" err="1"/>
              <a:t>продуктивність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ступінь</a:t>
            </a:r>
            <a:r>
              <a:rPr lang="ru-RU" sz="1600" dirty="0"/>
              <a:t> </a:t>
            </a:r>
            <a:r>
              <a:rPr lang="ru-RU" sz="1600" dirty="0" err="1"/>
              <a:t>захищеності</a:t>
            </a:r>
            <a:r>
              <a:rPr lang="ru-RU" sz="1600" dirty="0"/>
              <a:t> для </a:t>
            </a:r>
            <a:r>
              <a:rPr lang="ru-RU" sz="1600" dirty="0" err="1"/>
              <a:t>певного</a:t>
            </a:r>
            <a:r>
              <a:rPr lang="ru-RU" sz="1600" dirty="0"/>
              <a:t> виду </a:t>
            </a:r>
            <a:r>
              <a:rPr lang="ru-RU" sz="1600" dirty="0" err="1"/>
              <a:t>тварин</a:t>
            </a:r>
            <a:r>
              <a:rPr lang="ru-RU" sz="1600" dirty="0"/>
              <a:t>. </a:t>
            </a:r>
          </a:p>
          <a:p>
            <a:r>
              <a:rPr lang="ru-RU" sz="1600" dirty="0"/>
              <a:t>Другою </a:t>
            </a:r>
            <a:r>
              <a:rPr lang="ru-RU" sz="1600" dirty="0" err="1"/>
              <a:t>типологічною</a:t>
            </a:r>
            <a:r>
              <a:rPr lang="ru-RU" sz="1600" dirty="0"/>
              <a:t> </a:t>
            </a:r>
            <a:r>
              <a:rPr lang="ru-RU" sz="1600" dirty="0" err="1"/>
              <a:t>категорією</a:t>
            </a:r>
            <a:r>
              <a:rPr lang="ru-RU" sz="1600" dirty="0"/>
              <a:t> </a:t>
            </a:r>
            <a:r>
              <a:rPr lang="ru-RU" sz="1600" dirty="0" err="1"/>
              <a:t>є</a:t>
            </a:r>
            <a:r>
              <a:rPr lang="ru-RU" sz="1600" dirty="0"/>
              <a:t> </a:t>
            </a:r>
            <a:r>
              <a:rPr lang="ru-RU" sz="1600" dirty="0" err="1"/>
              <a:t>група</a:t>
            </a:r>
            <a:r>
              <a:rPr lang="ru-RU" sz="1600" dirty="0"/>
              <a:t> </a:t>
            </a:r>
            <a:r>
              <a:rPr lang="ru-RU" sz="1600" dirty="0" err="1"/>
              <a:t>типів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. </a:t>
            </a:r>
            <a:r>
              <a:rPr lang="ru-RU" sz="1600" dirty="0" err="1"/>
              <a:t>Групи</a:t>
            </a:r>
            <a:r>
              <a:rPr lang="ru-RU" sz="1600" dirty="0"/>
              <a:t> </a:t>
            </a:r>
            <a:r>
              <a:rPr lang="ru-RU" sz="1600" dirty="0" err="1"/>
              <a:t>типів</a:t>
            </a:r>
            <a:r>
              <a:rPr lang="ru-RU" sz="1600" dirty="0"/>
              <a:t> </a:t>
            </a:r>
            <a:r>
              <a:rPr lang="ru-RU" sz="1600" dirty="0" err="1"/>
              <a:t>об’єднуються</a:t>
            </a:r>
            <a:r>
              <a:rPr lang="ru-RU" sz="1600" dirty="0"/>
              <a:t> в </a:t>
            </a:r>
            <a:r>
              <a:rPr lang="ru-RU" sz="1600" dirty="0" err="1"/>
              <a:t>класи</a:t>
            </a:r>
            <a:r>
              <a:rPr lang="ru-RU" sz="1600" dirty="0"/>
              <a:t> (</a:t>
            </a:r>
            <a:r>
              <a:rPr lang="ru-RU" sz="1600" dirty="0" err="1"/>
              <a:t>листяні</a:t>
            </a:r>
            <a:r>
              <a:rPr lang="ru-RU" sz="1600" dirty="0"/>
              <a:t>, </a:t>
            </a:r>
            <a:r>
              <a:rPr lang="ru-RU" sz="1600" dirty="0" err="1"/>
              <a:t>хвойні</a:t>
            </a:r>
            <a:r>
              <a:rPr lang="ru-RU" sz="1600" dirty="0"/>
              <a:t> </a:t>
            </a:r>
            <a:r>
              <a:rPr lang="ru-RU" sz="1600" dirty="0" err="1"/>
              <a:t>ліси</a:t>
            </a:r>
            <a:r>
              <a:rPr lang="ru-RU" sz="1600" dirty="0"/>
              <a:t>), а </a:t>
            </a:r>
            <a:r>
              <a:rPr lang="ru-RU" sz="1600" dirty="0" err="1"/>
              <a:t>далі</a:t>
            </a:r>
            <a:r>
              <a:rPr lang="ru-RU" sz="1600" dirty="0"/>
              <a:t> – у </a:t>
            </a:r>
            <a:r>
              <a:rPr lang="ru-RU" sz="1600" dirty="0" err="1"/>
              <a:t>категорії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(</a:t>
            </a:r>
            <a:r>
              <a:rPr lang="ru-RU" sz="1600" dirty="0" err="1"/>
              <a:t>лісові</a:t>
            </a:r>
            <a:r>
              <a:rPr lang="ru-RU" sz="1600" dirty="0"/>
              <a:t>, </a:t>
            </a:r>
            <a:r>
              <a:rPr lang="ru-RU" sz="1600" dirty="0" err="1"/>
              <a:t>польові</a:t>
            </a:r>
            <a:r>
              <a:rPr lang="ru-RU" sz="1600" dirty="0"/>
              <a:t>, </a:t>
            </a:r>
            <a:r>
              <a:rPr lang="ru-RU" sz="1600" dirty="0" err="1"/>
              <a:t>водно-болотні</a:t>
            </a:r>
            <a:r>
              <a:rPr lang="ru-RU" sz="1600" dirty="0"/>
              <a:t>). </a:t>
            </a:r>
            <a:r>
              <a:rPr lang="ru-RU" sz="1600" dirty="0" err="1"/>
              <a:t>Іноді</a:t>
            </a:r>
            <a:r>
              <a:rPr lang="ru-RU" sz="1600" dirty="0"/>
              <a:t> </a:t>
            </a:r>
            <a:r>
              <a:rPr lang="ru-RU" sz="1600" dirty="0" err="1"/>
              <a:t>вводяться</a:t>
            </a:r>
            <a:r>
              <a:rPr lang="ru-RU" sz="1600" dirty="0"/>
              <a:t> </a:t>
            </a:r>
            <a:r>
              <a:rPr lang="ru-RU" sz="1600" dirty="0" err="1"/>
              <a:t>проміжні</a:t>
            </a:r>
            <a:r>
              <a:rPr lang="ru-RU" sz="1600" dirty="0"/>
              <a:t> </a:t>
            </a:r>
            <a:r>
              <a:rPr lang="ru-RU" sz="1600" dirty="0" err="1"/>
              <a:t>таксони</a:t>
            </a:r>
            <a:r>
              <a:rPr lang="ru-RU" sz="1600" dirty="0"/>
              <a:t> – </a:t>
            </a:r>
            <a:r>
              <a:rPr lang="ru-RU" sz="1600" dirty="0" err="1"/>
              <a:t>підтипи</a:t>
            </a:r>
            <a:r>
              <a:rPr lang="ru-RU" sz="1600" dirty="0"/>
              <a:t>, </a:t>
            </a:r>
            <a:r>
              <a:rPr lang="ru-RU" sz="1600" dirty="0" err="1"/>
              <a:t>підкласи</a:t>
            </a:r>
            <a:r>
              <a:rPr lang="ru-RU" sz="1600" dirty="0"/>
              <a:t>, </a:t>
            </a:r>
            <a:r>
              <a:rPr lang="ru-RU" sz="1600" dirty="0" err="1"/>
              <a:t>підкатегорії</a:t>
            </a:r>
            <a:r>
              <a:rPr lang="ru-RU" sz="1600" dirty="0"/>
              <a:t>. </a:t>
            </a:r>
          </a:p>
          <a:p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одиниці</a:t>
            </a:r>
            <a:r>
              <a:rPr lang="ru-RU" sz="1600" dirty="0"/>
              <a:t> </a:t>
            </a:r>
            <a:r>
              <a:rPr lang="ru-RU" sz="1600" dirty="0" err="1"/>
              <a:t>лісомисливського</a:t>
            </a:r>
            <a:r>
              <a:rPr lang="ru-RU" sz="1600" dirty="0"/>
              <a:t> </a:t>
            </a:r>
            <a:r>
              <a:rPr lang="ru-RU" sz="1600" dirty="0" err="1"/>
              <a:t>районування</a:t>
            </a:r>
            <a:r>
              <a:rPr lang="ru-RU" sz="1600" dirty="0"/>
              <a:t> та </a:t>
            </a:r>
            <a:r>
              <a:rPr lang="ru-RU" sz="1600" dirty="0" err="1"/>
              <a:t>класифікації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відбивають</a:t>
            </a:r>
            <a:r>
              <a:rPr lang="ru-RU" sz="1600" dirty="0"/>
              <a:t> влив </a:t>
            </a:r>
            <a:r>
              <a:rPr lang="ru-RU" sz="1600" dirty="0" err="1"/>
              <a:t>найважливіших</a:t>
            </a:r>
            <a:r>
              <a:rPr lang="ru-RU" sz="1600" dirty="0"/>
              <a:t> </a:t>
            </a:r>
            <a:r>
              <a:rPr lang="ru-RU" sz="1600" dirty="0" err="1"/>
              <a:t>екологічних</a:t>
            </a:r>
            <a:r>
              <a:rPr lang="ru-RU" sz="1600" dirty="0"/>
              <a:t> </a:t>
            </a:r>
            <a:r>
              <a:rPr lang="ru-RU" sz="1600" dirty="0" err="1"/>
              <a:t>факторів</a:t>
            </a:r>
            <a:r>
              <a:rPr lang="ru-RU" sz="1600" dirty="0"/>
              <a:t> на </a:t>
            </a:r>
            <a:r>
              <a:rPr lang="ru-RU" sz="1600" dirty="0" err="1"/>
              <a:t>поширення</a:t>
            </a:r>
            <a:r>
              <a:rPr lang="ru-RU" sz="1600" dirty="0"/>
              <a:t> </a:t>
            </a:r>
            <a:r>
              <a:rPr lang="ru-RU" sz="1600" dirty="0" err="1"/>
              <a:t>рослин</a:t>
            </a:r>
            <a:r>
              <a:rPr lang="ru-RU" sz="1600" dirty="0"/>
              <a:t> </a:t>
            </a:r>
            <a:r>
              <a:rPr lang="ru-RU" sz="1600" dirty="0" err="1"/>
              <a:t>й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. </a:t>
            </a:r>
            <a:r>
              <a:rPr lang="ru-RU" sz="1600" dirty="0" err="1"/>
              <a:t>Основними</a:t>
            </a:r>
            <a:r>
              <a:rPr lang="ru-RU" sz="1600" dirty="0"/>
              <a:t> </a:t>
            </a:r>
            <a:r>
              <a:rPr lang="ru-RU" sz="1600" dirty="0" err="1"/>
              <a:t>ознаками</a:t>
            </a:r>
            <a:r>
              <a:rPr lang="ru-RU" sz="1600" dirty="0"/>
              <a:t>, за </a:t>
            </a:r>
            <a:r>
              <a:rPr lang="ru-RU" sz="1600" dirty="0" err="1"/>
              <a:t>якими</a:t>
            </a:r>
            <a:r>
              <a:rPr lang="ru-RU" sz="1600" dirty="0"/>
              <a:t> </a:t>
            </a:r>
            <a:r>
              <a:rPr lang="ru-RU" sz="1600" dirty="0" err="1"/>
              <a:t>відрізняються</a:t>
            </a:r>
            <a:r>
              <a:rPr lang="ru-RU" sz="1600" dirty="0"/>
              <a:t> </a:t>
            </a:r>
            <a:r>
              <a:rPr lang="ru-RU" sz="1600" dirty="0" err="1"/>
              <a:t>типи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для </a:t>
            </a:r>
            <a:r>
              <a:rPr lang="ru-RU" sz="1600" dirty="0" err="1"/>
              <a:t>певного</a:t>
            </a:r>
            <a:r>
              <a:rPr lang="ru-RU" sz="1600" dirty="0"/>
              <a:t> виду, </a:t>
            </a:r>
            <a:r>
              <a:rPr lang="ru-RU" sz="1600" dirty="0" err="1"/>
              <a:t>є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місцезнаходження</a:t>
            </a:r>
            <a:r>
              <a:rPr lang="ru-RU" sz="1600" dirty="0"/>
              <a:t>, склад </a:t>
            </a:r>
            <a:r>
              <a:rPr lang="ru-RU" sz="1600" dirty="0" err="1"/>
              <a:t>рослинних</a:t>
            </a:r>
            <a:r>
              <a:rPr lang="ru-RU" sz="1600" dirty="0"/>
              <a:t> </a:t>
            </a:r>
            <a:r>
              <a:rPr lang="ru-RU" sz="1600" dirty="0" err="1"/>
              <a:t>угруповань</a:t>
            </a:r>
            <a:r>
              <a:rPr lang="ru-RU" sz="1600" dirty="0"/>
              <a:t>, </a:t>
            </a:r>
            <a:r>
              <a:rPr lang="ru-RU" sz="1600" dirty="0" err="1"/>
              <a:t>основне</a:t>
            </a:r>
            <a:r>
              <a:rPr lang="ru-RU" sz="1600" dirty="0"/>
              <a:t> </a:t>
            </a:r>
            <a:r>
              <a:rPr lang="ru-RU" sz="1600" dirty="0" err="1"/>
              <a:t>господарське</a:t>
            </a:r>
            <a:r>
              <a:rPr lang="ru-RU" sz="1600" dirty="0"/>
              <a:t> </a:t>
            </a:r>
            <a:r>
              <a:rPr lang="ru-RU" sz="1600" dirty="0" err="1"/>
              <a:t>призначення</a:t>
            </a:r>
            <a:r>
              <a:rPr lang="ru-RU" sz="1600" dirty="0"/>
              <a:t> та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території</a:t>
            </a:r>
            <a:r>
              <a:rPr lang="ru-RU" sz="1600" dirty="0"/>
              <a:t>, </a:t>
            </a:r>
            <a:r>
              <a:rPr lang="ru-RU" sz="1600" dirty="0" err="1"/>
              <a:t>вплив</a:t>
            </a:r>
            <a:r>
              <a:rPr lang="ru-RU" sz="1600" dirty="0"/>
              <a:t> </a:t>
            </a:r>
            <a:r>
              <a:rPr lang="ru-RU" sz="1600" dirty="0" err="1"/>
              <a:t>різноманітних</a:t>
            </a:r>
            <a:r>
              <a:rPr lang="ru-RU" sz="1600" dirty="0"/>
              <a:t> </a:t>
            </a:r>
            <a:r>
              <a:rPr lang="ru-RU" sz="1600" dirty="0" err="1"/>
              <a:t>чинників</a:t>
            </a:r>
            <a:r>
              <a:rPr lang="ru-RU" sz="1600" dirty="0"/>
              <a:t> на </a:t>
            </a:r>
            <a:r>
              <a:rPr lang="ru-RU" sz="1600" dirty="0" err="1"/>
              <a:t>біоценози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. </a:t>
            </a:r>
          </a:p>
          <a:p>
            <a:r>
              <a:rPr lang="ru-RU" sz="1600" dirty="0" err="1"/>
              <a:t>Залежно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розташування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в межах </a:t>
            </a:r>
            <a:r>
              <a:rPr lang="ru-RU" sz="1600" dirty="0" err="1"/>
              <a:t>певної</a:t>
            </a:r>
            <a:r>
              <a:rPr lang="ru-RU" sz="1600" dirty="0"/>
              <a:t> </a:t>
            </a:r>
            <a:r>
              <a:rPr lang="ru-RU" sz="1600" dirty="0" err="1"/>
              <a:t>лісомисливської</a:t>
            </a:r>
            <a:r>
              <a:rPr lang="ru-RU" sz="1600" dirty="0"/>
              <a:t> </a:t>
            </a:r>
            <a:r>
              <a:rPr lang="ru-RU" sz="1600" dirty="0" err="1"/>
              <a:t>зони</a:t>
            </a:r>
            <a:r>
              <a:rPr lang="ru-RU" sz="1600" dirty="0"/>
              <a:t> </a:t>
            </a:r>
            <a:r>
              <a:rPr lang="ru-RU" sz="1600" dirty="0" err="1"/>
              <a:t>типи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можуть</a:t>
            </a:r>
            <a:r>
              <a:rPr lang="ru-RU" sz="1600" dirty="0"/>
              <a:t> </a:t>
            </a:r>
            <a:r>
              <a:rPr lang="ru-RU" sz="1600" dirty="0" err="1"/>
              <a:t>мати</a:t>
            </a:r>
            <a:r>
              <a:rPr lang="ru-RU" sz="1600" dirty="0"/>
              <a:t> </a:t>
            </a:r>
            <a:r>
              <a:rPr lang="ru-RU" sz="1600" dirty="0" err="1"/>
              <a:t>більш</a:t>
            </a:r>
            <a:r>
              <a:rPr lang="ru-RU" sz="1600" dirty="0"/>
              <a:t> </a:t>
            </a:r>
            <a:r>
              <a:rPr lang="ru-RU" sz="1600" dirty="0" err="1"/>
              <a:t>дрібні</a:t>
            </a:r>
            <a:r>
              <a:rPr lang="ru-RU" sz="1600" dirty="0"/>
              <a:t> </a:t>
            </a:r>
            <a:r>
              <a:rPr lang="ru-RU" sz="1600" dirty="0" err="1"/>
              <a:t>таксономічні</a:t>
            </a:r>
            <a:r>
              <a:rPr lang="ru-RU" sz="1600" dirty="0"/>
              <a:t> </a:t>
            </a:r>
            <a:r>
              <a:rPr lang="ru-RU" sz="1600" dirty="0" err="1"/>
              <a:t>одиниці</a:t>
            </a:r>
            <a:r>
              <a:rPr lang="ru-RU" sz="1600" dirty="0"/>
              <a:t>, </a:t>
            </a:r>
            <a:r>
              <a:rPr lang="ru-RU" sz="1600" dirty="0" err="1"/>
              <a:t>зокрема</a:t>
            </a:r>
            <a:r>
              <a:rPr lang="ru-RU" sz="1600" dirty="0"/>
              <a:t> </a:t>
            </a:r>
            <a:r>
              <a:rPr lang="ru-RU" sz="1600" dirty="0" err="1"/>
              <a:t>підтипи</a:t>
            </a:r>
            <a:r>
              <a:rPr lang="ru-RU" sz="1600" dirty="0"/>
              <a:t> та </a:t>
            </a:r>
            <a:r>
              <a:rPr lang="ru-RU" sz="1600" dirty="0" err="1"/>
              <a:t>види</a:t>
            </a:r>
            <a:r>
              <a:rPr lang="ru-RU" sz="1600" dirty="0"/>
              <a:t>. </a:t>
            </a:r>
            <a:r>
              <a:rPr lang="ru-RU" sz="1600" dirty="0" err="1"/>
              <a:t>Однак</a:t>
            </a:r>
            <a:r>
              <a:rPr lang="ru-RU" sz="1600" dirty="0"/>
              <a:t> </a:t>
            </a:r>
            <a:r>
              <a:rPr lang="ru-RU" sz="1600" dirty="0" err="1"/>
              <a:t>типологія</a:t>
            </a:r>
            <a:r>
              <a:rPr lang="ru-RU" sz="1600" dirty="0"/>
              <a:t> повинна бути </a:t>
            </a:r>
            <a:r>
              <a:rPr lang="ru-RU" sz="1600" dirty="0" err="1"/>
              <a:t>господарчовиправданою</a:t>
            </a:r>
            <a:r>
              <a:rPr lang="ru-RU" sz="1600" dirty="0"/>
              <a:t> без </a:t>
            </a:r>
            <a:r>
              <a:rPr lang="ru-RU" sz="1600" dirty="0" err="1"/>
              <a:t>зайвої</a:t>
            </a:r>
            <a:r>
              <a:rPr lang="ru-RU" sz="1600" dirty="0"/>
              <a:t> </a:t>
            </a:r>
            <a:r>
              <a:rPr lang="ru-RU" sz="1600" dirty="0" err="1"/>
              <a:t>деталізації</a:t>
            </a:r>
            <a:r>
              <a:rPr lang="ru-RU" sz="1600" dirty="0"/>
              <a:t>. </a:t>
            </a:r>
            <a:r>
              <a:rPr lang="ru-RU" sz="1600" dirty="0" err="1"/>
              <a:t>Кормові</a:t>
            </a:r>
            <a:r>
              <a:rPr lang="ru-RU" sz="1600" dirty="0"/>
              <a:t> та </a:t>
            </a:r>
            <a:r>
              <a:rPr lang="ru-RU" sz="1600" dirty="0" err="1"/>
              <a:t>захисні</a:t>
            </a:r>
            <a:r>
              <a:rPr lang="ru-RU" sz="1600" dirty="0"/>
              <a:t> </a:t>
            </a:r>
            <a:r>
              <a:rPr lang="ru-RU" sz="1600" dirty="0" err="1"/>
              <a:t>властивості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оцінюють</a:t>
            </a:r>
            <a:r>
              <a:rPr lang="ru-RU" sz="1600" dirty="0"/>
              <a:t> у </a:t>
            </a:r>
            <a:r>
              <a:rPr lang="ru-RU" sz="1600" dirty="0" err="1"/>
              <a:t>найбільш</a:t>
            </a:r>
            <a:r>
              <a:rPr lang="ru-RU" sz="1600" dirty="0"/>
              <a:t> </a:t>
            </a:r>
            <a:r>
              <a:rPr lang="ru-RU" sz="1600" dirty="0" err="1"/>
              <a:t>критичний</a:t>
            </a:r>
            <a:r>
              <a:rPr lang="ru-RU" sz="1600" dirty="0"/>
              <a:t> для </a:t>
            </a:r>
            <a:r>
              <a:rPr lang="ru-RU" sz="1600" dirty="0" err="1"/>
              <a:t>дичини</a:t>
            </a:r>
            <a:r>
              <a:rPr lang="ru-RU" sz="1600" dirty="0"/>
              <a:t> </a:t>
            </a:r>
            <a:r>
              <a:rPr lang="ru-RU" sz="1600" dirty="0" err="1"/>
              <a:t>період</a:t>
            </a:r>
            <a:r>
              <a:rPr lang="ru-RU" sz="1600" dirty="0"/>
              <a:t>. </a:t>
            </a:r>
          </a:p>
          <a:p>
            <a:r>
              <a:rPr lang="ru-RU" sz="1600" dirty="0"/>
              <a:t>Для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площі</a:t>
            </a:r>
            <a:r>
              <a:rPr lang="ru-RU" sz="1600" dirty="0"/>
              <a:t> </a:t>
            </a:r>
            <a:r>
              <a:rPr lang="ru-RU" sz="1600" dirty="0" err="1"/>
              <a:t>типів</a:t>
            </a:r>
            <a:r>
              <a:rPr lang="ru-RU" sz="1600" dirty="0"/>
              <a:t>, </a:t>
            </a:r>
            <a:r>
              <a:rPr lang="ru-RU" sz="1600" dirty="0" err="1"/>
              <a:t>підтипів</a:t>
            </a:r>
            <a:r>
              <a:rPr lang="ru-RU" sz="1600" dirty="0"/>
              <a:t> та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використовуються</a:t>
            </a:r>
            <a:r>
              <a:rPr lang="ru-RU" sz="1600" dirty="0"/>
              <a:t> </a:t>
            </a:r>
            <a:r>
              <a:rPr lang="ru-RU" sz="1600" dirty="0" err="1"/>
              <a:t>таксаційні</a:t>
            </a:r>
            <a:r>
              <a:rPr lang="ru-RU" sz="1600" dirty="0"/>
              <a:t> </a:t>
            </a:r>
            <a:r>
              <a:rPr lang="ru-RU" sz="1600" dirty="0" err="1"/>
              <a:t>матеріали</a:t>
            </a:r>
            <a:r>
              <a:rPr lang="ru-RU" sz="1600" dirty="0"/>
              <a:t> </a:t>
            </a:r>
            <a:r>
              <a:rPr lang="ru-RU" sz="1600" dirty="0" err="1"/>
              <a:t>лісовпорядкування</a:t>
            </a:r>
            <a:r>
              <a:rPr lang="ru-RU" sz="1600" dirty="0"/>
              <a:t> </a:t>
            </a:r>
            <a:r>
              <a:rPr lang="ru-RU" sz="1600" dirty="0" err="1"/>
              <a:t>та</a:t>
            </a:r>
            <a:r>
              <a:rPr lang="ru-RU" sz="1600" dirty="0"/>
              <a:t> </a:t>
            </a:r>
            <a:r>
              <a:rPr lang="ru-RU" sz="1600" dirty="0" err="1"/>
              <a:t>матеріали</a:t>
            </a:r>
            <a:r>
              <a:rPr lang="ru-RU" sz="1600" dirty="0"/>
              <a:t> </a:t>
            </a:r>
            <a:r>
              <a:rPr lang="ru-RU" sz="1600" dirty="0" err="1"/>
              <a:t>форми</a:t>
            </a:r>
            <a:r>
              <a:rPr lang="ru-RU" sz="1600" dirty="0"/>
              <a:t> 6-зем про </a:t>
            </a:r>
            <a:r>
              <a:rPr lang="ru-RU" sz="1600" dirty="0" err="1"/>
              <a:t>розподіл</a:t>
            </a:r>
            <a:r>
              <a:rPr lang="ru-RU" sz="1600" dirty="0"/>
              <a:t> земель за формою </a:t>
            </a:r>
            <a:r>
              <a:rPr lang="ru-RU" sz="1600" dirty="0" err="1"/>
              <a:t>власності</a:t>
            </a:r>
            <a:r>
              <a:rPr lang="ru-RU" sz="1600" dirty="0"/>
              <a:t> та </a:t>
            </a:r>
            <a:r>
              <a:rPr lang="ru-RU" sz="1600" dirty="0" err="1"/>
              <a:t>користування</a:t>
            </a:r>
            <a:r>
              <a:rPr lang="ru-RU" sz="1600" dirty="0"/>
              <a:t>. </a:t>
            </a:r>
          </a:p>
          <a:p>
            <a:r>
              <a:rPr lang="ru-RU" sz="1600" dirty="0"/>
              <a:t>Як основу для </a:t>
            </a:r>
            <a:r>
              <a:rPr lang="ru-RU" sz="1600" dirty="0" err="1"/>
              <a:t>типологізації</a:t>
            </a:r>
            <a:r>
              <a:rPr lang="ru-RU" sz="1600" dirty="0"/>
              <a:t> </a:t>
            </a:r>
            <a:r>
              <a:rPr lang="ru-RU" sz="1600" dirty="0" err="1"/>
              <a:t>покритих</a:t>
            </a:r>
            <a:r>
              <a:rPr lang="ru-RU" sz="1600" dirty="0"/>
              <a:t> </a:t>
            </a:r>
            <a:r>
              <a:rPr lang="ru-RU" sz="1600" dirty="0" err="1"/>
              <a:t>лісом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доцільно</a:t>
            </a:r>
            <a:r>
              <a:rPr lang="ru-RU" sz="1600" dirty="0"/>
              <a:t> </a:t>
            </a:r>
            <a:r>
              <a:rPr lang="ru-RU" sz="1600" dirty="0" err="1"/>
              <a:t>використовувати</a:t>
            </a:r>
            <a:r>
              <a:rPr lang="ru-RU" sz="1600" dirty="0"/>
              <a:t> </a:t>
            </a:r>
            <a:r>
              <a:rPr lang="ru-RU" sz="1600" dirty="0" err="1"/>
              <a:t>поділ</a:t>
            </a:r>
            <a:r>
              <a:rPr lang="ru-RU" sz="1600" dirty="0"/>
              <a:t> </a:t>
            </a:r>
            <a:r>
              <a:rPr lang="ru-RU" sz="1600" dirty="0" err="1"/>
              <a:t>лісів</a:t>
            </a:r>
            <a:r>
              <a:rPr lang="ru-RU" sz="1600" dirty="0"/>
              <a:t> на </a:t>
            </a:r>
            <a:r>
              <a:rPr lang="ru-RU" sz="1600" dirty="0" err="1"/>
              <a:t>формації</a:t>
            </a:r>
            <a:r>
              <a:rPr lang="ru-RU" sz="1600" dirty="0"/>
              <a:t>, </a:t>
            </a:r>
            <a:r>
              <a:rPr lang="ru-RU" sz="1600" dirty="0" err="1"/>
              <a:t>групи</a:t>
            </a:r>
            <a:r>
              <a:rPr lang="ru-RU" sz="1600" dirty="0"/>
              <a:t> </a:t>
            </a:r>
            <a:r>
              <a:rPr lang="ru-RU" sz="1600" dirty="0" err="1"/>
              <a:t>типів</a:t>
            </a:r>
            <a:r>
              <a:rPr lang="ru-RU" sz="1600" dirty="0"/>
              <a:t> </a:t>
            </a:r>
            <a:r>
              <a:rPr lang="ru-RU" sz="1600" dirty="0" err="1"/>
              <a:t>лісу</a:t>
            </a:r>
            <a:r>
              <a:rPr lang="ru-RU" sz="1600" dirty="0"/>
              <a:t> та </a:t>
            </a:r>
            <a:r>
              <a:rPr lang="ru-RU" sz="1600" dirty="0" err="1"/>
              <a:t>вікові</a:t>
            </a:r>
            <a:r>
              <a:rPr lang="ru-RU" sz="1600" dirty="0"/>
              <a:t> </a:t>
            </a:r>
            <a:r>
              <a:rPr lang="ru-RU" sz="1600" dirty="0" err="1"/>
              <a:t>групи</a:t>
            </a:r>
            <a:r>
              <a:rPr lang="ru-RU" sz="1600" dirty="0"/>
              <a:t> </a:t>
            </a:r>
            <a:r>
              <a:rPr lang="ru-RU" sz="1600" dirty="0" err="1"/>
              <a:t>лісонасаджень</a:t>
            </a:r>
            <a:r>
              <a:rPr lang="ru-RU" sz="1600" dirty="0"/>
              <a:t>. </a:t>
            </a:r>
            <a:r>
              <a:rPr lang="ru-RU" sz="1600" dirty="0" err="1"/>
              <a:t>Опосередковано</a:t>
            </a:r>
            <a:r>
              <a:rPr lang="ru-RU" sz="1600" dirty="0"/>
              <a:t> </a:t>
            </a:r>
            <a:r>
              <a:rPr lang="ru-RU" sz="1600" dirty="0" err="1"/>
              <a:t>враховуються</a:t>
            </a:r>
            <a:r>
              <a:rPr lang="ru-RU" sz="1600" dirty="0"/>
              <a:t>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умови</a:t>
            </a:r>
            <a:r>
              <a:rPr lang="ru-RU" sz="1600" dirty="0"/>
              <a:t> та режим </a:t>
            </a:r>
            <a:r>
              <a:rPr lang="ru-RU" sz="1600" dirty="0" err="1"/>
              <a:t>зволоження</a:t>
            </a:r>
            <a:r>
              <a:rPr lang="ru-RU" sz="1600" dirty="0"/>
              <a:t> (</a:t>
            </a:r>
            <a:r>
              <a:rPr lang="ru-RU" sz="1600" dirty="0" err="1"/>
              <a:t>гігротоп</a:t>
            </a:r>
            <a:r>
              <a:rPr lang="ru-RU" sz="1600" dirty="0"/>
              <a:t>).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мисливському</a:t>
            </a:r>
            <a:r>
              <a:rPr lang="ru-RU" dirty="0"/>
              <a:t> </a:t>
            </a:r>
            <a:r>
              <a:rPr lang="ru-RU" dirty="0" err="1"/>
              <a:t>господарстві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категорія</a:t>
            </a:r>
            <a:r>
              <a:rPr lang="ru-RU" dirty="0"/>
              <a:t> </a:t>
            </a:r>
            <a:r>
              <a:rPr lang="ru-RU" dirty="0" err="1"/>
              <a:t>ліс</a:t>
            </a:r>
            <a:r>
              <a:rPr lang="ru-RU" dirty="0"/>
              <a:t> </a:t>
            </a:r>
            <a:r>
              <a:rPr lang="ru-RU" dirty="0" err="1"/>
              <a:t>поєднує</a:t>
            </a:r>
            <a:r>
              <a:rPr lang="ru-RU" dirty="0"/>
              <a:t> </a:t>
            </a:r>
            <a:r>
              <a:rPr lang="ru-RU" dirty="0" err="1"/>
              <a:t>лісові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, </a:t>
            </a:r>
            <a:r>
              <a:rPr lang="ru-RU" dirty="0" err="1"/>
              <a:t>подібні</a:t>
            </a:r>
            <a:r>
              <a:rPr lang="ru-RU" dirty="0"/>
              <a:t> за </a:t>
            </a:r>
            <a:r>
              <a:rPr lang="ru-RU" dirty="0" err="1"/>
              <a:t>ґрунтово-гідрологічними</a:t>
            </a:r>
            <a:r>
              <a:rPr lang="ru-RU" dirty="0"/>
              <a:t>, </a:t>
            </a:r>
            <a:r>
              <a:rPr lang="ru-RU" dirty="0" err="1"/>
              <a:t>кліматичними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, породним складом </a:t>
            </a:r>
            <a:r>
              <a:rPr lang="ru-RU" dirty="0" err="1"/>
              <a:t>корінних</a:t>
            </a:r>
            <a:r>
              <a:rPr lang="ru-RU" dirty="0"/>
              <a:t> </a:t>
            </a:r>
            <a:r>
              <a:rPr lang="ru-RU" dirty="0" err="1"/>
              <a:t>асоціацій</a:t>
            </a:r>
            <a:r>
              <a:rPr lang="ru-RU" dirty="0"/>
              <a:t> та </a:t>
            </a:r>
            <a:r>
              <a:rPr lang="ru-RU" dirty="0" err="1"/>
              <a:t>приблизно</a:t>
            </a:r>
            <a:r>
              <a:rPr lang="ru-RU" dirty="0"/>
              <a:t> </a:t>
            </a:r>
            <a:r>
              <a:rPr lang="ru-RU" dirty="0" err="1"/>
              <a:t>однаковою</a:t>
            </a:r>
            <a:r>
              <a:rPr lang="ru-RU" dirty="0"/>
              <a:t> </a:t>
            </a:r>
            <a:r>
              <a:rPr lang="ru-RU" dirty="0" err="1"/>
              <a:t>продуктивністю</a:t>
            </a:r>
            <a:r>
              <a:rPr lang="ru-RU" dirty="0"/>
              <a:t>.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: </a:t>
            </a:r>
            <a:r>
              <a:rPr lang="ru-RU" dirty="0" err="1"/>
              <a:t>хвойний</a:t>
            </a:r>
            <a:r>
              <a:rPr lang="ru-RU" dirty="0"/>
              <a:t>, </a:t>
            </a:r>
            <a:r>
              <a:rPr lang="ru-RU" dirty="0" err="1"/>
              <a:t>листяний</a:t>
            </a:r>
            <a:r>
              <a:rPr lang="ru-RU" dirty="0"/>
              <a:t>, </a:t>
            </a:r>
            <a:r>
              <a:rPr lang="ru-RU" dirty="0" err="1"/>
              <a:t>змішаний</a:t>
            </a:r>
            <a:r>
              <a:rPr lang="ru-RU" dirty="0"/>
              <a:t> </a:t>
            </a:r>
            <a:r>
              <a:rPr lang="ru-RU" dirty="0" err="1"/>
              <a:t>ліси</a:t>
            </a:r>
            <a:r>
              <a:rPr lang="ru-RU" dirty="0"/>
              <a:t> та </a:t>
            </a:r>
            <a:r>
              <a:rPr lang="ru-RU" dirty="0" err="1"/>
              <a:t>чагарники</a:t>
            </a:r>
            <a:r>
              <a:rPr lang="ru-RU" dirty="0"/>
              <a:t>. </a:t>
            </a:r>
            <a:r>
              <a:rPr lang="ru-RU" dirty="0" err="1"/>
              <a:t>Виділення</a:t>
            </a:r>
            <a:r>
              <a:rPr lang="ru-RU" dirty="0"/>
              <a:t> та </a:t>
            </a:r>
            <a:r>
              <a:rPr lang="ru-RU" dirty="0" err="1"/>
              <a:t>розмежування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, </a:t>
            </a:r>
            <a:r>
              <a:rPr lang="ru-RU" dirty="0" err="1"/>
              <a:t>підтипів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проводиться: </a:t>
            </a:r>
          </a:p>
          <a:p>
            <a:r>
              <a:rPr lang="ru-RU" dirty="0"/>
              <a:t>– за породним складом – </a:t>
            </a:r>
            <a:r>
              <a:rPr lang="ru-RU" dirty="0" err="1"/>
              <a:t>чисті</a:t>
            </a:r>
            <a:r>
              <a:rPr lang="ru-RU" dirty="0"/>
              <a:t> </a:t>
            </a:r>
            <a:r>
              <a:rPr lang="ru-RU" dirty="0" err="1"/>
              <a:t>хвойні</a:t>
            </a:r>
            <a:r>
              <a:rPr lang="ru-RU" dirty="0"/>
              <a:t>, </a:t>
            </a:r>
            <a:r>
              <a:rPr lang="ru-RU" dirty="0" err="1"/>
              <a:t>чисті</a:t>
            </a:r>
            <a:r>
              <a:rPr lang="ru-RU" dirty="0"/>
              <a:t> </a:t>
            </a:r>
            <a:r>
              <a:rPr lang="ru-RU" dirty="0" err="1"/>
              <a:t>листяні</a:t>
            </a:r>
            <a:r>
              <a:rPr lang="ru-RU" dirty="0"/>
              <a:t> та </a:t>
            </a:r>
            <a:r>
              <a:rPr lang="ru-RU" dirty="0" err="1"/>
              <a:t>змішані</a:t>
            </a:r>
            <a:r>
              <a:rPr lang="ru-RU" dirty="0"/>
              <a:t> </a:t>
            </a:r>
            <a:r>
              <a:rPr lang="ru-RU" dirty="0" err="1"/>
              <a:t>ліси</a:t>
            </a:r>
            <a:r>
              <a:rPr lang="ru-RU" dirty="0"/>
              <a:t>, за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листяні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 </a:t>
            </a:r>
            <a:r>
              <a:rPr lang="ru-RU" dirty="0" err="1"/>
              <a:t>розподіляють</a:t>
            </a:r>
            <a:r>
              <a:rPr lang="ru-RU" dirty="0"/>
              <a:t> на твердо- та </a:t>
            </a:r>
            <a:r>
              <a:rPr lang="ru-RU" dirty="0" err="1"/>
              <a:t>м’яколистяні</a:t>
            </a:r>
            <a:r>
              <a:rPr lang="ru-RU" dirty="0"/>
              <a:t>; </a:t>
            </a:r>
          </a:p>
          <a:p>
            <a:r>
              <a:rPr lang="ru-RU" dirty="0"/>
              <a:t>– за </a:t>
            </a:r>
            <a:r>
              <a:rPr lang="ru-RU" dirty="0" err="1"/>
              <a:t>віком</a:t>
            </a:r>
            <a:r>
              <a:rPr lang="ru-RU" dirty="0"/>
              <a:t> – молодняки1-ї та 2-ї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, </a:t>
            </a:r>
            <a:r>
              <a:rPr lang="ru-RU" dirty="0" err="1"/>
              <a:t>середньовікові</a:t>
            </a:r>
            <a:r>
              <a:rPr lang="ru-RU" dirty="0"/>
              <a:t>, </a:t>
            </a:r>
            <a:r>
              <a:rPr lang="ru-RU" dirty="0" err="1"/>
              <a:t>пристигаючі</a:t>
            </a:r>
            <a:r>
              <a:rPr lang="ru-RU" dirty="0"/>
              <a:t>, </a:t>
            </a:r>
            <a:r>
              <a:rPr lang="ru-RU" dirty="0" err="1"/>
              <a:t>стиглі</a:t>
            </a:r>
            <a:r>
              <a:rPr lang="ru-RU" dirty="0"/>
              <a:t> та </a:t>
            </a:r>
            <a:r>
              <a:rPr lang="ru-RU" dirty="0" err="1"/>
              <a:t>перестійні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; </a:t>
            </a:r>
          </a:p>
          <a:p>
            <a:r>
              <a:rPr lang="ru-RU" dirty="0"/>
              <a:t>– за </a:t>
            </a:r>
            <a:r>
              <a:rPr lang="ru-RU" dirty="0" err="1"/>
              <a:t>висотою</a:t>
            </a:r>
            <a:r>
              <a:rPr lang="ru-RU" dirty="0"/>
              <a:t> над </a:t>
            </a:r>
            <a:r>
              <a:rPr lang="ru-RU" dirty="0" err="1"/>
              <a:t>рівнем</a:t>
            </a:r>
            <a:r>
              <a:rPr lang="ru-RU" dirty="0"/>
              <a:t> моря; </a:t>
            </a:r>
          </a:p>
          <a:p>
            <a:r>
              <a:rPr lang="ru-RU" dirty="0"/>
              <a:t>– за </a:t>
            </a:r>
            <a:r>
              <a:rPr lang="ru-RU" dirty="0" err="1"/>
              <a:t>експозицією</a:t>
            </a:r>
            <a:r>
              <a:rPr lang="ru-RU" dirty="0"/>
              <a:t> </a:t>
            </a:r>
            <a:r>
              <a:rPr lang="ru-RU" dirty="0" err="1"/>
              <a:t>схилів</a:t>
            </a:r>
            <a:r>
              <a:rPr lang="ru-RU" dirty="0"/>
              <a:t> –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конкретних</a:t>
            </a:r>
            <a:r>
              <a:rPr lang="ru-RU" dirty="0"/>
              <a:t> умов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схили</a:t>
            </a:r>
            <a:r>
              <a:rPr lang="ru-RU" dirty="0"/>
              <a:t> </a:t>
            </a:r>
            <a:r>
              <a:rPr lang="ru-RU" dirty="0" err="1"/>
              <a:t>північної</a:t>
            </a:r>
            <a:r>
              <a:rPr lang="ru-RU" dirty="0"/>
              <a:t> та </a:t>
            </a:r>
            <a:r>
              <a:rPr lang="ru-RU" dirty="0" err="1"/>
              <a:t>південної</a:t>
            </a:r>
            <a:r>
              <a:rPr lang="ru-RU" dirty="0"/>
              <a:t> </a:t>
            </a:r>
            <a:r>
              <a:rPr lang="ru-RU" dirty="0" err="1"/>
              <a:t>експозиції</a:t>
            </a:r>
            <a:r>
              <a:rPr lang="ru-RU" dirty="0"/>
              <a:t>. </a:t>
            </a:r>
          </a:p>
          <a:p>
            <a:r>
              <a:rPr lang="ru-RU" dirty="0"/>
              <a:t>Для </a:t>
            </a:r>
            <a:r>
              <a:rPr lang="ru-RU" dirty="0" err="1"/>
              <a:t>ділянок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насаджень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особливо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кормові</a:t>
            </a:r>
            <a:r>
              <a:rPr lang="ru-RU" dirty="0"/>
              <a:t> та </a:t>
            </a:r>
            <a:r>
              <a:rPr lang="ru-RU" dirty="0" err="1"/>
              <a:t>захисні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упродовж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строку,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режим </a:t>
            </a:r>
            <a:r>
              <a:rPr lang="ru-RU" dirty="0" err="1"/>
              <a:t>лісогосподарських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збереженню</a:t>
            </a:r>
            <a:r>
              <a:rPr lang="ru-RU" dirty="0"/>
              <a:t>. До таких </a:t>
            </a:r>
            <a:r>
              <a:rPr lang="ru-RU" dirty="0" err="1"/>
              <a:t>ділянок</a:t>
            </a:r>
            <a:r>
              <a:rPr lang="ru-RU" dirty="0"/>
              <a:t> належать: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токування</a:t>
            </a:r>
            <a:r>
              <a:rPr lang="ru-RU" dirty="0"/>
              <a:t> </a:t>
            </a:r>
            <a:r>
              <a:rPr lang="ru-RU" dirty="0" err="1"/>
              <a:t>борової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;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отелення</a:t>
            </a:r>
            <a:r>
              <a:rPr lang="ru-RU" dirty="0"/>
              <a:t> </a:t>
            </a:r>
            <a:r>
              <a:rPr lang="ru-RU" dirty="0" err="1"/>
              <a:t>копитних</a:t>
            </a:r>
            <a:r>
              <a:rPr lang="ru-RU" dirty="0"/>
              <a:t>; </a:t>
            </a:r>
            <a:r>
              <a:rPr lang="ru-RU" dirty="0" err="1"/>
              <a:t>зимові</a:t>
            </a:r>
            <a:r>
              <a:rPr lang="ru-RU" dirty="0"/>
              <a:t> </a:t>
            </a:r>
            <a:r>
              <a:rPr lang="ru-RU" dirty="0" err="1"/>
              <a:t>стійбища</a:t>
            </a:r>
            <a:r>
              <a:rPr lang="ru-RU" dirty="0"/>
              <a:t> </a:t>
            </a:r>
            <a:r>
              <a:rPr lang="ru-RU" dirty="0" err="1"/>
              <a:t>лосів</a:t>
            </a:r>
            <a:r>
              <a:rPr lang="ru-RU" dirty="0"/>
              <a:t>; </a:t>
            </a:r>
            <a:r>
              <a:rPr lang="ru-RU" dirty="0" err="1"/>
              <a:t>боброві</a:t>
            </a:r>
            <a:r>
              <a:rPr lang="ru-RU" dirty="0"/>
              <a:t> </a:t>
            </a:r>
            <a:r>
              <a:rPr lang="ru-RU" dirty="0" err="1"/>
              <a:t>поселення</a:t>
            </a:r>
            <a:r>
              <a:rPr lang="ru-RU" dirty="0"/>
              <a:t>;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мешкання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занесених</a:t>
            </a:r>
            <a:r>
              <a:rPr lang="ru-RU" dirty="0"/>
              <a:t> до </a:t>
            </a:r>
            <a:r>
              <a:rPr lang="ru-RU" dirty="0" err="1"/>
              <a:t>Червоної</a:t>
            </a:r>
            <a:r>
              <a:rPr lang="ru-RU" dirty="0"/>
              <a:t> книги </a:t>
            </a:r>
            <a:r>
              <a:rPr lang="ru-RU" dirty="0" err="1"/>
              <a:t>України</a:t>
            </a:r>
            <a:r>
              <a:rPr lang="ru-RU" dirty="0"/>
              <a:t>; </a:t>
            </a:r>
            <a:r>
              <a:rPr lang="ru-RU" dirty="0" err="1"/>
              <a:t>природоохоронні</a:t>
            </a:r>
            <a:r>
              <a:rPr lang="ru-RU" dirty="0"/>
              <a:t> </a:t>
            </a:r>
            <a:r>
              <a:rPr lang="ru-RU" dirty="0" err="1"/>
              <a:t>комплекси</a:t>
            </a:r>
            <a:r>
              <a:rPr lang="ru-RU" dirty="0"/>
              <a:t>;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розведення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 (</a:t>
            </a:r>
            <a:r>
              <a:rPr lang="ru-RU" dirty="0" err="1"/>
              <a:t>вольєри</a:t>
            </a:r>
            <a:r>
              <a:rPr lang="ru-RU" dirty="0"/>
              <a:t>, </a:t>
            </a:r>
            <a:r>
              <a:rPr lang="ru-RU" dirty="0" err="1"/>
              <a:t>вигули</a:t>
            </a:r>
            <a:r>
              <a:rPr lang="ru-RU" dirty="0"/>
              <a:t>, </a:t>
            </a:r>
            <a:r>
              <a:rPr lang="ru-RU" dirty="0" err="1"/>
              <a:t>ремізи</a:t>
            </a:r>
            <a:r>
              <a:rPr lang="ru-RU" dirty="0"/>
              <a:t>)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До типу </a:t>
            </a:r>
            <a:r>
              <a:rPr lang="ru-RU" sz="1600" dirty="0" err="1"/>
              <a:t>орні</a:t>
            </a:r>
            <a:r>
              <a:rPr lang="ru-RU" sz="1600" dirty="0"/>
              <a:t> </a:t>
            </a:r>
            <a:r>
              <a:rPr lang="ru-RU" sz="1600" dirty="0" err="1"/>
              <a:t>землі</a:t>
            </a:r>
            <a:r>
              <a:rPr lang="ru-RU" sz="1600" dirty="0"/>
              <a:t> </a:t>
            </a:r>
            <a:r>
              <a:rPr lang="ru-RU" sz="1600" dirty="0" err="1"/>
              <a:t>належить</a:t>
            </a:r>
            <a:r>
              <a:rPr lang="ru-RU" sz="1600" dirty="0"/>
              <a:t> </a:t>
            </a:r>
            <a:r>
              <a:rPr lang="ru-RU" sz="1600" dirty="0" err="1"/>
              <a:t>рілля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використовується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</a:t>
            </a:r>
            <a:r>
              <a:rPr lang="ru-RU" sz="1600" dirty="0" err="1"/>
              <a:t>сільськогосподарські</a:t>
            </a:r>
            <a:r>
              <a:rPr lang="ru-RU" sz="1600" dirty="0"/>
              <a:t> </a:t>
            </a:r>
            <a:r>
              <a:rPr lang="ru-RU" sz="1600" dirty="0" err="1"/>
              <a:t>культури</a:t>
            </a:r>
            <a:r>
              <a:rPr lang="ru-RU" sz="1600" dirty="0"/>
              <a:t> та </a:t>
            </a:r>
            <a:r>
              <a:rPr lang="ru-RU" sz="1600" dirty="0" err="1"/>
              <a:t>ділиться</a:t>
            </a:r>
            <a:r>
              <a:rPr lang="ru-RU" sz="1600" dirty="0"/>
              <a:t> на </a:t>
            </a:r>
            <a:r>
              <a:rPr lang="ru-RU" sz="1600" dirty="0" err="1"/>
              <a:t>такі</a:t>
            </a:r>
            <a:r>
              <a:rPr lang="ru-RU" sz="1600" dirty="0"/>
              <a:t> </a:t>
            </a:r>
            <a:r>
              <a:rPr lang="ru-RU" sz="1600" dirty="0" err="1"/>
              <a:t>підтипи</a:t>
            </a:r>
            <a:r>
              <a:rPr lang="ru-RU" sz="1600" dirty="0"/>
              <a:t>: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сільськогосподарські</a:t>
            </a:r>
            <a:r>
              <a:rPr lang="ru-RU" sz="1600" dirty="0"/>
              <a:t> </a:t>
            </a:r>
            <a:r>
              <a:rPr lang="ru-RU" sz="1600" dirty="0" err="1"/>
              <a:t>культури</a:t>
            </a:r>
            <a:r>
              <a:rPr lang="ru-RU" sz="1600" dirty="0"/>
              <a:t> (поля) </a:t>
            </a:r>
            <a:r>
              <a:rPr lang="ru-RU" sz="1600" dirty="0" err="1"/>
              <a:t>з</a:t>
            </a:r>
            <a:r>
              <a:rPr lang="ru-RU" sz="1600" dirty="0"/>
              <a:t> густою мережею </a:t>
            </a:r>
            <a:r>
              <a:rPr lang="ru-RU" sz="1600" dirty="0" err="1"/>
              <a:t>лісосмуг</a:t>
            </a:r>
            <a:r>
              <a:rPr lang="ru-RU" sz="1600" dirty="0"/>
              <a:t> (не </a:t>
            </a:r>
            <a:r>
              <a:rPr lang="ru-RU" sz="1600" dirty="0" err="1"/>
              <a:t>менше</a:t>
            </a:r>
            <a:r>
              <a:rPr lang="ru-RU" sz="1600" dirty="0"/>
              <a:t> </a:t>
            </a:r>
            <a:r>
              <a:rPr lang="ru-RU" sz="1600" dirty="0" err="1"/>
              <a:t>ніж</a:t>
            </a:r>
            <a:r>
              <a:rPr lang="ru-RU" sz="1600" dirty="0"/>
              <a:t> 5 м </a:t>
            </a:r>
            <a:r>
              <a:rPr lang="ru-RU" sz="1600" dirty="0" err="1"/>
              <a:t>завширшки</a:t>
            </a:r>
            <a:r>
              <a:rPr lang="ru-RU" sz="1600" dirty="0"/>
              <a:t>) </a:t>
            </a:r>
            <a:r>
              <a:rPr lang="ru-RU" sz="1600" dirty="0" err="1"/>
              <a:t>площею</a:t>
            </a:r>
            <a:r>
              <a:rPr lang="ru-RU" sz="1600" dirty="0"/>
              <a:t> до 100 га;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сільськогосподарські</a:t>
            </a:r>
            <a:r>
              <a:rPr lang="ru-RU" sz="1600" dirty="0"/>
              <a:t> </a:t>
            </a:r>
            <a:r>
              <a:rPr lang="ru-RU" sz="1600" dirty="0" err="1"/>
              <a:t>культури</a:t>
            </a:r>
            <a:r>
              <a:rPr lang="ru-RU" sz="1600" dirty="0"/>
              <a:t> (поля)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рідкою</a:t>
            </a:r>
            <a:r>
              <a:rPr lang="ru-RU" sz="1600" dirty="0"/>
              <a:t> мережею </a:t>
            </a:r>
            <a:r>
              <a:rPr lang="ru-RU" sz="1600" dirty="0" err="1"/>
              <a:t>лісосмуг</a:t>
            </a:r>
            <a:r>
              <a:rPr lang="ru-RU" sz="1600" dirty="0"/>
              <a:t> (не </a:t>
            </a:r>
            <a:r>
              <a:rPr lang="ru-RU" sz="1600" dirty="0" err="1"/>
              <a:t>менше</a:t>
            </a:r>
            <a:r>
              <a:rPr lang="ru-RU" sz="1600" dirty="0"/>
              <a:t> </a:t>
            </a:r>
            <a:r>
              <a:rPr lang="ru-RU" sz="1600" dirty="0" err="1"/>
              <a:t>ніж</a:t>
            </a:r>
            <a:r>
              <a:rPr lang="ru-RU" sz="1600" dirty="0"/>
              <a:t> 5 м </a:t>
            </a:r>
            <a:r>
              <a:rPr lang="ru-RU" sz="1600" dirty="0" err="1"/>
              <a:t>завширшки</a:t>
            </a:r>
            <a:r>
              <a:rPr lang="ru-RU" sz="1600" dirty="0"/>
              <a:t>) </a:t>
            </a:r>
            <a:r>
              <a:rPr lang="ru-RU" sz="1600" dirty="0" err="1"/>
              <a:t>площею</a:t>
            </a:r>
            <a:r>
              <a:rPr lang="ru-RU" sz="1600" dirty="0"/>
              <a:t> </a:t>
            </a:r>
            <a:r>
              <a:rPr lang="ru-RU" sz="1600" dirty="0" err="1"/>
              <a:t>понад</a:t>
            </a:r>
            <a:r>
              <a:rPr lang="ru-RU" sz="1600" dirty="0"/>
              <a:t> 100 га; </a:t>
            </a:r>
          </a:p>
          <a:p>
            <a:r>
              <a:rPr lang="ru-RU" sz="1600" dirty="0"/>
              <a:t>– </a:t>
            </a:r>
            <a:r>
              <a:rPr lang="ru-RU" sz="1600" dirty="0" err="1"/>
              <a:t>рілля</a:t>
            </a:r>
            <a:r>
              <a:rPr lang="ru-RU" sz="1600" dirty="0"/>
              <a:t>, сади, виноградники, </a:t>
            </a:r>
            <a:r>
              <a:rPr lang="ru-RU" sz="1600" dirty="0" err="1"/>
              <a:t>садиби</a:t>
            </a:r>
            <a:r>
              <a:rPr lang="ru-RU" sz="1600" dirty="0"/>
              <a:t>, городи </a:t>
            </a:r>
            <a:r>
              <a:rPr lang="ru-RU" sz="1600" dirty="0" err="1"/>
              <a:t>тощо</a:t>
            </a:r>
            <a:r>
              <a:rPr lang="ru-RU" sz="1600" dirty="0"/>
              <a:t>. </a:t>
            </a:r>
          </a:p>
          <a:p>
            <a:r>
              <a:rPr lang="ru-RU" sz="1600" dirty="0" err="1"/>
              <a:t>Польові</a:t>
            </a:r>
            <a:r>
              <a:rPr lang="ru-RU" sz="1600" dirty="0"/>
              <a:t> </a:t>
            </a:r>
            <a:r>
              <a:rPr lang="ru-RU" sz="1600" dirty="0" err="1"/>
              <a:t>угіддя</a:t>
            </a:r>
            <a:r>
              <a:rPr lang="ru-RU" sz="1600" dirty="0"/>
              <a:t> та </a:t>
            </a:r>
            <a:r>
              <a:rPr lang="ru-RU" sz="1600" dirty="0" err="1"/>
              <a:t>полезахисні</a:t>
            </a:r>
            <a:r>
              <a:rPr lang="ru-RU" sz="1600" dirty="0"/>
              <a:t> </a:t>
            </a:r>
            <a:r>
              <a:rPr lang="ru-RU" sz="1600" dirty="0" err="1"/>
              <a:t>лісосмуги</a:t>
            </a:r>
            <a:r>
              <a:rPr lang="ru-RU" sz="1600" dirty="0"/>
              <a:t> </a:t>
            </a:r>
            <a:r>
              <a:rPr lang="ru-RU" sz="1600" dirty="0" err="1"/>
              <a:t>утворюють</a:t>
            </a:r>
            <a:r>
              <a:rPr lang="ru-RU" sz="1600" dirty="0"/>
              <a:t> </a:t>
            </a:r>
            <a:r>
              <a:rPr lang="ru-RU" sz="1600" dirty="0" err="1"/>
              <a:t>єдиний</a:t>
            </a:r>
            <a:r>
              <a:rPr lang="ru-RU" sz="1600" dirty="0"/>
              <a:t> комплекс, </a:t>
            </a:r>
            <a:r>
              <a:rPr lang="ru-RU" sz="1600" dirty="0" err="1"/>
              <a:t>який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час </a:t>
            </a:r>
            <a:r>
              <a:rPr lang="ru-RU" sz="1600" dirty="0" err="1"/>
              <a:t>інвентаризації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розглядається</a:t>
            </a:r>
            <a:r>
              <a:rPr lang="ru-RU" sz="1600" dirty="0"/>
              <a:t> як тип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«</a:t>
            </a:r>
            <a:r>
              <a:rPr lang="ru-RU" sz="1600" dirty="0" err="1"/>
              <a:t>орні</a:t>
            </a:r>
            <a:r>
              <a:rPr lang="ru-RU" sz="1600" dirty="0"/>
              <a:t> </a:t>
            </a:r>
            <a:r>
              <a:rPr lang="ru-RU" sz="1600" dirty="0" err="1"/>
              <a:t>землі</a:t>
            </a:r>
            <a:r>
              <a:rPr lang="ru-RU" sz="1600" dirty="0"/>
              <a:t>». </a:t>
            </a:r>
          </a:p>
          <a:p>
            <a:r>
              <a:rPr lang="ru-RU" sz="1600" dirty="0"/>
              <a:t>Для </a:t>
            </a:r>
            <a:r>
              <a:rPr lang="ru-RU" sz="1600" dirty="0" err="1"/>
              <a:t>оцінки</a:t>
            </a:r>
            <a:r>
              <a:rPr lang="ru-RU" sz="1600" dirty="0"/>
              <a:t> </a:t>
            </a:r>
            <a:r>
              <a:rPr lang="ru-RU" sz="1600" dirty="0" err="1"/>
              <a:t>орних</a:t>
            </a:r>
            <a:r>
              <a:rPr lang="ru-RU" sz="1600" dirty="0"/>
              <a:t> земель </a:t>
            </a:r>
            <a:r>
              <a:rPr lang="ru-RU" sz="1600" dirty="0" err="1"/>
              <a:t>необхідно</a:t>
            </a:r>
            <a:r>
              <a:rPr lang="ru-RU" sz="1600" dirty="0"/>
              <a:t> </a:t>
            </a:r>
            <a:r>
              <a:rPr lang="ru-RU" sz="1600" dirty="0" err="1"/>
              <a:t>мати</a:t>
            </a:r>
            <a:r>
              <a:rPr lang="ru-RU" sz="1600" dirty="0"/>
              <a:t> </a:t>
            </a:r>
            <a:r>
              <a:rPr lang="ru-RU" sz="1600" dirty="0" err="1"/>
              <a:t>загальну</a:t>
            </a:r>
            <a:r>
              <a:rPr lang="ru-RU" sz="1600" dirty="0"/>
              <a:t> </a:t>
            </a:r>
            <a:r>
              <a:rPr lang="ru-RU" sz="1600" dirty="0" err="1"/>
              <a:t>інформацію</a:t>
            </a:r>
            <a:r>
              <a:rPr lang="ru-RU" sz="1600" dirty="0"/>
              <a:t> про стан та </a:t>
            </a:r>
            <a:r>
              <a:rPr lang="ru-RU" sz="1600" dirty="0" err="1"/>
              <a:t>розвиненість</a:t>
            </a:r>
            <a:r>
              <a:rPr lang="ru-RU" sz="1600" dirty="0"/>
              <a:t> </a:t>
            </a:r>
            <a:r>
              <a:rPr lang="ru-RU" sz="1600" dirty="0" err="1"/>
              <a:t>сільського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в </a:t>
            </a:r>
            <a:r>
              <a:rPr lang="ru-RU" sz="1600" dirty="0" err="1"/>
              <a:t>районі</a:t>
            </a:r>
            <a:r>
              <a:rPr lang="ru-RU" sz="1600" dirty="0"/>
              <a:t>,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направленість</a:t>
            </a:r>
            <a:r>
              <a:rPr lang="ru-RU" sz="1600" dirty="0"/>
              <a:t>, </a:t>
            </a:r>
            <a:r>
              <a:rPr lang="ru-RU" sz="1600" dirty="0" err="1"/>
              <a:t>інтенсивність</a:t>
            </a:r>
            <a:r>
              <a:rPr lang="ru-RU" sz="1600" dirty="0"/>
              <a:t> </a:t>
            </a:r>
            <a:r>
              <a:rPr lang="ru-RU" sz="1600" dirty="0" err="1"/>
              <a:t>ведення</a:t>
            </a:r>
            <a:r>
              <a:rPr lang="ru-RU" sz="1600" dirty="0"/>
              <a:t> та </a:t>
            </a:r>
            <a:r>
              <a:rPr lang="ru-RU" sz="1600" dirty="0" err="1"/>
              <a:t>перспективи</a:t>
            </a:r>
            <a:r>
              <a:rPr lang="ru-RU" sz="1600" dirty="0"/>
              <a:t> </a:t>
            </a:r>
            <a:r>
              <a:rPr lang="ru-RU" sz="1600" dirty="0" err="1"/>
              <a:t>розвитку</a:t>
            </a:r>
            <a:r>
              <a:rPr lang="ru-RU" sz="1600" dirty="0"/>
              <a:t>. </a:t>
            </a:r>
          </a:p>
          <a:p>
            <a:r>
              <a:rPr lang="ru-RU" sz="1600" b="1" i="1" dirty="0"/>
              <a:t>Луки – тип </a:t>
            </a:r>
            <a:r>
              <a:rPr lang="ru-RU" sz="1600" b="1" i="1" dirty="0" err="1"/>
              <a:t>зональної</a:t>
            </a:r>
            <a:r>
              <a:rPr lang="ru-RU" sz="1600" b="1" i="1" dirty="0"/>
              <a:t> та </a:t>
            </a:r>
            <a:r>
              <a:rPr lang="ru-RU" sz="1600" b="1" i="1" dirty="0" err="1"/>
              <a:t>інтразональної</a:t>
            </a:r>
            <a:r>
              <a:rPr lang="ru-RU" sz="1600" b="1" i="1" dirty="0"/>
              <a:t> </a:t>
            </a:r>
            <a:r>
              <a:rPr lang="ru-RU" sz="1600" b="1" i="1" dirty="0" err="1"/>
              <a:t>рослинності</a:t>
            </a:r>
            <a:r>
              <a:rPr lang="ru-RU" sz="1600" b="1" i="1" dirty="0"/>
              <a:t>, </a:t>
            </a:r>
            <a:r>
              <a:rPr lang="ru-RU" sz="1600" b="1" i="1" dirty="0" err="1"/>
              <a:t>що</a:t>
            </a:r>
            <a:r>
              <a:rPr lang="ru-RU" sz="1600" b="1" i="1" dirty="0"/>
              <a:t> </a:t>
            </a:r>
            <a:r>
              <a:rPr lang="ru-RU" sz="1600" b="1" i="1" dirty="0" err="1"/>
              <a:t>характеризується</a:t>
            </a:r>
            <a:r>
              <a:rPr lang="ru-RU" sz="1600" b="1" i="1" dirty="0"/>
              <a:t> </a:t>
            </a:r>
            <a:r>
              <a:rPr lang="ru-RU" sz="1600" b="1" i="1" dirty="0" err="1"/>
              <a:t>домінуванням</a:t>
            </a:r>
            <a:r>
              <a:rPr lang="ru-RU" sz="1600" b="1" i="1" dirty="0"/>
              <a:t> </a:t>
            </a:r>
            <a:r>
              <a:rPr lang="ru-RU" sz="1600" b="1" i="1" dirty="0" err="1"/>
              <a:t>багаторічних</a:t>
            </a:r>
            <a:r>
              <a:rPr lang="ru-RU" sz="1600" b="1" i="1" dirty="0"/>
              <a:t> </a:t>
            </a:r>
            <a:r>
              <a:rPr lang="ru-RU" sz="1600" b="1" i="1" dirty="0" err="1"/>
              <a:t>трав’янистих</a:t>
            </a:r>
            <a:r>
              <a:rPr lang="ru-RU" sz="1600" b="1" i="1" dirty="0"/>
              <a:t> </a:t>
            </a:r>
            <a:r>
              <a:rPr lang="ru-RU" sz="1600" b="1" i="1" dirty="0" err="1"/>
              <a:t>рослин</a:t>
            </a:r>
            <a:r>
              <a:rPr lang="ru-RU" sz="1600" b="1" i="1" dirty="0"/>
              <a:t>, </a:t>
            </a:r>
            <a:r>
              <a:rPr lang="ru-RU" sz="1600" b="1" i="1" dirty="0" err="1"/>
              <a:t>переважно</a:t>
            </a:r>
            <a:r>
              <a:rPr lang="ru-RU" sz="1600" b="1" i="1" dirty="0"/>
              <a:t> </a:t>
            </a:r>
            <a:r>
              <a:rPr lang="ru-RU" sz="1600" b="1" i="1" dirty="0" err="1"/>
              <a:t>злаків</a:t>
            </a:r>
            <a:r>
              <a:rPr lang="ru-RU" sz="1600" b="1" i="1" dirty="0"/>
              <a:t> </a:t>
            </a:r>
            <a:r>
              <a:rPr lang="ru-RU" sz="1600" b="1" i="1" dirty="0" err="1"/>
              <a:t>та</a:t>
            </a:r>
            <a:r>
              <a:rPr lang="ru-RU" sz="1600" b="1" i="1" dirty="0"/>
              <a:t> </a:t>
            </a:r>
            <a:r>
              <a:rPr lang="ru-RU" sz="1600" b="1" i="1" dirty="0" err="1"/>
              <a:t>осокових</a:t>
            </a:r>
            <a:r>
              <a:rPr lang="ru-RU" sz="1600" b="1" i="1" dirty="0"/>
              <a:t>, в </a:t>
            </a:r>
            <a:r>
              <a:rPr lang="ru-RU" sz="1600" b="1" i="1" dirty="0" err="1"/>
              <a:t>умовах</a:t>
            </a:r>
            <a:r>
              <a:rPr lang="ru-RU" sz="1600" b="1" i="1" dirty="0"/>
              <a:t> </a:t>
            </a:r>
            <a:r>
              <a:rPr lang="ru-RU" sz="1600" b="1" i="1" dirty="0" err="1"/>
              <a:t>достатнього</a:t>
            </a:r>
            <a:r>
              <a:rPr lang="ru-RU" sz="1600" b="1" i="1" dirty="0"/>
              <a:t> </a:t>
            </a:r>
            <a:r>
              <a:rPr lang="ru-RU" sz="1600" b="1" i="1" dirty="0" err="1"/>
              <a:t>або</a:t>
            </a:r>
            <a:r>
              <a:rPr lang="ru-RU" sz="1600" b="1" i="1" dirty="0"/>
              <a:t> </a:t>
            </a:r>
            <a:r>
              <a:rPr lang="ru-RU" sz="1600" b="1" i="1" dirty="0" err="1"/>
              <a:t>надмірного</a:t>
            </a:r>
            <a:r>
              <a:rPr lang="ru-RU" sz="1600" b="1" i="1" dirty="0"/>
              <a:t> </a:t>
            </a:r>
            <a:r>
              <a:rPr lang="ru-RU" sz="1600" b="1" i="1" dirty="0" err="1"/>
              <a:t>зволоження</a:t>
            </a:r>
            <a:r>
              <a:rPr lang="ru-RU" sz="1600" b="1" i="1" dirty="0"/>
              <a:t>. </a:t>
            </a:r>
            <a:r>
              <a:rPr lang="ru-RU" sz="1600" b="1" i="1" dirty="0" err="1"/>
              <a:t>Загальною</a:t>
            </a:r>
            <a:r>
              <a:rPr lang="ru-RU" sz="1600" b="1" i="1" dirty="0"/>
              <a:t> </a:t>
            </a:r>
            <a:r>
              <a:rPr lang="ru-RU" sz="1600" b="1" i="1" dirty="0" err="1"/>
              <a:t>властивістю</a:t>
            </a:r>
            <a:r>
              <a:rPr lang="ru-RU" sz="1600" b="1" i="1" dirty="0"/>
              <a:t> для </a:t>
            </a:r>
            <a:r>
              <a:rPr lang="ru-RU" sz="1600" b="1" i="1" dirty="0" err="1"/>
              <a:t>усіх</a:t>
            </a:r>
            <a:r>
              <a:rPr lang="ru-RU" sz="1600" b="1" i="1" dirty="0"/>
              <a:t> </a:t>
            </a:r>
            <a:r>
              <a:rPr lang="ru-RU" sz="1600" b="1" i="1" dirty="0" err="1"/>
              <a:t>луків</a:t>
            </a:r>
            <a:r>
              <a:rPr lang="ru-RU" sz="1600" b="1" i="1" dirty="0"/>
              <a:t> </a:t>
            </a:r>
            <a:r>
              <a:rPr lang="ru-RU" sz="1600" b="1" i="1" dirty="0" err="1"/>
              <a:t>є</a:t>
            </a:r>
            <a:r>
              <a:rPr lang="ru-RU" sz="1600" b="1" i="1" dirty="0"/>
              <a:t> </a:t>
            </a:r>
            <a:r>
              <a:rPr lang="ru-RU" sz="1600" b="1" i="1" dirty="0" err="1"/>
              <a:t>наявність</a:t>
            </a:r>
            <a:r>
              <a:rPr lang="ru-RU" sz="1600" b="1" i="1" dirty="0"/>
              <a:t> </a:t>
            </a:r>
            <a:r>
              <a:rPr lang="ru-RU" sz="1600" b="1" i="1" dirty="0" err="1"/>
              <a:t>трав’янистої</a:t>
            </a:r>
            <a:r>
              <a:rPr lang="ru-RU" sz="1600" b="1" i="1" dirty="0"/>
              <a:t> та </a:t>
            </a:r>
            <a:r>
              <a:rPr lang="ru-RU" sz="1600" b="1" i="1" dirty="0" err="1"/>
              <a:t>дерево-чагарникової</a:t>
            </a:r>
            <a:r>
              <a:rPr lang="ru-RU" sz="1600" b="1" i="1" dirty="0"/>
              <a:t> </a:t>
            </a:r>
            <a:r>
              <a:rPr lang="ru-RU" sz="1600" b="1" i="1" dirty="0" err="1"/>
              <a:t>рослинності</a:t>
            </a:r>
            <a:r>
              <a:rPr lang="ru-RU" sz="1600" b="1" i="1" dirty="0"/>
              <a:t>. </a:t>
            </a:r>
          </a:p>
          <a:p>
            <a:r>
              <a:rPr lang="ru-RU" sz="1600" dirty="0"/>
              <a:t>Тип </a:t>
            </a:r>
            <a:r>
              <a:rPr lang="ru-RU" sz="1600" dirty="0" err="1"/>
              <a:t>угідь</a:t>
            </a:r>
            <a:r>
              <a:rPr lang="ru-RU" sz="1600" dirty="0"/>
              <a:t> луки, до </a:t>
            </a:r>
            <a:r>
              <a:rPr lang="ru-RU" sz="1600" dirty="0" err="1"/>
              <a:t>яких</a:t>
            </a:r>
            <a:r>
              <a:rPr lang="ru-RU" sz="1600" dirty="0"/>
              <a:t> </a:t>
            </a:r>
            <a:r>
              <a:rPr lang="ru-RU" sz="1600" dirty="0" err="1"/>
              <a:t>відносяться</a:t>
            </a:r>
            <a:r>
              <a:rPr lang="ru-RU" sz="1600" dirty="0"/>
              <a:t>, </a:t>
            </a:r>
            <a:r>
              <a:rPr lang="ru-RU" sz="1600" dirty="0" err="1"/>
              <a:t>крім</a:t>
            </a:r>
            <a:r>
              <a:rPr lang="ru-RU" sz="1600" dirty="0"/>
              <a:t> </a:t>
            </a:r>
            <a:r>
              <a:rPr lang="ru-RU" sz="1600" dirty="0" err="1"/>
              <a:t>пасовиськ</a:t>
            </a:r>
            <a:r>
              <a:rPr lang="ru-RU" sz="1600" dirty="0"/>
              <a:t> та </a:t>
            </a:r>
            <a:r>
              <a:rPr lang="ru-RU" sz="1600" dirty="0" err="1"/>
              <a:t>сінокосів</a:t>
            </a:r>
            <a:r>
              <a:rPr lang="ru-RU" sz="1600" dirty="0"/>
              <a:t>, </a:t>
            </a:r>
            <a:r>
              <a:rPr lang="ru-RU" sz="1600" dirty="0" err="1"/>
              <a:t>біополяни</a:t>
            </a:r>
            <a:r>
              <a:rPr lang="ru-RU" sz="1600" dirty="0"/>
              <a:t>, </a:t>
            </a:r>
            <a:r>
              <a:rPr lang="ru-RU" sz="1600" dirty="0" err="1"/>
              <a:t>галявини</a:t>
            </a:r>
            <a:r>
              <a:rPr lang="ru-RU" sz="1600" dirty="0"/>
              <a:t> </a:t>
            </a:r>
            <a:r>
              <a:rPr lang="ru-RU" sz="1600" dirty="0" err="1"/>
              <a:t>та</a:t>
            </a:r>
            <a:r>
              <a:rPr lang="ru-RU" sz="1600" dirty="0"/>
              <a:t> </a:t>
            </a:r>
            <a:r>
              <a:rPr lang="ru-RU" sz="1600" dirty="0" err="1"/>
              <a:t>полонини</a:t>
            </a:r>
            <a:r>
              <a:rPr lang="ru-RU" sz="1600" dirty="0"/>
              <a:t>, </a:t>
            </a:r>
            <a:r>
              <a:rPr lang="ru-RU" sz="1600" dirty="0" err="1"/>
              <a:t>поділяють</a:t>
            </a:r>
            <a:r>
              <a:rPr lang="ru-RU" sz="1600" dirty="0"/>
              <a:t> на два </a:t>
            </a:r>
            <a:r>
              <a:rPr lang="ru-RU" sz="1600" dirty="0" err="1"/>
              <a:t>підтипи</a:t>
            </a:r>
            <a:r>
              <a:rPr lang="ru-RU" sz="1600" dirty="0"/>
              <a:t>: </a:t>
            </a:r>
            <a:r>
              <a:rPr lang="ru-RU" sz="1600" dirty="0" err="1"/>
              <a:t>суходільні</a:t>
            </a:r>
            <a:r>
              <a:rPr lang="ru-RU" sz="1600" dirty="0"/>
              <a:t> та </a:t>
            </a:r>
            <a:r>
              <a:rPr lang="ru-RU" sz="1600" dirty="0" err="1"/>
              <a:t>заболочені</a:t>
            </a:r>
            <a:r>
              <a:rPr lang="ru-RU" sz="1600" dirty="0"/>
              <a:t> луки. </a:t>
            </a:r>
          </a:p>
          <a:p>
            <a:r>
              <a:rPr lang="ru-RU" sz="1600" b="1" i="1" dirty="0"/>
              <a:t>Болото – </a:t>
            </a:r>
            <a:r>
              <a:rPr lang="ru-RU" sz="1600" b="1" i="1" dirty="0" err="1"/>
              <a:t>ділянка</a:t>
            </a:r>
            <a:r>
              <a:rPr lang="ru-RU" sz="1600" b="1" i="1" dirty="0"/>
              <a:t> </a:t>
            </a:r>
            <a:r>
              <a:rPr lang="ru-RU" sz="1600" b="1" i="1" dirty="0" err="1"/>
              <a:t>земної</a:t>
            </a:r>
            <a:r>
              <a:rPr lang="ru-RU" sz="1600" b="1" i="1" dirty="0"/>
              <a:t> </a:t>
            </a:r>
            <a:r>
              <a:rPr lang="ru-RU" sz="1600" b="1" i="1" dirty="0" err="1"/>
              <a:t>поверхні</a:t>
            </a:r>
            <a:r>
              <a:rPr lang="ru-RU" sz="1600" b="1" i="1" dirty="0"/>
              <a:t> </a:t>
            </a:r>
            <a:r>
              <a:rPr lang="ru-RU" sz="1600" b="1" i="1" dirty="0" err="1"/>
              <a:t>з</a:t>
            </a:r>
            <a:r>
              <a:rPr lang="ru-RU" sz="1600" b="1" i="1" dirty="0"/>
              <a:t> </a:t>
            </a:r>
            <a:r>
              <a:rPr lang="ru-RU" sz="1600" b="1" i="1" dirty="0" err="1"/>
              <a:t>надмірно</a:t>
            </a:r>
            <a:r>
              <a:rPr lang="ru-RU" sz="1600" b="1" i="1" dirty="0"/>
              <a:t> </a:t>
            </a:r>
            <a:r>
              <a:rPr lang="ru-RU" sz="1600" b="1" i="1" dirty="0" err="1"/>
              <a:t>застійним</a:t>
            </a:r>
            <a:r>
              <a:rPr lang="ru-RU" sz="1600" b="1" i="1" dirty="0"/>
              <a:t> </a:t>
            </a:r>
            <a:r>
              <a:rPr lang="ru-RU" sz="1600" b="1" i="1" dirty="0" err="1"/>
              <a:t>або</a:t>
            </a:r>
            <a:r>
              <a:rPr lang="ru-RU" sz="1600" b="1" i="1" dirty="0"/>
              <a:t> </a:t>
            </a:r>
            <a:r>
              <a:rPr lang="ru-RU" sz="1600" b="1" i="1" dirty="0" err="1"/>
              <a:t>проточним</a:t>
            </a:r>
            <a:r>
              <a:rPr lang="ru-RU" sz="1600" b="1" i="1" dirty="0"/>
              <a:t> </a:t>
            </a:r>
            <a:r>
              <a:rPr lang="ru-RU" sz="1600" b="1" i="1" dirty="0" err="1"/>
              <a:t>перезволоженням</a:t>
            </a:r>
            <a:r>
              <a:rPr lang="ru-RU" sz="1600" b="1" i="1" dirty="0"/>
              <a:t> </a:t>
            </a:r>
            <a:r>
              <a:rPr lang="ru-RU" sz="1600" b="1" i="1" dirty="0" err="1"/>
              <a:t>ґрунту</a:t>
            </a:r>
            <a:r>
              <a:rPr lang="ru-RU" sz="1600" b="1" i="1" dirty="0"/>
              <a:t>, на </a:t>
            </a:r>
            <a:r>
              <a:rPr lang="ru-RU" sz="1600" b="1" i="1" dirty="0" err="1"/>
              <a:t>якому</a:t>
            </a:r>
            <a:r>
              <a:rPr lang="ru-RU" sz="1600" b="1" i="1" dirty="0"/>
              <a:t> </a:t>
            </a:r>
            <a:r>
              <a:rPr lang="ru-RU" sz="1600" b="1" i="1" dirty="0" err="1"/>
              <a:t>зростає</a:t>
            </a:r>
            <a:r>
              <a:rPr lang="ru-RU" sz="1600" b="1" i="1" dirty="0"/>
              <a:t> </a:t>
            </a:r>
            <a:r>
              <a:rPr lang="ru-RU" sz="1600" b="1" i="1" dirty="0" err="1"/>
              <a:t>специфічна</a:t>
            </a:r>
            <a:r>
              <a:rPr lang="ru-RU" sz="1600" b="1" i="1" dirty="0"/>
              <a:t>, </a:t>
            </a:r>
            <a:r>
              <a:rPr lang="ru-RU" sz="1600" b="1" i="1" dirty="0" err="1"/>
              <a:t>переважно</a:t>
            </a:r>
            <a:r>
              <a:rPr lang="ru-RU" sz="1600" b="1" i="1" dirty="0"/>
              <a:t> </a:t>
            </a:r>
            <a:r>
              <a:rPr lang="ru-RU" sz="1600" b="1" i="1" dirty="0" err="1"/>
              <a:t>вологолюбна</a:t>
            </a:r>
            <a:r>
              <a:rPr lang="ru-RU" sz="1600" b="1" i="1" dirty="0"/>
              <a:t> </a:t>
            </a:r>
            <a:r>
              <a:rPr lang="ru-RU" sz="1600" b="1" i="1" dirty="0" err="1"/>
              <a:t>рослинність</a:t>
            </a:r>
            <a:r>
              <a:rPr lang="ru-RU" sz="1600" b="1" i="1" dirty="0"/>
              <a:t>, </a:t>
            </a:r>
            <a:r>
              <a:rPr lang="ru-RU" sz="1600" b="1" i="1" dirty="0" err="1"/>
              <a:t>розвивається</a:t>
            </a:r>
            <a:r>
              <a:rPr lang="ru-RU" sz="1600" b="1" i="1" dirty="0"/>
              <a:t> </a:t>
            </a:r>
            <a:r>
              <a:rPr lang="ru-RU" sz="1600" b="1" i="1" dirty="0" err="1"/>
              <a:t>болотяний</a:t>
            </a:r>
            <a:r>
              <a:rPr lang="ru-RU" sz="1600" b="1" i="1" dirty="0"/>
              <a:t> тип </a:t>
            </a:r>
            <a:r>
              <a:rPr lang="ru-RU" sz="1600" b="1" i="1" dirty="0" err="1"/>
              <a:t>ґрунтоутворення</a:t>
            </a:r>
            <a:r>
              <a:rPr lang="ru-RU" sz="1600" b="1" i="1" dirty="0"/>
              <a:t>, </a:t>
            </a:r>
            <a:r>
              <a:rPr lang="ru-RU" sz="1600" b="1" i="1" dirty="0" err="1"/>
              <a:t>накопичується</a:t>
            </a:r>
            <a:r>
              <a:rPr lang="ru-RU" sz="1600" b="1" i="1" dirty="0"/>
              <a:t> </a:t>
            </a:r>
            <a:r>
              <a:rPr lang="ru-RU" sz="1600" b="1" i="1" dirty="0" err="1"/>
              <a:t>органічна</a:t>
            </a:r>
            <a:r>
              <a:rPr lang="ru-RU" sz="1600" b="1" i="1" dirty="0"/>
              <a:t> </a:t>
            </a:r>
            <a:r>
              <a:rPr lang="ru-RU" sz="1600" b="1" i="1" dirty="0" err="1"/>
              <a:t>речовина</a:t>
            </a:r>
            <a:r>
              <a:rPr lang="ru-RU" sz="1600" b="1" i="1" dirty="0"/>
              <a:t>, яка </a:t>
            </a:r>
            <a:r>
              <a:rPr lang="ru-RU" sz="1600" b="1" i="1" dirty="0" err="1"/>
              <a:t>розкладається</a:t>
            </a:r>
            <a:r>
              <a:rPr lang="ru-RU" sz="1600" b="1" i="1" dirty="0"/>
              <a:t> та </a:t>
            </a:r>
            <a:r>
              <a:rPr lang="ru-RU" sz="1600" b="1" i="1" dirty="0" err="1"/>
              <a:t>далі</a:t>
            </a:r>
            <a:r>
              <a:rPr lang="ru-RU" sz="1600" b="1" i="1" dirty="0"/>
              <a:t> </a:t>
            </a:r>
            <a:r>
              <a:rPr lang="ru-RU" sz="1600" b="1" i="1" dirty="0" err="1"/>
              <a:t>перетворюється</a:t>
            </a:r>
            <a:r>
              <a:rPr lang="ru-RU" sz="1600" b="1" i="1" dirty="0"/>
              <a:t> в шар торфу. За типом </a:t>
            </a:r>
            <a:r>
              <a:rPr lang="ru-RU" sz="1600" b="1" i="1" dirty="0" err="1"/>
              <a:t>живлення</a:t>
            </a:r>
            <a:r>
              <a:rPr lang="ru-RU" sz="1600" b="1" i="1" dirty="0"/>
              <a:t> </a:t>
            </a:r>
            <a:r>
              <a:rPr lang="ru-RU" sz="1600" b="1" i="1" dirty="0" err="1"/>
              <a:t>розрізняють</a:t>
            </a:r>
            <a:r>
              <a:rPr lang="ru-RU" sz="1600" b="1" i="1" dirty="0"/>
              <a:t> </a:t>
            </a:r>
            <a:r>
              <a:rPr lang="ru-RU" sz="1600" b="1" i="1" dirty="0" err="1"/>
              <a:t>верхові</a:t>
            </a:r>
            <a:r>
              <a:rPr lang="ru-RU" sz="1600" b="1" i="1" dirty="0"/>
              <a:t>, </a:t>
            </a:r>
            <a:r>
              <a:rPr lang="ru-RU" sz="1600" b="1" i="1" dirty="0" err="1"/>
              <a:t>низинні</a:t>
            </a:r>
            <a:r>
              <a:rPr lang="ru-RU" sz="1600" b="1" i="1" dirty="0"/>
              <a:t> та </a:t>
            </a:r>
            <a:r>
              <a:rPr lang="ru-RU" sz="1600" b="1" i="1" dirty="0" err="1"/>
              <a:t>перехідні</a:t>
            </a:r>
            <a:r>
              <a:rPr lang="ru-RU" sz="1600" b="1" i="1" dirty="0"/>
              <a:t> болота, а за </a:t>
            </a:r>
            <a:r>
              <a:rPr lang="ru-RU" sz="1600" b="1" i="1" dirty="0" err="1"/>
              <a:t>переважаючою</a:t>
            </a:r>
            <a:r>
              <a:rPr lang="ru-RU" sz="1600" b="1" i="1" dirty="0"/>
              <a:t> </a:t>
            </a:r>
            <a:r>
              <a:rPr lang="ru-RU" sz="1600" b="1" i="1" dirty="0" err="1"/>
              <a:t>рослинністю</a:t>
            </a:r>
            <a:r>
              <a:rPr lang="ru-RU" sz="1600" b="1" i="1" dirty="0"/>
              <a:t> – </a:t>
            </a:r>
            <a:r>
              <a:rPr lang="ru-RU" sz="1600" b="1" i="1" dirty="0" err="1"/>
              <a:t>лісові</a:t>
            </a:r>
            <a:r>
              <a:rPr lang="ru-RU" sz="1600" b="1" i="1" dirty="0"/>
              <a:t>, </a:t>
            </a:r>
            <a:r>
              <a:rPr lang="ru-RU" sz="1600" b="1" i="1" dirty="0" err="1"/>
              <a:t>чагарникові</a:t>
            </a:r>
            <a:r>
              <a:rPr lang="ru-RU" sz="1600" b="1" i="1" dirty="0"/>
              <a:t>, </a:t>
            </a:r>
            <a:r>
              <a:rPr lang="ru-RU" sz="1600" b="1" i="1" dirty="0" err="1"/>
              <a:t>трав’яні</a:t>
            </a:r>
            <a:r>
              <a:rPr lang="ru-RU" sz="1600" b="1" i="1" dirty="0"/>
              <a:t>, </a:t>
            </a:r>
            <a:r>
              <a:rPr lang="ru-RU" sz="1600" b="1" i="1" dirty="0" err="1"/>
              <a:t>мохові</a:t>
            </a:r>
            <a:r>
              <a:rPr lang="ru-RU" sz="1600" b="1" i="1" dirty="0"/>
              <a:t> болота; за </a:t>
            </a:r>
            <a:r>
              <a:rPr lang="ru-RU" sz="1600" b="1" i="1" dirty="0" err="1"/>
              <a:t>мікрорельєфом</a:t>
            </a:r>
            <a:r>
              <a:rPr lang="ru-RU" sz="1600" b="1" i="1" dirty="0"/>
              <a:t> – </a:t>
            </a:r>
            <a:r>
              <a:rPr lang="ru-RU" sz="1600" b="1" i="1" dirty="0" err="1"/>
              <a:t>бугристі</a:t>
            </a:r>
            <a:r>
              <a:rPr lang="ru-RU" sz="1600" b="1" i="1" dirty="0"/>
              <a:t>, </a:t>
            </a:r>
            <a:r>
              <a:rPr lang="ru-RU" sz="1600" b="1" i="1" dirty="0" err="1"/>
              <a:t>плоскі</a:t>
            </a:r>
            <a:r>
              <a:rPr lang="ru-RU" sz="1600" b="1" i="1" dirty="0"/>
              <a:t> та </a:t>
            </a:r>
            <a:r>
              <a:rPr lang="ru-RU" sz="1600" b="1" i="1" dirty="0" err="1"/>
              <a:t>випуклі</a:t>
            </a:r>
            <a:r>
              <a:rPr lang="ru-RU" sz="1600" b="1" i="1" dirty="0"/>
              <a:t> болота. У </a:t>
            </a:r>
            <a:r>
              <a:rPr lang="ru-RU" sz="1600" b="1" i="1" dirty="0" err="1"/>
              <a:t>практиці</a:t>
            </a:r>
            <a:r>
              <a:rPr lang="ru-RU" sz="1600" b="1" i="1" dirty="0"/>
              <a:t> </a:t>
            </a:r>
            <a:r>
              <a:rPr lang="ru-RU" sz="1600" b="1" i="1" dirty="0" err="1"/>
              <a:t>мисливського</a:t>
            </a:r>
            <a:r>
              <a:rPr lang="ru-RU" sz="1600" b="1" i="1" dirty="0"/>
              <a:t> </a:t>
            </a:r>
            <a:r>
              <a:rPr lang="ru-RU" sz="1600" b="1" i="1" dirty="0" err="1"/>
              <a:t>господарства</a:t>
            </a:r>
            <a:r>
              <a:rPr lang="ru-RU" sz="1600" b="1" i="1" dirty="0"/>
              <a:t> тип болото </a:t>
            </a:r>
            <a:r>
              <a:rPr lang="ru-RU" sz="1600" b="1" i="1" dirty="0" err="1"/>
              <a:t>поділяється</a:t>
            </a:r>
            <a:r>
              <a:rPr lang="ru-RU" sz="1600" b="1" i="1" dirty="0"/>
              <a:t> на </a:t>
            </a:r>
            <a:r>
              <a:rPr lang="ru-RU" sz="1600" b="1" i="1" dirty="0" err="1"/>
              <a:t>чисті</a:t>
            </a:r>
            <a:r>
              <a:rPr lang="ru-RU" sz="1600" b="1" i="1" dirty="0"/>
              <a:t> (до 20 % </a:t>
            </a:r>
            <a:r>
              <a:rPr lang="ru-RU" sz="1600" b="1" i="1" dirty="0" err="1"/>
              <a:t>чагарників</a:t>
            </a:r>
            <a:r>
              <a:rPr lang="ru-RU" sz="1600" b="1" i="1" dirty="0"/>
              <a:t>) та </a:t>
            </a:r>
            <a:r>
              <a:rPr lang="ru-RU" sz="1600" b="1" i="1" dirty="0" err="1"/>
              <a:t>зарослі</a:t>
            </a:r>
            <a:r>
              <a:rPr lang="ru-RU" sz="1600" b="1" i="1" dirty="0"/>
              <a:t> (</a:t>
            </a:r>
            <a:r>
              <a:rPr lang="ru-RU" sz="1600" b="1" i="1" dirty="0" err="1"/>
              <a:t>понад</a:t>
            </a:r>
            <a:r>
              <a:rPr lang="ru-RU" sz="1600" b="1" i="1" dirty="0"/>
              <a:t> 20 % </a:t>
            </a:r>
            <a:r>
              <a:rPr lang="ru-RU" sz="1600" b="1" i="1" dirty="0" err="1"/>
              <a:t>чагарників</a:t>
            </a:r>
            <a:r>
              <a:rPr lang="ru-RU" sz="1600" b="1" i="1" dirty="0"/>
              <a:t>) </a:t>
            </a:r>
            <a:r>
              <a:rPr lang="ru-RU" sz="1600" b="1" i="1" dirty="0" err="1"/>
              <a:t>трав’янистою</a:t>
            </a:r>
            <a:r>
              <a:rPr lang="ru-RU" sz="1600" b="1" i="1" dirty="0"/>
              <a:t> та </a:t>
            </a:r>
            <a:r>
              <a:rPr lang="ru-RU" sz="1600" b="1" i="1" dirty="0" err="1"/>
              <a:t>чагарниковою</a:t>
            </a:r>
            <a:r>
              <a:rPr lang="ru-RU" sz="1600" b="1" i="1" dirty="0"/>
              <a:t> </a:t>
            </a:r>
            <a:r>
              <a:rPr lang="ru-RU" sz="1600" b="1" i="1" dirty="0" err="1"/>
              <a:t>рослинністю</a:t>
            </a:r>
            <a:r>
              <a:rPr lang="ru-RU" sz="1600" b="1" i="1" dirty="0"/>
              <a:t>. </a:t>
            </a:r>
            <a:endParaRPr lang="ru-RU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Балки –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ділянки</a:t>
            </a:r>
            <a:r>
              <a:rPr lang="ru-RU" b="1" i="1" dirty="0"/>
              <a:t> </a:t>
            </a:r>
            <a:r>
              <a:rPr lang="ru-RU" b="1" i="1" dirty="0" err="1"/>
              <a:t>з</a:t>
            </a:r>
            <a:r>
              <a:rPr lang="ru-RU" b="1" i="1" dirty="0"/>
              <a:t> </a:t>
            </a:r>
            <a:r>
              <a:rPr lang="ru-RU" b="1" i="1" dirty="0" err="1"/>
              <a:t>пересіченим</a:t>
            </a:r>
            <a:r>
              <a:rPr lang="ru-RU" b="1" i="1" dirty="0"/>
              <a:t> </a:t>
            </a:r>
            <a:r>
              <a:rPr lang="ru-RU" b="1" i="1" dirty="0" err="1"/>
              <a:t>рельєфом</a:t>
            </a:r>
            <a:r>
              <a:rPr lang="ru-RU" b="1" i="1" dirty="0"/>
              <a:t>, </a:t>
            </a:r>
            <a:r>
              <a:rPr lang="ru-RU" b="1" i="1" dirty="0" err="1"/>
              <a:t>розміщені</a:t>
            </a:r>
            <a:r>
              <a:rPr lang="ru-RU" b="1" i="1" dirty="0"/>
              <a:t> </a:t>
            </a:r>
            <a:r>
              <a:rPr lang="ru-RU" b="1" i="1" dirty="0" err="1"/>
              <a:t>серед</a:t>
            </a:r>
            <a:r>
              <a:rPr lang="ru-RU" b="1" i="1" dirty="0"/>
              <a:t> </a:t>
            </a:r>
            <a:r>
              <a:rPr lang="ru-RU" b="1" i="1" dirty="0" err="1"/>
              <a:t>польових</a:t>
            </a:r>
            <a:r>
              <a:rPr lang="ru-RU" b="1" i="1" dirty="0"/>
              <a:t> </a:t>
            </a:r>
            <a:r>
              <a:rPr lang="ru-RU" b="1" i="1" dirty="0" err="1"/>
              <a:t>угідь</a:t>
            </a:r>
            <a:r>
              <a:rPr lang="ru-RU" b="1" i="1" dirty="0"/>
              <a:t>, </a:t>
            </a:r>
            <a:r>
              <a:rPr lang="ru-RU" b="1" i="1" dirty="0" err="1"/>
              <a:t>віддалених</a:t>
            </a:r>
            <a:r>
              <a:rPr lang="ru-RU" b="1" i="1" dirty="0"/>
              <a:t> </a:t>
            </a:r>
            <a:r>
              <a:rPr lang="ru-RU" b="1" i="1" dirty="0" err="1"/>
              <a:t>від</a:t>
            </a:r>
            <a:r>
              <a:rPr lang="ru-RU" b="1" i="1" dirty="0"/>
              <a:t> </a:t>
            </a:r>
            <a:r>
              <a:rPr lang="ru-RU" b="1" i="1" dirty="0" err="1"/>
              <a:t>лісових</a:t>
            </a:r>
            <a:r>
              <a:rPr lang="ru-RU" b="1" i="1" dirty="0"/>
              <a:t> </a:t>
            </a:r>
            <a:r>
              <a:rPr lang="ru-RU" b="1" i="1" dirty="0" err="1"/>
              <a:t>масивів</a:t>
            </a:r>
            <a:r>
              <a:rPr lang="ru-RU" b="1" i="1" dirty="0"/>
              <a:t>. Балки як тип </a:t>
            </a:r>
            <a:r>
              <a:rPr lang="ru-RU" b="1" i="1" dirty="0" err="1"/>
              <a:t>мисливських</a:t>
            </a:r>
            <a:r>
              <a:rPr lang="ru-RU" b="1" i="1" dirty="0"/>
              <a:t> </a:t>
            </a:r>
            <a:r>
              <a:rPr lang="ru-RU" b="1" i="1" dirty="0" err="1"/>
              <a:t>угідь</a:t>
            </a:r>
            <a:r>
              <a:rPr lang="ru-RU" b="1" i="1" dirty="0"/>
              <a:t> </a:t>
            </a:r>
            <a:r>
              <a:rPr lang="ru-RU" b="1" i="1" dirty="0" err="1"/>
              <a:t>виділяють</a:t>
            </a:r>
            <a:r>
              <a:rPr lang="ru-RU" b="1" i="1" dirty="0"/>
              <a:t> </a:t>
            </a:r>
            <a:r>
              <a:rPr lang="ru-RU" b="1" i="1" dirty="0" err="1"/>
              <a:t>тільки</a:t>
            </a:r>
            <a:r>
              <a:rPr lang="ru-RU" b="1" i="1" dirty="0"/>
              <a:t> в </a:t>
            </a:r>
            <a:r>
              <a:rPr lang="ru-RU" b="1" i="1" dirty="0" err="1"/>
              <a:t>лісостеповій</a:t>
            </a:r>
            <a:r>
              <a:rPr lang="ru-RU" b="1" i="1" dirty="0"/>
              <a:t> </a:t>
            </a:r>
            <a:r>
              <a:rPr lang="ru-RU" b="1" i="1" dirty="0" err="1"/>
              <a:t>і</a:t>
            </a:r>
            <a:r>
              <a:rPr lang="ru-RU" b="1" i="1" dirty="0"/>
              <a:t> </a:t>
            </a:r>
            <a:r>
              <a:rPr lang="ru-RU" b="1" i="1" dirty="0" err="1"/>
              <a:t>степовій</a:t>
            </a:r>
            <a:r>
              <a:rPr lang="ru-RU" b="1" i="1" dirty="0"/>
              <a:t> зонах. Цей тип </a:t>
            </a:r>
            <a:r>
              <a:rPr lang="ru-RU" b="1" i="1" dirty="0" err="1"/>
              <a:t>містить</a:t>
            </a:r>
            <a:r>
              <a:rPr lang="ru-RU" b="1" i="1" dirty="0"/>
              <a:t> </a:t>
            </a:r>
            <a:r>
              <a:rPr lang="ru-RU" b="1" i="1" dirty="0" err="1"/>
              <a:t>такі</a:t>
            </a:r>
            <a:r>
              <a:rPr lang="ru-RU" b="1" i="1" dirty="0"/>
              <a:t> </a:t>
            </a:r>
            <a:r>
              <a:rPr lang="ru-RU" b="1" i="1" dirty="0" err="1"/>
              <a:t>підтипи</a:t>
            </a:r>
            <a:r>
              <a:rPr lang="ru-RU" b="1" i="1" dirty="0"/>
              <a:t>: </a:t>
            </a:r>
            <a:r>
              <a:rPr lang="ru-RU" b="1" i="1" dirty="0" err="1"/>
              <a:t>чисті</a:t>
            </a:r>
            <a:r>
              <a:rPr lang="ru-RU" b="1" i="1" dirty="0"/>
              <a:t> та </a:t>
            </a:r>
            <a:r>
              <a:rPr lang="ru-RU" b="1" i="1" dirty="0" err="1"/>
              <a:t>зарослі</a:t>
            </a:r>
            <a:r>
              <a:rPr lang="ru-RU" b="1" i="1" dirty="0"/>
              <a:t> </a:t>
            </a:r>
            <a:r>
              <a:rPr lang="ru-RU" b="1" i="1" dirty="0" err="1"/>
              <a:t>деревною</a:t>
            </a:r>
            <a:r>
              <a:rPr lang="ru-RU" b="1" i="1" dirty="0"/>
              <a:t> </a:t>
            </a:r>
            <a:r>
              <a:rPr lang="ru-RU" b="1" i="1" dirty="0" err="1"/>
              <a:t>або</a:t>
            </a:r>
            <a:r>
              <a:rPr lang="ru-RU" b="1" i="1" dirty="0"/>
              <a:t> </a:t>
            </a:r>
            <a:r>
              <a:rPr lang="ru-RU" b="1" i="1" dirty="0" err="1"/>
              <a:t>чагарниковою</a:t>
            </a:r>
            <a:r>
              <a:rPr lang="ru-RU" b="1" i="1" dirty="0"/>
              <a:t> </a:t>
            </a:r>
            <a:r>
              <a:rPr lang="ru-RU" b="1" i="1" dirty="0" err="1"/>
              <a:t>рослинністю</a:t>
            </a:r>
            <a:r>
              <a:rPr lang="ru-RU" b="1" i="1" dirty="0"/>
              <a:t>. </a:t>
            </a:r>
          </a:p>
          <a:p>
            <a:r>
              <a:rPr lang="ru-RU" b="1" i="1" dirty="0" err="1"/>
              <a:t>Піски</a:t>
            </a:r>
            <a:r>
              <a:rPr lang="ru-RU" b="1" i="1" dirty="0"/>
              <a:t> –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ділянки</a:t>
            </a:r>
            <a:r>
              <a:rPr lang="ru-RU" b="1" i="1" dirty="0"/>
              <a:t> не </a:t>
            </a:r>
            <a:r>
              <a:rPr lang="ru-RU" b="1" i="1" dirty="0" err="1"/>
              <a:t>вкриті</a:t>
            </a:r>
            <a:r>
              <a:rPr lang="ru-RU" b="1" i="1" dirty="0"/>
              <a:t> </a:t>
            </a:r>
            <a:r>
              <a:rPr lang="ru-RU" b="1" i="1" dirty="0" err="1"/>
              <a:t>або</a:t>
            </a:r>
            <a:r>
              <a:rPr lang="ru-RU" b="1" i="1" dirty="0"/>
              <a:t> </a:t>
            </a:r>
            <a:r>
              <a:rPr lang="ru-RU" b="1" i="1" dirty="0" err="1"/>
              <a:t>подекуди</a:t>
            </a:r>
            <a:r>
              <a:rPr lang="ru-RU" b="1" i="1" dirty="0"/>
              <a:t> </a:t>
            </a:r>
            <a:r>
              <a:rPr lang="ru-RU" b="1" i="1" dirty="0" err="1"/>
              <a:t>вкриті</a:t>
            </a:r>
            <a:r>
              <a:rPr lang="ru-RU" b="1" i="1" dirty="0"/>
              <a:t> </a:t>
            </a:r>
            <a:r>
              <a:rPr lang="ru-RU" b="1" i="1" dirty="0" err="1"/>
              <a:t>трав’янистою</a:t>
            </a:r>
            <a:r>
              <a:rPr lang="ru-RU" b="1" i="1" dirty="0"/>
              <a:t> та </a:t>
            </a:r>
            <a:r>
              <a:rPr lang="ru-RU" b="1" i="1" dirty="0" err="1"/>
              <a:t>чагарниковою</a:t>
            </a:r>
            <a:r>
              <a:rPr lang="ru-RU" b="1" i="1" dirty="0"/>
              <a:t> </a:t>
            </a:r>
            <a:r>
              <a:rPr lang="ru-RU" b="1" i="1" dirty="0" err="1"/>
              <a:t>рослинністю</a:t>
            </a:r>
            <a:r>
              <a:rPr lang="ru-RU" b="1" i="1" dirty="0"/>
              <a:t>. В </a:t>
            </a:r>
            <a:r>
              <a:rPr lang="ru-RU" b="1" i="1" dirty="0" err="1"/>
              <a:t>Україні</a:t>
            </a:r>
            <a:r>
              <a:rPr lang="ru-RU" b="1" i="1" dirty="0"/>
              <a:t> </a:t>
            </a:r>
            <a:r>
              <a:rPr lang="ru-RU" b="1" i="1" dirty="0" err="1"/>
              <a:t>піски</a:t>
            </a:r>
            <a:r>
              <a:rPr lang="ru-RU" b="1" i="1" dirty="0"/>
              <a:t> </a:t>
            </a:r>
            <a:r>
              <a:rPr lang="ru-RU" b="1" i="1" dirty="0" err="1"/>
              <a:t>займають</a:t>
            </a:r>
            <a:r>
              <a:rPr lang="ru-RU" b="1" i="1" dirty="0"/>
              <a:t> </a:t>
            </a:r>
            <a:r>
              <a:rPr lang="ru-RU" b="1" i="1" dirty="0" err="1"/>
              <a:t>значні</a:t>
            </a:r>
            <a:r>
              <a:rPr lang="ru-RU" b="1" i="1" dirty="0"/>
              <a:t> </a:t>
            </a:r>
            <a:r>
              <a:rPr lang="ru-RU" b="1" i="1" dirty="0" err="1"/>
              <a:t>площі</a:t>
            </a:r>
            <a:r>
              <a:rPr lang="ru-RU" b="1" i="1" dirty="0"/>
              <a:t> </a:t>
            </a:r>
            <a:r>
              <a:rPr lang="ru-RU" b="1" i="1" dirty="0" err="1"/>
              <a:t>в</a:t>
            </a:r>
            <a:r>
              <a:rPr lang="ru-RU" b="1" i="1" dirty="0"/>
              <a:t> районах </a:t>
            </a:r>
            <a:r>
              <a:rPr lang="ru-RU" b="1" i="1" dirty="0" err="1"/>
              <a:t>Полісся</a:t>
            </a:r>
            <a:r>
              <a:rPr lang="ru-RU" b="1" i="1" dirty="0"/>
              <a:t>, </a:t>
            </a:r>
            <a:r>
              <a:rPr lang="ru-RU" b="1" i="1" dirty="0" err="1"/>
              <a:t>уздовж</a:t>
            </a:r>
            <a:r>
              <a:rPr lang="ru-RU" b="1" i="1" dirty="0"/>
              <a:t> </a:t>
            </a:r>
            <a:r>
              <a:rPr lang="ru-RU" b="1" i="1" dirty="0" err="1"/>
              <a:t>Дніпра</a:t>
            </a:r>
            <a:r>
              <a:rPr lang="ru-RU" b="1" i="1" dirty="0"/>
              <a:t>, </a:t>
            </a:r>
            <a:r>
              <a:rPr lang="ru-RU" b="1" i="1" dirty="0" err="1"/>
              <a:t>Десни</a:t>
            </a:r>
            <a:r>
              <a:rPr lang="ru-RU" b="1" i="1" dirty="0"/>
              <a:t>, </a:t>
            </a:r>
            <a:r>
              <a:rPr lang="ru-RU" b="1" i="1" dirty="0" err="1"/>
              <a:t>Донця</a:t>
            </a:r>
            <a:r>
              <a:rPr lang="ru-RU" b="1" i="1" dirty="0"/>
              <a:t> </a:t>
            </a:r>
            <a:r>
              <a:rPr lang="ru-RU" b="1" i="1" dirty="0" err="1"/>
              <a:t>й</a:t>
            </a:r>
            <a:r>
              <a:rPr lang="ru-RU" b="1" i="1" dirty="0"/>
              <a:t> </a:t>
            </a:r>
            <a:r>
              <a:rPr lang="ru-RU" b="1" i="1" dirty="0" err="1"/>
              <a:t>інших</a:t>
            </a:r>
            <a:r>
              <a:rPr lang="ru-RU" b="1" i="1" dirty="0"/>
              <a:t> </a:t>
            </a:r>
            <a:r>
              <a:rPr lang="ru-RU" b="1" i="1" dirty="0" err="1"/>
              <a:t>річок</a:t>
            </a:r>
            <a:r>
              <a:rPr lang="ru-RU" b="1" i="1" dirty="0"/>
              <a:t> на </a:t>
            </a:r>
            <a:r>
              <a:rPr lang="ru-RU" b="1" i="1" dirty="0" err="1"/>
              <a:t>узбережжі</a:t>
            </a:r>
            <a:r>
              <a:rPr lang="ru-RU" b="1" i="1" dirty="0"/>
              <a:t> Чорного та </a:t>
            </a:r>
            <a:r>
              <a:rPr lang="ru-RU" b="1" i="1" dirty="0" err="1"/>
              <a:t>Азовського</a:t>
            </a:r>
            <a:r>
              <a:rPr lang="ru-RU" b="1" i="1" dirty="0"/>
              <a:t> </a:t>
            </a:r>
            <a:r>
              <a:rPr lang="ru-RU" b="1" i="1" dirty="0" err="1"/>
              <a:t>морів</a:t>
            </a:r>
            <a:r>
              <a:rPr lang="ru-RU" b="1" i="1" dirty="0"/>
              <a:t>. </a:t>
            </a:r>
            <a:endParaRPr lang="ru-RU" b="1" i="1" dirty="0" smtClean="0"/>
          </a:p>
          <a:p>
            <a:endParaRPr lang="ru-RU" b="1" i="1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33368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Природоохоронні</a:t>
            </a:r>
            <a:r>
              <a:rPr lang="ru-RU" dirty="0"/>
              <a:t> </a:t>
            </a:r>
            <a:r>
              <a:rPr lang="ru-RU" dirty="0" err="1"/>
              <a:t>комплекси</a:t>
            </a:r>
            <a:r>
              <a:rPr lang="ru-RU" dirty="0"/>
              <a:t> як тип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на </a:t>
            </a:r>
            <a:r>
              <a:rPr lang="ru-RU" dirty="0" err="1"/>
              <a:t>півдні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степовій</a:t>
            </a:r>
            <a:r>
              <a:rPr lang="ru-RU" dirty="0"/>
              <a:t> </a:t>
            </a:r>
            <a:r>
              <a:rPr lang="ru-RU" dirty="0" err="1"/>
              <a:t>лісомисливській</a:t>
            </a:r>
            <a:r>
              <a:rPr lang="ru-RU" dirty="0"/>
              <a:t> </a:t>
            </a:r>
            <a:r>
              <a:rPr lang="ru-RU" dirty="0" err="1"/>
              <a:t>зоні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штучно </a:t>
            </a:r>
            <a:r>
              <a:rPr lang="ru-RU" dirty="0" err="1"/>
              <a:t>створені</a:t>
            </a:r>
            <a:r>
              <a:rPr lang="ru-RU" dirty="0"/>
              <a:t> </a:t>
            </a:r>
            <a:r>
              <a:rPr lang="ru-RU" dirty="0" err="1"/>
              <a:t>водойми</a:t>
            </a:r>
            <a:r>
              <a:rPr lang="ru-RU" dirty="0"/>
              <a:t> (0,5-1,0 га), </a:t>
            </a:r>
            <a:r>
              <a:rPr lang="ru-RU" dirty="0" err="1"/>
              <a:t>оточені</a:t>
            </a:r>
            <a:r>
              <a:rPr lang="ru-RU" dirty="0"/>
              <a:t> </a:t>
            </a:r>
            <a:r>
              <a:rPr lang="ru-RU" dirty="0" err="1"/>
              <a:t>ремізою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деревних</a:t>
            </a:r>
            <a:r>
              <a:rPr lang="ru-RU" dirty="0"/>
              <a:t> та </a:t>
            </a:r>
            <a:r>
              <a:rPr lang="ru-RU" dirty="0" err="1"/>
              <a:t>чагарникових</a:t>
            </a:r>
            <a:r>
              <a:rPr lang="ru-RU" dirty="0"/>
              <a:t> </a:t>
            </a:r>
            <a:r>
              <a:rPr lang="ru-RU" dirty="0" err="1"/>
              <a:t>порід</a:t>
            </a:r>
            <a:r>
              <a:rPr lang="ru-RU" dirty="0"/>
              <a:t> шириною 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50 м. </a:t>
            </a:r>
          </a:p>
          <a:p>
            <a:r>
              <a:rPr lang="ru-RU" b="1" i="1" dirty="0" err="1"/>
              <a:t>Водні</a:t>
            </a:r>
            <a:r>
              <a:rPr lang="ru-RU" b="1" i="1" dirty="0"/>
              <a:t> </a:t>
            </a:r>
            <a:r>
              <a:rPr lang="ru-RU" b="1" i="1" dirty="0" err="1"/>
              <a:t>об’єкти</a:t>
            </a:r>
            <a:r>
              <a:rPr lang="ru-RU" b="1" i="1" dirty="0"/>
              <a:t> (</a:t>
            </a:r>
            <a:r>
              <a:rPr lang="ru-RU" b="1" i="1" dirty="0" err="1"/>
              <a:t>водойми</a:t>
            </a:r>
            <a:r>
              <a:rPr lang="ru-RU" b="1" i="1" dirty="0"/>
              <a:t>) – </a:t>
            </a:r>
            <a:r>
              <a:rPr lang="ru-RU" b="1" i="1" dirty="0" err="1"/>
              <a:t>усяка</a:t>
            </a:r>
            <a:r>
              <a:rPr lang="ru-RU" b="1" i="1" dirty="0"/>
              <a:t> западина, </a:t>
            </a:r>
            <a:r>
              <a:rPr lang="ru-RU" b="1" i="1" dirty="0" err="1"/>
              <a:t>що</a:t>
            </a:r>
            <a:r>
              <a:rPr lang="ru-RU" b="1" i="1" dirty="0"/>
              <a:t> сформована природою </a:t>
            </a:r>
            <a:r>
              <a:rPr lang="ru-RU" b="1" i="1" dirty="0" err="1"/>
              <a:t>або</a:t>
            </a:r>
            <a:r>
              <a:rPr lang="ru-RU" b="1" i="1" dirty="0"/>
              <a:t> створена штучно, </a:t>
            </a:r>
            <a:r>
              <a:rPr lang="ru-RU" b="1" i="1" dirty="0" err="1"/>
              <a:t>об’єкт</a:t>
            </a:r>
            <a:r>
              <a:rPr lang="ru-RU" b="1" i="1" dirty="0"/>
              <a:t> ландшафту </a:t>
            </a:r>
            <a:r>
              <a:rPr lang="ru-RU" b="1" i="1" dirty="0" err="1"/>
              <a:t>чи</a:t>
            </a:r>
            <a:r>
              <a:rPr lang="ru-RU" b="1" i="1" dirty="0"/>
              <a:t> </a:t>
            </a:r>
            <a:r>
              <a:rPr lang="ru-RU" b="1" i="1" dirty="0" err="1"/>
              <a:t>геологічна</a:t>
            </a:r>
            <a:r>
              <a:rPr lang="ru-RU" b="1" i="1" dirty="0"/>
              <a:t> структура, де </a:t>
            </a:r>
            <a:r>
              <a:rPr lang="ru-RU" b="1" i="1" dirty="0" err="1"/>
              <a:t>накопичується</a:t>
            </a:r>
            <a:r>
              <a:rPr lang="ru-RU" b="1" i="1" dirty="0"/>
              <a:t> вода (</a:t>
            </a:r>
            <a:r>
              <a:rPr lang="ru-RU" b="1" i="1" dirty="0" err="1"/>
              <a:t>річка</a:t>
            </a:r>
            <a:r>
              <a:rPr lang="ru-RU" b="1" i="1" dirty="0"/>
              <a:t>, озеро, море, </a:t>
            </a:r>
            <a:r>
              <a:rPr lang="ru-RU" b="1" i="1" dirty="0" err="1"/>
              <a:t>водосховище</a:t>
            </a:r>
            <a:r>
              <a:rPr lang="ru-RU" b="1" i="1" dirty="0"/>
              <a:t>, канал </a:t>
            </a:r>
            <a:r>
              <a:rPr lang="ru-RU" b="1" i="1" dirty="0" err="1"/>
              <a:t>тощо</a:t>
            </a:r>
            <a:r>
              <a:rPr lang="ru-RU" b="1" i="1" dirty="0"/>
              <a:t>). Тип </a:t>
            </a:r>
            <a:r>
              <a:rPr lang="ru-RU" b="1" i="1" dirty="0" err="1"/>
              <a:t>водних</a:t>
            </a:r>
            <a:r>
              <a:rPr lang="ru-RU" b="1" i="1" dirty="0"/>
              <a:t> </a:t>
            </a:r>
            <a:r>
              <a:rPr lang="ru-RU" b="1" i="1" dirty="0" err="1"/>
              <a:t>об’єктів</a:t>
            </a:r>
            <a:r>
              <a:rPr lang="ru-RU" b="1" i="1" dirty="0"/>
              <a:t> </a:t>
            </a:r>
            <a:r>
              <a:rPr lang="ru-RU" b="1" i="1" dirty="0" err="1"/>
              <a:t>розподіляють</a:t>
            </a:r>
            <a:r>
              <a:rPr lang="ru-RU" b="1" i="1" dirty="0"/>
              <a:t> на </a:t>
            </a:r>
            <a:r>
              <a:rPr lang="ru-RU" b="1" i="1" dirty="0" err="1"/>
              <a:t>такі</a:t>
            </a:r>
            <a:r>
              <a:rPr lang="ru-RU" b="1" i="1" dirty="0"/>
              <a:t> </a:t>
            </a:r>
            <a:r>
              <a:rPr lang="ru-RU" b="1" i="1" dirty="0" err="1"/>
              <a:t>підтипи</a:t>
            </a:r>
            <a:r>
              <a:rPr lang="ru-RU" b="1" i="1" dirty="0"/>
              <a:t>: </a:t>
            </a:r>
            <a:r>
              <a:rPr lang="ru-RU" b="1" i="1" dirty="0" err="1"/>
              <a:t>чисті</a:t>
            </a:r>
            <a:r>
              <a:rPr lang="ru-RU" b="1" i="1" dirty="0"/>
              <a:t> та </a:t>
            </a:r>
            <a:r>
              <a:rPr lang="ru-RU" b="1" i="1" dirty="0" err="1"/>
              <a:t>зарослі</a:t>
            </a:r>
            <a:r>
              <a:rPr lang="ru-RU" b="1" i="1" dirty="0"/>
              <a:t> </a:t>
            </a:r>
            <a:r>
              <a:rPr lang="ru-RU" b="1" i="1" dirty="0" err="1"/>
              <a:t>багаторічною</a:t>
            </a:r>
            <a:r>
              <a:rPr lang="ru-RU" b="1" i="1" dirty="0"/>
              <a:t> </a:t>
            </a:r>
            <a:r>
              <a:rPr lang="ru-RU" b="1" i="1" dirty="0" err="1"/>
              <a:t>трав’янистою</a:t>
            </a:r>
            <a:r>
              <a:rPr lang="ru-RU" b="1" i="1" dirty="0"/>
              <a:t> </a:t>
            </a:r>
            <a:r>
              <a:rPr lang="ru-RU" b="1" i="1" dirty="0" err="1"/>
              <a:t>рослинністю</a:t>
            </a:r>
            <a:r>
              <a:rPr lang="ru-RU" b="1" i="1" dirty="0"/>
              <a:t>. </a:t>
            </a:r>
            <a:r>
              <a:rPr lang="ru-RU" b="1" i="1" dirty="0" err="1"/>
              <a:t>Під</a:t>
            </a:r>
            <a:r>
              <a:rPr lang="ru-RU" b="1" i="1" dirty="0"/>
              <a:t> час </a:t>
            </a:r>
            <a:r>
              <a:rPr lang="ru-RU" b="1" i="1" dirty="0" err="1"/>
              <a:t>інвентаризації</a:t>
            </a:r>
            <a:r>
              <a:rPr lang="ru-RU" b="1" i="1" dirty="0"/>
              <a:t> </a:t>
            </a:r>
            <a:r>
              <a:rPr lang="ru-RU" b="1" i="1" dirty="0" err="1"/>
              <a:t>угідь</a:t>
            </a:r>
            <a:r>
              <a:rPr lang="ru-RU" b="1" i="1" dirty="0"/>
              <a:t> для </a:t>
            </a:r>
            <a:r>
              <a:rPr lang="ru-RU" b="1" i="1" dirty="0" err="1"/>
              <a:t>водно-болотяної</a:t>
            </a:r>
            <a:r>
              <a:rPr lang="ru-RU" b="1" i="1" dirty="0"/>
              <a:t> </a:t>
            </a:r>
            <a:r>
              <a:rPr lang="ru-RU" b="1" i="1" dirty="0" err="1"/>
              <a:t>дичини</a:t>
            </a:r>
            <a:r>
              <a:rPr lang="ru-RU" b="1" i="1" dirty="0"/>
              <a:t> </a:t>
            </a:r>
            <a:r>
              <a:rPr lang="ru-RU" b="1" i="1" dirty="0" err="1"/>
              <a:t>виділяють</a:t>
            </a:r>
            <a:r>
              <a:rPr lang="ru-RU" b="1" i="1" dirty="0"/>
              <a:t> </a:t>
            </a:r>
            <a:r>
              <a:rPr lang="ru-RU" b="1" i="1" dirty="0" err="1"/>
              <a:t>інші</a:t>
            </a:r>
            <a:r>
              <a:rPr lang="ru-RU" b="1" i="1" dirty="0"/>
              <a:t> </a:t>
            </a:r>
            <a:r>
              <a:rPr lang="ru-RU" b="1" i="1" dirty="0" err="1"/>
              <a:t>підтипи</a:t>
            </a:r>
            <a:r>
              <a:rPr lang="ru-RU" b="1" i="1" dirty="0"/>
              <a:t> та </a:t>
            </a:r>
            <a:r>
              <a:rPr lang="ru-RU" b="1" i="1" dirty="0" err="1"/>
              <a:t>види</a:t>
            </a:r>
            <a:r>
              <a:rPr lang="ru-RU" b="1" i="1" dirty="0"/>
              <a:t>, </a:t>
            </a:r>
            <a:r>
              <a:rPr lang="ru-RU" b="1" i="1" dirty="0" err="1"/>
              <a:t>наприклад</a:t>
            </a:r>
            <a:r>
              <a:rPr lang="ru-RU" b="1" i="1" dirty="0"/>
              <a:t>, плеса </a:t>
            </a:r>
            <a:r>
              <a:rPr lang="ru-RU" b="1" i="1" dirty="0" err="1"/>
              <a:t>глибоководні</a:t>
            </a:r>
            <a:r>
              <a:rPr lang="ru-RU" b="1" i="1" dirty="0"/>
              <a:t> </a:t>
            </a:r>
            <a:r>
              <a:rPr lang="ru-RU" b="1" i="1" dirty="0" err="1"/>
              <a:t>з</a:t>
            </a:r>
            <a:r>
              <a:rPr lang="ru-RU" b="1" i="1" dirty="0"/>
              <a:t> </a:t>
            </a:r>
            <a:r>
              <a:rPr lang="ru-RU" b="1" i="1" dirty="0" err="1"/>
              <a:t>чагарниками</a:t>
            </a:r>
            <a:r>
              <a:rPr lang="ru-RU" b="1" i="1" dirty="0"/>
              <a:t> </a:t>
            </a:r>
            <a:r>
              <a:rPr lang="ru-RU" b="1" i="1" dirty="0" err="1"/>
              <a:t>і</a:t>
            </a:r>
            <a:r>
              <a:rPr lang="ru-RU" b="1" i="1" dirty="0"/>
              <a:t> </a:t>
            </a:r>
            <a:r>
              <a:rPr lang="ru-RU" b="1" i="1" dirty="0" err="1"/>
              <a:t>зарослі</a:t>
            </a:r>
            <a:r>
              <a:rPr lang="ru-RU" b="1" i="1" dirty="0"/>
              <a:t> надводною </a:t>
            </a:r>
            <a:r>
              <a:rPr lang="ru-RU" b="1" i="1" dirty="0" err="1"/>
              <a:t>рослинністю</a:t>
            </a:r>
            <a:r>
              <a:rPr lang="ru-RU" b="1" i="1" dirty="0"/>
              <a:t>; </a:t>
            </a:r>
            <a:r>
              <a:rPr lang="ru-RU" b="1" i="1" dirty="0" err="1"/>
              <a:t>зарості</a:t>
            </a:r>
            <a:r>
              <a:rPr lang="ru-RU" b="1" i="1" dirty="0"/>
              <a:t> очерету; </a:t>
            </a:r>
            <a:r>
              <a:rPr lang="ru-RU" b="1" i="1" dirty="0" err="1"/>
              <a:t>зарості</a:t>
            </a:r>
            <a:r>
              <a:rPr lang="ru-RU" b="1" i="1" dirty="0"/>
              <a:t> </a:t>
            </a:r>
            <a:r>
              <a:rPr lang="ru-RU" b="1" i="1" dirty="0" err="1"/>
              <a:t>рогози</a:t>
            </a:r>
            <a:r>
              <a:rPr lang="ru-RU" b="1" i="1" dirty="0"/>
              <a:t> та </a:t>
            </a:r>
            <a:r>
              <a:rPr lang="ru-RU" b="1" i="1" dirty="0" err="1"/>
              <a:t>ін</a:t>
            </a:r>
            <a:r>
              <a:rPr lang="ru-RU" b="1" i="1" dirty="0"/>
              <a:t>. </a:t>
            </a:r>
          </a:p>
          <a:p>
            <a:r>
              <a:rPr lang="ru-RU" b="1" i="1" dirty="0" err="1"/>
              <a:t>Інші</a:t>
            </a:r>
            <a:r>
              <a:rPr lang="ru-RU" b="1" i="1" dirty="0"/>
              <a:t> </a:t>
            </a:r>
            <a:r>
              <a:rPr lang="ru-RU" b="1" i="1" dirty="0" err="1"/>
              <a:t>угіддя</a:t>
            </a:r>
            <a:r>
              <a:rPr lang="ru-RU" b="1" i="1" dirty="0"/>
              <a:t> –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території</a:t>
            </a:r>
            <a:r>
              <a:rPr lang="ru-RU" b="1" i="1" dirty="0"/>
              <a:t>, </a:t>
            </a:r>
            <a:r>
              <a:rPr lang="ru-RU" b="1" i="1" dirty="0" err="1"/>
              <a:t>які</a:t>
            </a:r>
            <a:r>
              <a:rPr lang="ru-RU" b="1" i="1" dirty="0"/>
              <a:t> </a:t>
            </a:r>
            <a:r>
              <a:rPr lang="ru-RU" b="1" i="1" dirty="0" err="1"/>
              <a:t>входять</a:t>
            </a:r>
            <a:r>
              <a:rPr lang="ru-RU" b="1" i="1" dirty="0"/>
              <a:t> до складу </a:t>
            </a:r>
            <a:r>
              <a:rPr lang="ru-RU" b="1" i="1" dirty="0" err="1"/>
              <a:t>мисливського</a:t>
            </a:r>
            <a:r>
              <a:rPr lang="ru-RU" b="1" i="1" dirty="0"/>
              <a:t> </a:t>
            </a:r>
            <a:r>
              <a:rPr lang="ru-RU" b="1" i="1" dirty="0" err="1"/>
              <a:t>господарства</a:t>
            </a:r>
            <a:r>
              <a:rPr lang="ru-RU" b="1" i="1" dirty="0"/>
              <a:t>, </a:t>
            </a:r>
            <a:r>
              <a:rPr lang="ru-RU" b="1" i="1" dirty="0" err="1"/>
              <a:t>але</a:t>
            </a:r>
            <a:r>
              <a:rPr lang="ru-RU" b="1" i="1" dirty="0"/>
              <a:t> не належать до </a:t>
            </a:r>
            <a:r>
              <a:rPr lang="ru-RU" b="1" i="1" dirty="0" err="1"/>
              <a:t>типів</a:t>
            </a:r>
            <a:r>
              <a:rPr lang="ru-RU" b="1" i="1" dirty="0"/>
              <a:t> </a:t>
            </a:r>
            <a:r>
              <a:rPr lang="ru-RU" b="1" i="1" dirty="0" err="1"/>
              <a:t>мисливських</a:t>
            </a:r>
            <a:r>
              <a:rPr lang="ru-RU" b="1" i="1" dirty="0"/>
              <a:t> </a:t>
            </a:r>
            <a:r>
              <a:rPr lang="ru-RU" b="1" i="1" dirty="0" err="1"/>
              <a:t>угідь</a:t>
            </a:r>
            <a:r>
              <a:rPr lang="ru-RU" b="1" i="1" dirty="0"/>
              <a:t> та не </a:t>
            </a:r>
            <a:r>
              <a:rPr lang="ru-RU" b="1" i="1" dirty="0" err="1"/>
              <a:t>бонітуються</a:t>
            </a:r>
            <a:r>
              <a:rPr lang="ru-RU" b="1" i="1" dirty="0"/>
              <a:t> (дороги, </a:t>
            </a:r>
            <a:r>
              <a:rPr lang="ru-RU" b="1" i="1" dirty="0" err="1"/>
              <a:t>садиби</a:t>
            </a:r>
            <a:r>
              <a:rPr lang="ru-RU" b="1" i="1" dirty="0"/>
              <a:t>, </a:t>
            </a:r>
            <a:r>
              <a:rPr lang="ru-RU" b="1" i="1" dirty="0" err="1"/>
              <a:t>просіки</a:t>
            </a:r>
            <a:r>
              <a:rPr lang="ru-RU" b="1" i="1" dirty="0"/>
              <a:t>, </a:t>
            </a:r>
            <a:r>
              <a:rPr lang="ru-RU" b="1" i="1" dirty="0" err="1"/>
              <a:t>лінії</a:t>
            </a:r>
            <a:r>
              <a:rPr lang="ru-RU" b="1" i="1" dirty="0"/>
              <a:t> </a:t>
            </a:r>
            <a:r>
              <a:rPr lang="ru-RU" b="1" i="1" dirty="0" err="1"/>
              <a:t>електропередачі</a:t>
            </a:r>
            <a:r>
              <a:rPr lang="ru-RU" b="1" i="1" dirty="0"/>
              <a:t>, </a:t>
            </a:r>
            <a:r>
              <a:rPr lang="ru-RU" b="1" i="1" dirty="0" err="1"/>
              <a:t>газопроводи</a:t>
            </a:r>
            <a:r>
              <a:rPr lang="ru-RU" b="1" i="1" dirty="0"/>
              <a:t>, </a:t>
            </a:r>
            <a:r>
              <a:rPr lang="ru-RU" b="1" i="1" dirty="0" err="1"/>
              <a:t>площі</a:t>
            </a:r>
            <a:r>
              <a:rPr lang="ru-RU" b="1" i="1" dirty="0"/>
              <a:t> </a:t>
            </a:r>
            <a:r>
              <a:rPr lang="ru-RU" b="1" i="1" dirty="0" err="1"/>
              <a:t>кам’янистих</a:t>
            </a:r>
            <a:r>
              <a:rPr lang="ru-RU" b="1" i="1" dirty="0"/>
              <a:t> </a:t>
            </a:r>
            <a:r>
              <a:rPr lang="ru-RU" b="1" i="1" dirty="0" err="1"/>
              <a:t>розсипів</a:t>
            </a:r>
            <a:r>
              <a:rPr lang="ru-RU" b="1" i="1" dirty="0"/>
              <a:t>, </a:t>
            </a:r>
            <a:r>
              <a:rPr lang="ru-RU" b="1" i="1" dirty="0" err="1"/>
              <a:t>крутих</a:t>
            </a:r>
            <a:r>
              <a:rPr lang="ru-RU" b="1" i="1" dirty="0"/>
              <a:t> </a:t>
            </a:r>
            <a:r>
              <a:rPr lang="ru-RU" b="1" i="1" dirty="0" err="1"/>
              <a:t>ярів</a:t>
            </a:r>
            <a:r>
              <a:rPr lang="ru-RU" b="1" i="1" dirty="0"/>
              <a:t>, </a:t>
            </a:r>
            <a:r>
              <a:rPr lang="ru-RU" b="1" i="1" dirty="0" err="1"/>
              <a:t>виходи</a:t>
            </a:r>
            <a:r>
              <a:rPr lang="ru-RU" b="1" i="1" dirty="0"/>
              <a:t> </a:t>
            </a:r>
            <a:r>
              <a:rPr lang="ru-RU" b="1" i="1" dirty="0" err="1"/>
              <a:t>гірських</a:t>
            </a:r>
            <a:r>
              <a:rPr lang="ru-RU" b="1" i="1" dirty="0"/>
              <a:t> </a:t>
            </a:r>
            <a:r>
              <a:rPr lang="ru-RU" b="1" i="1" dirty="0" err="1"/>
              <a:t>порід,а</a:t>
            </a:r>
            <a:r>
              <a:rPr lang="ru-RU" b="1" i="1" dirty="0"/>
              <a:t> </a:t>
            </a:r>
            <a:r>
              <a:rPr lang="ru-RU" b="1" i="1" dirty="0" err="1"/>
              <a:t>також</a:t>
            </a:r>
            <a:r>
              <a:rPr lang="ru-RU" b="1" i="1" dirty="0"/>
              <a:t> </a:t>
            </a:r>
            <a:r>
              <a:rPr lang="ru-RU" b="1" i="1" dirty="0" err="1"/>
              <a:t>інші</a:t>
            </a:r>
            <a:r>
              <a:rPr lang="ru-RU" b="1" i="1" dirty="0"/>
              <a:t> </a:t>
            </a:r>
            <a:r>
              <a:rPr lang="ru-RU" b="1" i="1" dirty="0" err="1"/>
              <a:t>непродуктивні</a:t>
            </a:r>
            <a:r>
              <a:rPr lang="ru-RU" b="1" i="1" dirty="0"/>
              <a:t> </a:t>
            </a:r>
            <a:r>
              <a:rPr lang="ru-RU" b="1" i="1" dirty="0" err="1"/>
              <a:t>землі</a:t>
            </a:r>
            <a:r>
              <a:rPr lang="ru-RU" b="1" i="1" dirty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проводиться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(</a:t>
            </a:r>
            <a:r>
              <a:rPr lang="ru-RU" dirty="0" err="1"/>
              <a:t>бонітування</a:t>
            </a:r>
            <a:r>
              <a:rPr lang="ru-RU" dirty="0"/>
              <a:t>)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 </a:t>
            </a:r>
          </a:p>
          <a:p>
            <a:r>
              <a:rPr lang="ru-RU" dirty="0" err="1"/>
              <a:t>Бонітування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узагальнена</a:t>
            </a:r>
            <a:r>
              <a:rPr lang="ru-RU" dirty="0"/>
              <a:t> комплексна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(</a:t>
            </a:r>
            <a:r>
              <a:rPr lang="ru-RU" dirty="0" err="1"/>
              <a:t>дільниці</a:t>
            </a:r>
            <a:r>
              <a:rPr lang="ru-RU" dirty="0"/>
              <a:t>, урочища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Цінність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кормовими</a:t>
            </a:r>
            <a:r>
              <a:rPr lang="ru-RU" dirty="0"/>
              <a:t>, </a:t>
            </a:r>
            <a:r>
              <a:rPr lang="ru-RU" dirty="0" err="1"/>
              <a:t>захисними</a:t>
            </a:r>
            <a:r>
              <a:rPr lang="ru-RU" dirty="0"/>
              <a:t>, </a:t>
            </a:r>
            <a:r>
              <a:rPr lang="ru-RU" dirty="0" err="1"/>
              <a:t>гніздопридатними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характеру </a:t>
            </a:r>
            <a:r>
              <a:rPr lang="ru-RU" dirty="0" err="1"/>
              <a:t>рослинності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: </a:t>
            </a:r>
            <a:r>
              <a:rPr lang="ru-RU" dirty="0" err="1"/>
              <a:t>клімату</a:t>
            </a:r>
            <a:r>
              <a:rPr lang="ru-RU" dirty="0"/>
              <a:t>, </a:t>
            </a:r>
            <a:r>
              <a:rPr lang="ru-RU" dirty="0" err="1"/>
              <a:t>рельєфу</a:t>
            </a:r>
            <a:r>
              <a:rPr lang="ru-RU" dirty="0"/>
              <a:t>, </a:t>
            </a:r>
            <a:r>
              <a:rPr lang="ru-RU" dirty="0" err="1"/>
              <a:t>конкурентів</a:t>
            </a:r>
            <a:r>
              <a:rPr lang="ru-RU" dirty="0"/>
              <a:t>, </a:t>
            </a:r>
            <a:r>
              <a:rPr lang="ru-RU" dirty="0" err="1"/>
              <a:t>хижаків</a:t>
            </a:r>
            <a:r>
              <a:rPr lang="ru-RU" dirty="0"/>
              <a:t>, </a:t>
            </a:r>
            <a:r>
              <a:rPr lang="ru-RU" dirty="0" err="1"/>
              <a:t>епізоотій</a:t>
            </a:r>
            <a:r>
              <a:rPr lang="ru-RU" dirty="0"/>
              <a:t>,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</a:p>
          <a:p>
            <a:r>
              <a:rPr lang="ru-RU" dirty="0"/>
              <a:t>Зараз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подвійну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: </a:t>
            </a:r>
            <a:r>
              <a:rPr lang="ru-RU" dirty="0" err="1"/>
              <a:t>типологічну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факторну</a:t>
            </a:r>
            <a:r>
              <a:rPr lang="ru-RU" dirty="0"/>
              <a:t>. </a:t>
            </a:r>
            <a:r>
              <a:rPr lang="ru-RU" dirty="0" err="1"/>
              <a:t>Типологічна</a:t>
            </a:r>
            <a:r>
              <a:rPr lang="ru-RU" dirty="0"/>
              <a:t>, </a:t>
            </a:r>
            <a:r>
              <a:rPr lang="ru-RU" dirty="0" err="1"/>
              <a:t>первинна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в межах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придатних</a:t>
            </a:r>
            <a:r>
              <a:rPr lang="ru-RU" dirty="0"/>
              <a:t> для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, </a:t>
            </a:r>
            <a:r>
              <a:rPr lang="ru-RU" dirty="0" err="1"/>
              <a:t>територіального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та </a:t>
            </a:r>
            <a:r>
              <a:rPr lang="ru-RU" dirty="0" err="1"/>
              <a:t>взаємного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(</a:t>
            </a:r>
            <a:r>
              <a:rPr lang="ru-RU" dirty="0" err="1"/>
              <a:t>мозаїчності</a:t>
            </a:r>
            <a:r>
              <a:rPr lang="ru-RU" dirty="0"/>
              <a:t>). </a:t>
            </a:r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розподілити</a:t>
            </a:r>
            <a:r>
              <a:rPr lang="ru-RU" dirty="0"/>
              <a:t> на </a:t>
            </a:r>
            <a:r>
              <a:rPr lang="ru-RU" dirty="0" err="1"/>
              <a:t>властиві</a:t>
            </a:r>
            <a:r>
              <a:rPr lang="ru-RU" dirty="0"/>
              <a:t> та не </a:t>
            </a:r>
            <a:r>
              <a:rPr lang="ru-RU" dirty="0" err="1"/>
              <a:t>властиві</a:t>
            </a:r>
            <a:r>
              <a:rPr lang="ru-RU" dirty="0"/>
              <a:t> виду, </a:t>
            </a:r>
            <a:r>
              <a:rPr lang="ru-RU" dirty="0" err="1"/>
              <a:t>основні</a:t>
            </a:r>
            <a:r>
              <a:rPr lang="ru-RU" dirty="0"/>
              <a:t> та </a:t>
            </a:r>
            <a:r>
              <a:rPr lang="ru-RU" dirty="0" err="1"/>
              <a:t>другорядні</a:t>
            </a:r>
            <a:r>
              <a:rPr lang="ru-RU" dirty="0"/>
              <a:t>. В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угіддях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мешкання</a:t>
            </a:r>
            <a:r>
              <a:rPr lang="ru-RU" dirty="0"/>
              <a:t> </a:t>
            </a:r>
            <a:r>
              <a:rPr lang="ru-RU" dirty="0" err="1"/>
              <a:t>популяції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досягнута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максимальна </a:t>
            </a:r>
            <a:r>
              <a:rPr lang="ru-RU" dirty="0" err="1"/>
              <a:t>чисельність</a:t>
            </a:r>
            <a:r>
              <a:rPr lang="ru-RU" dirty="0"/>
              <a:t>. У не </a:t>
            </a:r>
            <a:r>
              <a:rPr lang="ru-RU" dirty="0" err="1"/>
              <a:t>властивих</a:t>
            </a:r>
            <a:r>
              <a:rPr lang="ru-RU" dirty="0"/>
              <a:t> </a:t>
            </a:r>
            <a:r>
              <a:rPr lang="ru-RU" dirty="0" err="1"/>
              <a:t>угіддях</a:t>
            </a:r>
            <a:r>
              <a:rPr lang="ru-RU" dirty="0"/>
              <a:t> </a:t>
            </a:r>
            <a:r>
              <a:rPr lang="ru-RU" dirty="0" err="1"/>
              <a:t>тварини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транзитом. </a:t>
            </a:r>
            <a:r>
              <a:rPr lang="ru-RU" dirty="0" err="1"/>
              <a:t>Також</a:t>
            </a:r>
            <a:r>
              <a:rPr lang="ru-RU" dirty="0"/>
              <a:t> для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виділяти</a:t>
            </a:r>
            <a:r>
              <a:rPr lang="ru-RU" dirty="0"/>
              <a:t> </a:t>
            </a:r>
            <a:r>
              <a:rPr lang="ru-RU" dirty="0" err="1"/>
              <a:t>сезонні</a:t>
            </a:r>
            <a:r>
              <a:rPr lang="ru-RU" dirty="0"/>
              <a:t> </a:t>
            </a:r>
            <a:r>
              <a:rPr lang="ru-RU" dirty="0" err="1"/>
              <a:t>стації</a:t>
            </a:r>
            <a:r>
              <a:rPr lang="ru-RU" dirty="0"/>
              <a:t>. </a:t>
            </a:r>
            <a:r>
              <a:rPr lang="ru-RU" dirty="0" err="1"/>
              <a:t>Бонітуються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, </a:t>
            </a:r>
            <a:r>
              <a:rPr lang="ru-RU" dirty="0" err="1"/>
              <a:t>властиві</a:t>
            </a:r>
            <a:r>
              <a:rPr lang="ru-RU" dirty="0"/>
              <a:t> </a:t>
            </a:r>
            <a:r>
              <a:rPr lang="ru-RU" dirty="0" err="1"/>
              <a:t>даному</a:t>
            </a:r>
            <a:r>
              <a:rPr lang="ru-RU" dirty="0"/>
              <a:t> виду. </a:t>
            </a:r>
            <a:r>
              <a:rPr lang="ru-RU" dirty="0" err="1"/>
              <a:t>Лише</a:t>
            </a:r>
            <a:r>
              <a:rPr lang="ru-RU" dirty="0"/>
              <a:t> так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територіями</a:t>
            </a:r>
            <a:r>
              <a:rPr lang="ru-RU" dirty="0"/>
              <a:t> та </a:t>
            </a:r>
            <a:r>
              <a:rPr lang="ru-RU" dirty="0" err="1"/>
              <a:t>господарствами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err="1"/>
              <a:t>Факторна</a:t>
            </a:r>
            <a:r>
              <a:rPr lang="ru-RU" b="1" i="1" dirty="0"/>
              <a:t>, </a:t>
            </a:r>
            <a:r>
              <a:rPr lang="ru-RU" b="1" i="1" dirty="0" err="1"/>
              <a:t>вторинна</a:t>
            </a:r>
            <a:r>
              <a:rPr lang="ru-RU" b="1" i="1" dirty="0"/>
              <a:t> </a:t>
            </a:r>
            <a:r>
              <a:rPr lang="ru-RU" b="1" i="1" dirty="0" err="1"/>
              <a:t>оцінка</a:t>
            </a:r>
            <a:r>
              <a:rPr lang="ru-RU" b="1" i="1" dirty="0"/>
              <a:t> –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визначення</a:t>
            </a:r>
            <a:r>
              <a:rPr lang="ru-RU" b="1" i="1" dirty="0"/>
              <a:t> </a:t>
            </a:r>
            <a:r>
              <a:rPr lang="ru-RU" b="1" i="1" dirty="0" err="1"/>
              <a:t>лімітуючих</a:t>
            </a:r>
            <a:r>
              <a:rPr lang="ru-RU" b="1" i="1" dirty="0"/>
              <a:t> </a:t>
            </a:r>
            <a:r>
              <a:rPr lang="ru-RU" b="1" i="1" dirty="0" err="1"/>
              <a:t>факторів</a:t>
            </a:r>
            <a:r>
              <a:rPr lang="ru-RU" b="1" i="1" dirty="0"/>
              <a:t> </a:t>
            </a:r>
            <a:r>
              <a:rPr lang="ru-RU" b="1" i="1" dirty="0" err="1"/>
              <a:t>середовища</a:t>
            </a:r>
            <a:r>
              <a:rPr lang="ru-RU" b="1" i="1" dirty="0"/>
              <a:t> </a:t>
            </a:r>
            <a:r>
              <a:rPr lang="ru-RU" b="1" i="1" dirty="0" err="1"/>
              <a:t>і</a:t>
            </a:r>
            <a:r>
              <a:rPr lang="ru-RU" b="1" i="1" dirty="0"/>
              <a:t> </a:t>
            </a:r>
            <a:r>
              <a:rPr lang="ru-RU" b="1" i="1" dirty="0" err="1"/>
              <a:t>ступеня</a:t>
            </a:r>
            <a:r>
              <a:rPr lang="ru-RU" b="1" i="1" dirty="0"/>
              <a:t> </a:t>
            </a:r>
            <a:r>
              <a:rPr lang="ru-RU" b="1" i="1" dirty="0" err="1"/>
              <a:t>їх</a:t>
            </a:r>
            <a:r>
              <a:rPr lang="ru-RU" b="1" i="1" dirty="0"/>
              <a:t> </a:t>
            </a:r>
            <a:r>
              <a:rPr lang="ru-RU" b="1" i="1" dirty="0" err="1"/>
              <a:t>впливу</a:t>
            </a:r>
            <a:r>
              <a:rPr lang="ru-RU" b="1" i="1" dirty="0"/>
              <a:t> на </a:t>
            </a:r>
            <a:r>
              <a:rPr lang="ru-RU" b="1" i="1" dirty="0" err="1"/>
              <a:t>популяції</a:t>
            </a:r>
            <a:r>
              <a:rPr lang="ru-RU" b="1" i="1" dirty="0"/>
              <a:t> </a:t>
            </a:r>
            <a:r>
              <a:rPr lang="ru-RU" b="1" i="1" dirty="0" err="1"/>
              <a:t>тварин</a:t>
            </a:r>
            <a:r>
              <a:rPr lang="ru-RU" b="1" i="1" dirty="0"/>
              <a:t>. </a:t>
            </a:r>
            <a:r>
              <a:rPr lang="ru-RU" b="1" i="1" dirty="0" err="1"/>
              <a:t>Факторна</a:t>
            </a:r>
            <a:r>
              <a:rPr lang="ru-RU" b="1" i="1" dirty="0"/>
              <a:t> </a:t>
            </a:r>
            <a:r>
              <a:rPr lang="ru-RU" b="1" i="1" dirty="0" err="1"/>
              <a:t>оцінка</a:t>
            </a:r>
            <a:r>
              <a:rPr lang="ru-RU" b="1" i="1" dirty="0"/>
              <a:t> </a:t>
            </a:r>
            <a:r>
              <a:rPr lang="ru-RU" b="1" i="1" dirty="0" err="1"/>
              <a:t>дозволяє</a:t>
            </a:r>
            <a:r>
              <a:rPr lang="ru-RU" b="1" i="1" dirty="0"/>
              <a:t> </a:t>
            </a:r>
            <a:r>
              <a:rPr lang="ru-RU" b="1" i="1" dirty="0" err="1"/>
              <a:t>встановити</a:t>
            </a:r>
            <a:r>
              <a:rPr lang="ru-RU" b="1" i="1" dirty="0"/>
              <a:t>, </a:t>
            </a:r>
            <a:r>
              <a:rPr lang="ru-RU" b="1" i="1" dirty="0" err="1"/>
              <a:t>чинники</a:t>
            </a:r>
            <a:r>
              <a:rPr lang="ru-RU" b="1" i="1" dirty="0"/>
              <a:t>, </a:t>
            </a:r>
            <a:r>
              <a:rPr lang="ru-RU" b="1" i="1" dirty="0" err="1"/>
              <a:t>які</a:t>
            </a:r>
            <a:r>
              <a:rPr lang="ru-RU" b="1" i="1" dirty="0"/>
              <a:t> </a:t>
            </a:r>
            <a:r>
              <a:rPr lang="ru-RU" b="1" i="1" dirty="0" err="1"/>
              <a:t>перешкоджають</a:t>
            </a:r>
            <a:r>
              <a:rPr lang="ru-RU" b="1" i="1" dirty="0"/>
              <a:t> </a:t>
            </a:r>
            <a:r>
              <a:rPr lang="ru-RU" b="1" i="1" dirty="0" err="1"/>
              <a:t>досягненню</a:t>
            </a:r>
            <a:r>
              <a:rPr lang="ru-RU" b="1" i="1" dirty="0"/>
              <a:t> </a:t>
            </a:r>
            <a:r>
              <a:rPr lang="ru-RU" b="1" i="1" dirty="0" err="1"/>
              <a:t>оптимальної</a:t>
            </a:r>
            <a:r>
              <a:rPr lang="ru-RU" b="1" i="1" dirty="0"/>
              <a:t> </a:t>
            </a:r>
            <a:r>
              <a:rPr lang="ru-RU" b="1" i="1" dirty="0" err="1"/>
              <a:t>чисельності</a:t>
            </a:r>
            <a:r>
              <a:rPr lang="ru-RU" b="1" i="1" dirty="0"/>
              <a:t> </a:t>
            </a:r>
            <a:r>
              <a:rPr lang="ru-RU" b="1" i="1" dirty="0" err="1"/>
              <a:t>тварин</a:t>
            </a:r>
            <a:r>
              <a:rPr lang="ru-RU" b="1" i="1" dirty="0"/>
              <a:t>, та </a:t>
            </a:r>
            <a:r>
              <a:rPr lang="ru-RU" b="1" i="1" dirty="0" err="1"/>
              <a:t>вжити</a:t>
            </a:r>
            <a:r>
              <a:rPr lang="ru-RU" b="1" i="1" dirty="0"/>
              <a:t> </a:t>
            </a:r>
            <a:r>
              <a:rPr lang="ru-RU" b="1" i="1" dirty="0" err="1"/>
              <a:t>заходів</a:t>
            </a:r>
            <a:r>
              <a:rPr lang="ru-RU" b="1" i="1" dirty="0"/>
              <a:t> </a:t>
            </a:r>
            <a:r>
              <a:rPr lang="ru-RU" b="1" i="1" dirty="0" err="1"/>
              <a:t>щодо</a:t>
            </a:r>
            <a:r>
              <a:rPr lang="ru-RU" b="1" i="1" dirty="0"/>
              <a:t> </a:t>
            </a:r>
            <a:r>
              <a:rPr lang="ru-RU" b="1" i="1" dirty="0" err="1"/>
              <a:t>усунення</a:t>
            </a:r>
            <a:r>
              <a:rPr lang="ru-RU" b="1" i="1" dirty="0"/>
              <a:t> </a:t>
            </a:r>
            <a:r>
              <a:rPr lang="ru-RU" b="1" i="1" dirty="0" err="1"/>
              <a:t>або</a:t>
            </a:r>
            <a:r>
              <a:rPr lang="ru-RU" b="1" i="1" dirty="0"/>
              <a:t> </a:t>
            </a:r>
            <a:r>
              <a:rPr lang="ru-RU" b="1" i="1" dirty="0" err="1"/>
              <a:t>зменшення</a:t>
            </a:r>
            <a:r>
              <a:rPr lang="ru-RU" b="1" i="1" dirty="0"/>
              <a:t> </a:t>
            </a:r>
            <a:r>
              <a:rPr lang="ru-RU" b="1" i="1" dirty="0" err="1"/>
              <a:t>їх</a:t>
            </a:r>
            <a:r>
              <a:rPr lang="ru-RU" b="1" i="1" dirty="0"/>
              <a:t> </a:t>
            </a:r>
            <a:r>
              <a:rPr lang="ru-RU" b="1" i="1" dirty="0" err="1"/>
              <a:t>впливу</a:t>
            </a:r>
            <a:r>
              <a:rPr lang="ru-RU" b="1" i="1" dirty="0"/>
              <a:t>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2204864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в балах.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«тип </a:t>
            </a:r>
            <a:r>
              <a:rPr lang="ru-RU" dirty="0" err="1"/>
              <a:t>угідь</a:t>
            </a:r>
            <a:r>
              <a:rPr lang="ru-RU" dirty="0"/>
              <a:t>» </a:t>
            </a:r>
            <a:r>
              <a:rPr lang="ru-RU" dirty="0" err="1"/>
              <a:t>відбиває</a:t>
            </a:r>
            <a:r>
              <a:rPr lang="ru-RU" dirty="0"/>
              <a:t> </a:t>
            </a:r>
            <a:r>
              <a:rPr lang="ru-RU" dirty="0" err="1"/>
              <a:t>екологічну</a:t>
            </a:r>
            <a:r>
              <a:rPr lang="ru-RU" dirty="0"/>
              <a:t> </a:t>
            </a:r>
            <a:r>
              <a:rPr lang="ru-RU" dirty="0" err="1"/>
              <a:t>рівноцінність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мешкання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то в </a:t>
            </a:r>
            <a:r>
              <a:rPr lang="ru-RU" dirty="0" err="1"/>
              <a:t>бонітеті</a:t>
            </a:r>
            <a:r>
              <a:rPr lang="ru-RU" dirty="0"/>
              <a:t> </a:t>
            </a:r>
            <a:r>
              <a:rPr lang="ru-RU" dirty="0" err="1"/>
              <a:t>відображається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подібність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відмінність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у </a:t>
            </a:r>
            <a:r>
              <a:rPr lang="ru-RU" dirty="0" err="1"/>
              <a:t>фауністично</a:t>
            </a:r>
            <a:r>
              <a:rPr lang="ru-RU" dirty="0"/>
              <a:t>- </a:t>
            </a:r>
            <a:r>
              <a:rPr lang="ru-RU" dirty="0" err="1"/>
              <a:t>господарському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. </a:t>
            </a:r>
          </a:p>
          <a:p>
            <a:r>
              <a:rPr lang="ru-RU" dirty="0"/>
              <a:t>За </a:t>
            </a:r>
            <a:r>
              <a:rPr lang="ru-RU" dirty="0" err="1"/>
              <a:t>п’ятибальною</a:t>
            </a:r>
            <a:r>
              <a:rPr lang="ru-RU" dirty="0"/>
              <a:t> шкалою до I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належать </a:t>
            </a:r>
            <a:r>
              <a:rPr lang="ru-RU" dirty="0" err="1"/>
              <a:t>найкращі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заселені</a:t>
            </a:r>
            <a:r>
              <a:rPr lang="ru-RU" dirty="0"/>
              <a:t> </a:t>
            </a:r>
            <a:r>
              <a:rPr lang="ru-RU" dirty="0" err="1"/>
              <a:t>певним</a:t>
            </a:r>
            <a:r>
              <a:rPr lang="ru-RU" dirty="0"/>
              <a:t> видом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найбільшою</a:t>
            </a:r>
            <a:r>
              <a:rPr lang="ru-RU" dirty="0"/>
              <a:t> </a:t>
            </a:r>
            <a:r>
              <a:rPr lang="ru-RU" dirty="0" err="1"/>
              <a:t>щільністю</a:t>
            </a:r>
            <a:r>
              <a:rPr lang="ru-RU" dirty="0"/>
              <a:t>. До II </a:t>
            </a:r>
            <a:r>
              <a:rPr lang="ru-RU" dirty="0" err="1"/>
              <a:t>класу</a:t>
            </a:r>
            <a:r>
              <a:rPr lang="ru-RU" dirty="0"/>
              <a:t> –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оптимальна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досягнута</a:t>
            </a:r>
            <a:r>
              <a:rPr lang="ru-RU" dirty="0"/>
              <a:t> при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незначних</a:t>
            </a:r>
            <a:r>
              <a:rPr lang="ru-RU" dirty="0"/>
              <a:t> </a:t>
            </a:r>
            <a:r>
              <a:rPr lang="ru-RU" dirty="0" err="1"/>
              <a:t>біотехнічних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 До III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належать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послаблена </a:t>
            </a:r>
            <a:r>
              <a:rPr lang="ru-RU" dirty="0" err="1"/>
              <a:t>нераціональним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відновлена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посиленого</a:t>
            </a:r>
            <a:r>
              <a:rPr lang="ru-RU" dirty="0"/>
              <a:t> </a:t>
            </a:r>
            <a:r>
              <a:rPr lang="ru-RU" dirty="0" err="1"/>
              <a:t>біотехнічного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.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err="1"/>
              <a:t>нижчої</a:t>
            </a:r>
            <a:r>
              <a:rPr lang="ru-RU" dirty="0"/>
              <a:t> за </a:t>
            </a:r>
            <a:r>
              <a:rPr lang="ru-RU" dirty="0" err="1"/>
              <a:t>середню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, </a:t>
            </a:r>
            <a:r>
              <a:rPr lang="ru-RU" dirty="0" err="1"/>
              <a:t>невисока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зумовлюється</a:t>
            </a:r>
            <a:r>
              <a:rPr lang="ru-RU" dirty="0"/>
              <a:t> малою </a:t>
            </a:r>
            <a:r>
              <a:rPr lang="ru-RU" dirty="0" err="1"/>
              <a:t>продуктивністю</a:t>
            </a:r>
            <a:r>
              <a:rPr lang="ru-RU" dirty="0"/>
              <a:t> для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виду, характерна для IV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. </a:t>
            </a:r>
            <a:r>
              <a:rPr lang="ru-RU" dirty="0" err="1"/>
              <a:t>Від</a:t>
            </a:r>
            <a:r>
              <a:rPr lang="ru-RU" dirty="0"/>
              <a:t> часу до часу </a:t>
            </a:r>
            <a:r>
              <a:rPr lang="ru-RU" dirty="0" err="1"/>
              <a:t>експлуатація</a:t>
            </a:r>
            <a:r>
              <a:rPr lang="ru-RU" dirty="0"/>
              <a:t> таких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можлива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вести в них </a:t>
            </a:r>
            <a:r>
              <a:rPr lang="ru-RU" dirty="0" err="1"/>
              <a:t>ефективне</a:t>
            </a:r>
            <a:r>
              <a:rPr lang="ru-RU" dirty="0"/>
              <a:t> </a:t>
            </a:r>
            <a:r>
              <a:rPr lang="ru-RU" dirty="0" err="1"/>
              <a:t>мисливське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на </a:t>
            </a:r>
            <a:r>
              <a:rPr lang="ru-RU" dirty="0" err="1"/>
              <a:t>даний</a:t>
            </a:r>
            <a:r>
              <a:rPr lang="ru-RU" dirty="0"/>
              <a:t> вид </a:t>
            </a:r>
            <a:r>
              <a:rPr lang="ru-RU" dirty="0" err="1"/>
              <a:t>неможливо</a:t>
            </a:r>
            <a:r>
              <a:rPr lang="ru-RU" dirty="0"/>
              <a:t>. V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, не </a:t>
            </a:r>
            <a:r>
              <a:rPr lang="ru-RU" dirty="0" err="1"/>
              <a:t>властиві</a:t>
            </a:r>
            <a:r>
              <a:rPr lang="ru-RU" dirty="0"/>
              <a:t> для </a:t>
            </a:r>
            <a:r>
              <a:rPr lang="ru-RU" dirty="0" err="1"/>
              <a:t>певного</a:t>
            </a:r>
            <a:r>
              <a:rPr lang="ru-RU" dirty="0"/>
              <a:t> виду, 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зустрічається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(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)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видове</a:t>
            </a:r>
            <a:r>
              <a:rPr lang="ru-RU" dirty="0"/>
              <a:t> </a:t>
            </a:r>
            <a:r>
              <a:rPr lang="ru-RU" dirty="0" err="1"/>
              <a:t>направлення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(</a:t>
            </a:r>
            <a:r>
              <a:rPr lang="ru-RU" dirty="0" err="1"/>
              <a:t>спеціалізацію</a:t>
            </a:r>
            <a:r>
              <a:rPr lang="ru-RU" dirty="0"/>
              <a:t>)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для кожного виду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на </a:t>
            </a:r>
            <a:r>
              <a:rPr lang="ru-RU" dirty="0" err="1"/>
              <a:t>площу</a:t>
            </a:r>
            <a:r>
              <a:rPr lang="ru-RU" dirty="0"/>
              <a:t>, </a:t>
            </a:r>
            <a:r>
              <a:rPr lang="ru-RU" dirty="0" err="1"/>
              <a:t>придатну</a:t>
            </a:r>
            <a:r>
              <a:rPr lang="ru-RU" dirty="0"/>
              <a:t> для </a:t>
            </a:r>
            <a:r>
              <a:rPr lang="ru-RU" dirty="0" err="1"/>
              <a:t>мешкання</a:t>
            </a:r>
            <a:r>
              <a:rPr lang="ru-RU" dirty="0"/>
              <a:t> виду, за формулою: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628800"/>
            <a:ext cx="5640627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3164681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такому </a:t>
            </a:r>
            <a:r>
              <a:rPr lang="ru-RU" dirty="0" err="1"/>
              <a:t>підході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властивих</a:t>
            </a:r>
            <a:r>
              <a:rPr lang="ru-RU" dirty="0"/>
              <a:t> для </a:t>
            </a:r>
            <a:r>
              <a:rPr lang="ru-RU" dirty="0" err="1"/>
              <a:t>мешкання</a:t>
            </a:r>
            <a:r>
              <a:rPr lang="ru-RU" dirty="0"/>
              <a:t> виду.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для </a:t>
            </a:r>
            <a:r>
              <a:rPr lang="ru-RU" dirty="0" err="1"/>
              <a:t>розрахунку</a:t>
            </a:r>
            <a:r>
              <a:rPr lang="ru-RU" dirty="0"/>
              <a:t> СПЦ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представленість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властивих</a:t>
            </a:r>
            <a:r>
              <a:rPr lang="ru-RU" dirty="0"/>
              <a:t> для </a:t>
            </a:r>
            <a:r>
              <a:rPr lang="ru-RU" dirty="0" err="1"/>
              <a:t>мешкання</a:t>
            </a:r>
            <a:r>
              <a:rPr lang="ru-RU" dirty="0"/>
              <a:t> виду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</a:p>
          <a:p>
            <a:r>
              <a:rPr lang="ru-RU" dirty="0"/>
              <a:t>Як </a:t>
            </a:r>
            <a:r>
              <a:rPr lang="ru-RU" dirty="0" err="1"/>
              <a:t>відомо</a:t>
            </a:r>
            <a:r>
              <a:rPr lang="ru-RU" dirty="0"/>
              <a:t>, на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екологічні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.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, </a:t>
            </a:r>
            <a:r>
              <a:rPr lang="ru-RU" dirty="0" err="1"/>
              <a:t>аналізуючи</a:t>
            </a:r>
            <a:r>
              <a:rPr lang="ru-RU" dirty="0"/>
              <a:t> </a:t>
            </a:r>
            <a:r>
              <a:rPr lang="ru-RU" dirty="0" err="1"/>
              <a:t>відомчі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та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польових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. 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оптимальну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, </a:t>
            </a:r>
            <a:r>
              <a:rPr lang="ru-RU" dirty="0" err="1"/>
              <a:t>змінюються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року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,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регулярно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для </a:t>
            </a:r>
            <a:r>
              <a:rPr lang="ru-RU" dirty="0" err="1"/>
              <a:t>корегування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. </a:t>
            </a:r>
          </a:p>
          <a:p>
            <a:r>
              <a:rPr lang="ru-RU" dirty="0"/>
              <a:t>Для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/>
              <a:t>введені</a:t>
            </a:r>
            <a:r>
              <a:rPr lang="ru-RU" dirty="0"/>
              <a:t> 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(</a:t>
            </a:r>
            <a:r>
              <a:rPr lang="ru-RU" dirty="0" err="1"/>
              <a:t>збільшення</a:t>
            </a:r>
            <a:r>
              <a:rPr lang="ru-RU" dirty="0"/>
              <a:t>)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для</a:t>
            </a:r>
            <a:r>
              <a:rPr lang="ru-RU" dirty="0"/>
              <a:t> кожного виду диких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зменшувати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(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знаком плюс),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покращувати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(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знаком </a:t>
            </a:r>
            <a:r>
              <a:rPr lang="ru-RU" dirty="0" err="1"/>
              <a:t>мінус</a:t>
            </a:r>
            <a:r>
              <a:rPr lang="ru-RU" dirty="0"/>
              <a:t>).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диких </a:t>
            </a:r>
            <a:r>
              <a:rPr lang="ru-RU" dirty="0" err="1"/>
              <a:t>тварин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екосистемах</a:t>
            </a:r>
            <a:r>
              <a:rPr lang="ru-RU" dirty="0"/>
              <a:t> </a:t>
            </a:r>
            <a:r>
              <a:rPr lang="ru-RU" dirty="0" err="1"/>
              <a:t>неможлива</a:t>
            </a:r>
            <a:r>
              <a:rPr lang="ru-RU" dirty="0"/>
              <a:t> без оперативного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та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популяції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обґрунтувати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біотехнії</a:t>
            </a:r>
            <a:r>
              <a:rPr lang="ru-RU" dirty="0"/>
              <a:t>. </a:t>
            </a:r>
          </a:p>
          <a:p>
            <a:r>
              <a:rPr lang="ru-RU" b="1" dirty="0" err="1"/>
              <a:t>Хід</a:t>
            </a:r>
            <a:r>
              <a:rPr lang="ru-RU" b="1" dirty="0"/>
              <a:t> </a:t>
            </a:r>
            <a:r>
              <a:rPr lang="ru-RU" b="1" dirty="0" err="1"/>
              <a:t>роботи</a:t>
            </a:r>
            <a:r>
              <a:rPr lang="ru-RU" b="1" dirty="0"/>
              <a:t> </a:t>
            </a:r>
          </a:p>
          <a:p>
            <a:r>
              <a:rPr lang="ru-RU" dirty="0"/>
              <a:t>Перед початком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викладачем</a:t>
            </a:r>
            <a:r>
              <a:rPr lang="ru-RU" dirty="0"/>
              <a:t> </a:t>
            </a:r>
            <a:r>
              <a:rPr lang="ru-RU" dirty="0" err="1"/>
              <a:t>видаються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en-US" dirty="0"/>
              <a:t>N-</a:t>
            </a:r>
            <a:r>
              <a:rPr lang="ru-RU" dirty="0" err="1"/>
              <a:t>господарства</a:t>
            </a:r>
            <a:r>
              <a:rPr lang="ru-RU" dirty="0"/>
              <a:t> за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категоріями</a:t>
            </a:r>
            <a:r>
              <a:rPr lang="ru-RU" dirty="0"/>
              <a:t> земель. 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заданих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студенту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розподілити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спільними</a:t>
            </a:r>
            <a:r>
              <a:rPr lang="ru-RU" dirty="0"/>
              <a:t> для конкретного типу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оформити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smtClean="0"/>
              <a:t>1</a:t>
            </a:r>
            <a:r>
              <a:rPr lang="ru-RU" dirty="0"/>
              <a:t>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573016"/>
            <a:ext cx="45529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/>
              <a:t>Відносини</a:t>
            </a:r>
            <a:r>
              <a:rPr lang="ru-RU" sz="1600" dirty="0"/>
              <a:t> </a:t>
            </a:r>
            <a:r>
              <a:rPr lang="ru-RU" sz="1600" dirty="0" err="1"/>
              <a:t>між</a:t>
            </a:r>
            <a:r>
              <a:rPr lang="ru-RU" sz="1600" dirty="0"/>
              <a:t> </a:t>
            </a:r>
            <a:r>
              <a:rPr lang="ru-RU" sz="1600" dirty="0" err="1"/>
              <a:t>власниками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користувачами</a:t>
            </a:r>
            <a:r>
              <a:rPr lang="ru-RU" sz="1600" dirty="0"/>
              <a:t> </a:t>
            </a:r>
            <a:r>
              <a:rPr lang="ru-RU" sz="1600" dirty="0" err="1"/>
              <a:t>земельних</a:t>
            </a:r>
            <a:r>
              <a:rPr lang="ru-RU" sz="1600" dirty="0"/>
              <a:t> </a:t>
            </a:r>
            <a:r>
              <a:rPr lang="ru-RU" sz="1600" dirty="0" err="1"/>
              <a:t>ділянок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користувачами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регулюються</a:t>
            </a:r>
            <a:r>
              <a:rPr lang="ru-RU" sz="1600" dirty="0"/>
              <a:t> </a:t>
            </a:r>
            <a:r>
              <a:rPr lang="ru-RU" sz="1600" dirty="0" err="1"/>
              <a:t>відповідними</a:t>
            </a:r>
            <a:r>
              <a:rPr lang="ru-RU" sz="1600" dirty="0"/>
              <a:t> договорами. </a:t>
            </a:r>
          </a:p>
          <a:p>
            <a:r>
              <a:rPr lang="ru-RU" sz="1600" dirty="0" err="1"/>
              <a:t>Мисливські</a:t>
            </a:r>
            <a:r>
              <a:rPr lang="ru-RU" sz="1600" dirty="0"/>
              <a:t> </a:t>
            </a:r>
            <a:r>
              <a:rPr lang="ru-RU" sz="1600" dirty="0" err="1"/>
              <a:t>угіддя</a:t>
            </a:r>
            <a:r>
              <a:rPr lang="ru-RU" sz="1600" dirty="0"/>
              <a:t> для </a:t>
            </a:r>
            <a:r>
              <a:rPr lang="ru-RU" sz="1600" dirty="0" err="1"/>
              <a:t>ведення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</a:t>
            </a:r>
            <a:r>
              <a:rPr lang="ru-RU" sz="1600" dirty="0" err="1"/>
              <a:t>надаються</a:t>
            </a:r>
            <a:r>
              <a:rPr lang="ru-RU" sz="1600" dirty="0"/>
              <a:t> у </a:t>
            </a:r>
            <a:r>
              <a:rPr lang="ru-RU" sz="1600" dirty="0" err="1"/>
              <a:t>користування</a:t>
            </a:r>
            <a:r>
              <a:rPr lang="ru-RU" sz="1600" dirty="0"/>
              <a:t> Верховною Радою </a:t>
            </a:r>
            <a:r>
              <a:rPr lang="ru-RU" sz="1600" dirty="0" err="1"/>
              <a:t>Автономної</a:t>
            </a:r>
            <a:r>
              <a:rPr lang="ru-RU" sz="1600" dirty="0"/>
              <a:t> </a:t>
            </a:r>
            <a:r>
              <a:rPr lang="ru-RU" sz="1600" dirty="0" err="1"/>
              <a:t>Республіки</a:t>
            </a:r>
            <a:r>
              <a:rPr lang="ru-RU" sz="1600" dirty="0"/>
              <a:t> </a:t>
            </a:r>
            <a:r>
              <a:rPr lang="ru-RU" sz="1600" dirty="0" err="1"/>
              <a:t>Крим</a:t>
            </a:r>
            <a:r>
              <a:rPr lang="ru-RU" sz="1600" dirty="0"/>
              <a:t>, </a:t>
            </a:r>
            <a:r>
              <a:rPr lang="ru-RU" sz="1600" dirty="0" err="1"/>
              <a:t>обласними</a:t>
            </a:r>
            <a:r>
              <a:rPr lang="ru-RU" sz="1600" dirty="0"/>
              <a:t>, </a:t>
            </a:r>
            <a:r>
              <a:rPr lang="ru-RU" sz="1600" dirty="0" err="1"/>
              <a:t>Київською</a:t>
            </a:r>
            <a:r>
              <a:rPr lang="ru-RU" sz="1600" dirty="0"/>
              <a:t> та </a:t>
            </a:r>
            <a:r>
              <a:rPr lang="ru-RU" sz="1600" dirty="0" err="1"/>
              <a:t>Севастопольською</a:t>
            </a:r>
            <a:r>
              <a:rPr lang="ru-RU" sz="1600" dirty="0"/>
              <a:t> </a:t>
            </a:r>
            <a:r>
              <a:rPr lang="ru-RU" sz="1600" dirty="0" err="1"/>
              <a:t>міськими</a:t>
            </a:r>
            <a:r>
              <a:rPr lang="ru-RU" sz="1600" dirty="0"/>
              <a:t> радами за </a:t>
            </a:r>
            <a:r>
              <a:rPr lang="ru-RU" sz="1600" dirty="0" err="1"/>
              <a:t>поданням</a:t>
            </a:r>
            <a:r>
              <a:rPr lang="ru-RU" sz="1600" dirty="0"/>
              <a:t> центрального органу </a:t>
            </a:r>
            <a:r>
              <a:rPr lang="ru-RU" sz="1600" dirty="0" err="1"/>
              <a:t>виконавчої</a:t>
            </a:r>
            <a:r>
              <a:rPr lang="ru-RU" sz="1600" dirty="0"/>
              <a:t> </a:t>
            </a:r>
            <a:r>
              <a:rPr lang="ru-RU" sz="1600" dirty="0" err="1"/>
              <a:t>влади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реалізує</a:t>
            </a:r>
            <a:r>
              <a:rPr lang="ru-RU" sz="1600" dirty="0"/>
              <a:t> </a:t>
            </a:r>
            <a:r>
              <a:rPr lang="ru-RU" sz="1600" dirty="0" err="1"/>
              <a:t>державну</a:t>
            </a:r>
            <a:r>
              <a:rPr lang="ru-RU" sz="1600" dirty="0"/>
              <a:t> </a:t>
            </a:r>
            <a:r>
              <a:rPr lang="ru-RU" sz="1600" dirty="0" err="1"/>
              <a:t>політику</a:t>
            </a:r>
            <a:r>
              <a:rPr lang="ru-RU" sz="1600" dirty="0"/>
              <a:t> у </a:t>
            </a:r>
            <a:r>
              <a:rPr lang="ru-RU" sz="1600" dirty="0" err="1"/>
              <a:t>сфері</a:t>
            </a:r>
            <a:r>
              <a:rPr lang="ru-RU" sz="1600" dirty="0"/>
              <a:t> </a:t>
            </a:r>
            <a:r>
              <a:rPr lang="ru-RU" sz="1600" dirty="0" err="1"/>
              <a:t>лісового</a:t>
            </a:r>
            <a:r>
              <a:rPr lang="ru-RU" sz="1600" dirty="0"/>
              <a:t> та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, </a:t>
            </a:r>
            <a:r>
              <a:rPr lang="ru-RU" sz="1600" dirty="0" err="1"/>
              <a:t>погодженим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Радою </a:t>
            </a:r>
            <a:r>
              <a:rPr lang="ru-RU" sz="1600" dirty="0" err="1"/>
              <a:t>міністрів</a:t>
            </a:r>
            <a:r>
              <a:rPr lang="ru-RU" sz="1600" dirty="0"/>
              <a:t> </a:t>
            </a:r>
            <a:r>
              <a:rPr lang="ru-RU" sz="1600" dirty="0" err="1"/>
              <a:t>Автономної</a:t>
            </a:r>
            <a:r>
              <a:rPr lang="ru-RU" sz="1600" dirty="0"/>
              <a:t> </a:t>
            </a:r>
            <a:r>
              <a:rPr lang="ru-RU" sz="1600" dirty="0" err="1"/>
              <a:t>Республіки</a:t>
            </a:r>
            <a:r>
              <a:rPr lang="ru-RU" sz="1600" dirty="0"/>
              <a:t> </a:t>
            </a:r>
            <a:r>
              <a:rPr lang="ru-RU" sz="1600" dirty="0" err="1"/>
              <a:t>Крим</a:t>
            </a:r>
            <a:r>
              <a:rPr lang="ru-RU" sz="1600" dirty="0"/>
              <a:t>, </a:t>
            </a:r>
            <a:r>
              <a:rPr lang="ru-RU" sz="1600" dirty="0" err="1"/>
              <a:t>обласними</a:t>
            </a:r>
            <a:r>
              <a:rPr lang="ru-RU" sz="1600" dirty="0"/>
              <a:t>, </a:t>
            </a:r>
            <a:r>
              <a:rPr lang="ru-RU" sz="1600" dirty="0" err="1"/>
              <a:t>Київською</a:t>
            </a:r>
            <a:r>
              <a:rPr lang="ru-RU" sz="1600" dirty="0"/>
              <a:t> та </a:t>
            </a:r>
            <a:r>
              <a:rPr lang="ru-RU" sz="1600" dirty="0" err="1"/>
              <a:t>Севастопольською</a:t>
            </a:r>
            <a:r>
              <a:rPr lang="ru-RU" sz="1600" dirty="0"/>
              <a:t> </a:t>
            </a:r>
            <a:r>
              <a:rPr lang="ru-RU" sz="1600" dirty="0" err="1"/>
              <a:t>міськими</a:t>
            </a:r>
            <a:r>
              <a:rPr lang="ru-RU" sz="1600" dirty="0"/>
              <a:t> </a:t>
            </a:r>
            <a:r>
              <a:rPr lang="ru-RU" sz="1600" dirty="0" err="1"/>
              <a:t>державними</a:t>
            </a:r>
            <a:r>
              <a:rPr lang="ru-RU" sz="1600" dirty="0"/>
              <a:t> </a:t>
            </a:r>
            <a:r>
              <a:rPr lang="ru-RU" sz="1600" dirty="0" err="1"/>
              <a:t>адміністраціями</a:t>
            </a:r>
            <a:r>
              <a:rPr lang="ru-RU" sz="1600" dirty="0"/>
              <a:t>, а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власниками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користувачами</a:t>
            </a:r>
            <a:r>
              <a:rPr lang="ru-RU" sz="1600" dirty="0"/>
              <a:t> </a:t>
            </a:r>
            <a:r>
              <a:rPr lang="ru-RU" sz="1600" dirty="0" err="1"/>
              <a:t>земельних</a:t>
            </a:r>
            <a:r>
              <a:rPr lang="ru-RU" sz="1600" dirty="0"/>
              <a:t> </a:t>
            </a:r>
            <a:r>
              <a:rPr lang="ru-RU" sz="1600" dirty="0" err="1"/>
              <a:t>ділянок</a:t>
            </a:r>
            <a:r>
              <a:rPr lang="ru-RU" sz="1600" dirty="0"/>
              <a:t>. </a:t>
            </a:r>
          </a:p>
          <a:p>
            <a:r>
              <a:rPr lang="ru-RU" sz="1600" dirty="0" err="1"/>
              <a:t>Мисливські</a:t>
            </a:r>
            <a:r>
              <a:rPr lang="ru-RU" sz="1600" dirty="0"/>
              <a:t> </a:t>
            </a:r>
            <a:r>
              <a:rPr lang="ru-RU" sz="1600" dirty="0" err="1"/>
              <a:t>угіддя</a:t>
            </a:r>
            <a:r>
              <a:rPr lang="ru-RU" sz="1600" dirty="0"/>
              <a:t> </a:t>
            </a:r>
            <a:r>
              <a:rPr lang="ru-RU" sz="1600" dirty="0" err="1"/>
              <a:t>надаються</a:t>
            </a:r>
            <a:r>
              <a:rPr lang="ru-RU" sz="1600" dirty="0"/>
              <a:t> у </a:t>
            </a:r>
            <a:r>
              <a:rPr lang="ru-RU" sz="1600" dirty="0" err="1"/>
              <a:t>користування</a:t>
            </a:r>
            <a:r>
              <a:rPr lang="ru-RU" sz="1600" dirty="0"/>
              <a:t> на строк не </a:t>
            </a:r>
            <a:r>
              <a:rPr lang="ru-RU" sz="1600" dirty="0" err="1"/>
              <a:t>менш</a:t>
            </a:r>
            <a:r>
              <a:rPr lang="ru-RU" sz="1600" dirty="0"/>
              <a:t> як на 15 </a:t>
            </a:r>
            <a:r>
              <a:rPr lang="ru-RU" sz="1600" dirty="0" err="1"/>
              <a:t>років</a:t>
            </a:r>
            <a:r>
              <a:rPr lang="ru-RU" sz="1600" dirty="0"/>
              <a:t>. </a:t>
            </a:r>
          </a:p>
          <a:p>
            <a:r>
              <a:rPr lang="ru-RU" sz="1600" dirty="0" err="1"/>
              <a:t>Площа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надаються</a:t>
            </a:r>
            <a:r>
              <a:rPr lang="ru-RU" sz="1600" dirty="0"/>
              <a:t> </a:t>
            </a:r>
            <a:r>
              <a:rPr lang="ru-RU" sz="1600" dirty="0" err="1"/>
              <a:t>користувачеві</a:t>
            </a:r>
            <a:r>
              <a:rPr lang="ru-RU" sz="1600" dirty="0"/>
              <a:t>, повинна </a:t>
            </a:r>
            <a:r>
              <a:rPr lang="ru-RU" sz="1600" dirty="0" err="1"/>
              <a:t>становити</a:t>
            </a:r>
            <a:r>
              <a:rPr lang="ru-RU" sz="1600" dirty="0"/>
              <a:t> не </a:t>
            </a:r>
            <a:r>
              <a:rPr lang="ru-RU" sz="1600" dirty="0" err="1"/>
              <a:t>менше</a:t>
            </a:r>
            <a:r>
              <a:rPr lang="ru-RU" sz="1600" dirty="0"/>
              <a:t> 3 </a:t>
            </a:r>
            <a:r>
              <a:rPr lang="ru-RU" sz="1600" dirty="0" err="1"/>
              <a:t>тисяч</a:t>
            </a:r>
            <a:r>
              <a:rPr lang="ru-RU" sz="1600" dirty="0"/>
              <a:t> </a:t>
            </a:r>
            <a:r>
              <a:rPr lang="ru-RU" sz="1600" dirty="0" err="1"/>
              <a:t>гектарів</a:t>
            </a:r>
            <a:r>
              <a:rPr lang="ru-RU" sz="1600" dirty="0"/>
              <a:t>, </a:t>
            </a:r>
            <a:r>
              <a:rPr lang="ru-RU" sz="1600" dirty="0" err="1"/>
              <a:t>але</a:t>
            </a:r>
            <a:r>
              <a:rPr lang="ru-RU" sz="1600" dirty="0"/>
              <a:t> не </a:t>
            </a:r>
            <a:r>
              <a:rPr lang="ru-RU" sz="1600" dirty="0" err="1"/>
              <a:t>більше</a:t>
            </a:r>
            <a:r>
              <a:rPr lang="ru-RU" sz="1600" dirty="0"/>
              <a:t> </a:t>
            </a:r>
            <a:r>
              <a:rPr lang="ru-RU" sz="1600" dirty="0" err="1"/>
              <a:t>ніж</a:t>
            </a:r>
            <a:r>
              <a:rPr lang="ru-RU" sz="1600" dirty="0"/>
              <a:t> 35 </a:t>
            </a:r>
            <a:r>
              <a:rPr lang="ru-RU" sz="1600" dirty="0" err="1"/>
              <a:t>відсотків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загальної</a:t>
            </a:r>
            <a:r>
              <a:rPr lang="ru-RU" sz="1600" dirty="0"/>
              <a:t> </a:t>
            </a:r>
            <a:r>
              <a:rPr lang="ru-RU" sz="1600" dirty="0" err="1"/>
              <a:t>площі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Автономної</a:t>
            </a:r>
            <a:r>
              <a:rPr lang="ru-RU" sz="1600" dirty="0"/>
              <a:t> </a:t>
            </a:r>
            <a:r>
              <a:rPr lang="ru-RU" sz="1600" dirty="0" err="1"/>
              <a:t>Республіки</a:t>
            </a:r>
            <a:r>
              <a:rPr lang="ru-RU" sz="1600" dirty="0"/>
              <a:t> </a:t>
            </a:r>
            <a:r>
              <a:rPr lang="ru-RU" sz="1600" dirty="0" err="1"/>
              <a:t>Крим</a:t>
            </a:r>
            <a:r>
              <a:rPr lang="ru-RU" sz="1600" dirty="0"/>
              <a:t>, </a:t>
            </a:r>
            <a:r>
              <a:rPr lang="ru-RU" sz="1600" dirty="0" err="1"/>
              <a:t>області</a:t>
            </a:r>
            <a:r>
              <a:rPr lang="ru-RU" sz="1600" dirty="0"/>
              <a:t> та м. Севастополя. </a:t>
            </a:r>
          </a:p>
          <a:p>
            <a:r>
              <a:rPr lang="ru-RU" sz="1600" dirty="0" err="1"/>
              <a:t>Переважне</a:t>
            </a:r>
            <a:r>
              <a:rPr lang="ru-RU" sz="1600" dirty="0"/>
              <a:t> право на </a:t>
            </a:r>
            <a:r>
              <a:rPr lang="ru-RU" sz="1600" dirty="0" err="1"/>
              <a:t>користування</a:t>
            </a:r>
            <a:r>
              <a:rPr lang="ru-RU" sz="1600" dirty="0"/>
              <a:t> </a:t>
            </a:r>
            <a:r>
              <a:rPr lang="ru-RU" sz="1600" dirty="0" err="1"/>
              <a:t>мисливськими</a:t>
            </a:r>
            <a:r>
              <a:rPr lang="ru-RU" sz="1600" dirty="0"/>
              <a:t> </a:t>
            </a:r>
            <a:r>
              <a:rPr lang="ru-RU" sz="1600" dirty="0" err="1"/>
              <a:t>угіддями</a:t>
            </a:r>
            <a:r>
              <a:rPr lang="ru-RU" sz="1600" dirty="0"/>
              <a:t> </a:t>
            </a:r>
            <a:r>
              <a:rPr lang="ru-RU" sz="1600" dirty="0" err="1"/>
              <a:t>мають</a:t>
            </a:r>
            <a:r>
              <a:rPr lang="ru-RU" sz="1600" dirty="0"/>
              <a:t>: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власники</a:t>
            </a:r>
            <a:r>
              <a:rPr lang="ru-RU" sz="1600" dirty="0"/>
              <a:t> та </a:t>
            </a:r>
            <a:r>
              <a:rPr lang="ru-RU" sz="1600" dirty="0" err="1"/>
              <a:t>постійні</a:t>
            </a:r>
            <a:r>
              <a:rPr lang="ru-RU" sz="1600" dirty="0"/>
              <a:t> </a:t>
            </a:r>
            <a:r>
              <a:rPr lang="ru-RU" sz="1600" dirty="0" err="1"/>
              <a:t>користувачі</a:t>
            </a:r>
            <a:r>
              <a:rPr lang="ru-RU" sz="1600" dirty="0"/>
              <a:t> </a:t>
            </a:r>
            <a:r>
              <a:rPr lang="ru-RU" sz="1600" dirty="0" err="1"/>
              <a:t>земельних</a:t>
            </a:r>
            <a:r>
              <a:rPr lang="ru-RU" sz="1600" dirty="0"/>
              <a:t> </a:t>
            </a:r>
            <a:r>
              <a:rPr lang="ru-RU" sz="1600" dirty="0" err="1"/>
              <a:t>ділянок</a:t>
            </a:r>
            <a:r>
              <a:rPr lang="ru-RU" sz="1600" dirty="0"/>
              <a:t>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користувачі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продовжують</a:t>
            </a:r>
            <a:r>
              <a:rPr lang="ru-RU" sz="1600" dirty="0"/>
              <a:t> строк </a:t>
            </a:r>
            <a:r>
              <a:rPr lang="ru-RU" sz="1600" dirty="0" err="1"/>
              <a:t>користування</a:t>
            </a:r>
            <a:r>
              <a:rPr lang="ru-RU" sz="1600" dirty="0"/>
              <a:t> </a:t>
            </a:r>
            <a:r>
              <a:rPr lang="ru-RU" sz="1600" dirty="0" err="1"/>
              <a:t>цими</a:t>
            </a:r>
            <a:r>
              <a:rPr lang="ru-RU" sz="1600" dirty="0"/>
              <a:t> </a:t>
            </a:r>
            <a:r>
              <a:rPr lang="ru-RU" sz="1600" dirty="0" err="1"/>
              <a:t>угіддями</a:t>
            </a:r>
            <a:r>
              <a:rPr lang="ru-RU" sz="1600" dirty="0"/>
              <a:t>. </a:t>
            </a:r>
          </a:p>
          <a:p>
            <a:r>
              <a:rPr lang="ru-RU" sz="1600" dirty="0" smtClean="0"/>
              <a:t>Право </a:t>
            </a:r>
            <a:r>
              <a:rPr lang="ru-RU" sz="1600" dirty="0" err="1"/>
              <a:t>користування</a:t>
            </a:r>
            <a:r>
              <a:rPr lang="ru-RU" sz="1600" dirty="0"/>
              <a:t> </a:t>
            </a:r>
            <a:r>
              <a:rPr lang="ru-RU" sz="1600" dirty="0" err="1"/>
              <a:t>мисливськими</a:t>
            </a:r>
            <a:r>
              <a:rPr lang="ru-RU" sz="1600" dirty="0"/>
              <a:t> </a:t>
            </a:r>
            <a:r>
              <a:rPr lang="ru-RU" sz="1600" dirty="0" err="1"/>
              <a:t>угіддями</a:t>
            </a:r>
            <a:r>
              <a:rPr lang="ru-RU" sz="1600" dirty="0"/>
              <a:t> </a:t>
            </a:r>
            <a:r>
              <a:rPr lang="ru-RU" sz="1600" dirty="0" err="1"/>
              <a:t>припиняється</a:t>
            </a:r>
            <a:r>
              <a:rPr lang="ru-RU" sz="1600" dirty="0"/>
              <a:t> у </a:t>
            </a:r>
            <a:r>
              <a:rPr lang="ru-RU" sz="1600" dirty="0" err="1"/>
              <a:t>разі</a:t>
            </a:r>
            <a:r>
              <a:rPr lang="ru-RU" sz="1600" dirty="0"/>
              <a:t>: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закінчення</a:t>
            </a:r>
            <a:r>
              <a:rPr lang="ru-RU" sz="1600" dirty="0"/>
              <a:t> строку </a:t>
            </a:r>
            <a:r>
              <a:rPr lang="ru-RU" sz="1600" dirty="0" err="1"/>
              <a:t>користування</a:t>
            </a:r>
            <a:r>
              <a:rPr lang="ru-RU" sz="1600" dirty="0"/>
              <a:t>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добровільної</a:t>
            </a:r>
            <a:r>
              <a:rPr lang="ru-RU" sz="1600" dirty="0"/>
              <a:t> </a:t>
            </a:r>
            <a:r>
              <a:rPr lang="ru-RU" sz="1600" dirty="0" err="1"/>
              <a:t>відмови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користування</a:t>
            </a:r>
            <a:r>
              <a:rPr lang="ru-RU" sz="1600" dirty="0"/>
              <a:t>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припинення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</a:t>
            </a:r>
            <a:r>
              <a:rPr lang="ru-RU" sz="1600" dirty="0" err="1"/>
              <a:t>юридичних</a:t>
            </a:r>
            <a:r>
              <a:rPr lang="ru-RU" sz="1600" dirty="0"/>
              <a:t> </a:t>
            </a:r>
            <a:r>
              <a:rPr lang="ru-RU" sz="1600" dirty="0" err="1"/>
              <a:t>осіб</a:t>
            </a:r>
            <a:r>
              <a:rPr lang="ru-RU" sz="1600" dirty="0"/>
              <a:t>, </a:t>
            </a:r>
            <a:r>
              <a:rPr lang="ru-RU" sz="1600" dirty="0" err="1"/>
              <a:t>яким</a:t>
            </a:r>
            <a:r>
              <a:rPr lang="ru-RU" sz="1600" dirty="0"/>
              <a:t> </a:t>
            </a:r>
            <a:r>
              <a:rPr lang="ru-RU" sz="1600" dirty="0" err="1"/>
              <a:t>надано</a:t>
            </a:r>
            <a:r>
              <a:rPr lang="ru-RU" sz="1600" dirty="0"/>
              <a:t> у </a:t>
            </a:r>
            <a:r>
              <a:rPr lang="ru-RU" sz="1600" dirty="0" err="1"/>
              <a:t>користування</a:t>
            </a:r>
            <a:r>
              <a:rPr lang="ru-RU" sz="1600" dirty="0"/>
              <a:t> </a:t>
            </a:r>
            <a:r>
              <a:rPr lang="ru-RU" sz="1600" dirty="0" err="1"/>
              <a:t>мисливські</a:t>
            </a:r>
            <a:r>
              <a:rPr lang="ru-RU" sz="1600" dirty="0"/>
              <a:t> </a:t>
            </a:r>
            <a:r>
              <a:rPr lang="ru-RU" sz="1600" dirty="0" err="1"/>
              <a:t>угіддя</a:t>
            </a:r>
            <a:r>
              <a:rPr lang="ru-RU" sz="1600" dirty="0"/>
              <a:t>; </a:t>
            </a:r>
          </a:p>
          <a:p>
            <a:r>
              <a:rPr lang="ru-RU" sz="1600" dirty="0"/>
              <a:t> систематичного </a:t>
            </a:r>
            <a:r>
              <a:rPr lang="ru-RU" sz="1600" dirty="0" err="1"/>
              <a:t>невиконання</a:t>
            </a:r>
            <a:r>
              <a:rPr lang="ru-RU" sz="1600" dirty="0"/>
              <a:t> </a:t>
            </a:r>
            <a:r>
              <a:rPr lang="ru-RU" sz="1600" dirty="0" err="1"/>
              <a:t>обов'язків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охорони</a:t>
            </a:r>
            <a:r>
              <a:rPr lang="ru-RU" sz="1600" dirty="0"/>
              <a:t> та </a:t>
            </a:r>
            <a:r>
              <a:rPr lang="ru-RU" sz="1600" dirty="0" err="1"/>
              <a:t>відтворення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, </a:t>
            </a:r>
            <a:r>
              <a:rPr lang="ru-RU" sz="1600" dirty="0" err="1"/>
              <a:t>зобов'язань</a:t>
            </a:r>
            <a:r>
              <a:rPr lang="ru-RU" sz="1600" dirty="0"/>
              <a:t>, </a:t>
            </a:r>
            <a:r>
              <a:rPr lang="ru-RU" sz="1600" dirty="0" err="1"/>
              <a:t>обумовлених</a:t>
            </a:r>
            <a:r>
              <a:rPr lang="ru-RU" sz="1600" dirty="0"/>
              <a:t> договором </a:t>
            </a:r>
            <a:r>
              <a:rPr lang="ru-RU" sz="1600" dirty="0" err="1"/>
              <a:t>між</a:t>
            </a:r>
            <a:r>
              <a:rPr lang="ru-RU" sz="1600" dirty="0"/>
              <a:t> </a:t>
            </a:r>
            <a:r>
              <a:rPr lang="ru-RU" sz="1600" dirty="0" err="1"/>
              <a:t>користувачем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та </a:t>
            </a:r>
            <a:r>
              <a:rPr lang="ru-RU" sz="1600" dirty="0" err="1"/>
              <a:t>власником</a:t>
            </a:r>
            <a:r>
              <a:rPr lang="ru-RU" sz="1600" dirty="0"/>
              <a:t> (</a:t>
            </a:r>
            <a:r>
              <a:rPr lang="ru-RU" sz="1600" dirty="0" err="1"/>
              <a:t>користувачем</a:t>
            </a:r>
            <a:r>
              <a:rPr lang="ru-RU" sz="1600" dirty="0"/>
              <a:t>) </a:t>
            </a:r>
            <a:r>
              <a:rPr lang="ru-RU" sz="1600" dirty="0" err="1"/>
              <a:t>земельних</a:t>
            </a:r>
            <a:r>
              <a:rPr lang="ru-RU" sz="1600" dirty="0"/>
              <a:t> </a:t>
            </a:r>
            <a:r>
              <a:rPr lang="ru-RU" sz="1600" dirty="0" err="1"/>
              <a:t>ділянок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центральним</a:t>
            </a:r>
            <a:r>
              <a:rPr lang="ru-RU" sz="1600" dirty="0"/>
              <a:t> органом </a:t>
            </a:r>
            <a:r>
              <a:rPr lang="ru-RU" sz="1600" dirty="0" err="1"/>
              <a:t>виконавчої</a:t>
            </a:r>
            <a:r>
              <a:rPr lang="ru-RU" sz="1600" dirty="0"/>
              <a:t> </a:t>
            </a:r>
            <a:r>
              <a:rPr lang="ru-RU" sz="1600" dirty="0" err="1"/>
              <a:t>влади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реалізує</a:t>
            </a:r>
            <a:r>
              <a:rPr lang="ru-RU" sz="1600" dirty="0"/>
              <a:t> </a:t>
            </a:r>
            <a:r>
              <a:rPr lang="ru-RU" sz="1600" dirty="0" err="1"/>
              <a:t>державну</a:t>
            </a:r>
            <a:r>
              <a:rPr lang="ru-RU" sz="1600" dirty="0"/>
              <a:t> </a:t>
            </a:r>
            <a:r>
              <a:rPr lang="ru-RU" sz="1600" dirty="0" err="1"/>
              <a:t>політику</a:t>
            </a:r>
            <a:r>
              <a:rPr lang="ru-RU" sz="1600" dirty="0"/>
              <a:t> у </a:t>
            </a:r>
            <a:r>
              <a:rPr lang="ru-RU" sz="1600" dirty="0" err="1"/>
              <a:t>сфері</a:t>
            </a:r>
            <a:r>
              <a:rPr lang="ru-RU" sz="1600" dirty="0"/>
              <a:t> </a:t>
            </a:r>
            <a:r>
              <a:rPr lang="ru-RU" sz="1600" dirty="0" err="1"/>
              <a:t>лісового</a:t>
            </a:r>
            <a:r>
              <a:rPr lang="ru-RU" sz="1600" dirty="0"/>
              <a:t> та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погіршення</a:t>
            </a:r>
            <a:r>
              <a:rPr lang="ru-RU" sz="1600" dirty="0"/>
              <a:t> </a:t>
            </a:r>
            <a:r>
              <a:rPr lang="ru-RU" sz="1600" dirty="0" err="1"/>
              <a:t>якості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вини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користувача</a:t>
            </a:r>
            <a:r>
              <a:rPr lang="ru-RU" sz="1600" dirty="0"/>
              <a:t>; </a:t>
            </a:r>
          </a:p>
          <a:p>
            <a:r>
              <a:rPr lang="ru-RU" sz="1600" dirty="0"/>
              <a:t> в </a:t>
            </a:r>
            <a:r>
              <a:rPr lang="ru-RU" sz="1600" dirty="0" err="1"/>
              <a:t>інших</a:t>
            </a:r>
            <a:r>
              <a:rPr lang="ru-RU" sz="1600" dirty="0"/>
              <a:t> </a:t>
            </a:r>
            <a:r>
              <a:rPr lang="ru-RU" sz="1600" dirty="0" err="1"/>
              <a:t>випадках</a:t>
            </a:r>
            <a:r>
              <a:rPr lang="ru-RU" sz="1600" dirty="0"/>
              <a:t>, </a:t>
            </a:r>
            <a:r>
              <a:rPr lang="ru-RU" sz="1600" dirty="0" err="1"/>
              <a:t>передбачених</a:t>
            </a:r>
            <a:r>
              <a:rPr lang="ru-RU" sz="1600" dirty="0"/>
              <a:t> </a:t>
            </a:r>
            <a:r>
              <a:rPr lang="ru-RU" sz="1600" dirty="0" err="1"/>
              <a:t>законодавством</a:t>
            </a:r>
            <a:r>
              <a:rPr lang="ru-RU" sz="1600" dirty="0"/>
              <a:t>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9300" y="871538"/>
            <a:ext cx="5105400" cy="511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1713" y="881063"/>
            <a:ext cx="4600575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8" y="1838325"/>
            <a:ext cx="846772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0688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платним</a:t>
            </a:r>
            <a:r>
              <a:rPr lang="ru-RU" dirty="0"/>
              <a:t>. </a:t>
            </a:r>
            <a:r>
              <a:rPr lang="ru-RU" dirty="0" err="1"/>
              <a:t>Розмір</a:t>
            </a:r>
            <a:r>
              <a:rPr lang="ru-RU" dirty="0"/>
              <a:t> та порядок </a:t>
            </a:r>
            <a:r>
              <a:rPr lang="ru-RU" dirty="0" err="1"/>
              <a:t>внесення</a:t>
            </a:r>
            <a:r>
              <a:rPr lang="ru-RU" dirty="0"/>
              <a:t> плати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користувачем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та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постійним</a:t>
            </a:r>
            <a:r>
              <a:rPr lang="ru-RU" dirty="0"/>
              <a:t> </a:t>
            </a:r>
            <a:r>
              <a:rPr lang="ru-RU" dirty="0" err="1"/>
              <a:t>користувачем</a:t>
            </a:r>
            <a:r>
              <a:rPr lang="ru-RU" dirty="0"/>
              <a:t>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. </a:t>
            </a:r>
            <a:r>
              <a:rPr lang="ru-RU" dirty="0" err="1"/>
              <a:t>Розмір</a:t>
            </a:r>
            <a:r>
              <a:rPr lang="ru-RU" dirty="0"/>
              <a:t> плати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місцезнаходження</a:t>
            </a:r>
            <a:r>
              <a:rPr lang="ru-RU" dirty="0"/>
              <a:t>, </a:t>
            </a:r>
            <a:r>
              <a:rPr lang="ru-RU" dirty="0" err="1"/>
              <a:t>природної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. </a:t>
            </a:r>
          </a:p>
          <a:p>
            <a:r>
              <a:rPr lang="ru-RU" dirty="0"/>
              <a:t>За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як природного ресурсу </a:t>
            </a:r>
            <a:r>
              <a:rPr lang="ru-RU" dirty="0" err="1"/>
              <a:t>загальнодержавного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справляється</a:t>
            </a:r>
            <a:r>
              <a:rPr lang="ru-RU" dirty="0"/>
              <a:t> </a:t>
            </a:r>
            <a:r>
              <a:rPr lang="ru-RU" dirty="0" err="1"/>
              <a:t>збір</a:t>
            </a:r>
            <a:r>
              <a:rPr lang="ru-RU" dirty="0"/>
              <a:t>.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за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як природного ресурсу </a:t>
            </a:r>
            <a:r>
              <a:rPr lang="ru-RU" dirty="0" err="1"/>
              <a:t>загальнодержавного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для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(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)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, </a:t>
            </a:r>
            <a:r>
              <a:rPr lang="ru-RU" dirty="0" err="1"/>
              <a:t>чисельності</a:t>
            </a:r>
            <a:r>
              <a:rPr lang="ru-RU" dirty="0"/>
              <a:t>, </a:t>
            </a:r>
            <a:r>
              <a:rPr lang="ru-RU" dirty="0" err="1"/>
              <a:t>відтворювальної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та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. Порядок </a:t>
            </a:r>
            <a:r>
              <a:rPr lang="ru-RU" dirty="0" err="1"/>
              <a:t>справляння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за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як природного ресурсу </a:t>
            </a:r>
            <a:r>
              <a:rPr lang="ru-RU" dirty="0" err="1"/>
              <a:t>загальнодержавного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</a:p>
          <a:p>
            <a:r>
              <a:rPr lang="ru-RU" dirty="0"/>
              <a:t>З метою </a:t>
            </a:r>
            <a:r>
              <a:rPr lang="ru-RU" dirty="0" err="1"/>
              <a:t>охорони</a:t>
            </a:r>
            <a:r>
              <a:rPr lang="ru-RU" dirty="0"/>
              <a:t> та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користувачі</a:t>
            </a:r>
            <a:r>
              <a:rPr lang="ru-RU" dirty="0"/>
              <a:t> в межах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20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полювання</a:t>
            </a:r>
            <a:r>
              <a:rPr lang="ru-RU" dirty="0"/>
              <a:t> </a:t>
            </a:r>
            <a:r>
              <a:rPr lang="ru-RU" dirty="0" err="1"/>
              <a:t>забороняється</a:t>
            </a:r>
            <a:r>
              <a:rPr lang="ru-RU" dirty="0"/>
              <a:t>. Порядок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для </a:t>
            </a:r>
            <a:r>
              <a:rPr lang="ru-RU" dirty="0" err="1"/>
              <a:t>цієї</a:t>
            </a:r>
            <a:r>
              <a:rPr lang="ru-RU" dirty="0"/>
              <a:t> мети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та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</a:p>
          <a:p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комплекс </a:t>
            </a:r>
            <a:r>
              <a:rPr lang="ru-RU" dirty="0" err="1"/>
              <a:t>біотехнічних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охорону</a:t>
            </a:r>
            <a:r>
              <a:rPr lang="ru-RU" dirty="0"/>
              <a:t> та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 за </a:t>
            </a:r>
            <a:r>
              <a:rPr lang="ru-RU" dirty="0" err="1"/>
              <a:t>погодженням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та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обласними</a:t>
            </a:r>
            <a:r>
              <a:rPr lang="ru-RU" dirty="0"/>
              <a:t>, </a:t>
            </a:r>
            <a:r>
              <a:rPr lang="ru-RU" dirty="0" err="1"/>
              <a:t>Київською</a:t>
            </a:r>
            <a:r>
              <a:rPr lang="ru-RU" dirty="0"/>
              <a:t>, </a:t>
            </a:r>
            <a:r>
              <a:rPr lang="ru-RU" dirty="0" err="1"/>
              <a:t>Севастопольською</a:t>
            </a:r>
            <a:r>
              <a:rPr lang="ru-RU" dirty="0"/>
              <a:t> </a:t>
            </a:r>
            <a:r>
              <a:rPr lang="ru-RU" dirty="0" err="1"/>
              <a:t>міськими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</a:t>
            </a:r>
            <a:r>
              <a:rPr lang="ru-RU" dirty="0" err="1"/>
              <a:t>адміністраціями</a:t>
            </a:r>
            <a:r>
              <a:rPr lang="ru-RU" dirty="0"/>
              <a:t> </a:t>
            </a:r>
            <a:r>
              <a:rPr lang="ru-RU" dirty="0" err="1"/>
              <a:t>пропускну</a:t>
            </a:r>
            <a:r>
              <a:rPr lang="ru-RU" dirty="0"/>
              <a:t> </a:t>
            </a:r>
            <a:r>
              <a:rPr lang="ru-RU" dirty="0" err="1"/>
              <a:t>спроможність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</a:p>
          <a:p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дня </a:t>
            </a:r>
            <a:r>
              <a:rPr lang="ru-RU" dirty="0" err="1"/>
              <a:t>надання</a:t>
            </a:r>
            <a:r>
              <a:rPr lang="ru-RU" dirty="0"/>
              <a:t> таких </a:t>
            </a:r>
            <a:r>
              <a:rPr lang="ru-RU" dirty="0" err="1"/>
              <a:t>угідь</a:t>
            </a:r>
            <a:r>
              <a:rPr lang="ru-RU" dirty="0"/>
              <a:t> у </a:t>
            </a:r>
            <a:r>
              <a:rPr lang="ru-RU" dirty="0" err="1"/>
              <a:t>користування</a:t>
            </a:r>
            <a:r>
              <a:rPr lang="ru-RU" dirty="0"/>
              <a:t>. </a:t>
            </a:r>
          </a:p>
          <a:p>
            <a:r>
              <a:rPr lang="ru-RU" dirty="0" err="1"/>
              <a:t>Проекти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погоджуються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та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природного </a:t>
            </a:r>
            <a:r>
              <a:rPr lang="ru-RU" dirty="0" err="1"/>
              <a:t>середовища</a:t>
            </a:r>
            <a:r>
              <a:rPr lang="ru-RU" dirty="0"/>
              <a:t>,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у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та </a:t>
            </a:r>
            <a:r>
              <a:rPr lang="ru-RU" dirty="0" err="1"/>
              <a:t>полювання</a:t>
            </a:r>
            <a:r>
              <a:rPr lang="ru-RU" dirty="0"/>
              <a:t>, </a:t>
            </a:r>
            <a:r>
              <a:rPr lang="ru-RU" dirty="0" err="1"/>
              <a:t>обласними</a:t>
            </a:r>
            <a:r>
              <a:rPr lang="ru-RU" dirty="0"/>
              <a:t>, </a:t>
            </a:r>
            <a:r>
              <a:rPr lang="ru-RU" dirty="0" err="1"/>
              <a:t>Київською</a:t>
            </a:r>
            <a:r>
              <a:rPr lang="ru-RU" dirty="0"/>
              <a:t>, </a:t>
            </a:r>
            <a:r>
              <a:rPr lang="ru-RU" dirty="0" err="1"/>
              <a:t>Севастопольською</a:t>
            </a:r>
            <a:r>
              <a:rPr lang="ru-RU" dirty="0"/>
              <a:t> </a:t>
            </a:r>
            <a:r>
              <a:rPr lang="ru-RU" dirty="0" err="1"/>
              <a:t>міськими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</a:t>
            </a:r>
            <a:r>
              <a:rPr lang="ru-RU" dirty="0" err="1"/>
              <a:t>адміністраціями</a:t>
            </a:r>
            <a:r>
              <a:rPr lang="ru-RU" dirty="0"/>
              <a:t>. </a:t>
            </a:r>
          </a:p>
          <a:p>
            <a:r>
              <a:rPr lang="ru-RU" dirty="0" err="1"/>
              <a:t>Проекти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розроблені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існуючих</a:t>
            </a:r>
            <a:r>
              <a:rPr lang="ru-RU" dirty="0"/>
              <a:t> на момент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дійсними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строку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та меж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</a:p>
          <a:p>
            <a:r>
              <a:rPr lang="ru-RU" dirty="0"/>
              <a:t>З метою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єгерську</a:t>
            </a:r>
            <a:r>
              <a:rPr lang="ru-RU" dirty="0"/>
              <a:t> службу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один </a:t>
            </a:r>
            <a:r>
              <a:rPr lang="ru-RU" dirty="0" err="1"/>
              <a:t>єгер</a:t>
            </a:r>
            <a:r>
              <a:rPr lang="ru-RU" dirty="0"/>
              <a:t> на </a:t>
            </a:r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гектарів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десять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гектарів</a:t>
            </a:r>
            <a:r>
              <a:rPr lang="ru-RU" dirty="0"/>
              <a:t> </a:t>
            </a:r>
            <a:r>
              <a:rPr lang="ru-RU" dirty="0" err="1"/>
              <a:t>польових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водно-болотних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право: </a:t>
            </a:r>
          </a:p>
          <a:p>
            <a:r>
              <a:rPr lang="ru-RU" dirty="0"/>
              <a:t>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мисливським</a:t>
            </a:r>
            <a:r>
              <a:rPr lang="ru-RU" dirty="0"/>
              <a:t> фондом у межах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; </a:t>
            </a:r>
          </a:p>
          <a:p>
            <a:r>
              <a:rPr lang="ru-RU" dirty="0"/>
              <a:t>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та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порядку; </a:t>
            </a:r>
          </a:p>
          <a:p>
            <a:r>
              <a:rPr lang="ru-RU" dirty="0"/>
              <a:t>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тваринами</a:t>
            </a:r>
            <a:r>
              <a:rPr lang="ru-RU" dirty="0"/>
              <a:t>, </a:t>
            </a:r>
            <a:r>
              <a:rPr lang="ru-RU" dirty="0" err="1"/>
              <a:t>добутими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набутими</a:t>
            </a:r>
            <a:r>
              <a:rPr lang="ru-RU" dirty="0"/>
              <a:t> в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у законному порядку, </a:t>
            </a:r>
            <a:r>
              <a:rPr lang="ru-RU" dirty="0" err="1"/>
              <a:t>і</a:t>
            </a:r>
            <a:r>
              <a:rPr lang="ru-RU" dirty="0"/>
              <a:t> доходами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; </a:t>
            </a:r>
          </a:p>
          <a:p>
            <a:r>
              <a:rPr lang="ru-RU" dirty="0"/>
              <a:t> </a:t>
            </a:r>
            <a:r>
              <a:rPr lang="ru-RU" dirty="0" err="1"/>
              <a:t>організовувати</a:t>
            </a:r>
            <a:r>
              <a:rPr lang="ru-RU" dirty="0"/>
              <a:t> </a:t>
            </a:r>
            <a:r>
              <a:rPr lang="ru-RU" dirty="0" err="1"/>
              <a:t>полювання</a:t>
            </a:r>
            <a:r>
              <a:rPr lang="ru-RU" dirty="0"/>
              <a:t> для </a:t>
            </a:r>
            <a:r>
              <a:rPr lang="ru-RU" dirty="0" err="1"/>
              <a:t>мисливців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шляхом </a:t>
            </a:r>
            <a:r>
              <a:rPr lang="ru-RU" dirty="0" err="1"/>
              <a:t>укладання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ними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юридичними</a:t>
            </a:r>
            <a:r>
              <a:rPr lang="ru-RU" dirty="0"/>
              <a:t> особами,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представляють</a:t>
            </a:r>
            <a:r>
              <a:rPr lang="ru-RU" dirty="0"/>
              <a:t>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іноземними</a:t>
            </a:r>
            <a:r>
              <a:rPr lang="ru-RU" dirty="0"/>
              <a:t>,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повний</a:t>
            </a:r>
            <a:r>
              <a:rPr lang="ru-RU" dirty="0"/>
              <a:t> комплекс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полювання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, </a:t>
            </a:r>
            <a:r>
              <a:rPr lang="ru-RU" dirty="0" err="1"/>
              <a:t>харчування</a:t>
            </a:r>
            <a:r>
              <a:rPr lang="ru-RU" dirty="0"/>
              <a:t>, </a:t>
            </a:r>
            <a:r>
              <a:rPr lang="ru-RU" dirty="0" err="1"/>
              <a:t>пересування</a:t>
            </a:r>
            <a:r>
              <a:rPr lang="ru-RU" dirty="0"/>
              <a:t> </a:t>
            </a:r>
            <a:r>
              <a:rPr lang="ru-RU" dirty="0" err="1"/>
              <a:t>мисливців</a:t>
            </a:r>
            <a:r>
              <a:rPr lang="ru-RU" dirty="0"/>
              <a:t> та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супроводжують</a:t>
            </a:r>
            <a:r>
              <a:rPr lang="ru-RU" dirty="0"/>
              <a:t>; </a:t>
            </a:r>
          </a:p>
          <a:p>
            <a:r>
              <a:rPr lang="ru-RU" dirty="0"/>
              <a:t>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, </a:t>
            </a:r>
            <a:r>
              <a:rPr lang="ru-RU" dirty="0" err="1"/>
              <a:t>споруд</a:t>
            </a:r>
            <a:r>
              <a:rPr lang="ru-RU" dirty="0"/>
              <a:t> та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майна, яке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на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переходу права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; </a:t>
            </a:r>
          </a:p>
          <a:p>
            <a:r>
              <a:rPr lang="ru-RU" dirty="0"/>
              <a:t>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порушників</a:t>
            </a:r>
            <a:r>
              <a:rPr lang="ru-RU" dirty="0"/>
              <a:t> правил </a:t>
            </a:r>
            <a:r>
              <a:rPr lang="ru-RU" dirty="0" err="1"/>
              <a:t>полювання</a:t>
            </a:r>
            <a:r>
              <a:rPr lang="ru-RU" dirty="0"/>
              <a:t> за </a:t>
            </a:r>
            <a:r>
              <a:rPr lang="ru-RU" dirty="0" err="1"/>
              <a:t>добуті</a:t>
            </a:r>
            <a:r>
              <a:rPr lang="ru-RU" dirty="0"/>
              <a:t> </a:t>
            </a:r>
            <a:r>
              <a:rPr lang="ru-RU" dirty="0" err="1"/>
              <a:t>незаконним</a:t>
            </a:r>
            <a:r>
              <a:rPr lang="ru-RU" dirty="0"/>
              <a:t> шляхом </a:t>
            </a:r>
            <a:r>
              <a:rPr lang="ru-RU" dirty="0" err="1"/>
              <a:t>тварини</a:t>
            </a:r>
            <a:r>
              <a:rPr lang="ru-RU" dirty="0"/>
              <a:t>; </a:t>
            </a:r>
          </a:p>
          <a:p>
            <a:r>
              <a:rPr lang="ru-RU" dirty="0"/>
              <a:t> </a:t>
            </a:r>
            <a:r>
              <a:rPr lang="ru-RU" dirty="0" err="1"/>
              <a:t>регулювати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диких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відстріл</a:t>
            </a:r>
            <a:r>
              <a:rPr lang="ru-RU" dirty="0"/>
              <a:t> та </a:t>
            </a:r>
            <a:r>
              <a:rPr lang="ru-RU" dirty="0" err="1"/>
              <a:t>відлов</a:t>
            </a:r>
            <a:r>
              <a:rPr lang="ru-RU" dirty="0"/>
              <a:t> бродячих </a:t>
            </a:r>
            <a:r>
              <a:rPr lang="ru-RU" dirty="0" err="1"/>
              <a:t>котів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собак, </a:t>
            </a:r>
            <a:r>
              <a:rPr lang="ru-RU" dirty="0" err="1"/>
              <a:t>вживати</a:t>
            </a:r>
            <a:r>
              <a:rPr lang="ru-RU" dirty="0"/>
              <a:t> </a:t>
            </a:r>
            <a:r>
              <a:rPr lang="ru-RU" dirty="0" err="1"/>
              <a:t>невідкладних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для </a:t>
            </a:r>
            <a:r>
              <a:rPr lang="ru-RU" dirty="0" err="1"/>
              <a:t>вилучення</a:t>
            </a:r>
            <a:r>
              <a:rPr lang="ru-RU" dirty="0"/>
              <a:t> та </a:t>
            </a:r>
          </a:p>
          <a:p>
            <a:r>
              <a:rPr lang="ru-RU" dirty="0" err="1"/>
              <a:t>ізоляції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хвороб, </a:t>
            </a:r>
            <a:r>
              <a:rPr lang="ru-RU" dirty="0" err="1"/>
              <a:t>небезпечних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та </a:t>
            </a:r>
            <a:r>
              <a:rPr lang="ru-RU" dirty="0" err="1"/>
              <a:t>здоров'я</a:t>
            </a:r>
            <a:r>
              <a:rPr lang="ru-RU" dirty="0"/>
              <a:t> людей; </a:t>
            </a:r>
          </a:p>
          <a:p>
            <a:r>
              <a:rPr lang="ru-RU" dirty="0"/>
              <a:t> </a:t>
            </a:r>
            <a:r>
              <a:rPr lang="ru-RU" dirty="0" err="1"/>
              <a:t>утримувати</a:t>
            </a:r>
            <a:r>
              <a:rPr lang="ru-RU" dirty="0"/>
              <a:t> та </a:t>
            </a:r>
            <a:r>
              <a:rPr lang="ru-RU" dirty="0" err="1"/>
              <a:t>розводити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у </a:t>
            </a:r>
            <a:r>
              <a:rPr lang="ru-RU" dirty="0" err="1"/>
              <a:t>неволі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напіввільних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у</a:t>
            </a:r>
            <a:r>
              <a:rPr lang="ru-RU" dirty="0"/>
              <a:t> порядку,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природного </a:t>
            </a:r>
            <a:r>
              <a:rPr lang="ru-RU" dirty="0" err="1"/>
              <a:t>середовища</a:t>
            </a:r>
            <a:r>
              <a:rPr lang="ru-RU" dirty="0"/>
              <a:t>, за </a:t>
            </a:r>
            <a:r>
              <a:rPr lang="ru-RU" dirty="0" err="1"/>
              <a:t>погодженням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та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зобов'язані</a:t>
            </a:r>
            <a:r>
              <a:rPr lang="ru-RU" dirty="0"/>
              <a:t>: </a:t>
            </a:r>
          </a:p>
          <a:p>
            <a:r>
              <a:rPr lang="ru-RU" dirty="0"/>
              <a:t> </a:t>
            </a:r>
            <a:r>
              <a:rPr lang="ru-RU" dirty="0" err="1"/>
              <a:t>додержуватися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правил, норм, </a:t>
            </a:r>
            <a:r>
              <a:rPr lang="ru-RU" dirty="0" err="1"/>
              <a:t>лімітів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; </a:t>
            </a:r>
          </a:p>
          <a:p>
            <a:r>
              <a:rPr lang="ru-RU" dirty="0"/>
              <a:t>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біотехнічні</a:t>
            </a:r>
            <a:r>
              <a:rPr lang="ru-RU" dirty="0"/>
              <a:t> заходи, </a:t>
            </a:r>
            <a:r>
              <a:rPr lang="ru-RU" dirty="0" err="1"/>
              <a:t>виділяти</a:t>
            </a:r>
            <a:r>
              <a:rPr lang="ru-RU" dirty="0"/>
              <a:t> </a:t>
            </a:r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 для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пропускну</a:t>
            </a:r>
            <a:r>
              <a:rPr lang="ru-RU" dirty="0"/>
              <a:t> </a:t>
            </a:r>
            <a:r>
              <a:rPr lang="ru-RU" dirty="0" err="1"/>
              <a:t>спроможність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та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; </a:t>
            </a:r>
          </a:p>
          <a:p>
            <a:r>
              <a:rPr lang="ru-RU" dirty="0"/>
              <a:t> </a:t>
            </a:r>
            <a:r>
              <a:rPr lang="ru-RU" dirty="0" err="1"/>
              <a:t>раціонально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мисливський</a:t>
            </a:r>
            <a:r>
              <a:rPr lang="ru-RU" dirty="0"/>
              <a:t> фонд, не </a:t>
            </a:r>
            <a:r>
              <a:rPr lang="ru-RU" dirty="0" err="1"/>
              <a:t>допускати</a:t>
            </a:r>
            <a:r>
              <a:rPr lang="ru-RU" dirty="0"/>
              <a:t>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екологічного</a:t>
            </a:r>
            <a:r>
              <a:rPr lang="ru-RU" dirty="0"/>
              <a:t> стану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; </a:t>
            </a:r>
          </a:p>
          <a:p>
            <a:r>
              <a:rPr lang="ru-RU" dirty="0"/>
              <a:t>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первинний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вивчати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стан та характеристики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 </a:t>
            </a:r>
            <a:r>
              <a:rPr lang="ru-RU" dirty="0" err="1"/>
              <a:t>подавати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органам,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та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, </a:t>
            </a:r>
            <a:r>
              <a:rPr lang="ru-RU" dirty="0" err="1"/>
              <a:t>ведення</a:t>
            </a:r>
            <a:r>
              <a:rPr lang="ru-RU" dirty="0"/>
              <a:t> державного кадастру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тваринного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; </a:t>
            </a:r>
          </a:p>
          <a:p>
            <a:r>
              <a:rPr lang="ru-RU" dirty="0"/>
              <a:t>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інформувати</a:t>
            </a:r>
            <a:r>
              <a:rPr lang="ru-RU" dirty="0"/>
              <a:t> </a:t>
            </a:r>
            <a:r>
              <a:rPr lang="ru-RU" dirty="0" err="1"/>
              <a:t>обласні</a:t>
            </a:r>
            <a:r>
              <a:rPr lang="ru-RU" dirty="0"/>
              <a:t>, </a:t>
            </a:r>
            <a:r>
              <a:rPr lang="ru-RU" dirty="0" err="1"/>
              <a:t>Київську</a:t>
            </a:r>
            <a:r>
              <a:rPr lang="ru-RU" dirty="0"/>
              <a:t>, </a:t>
            </a:r>
            <a:r>
              <a:rPr lang="ru-RU" dirty="0" err="1"/>
              <a:t>Севастопольську</a:t>
            </a:r>
            <a:r>
              <a:rPr lang="ru-RU" dirty="0"/>
              <a:t> </a:t>
            </a:r>
            <a:r>
              <a:rPr lang="ru-RU" dirty="0" err="1"/>
              <a:t>міські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, </a:t>
            </a:r>
            <a:r>
              <a:rPr lang="ru-RU" dirty="0" err="1"/>
              <a:t>центральний</a:t>
            </a:r>
            <a:r>
              <a:rPr lang="ru-RU" dirty="0"/>
              <a:t> орган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та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центральні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реалізують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сферах </a:t>
            </a:r>
            <a:r>
              <a:rPr lang="ru-RU" dirty="0" err="1"/>
              <a:t>ветеринарної</a:t>
            </a:r>
            <a:r>
              <a:rPr lang="ru-RU" dirty="0"/>
              <a:t> </a:t>
            </a:r>
            <a:r>
              <a:rPr lang="ru-RU" dirty="0" err="1"/>
              <a:t>медицини</a:t>
            </a:r>
            <a:r>
              <a:rPr lang="ru-RU" dirty="0"/>
              <a:t>, </a:t>
            </a:r>
            <a:r>
              <a:rPr lang="ru-RU" dirty="0" err="1"/>
              <a:t>санітарного</a:t>
            </a:r>
            <a:r>
              <a:rPr lang="ru-RU" dirty="0"/>
              <a:t> та </a:t>
            </a:r>
            <a:r>
              <a:rPr lang="ru-RU" dirty="0" err="1"/>
              <a:t>епідемічного</a:t>
            </a:r>
            <a:r>
              <a:rPr lang="ru-RU" dirty="0"/>
              <a:t> </a:t>
            </a:r>
            <a:r>
              <a:rPr lang="ru-RU" dirty="0" err="1"/>
              <a:t>благополуччя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ветеринарні</a:t>
            </a:r>
            <a:r>
              <a:rPr lang="ru-RU" dirty="0"/>
              <a:t>, </a:t>
            </a:r>
            <a:r>
              <a:rPr lang="ru-RU" dirty="0" err="1"/>
              <a:t>санітарно-епідеміологічні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про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погіршення</a:t>
            </a:r>
            <a:r>
              <a:rPr lang="ru-RU" dirty="0"/>
              <a:t> стану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,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та </a:t>
            </a:r>
            <a:r>
              <a:rPr lang="ru-RU" dirty="0" err="1"/>
              <a:t>загибелі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комплексні</a:t>
            </a:r>
            <a:r>
              <a:rPr lang="ru-RU" dirty="0"/>
              <a:t> заходи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боротьби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захворюваннями</a:t>
            </a:r>
            <a:r>
              <a:rPr lang="ru-RU" dirty="0"/>
              <a:t>;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/>
              <a:t>обладнати</a:t>
            </a:r>
            <a:r>
              <a:rPr lang="ru-RU" sz="1600" dirty="0" smtClean="0"/>
              <a:t> </a:t>
            </a:r>
            <a:r>
              <a:rPr lang="ru-RU" sz="1600" dirty="0" err="1"/>
              <a:t>згідно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ветеринарно-санітарними</a:t>
            </a:r>
            <a:r>
              <a:rPr lang="ru-RU" sz="1600" dirty="0"/>
              <a:t> </a:t>
            </a:r>
            <a:r>
              <a:rPr lang="ru-RU" sz="1600" dirty="0" err="1"/>
              <a:t>вимогами</a:t>
            </a:r>
            <a:r>
              <a:rPr lang="ru-RU" sz="1600" dirty="0"/>
              <a:t> </a:t>
            </a:r>
            <a:r>
              <a:rPr lang="ru-RU" sz="1600" dirty="0" err="1"/>
              <a:t>майданчики</a:t>
            </a:r>
            <a:r>
              <a:rPr lang="ru-RU" sz="1600" dirty="0"/>
              <a:t> для </a:t>
            </a:r>
            <a:r>
              <a:rPr lang="ru-RU" sz="1600" dirty="0" err="1"/>
              <a:t>оброблення</a:t>
            </a:r>
            <a:r>
              <a:rPr lang="ru-RU" sz="1600" dirty="0"/>
              <a:t> </a:t>
            </a:r>
            <a:r>
              <a:rPr lang="ru-RU" sz="1600" dirty="0" err="1"/>
              <a:t>відстріляної</a:t>
            </a:r>
            <a:r>
              <a:rPr lang="ru-RU" sz="1600" dirty="0"/>
              <a:t> на </a:t>
            </a:r>
            <a:r>
              <a:rPr lang="ru-RU" sz="1600" dirty="0" err="1"/>
              <a:t>полюванні</a:t>
            </a:r>
            <a:r>
              <a:rPr lang="ru-RU" sz="1600" dirty="0"/>
              <a:t> </a:t>
            </a:r>
            <a:r>
              <a:rPr lang="ru-RU" sz="1600" dirty="0" err="1"/>
              <a:t>дичини</a:t>
            </a:r>
            <a:r>
              <a:rPr lang="ru-RU" sz="1600" dirty="0"/>
              <a:t> та </a:t>
            </a:r>
            <a:r>
              <a:rPr lang="ru-RU" sz="1600" dirty="0" err="1"/>
              <a:t>забезпечити</a:t>
            </a:r>
            <a:r>
              <a:rPr lang="ru-RU" sz="1600" dirty="0"/>
              <a:t> </a:t>
            </a:r>
            <a:r>
              <a:rPr lang="ru-RU" sz="1600" dirty="0" err="1"/>
              <a:t>проведення</a:t>
            </a:r>
            <a:r>
              <a:rPr lang="ru-RU" sz="1600" dirty="0"/>
              <a:t> </a:t>
            </a:r>
            <a:r>
              <a:rPr lang="ru-RU" sz="1600" dirty="0" err="1"/>
              <a:t>посадовими</a:t>
            </a:r>
            <a:r>
              <a:rPr lang="ru-RU" sz="1600" dirty="0"/>
              <a:t> особами центрального органу </a:t>
            </a:r>
            <a:r>
              <a:rPr lang="ru-RU" sz="1600" dirty="0" err="1"/>
              <a:t>виконавчої</a:t>
            </a:r>
            <a:r>
              <a:rPr lang="ru-RU" sz="1600" dirty="0"/>
              <a:t> </a:t>
            </a:r>
            <a:r>
              <a:rPr lang="ru-RU" sz="1600" dirty="0" err="1"/>
              <a:t>влади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реалізує</a:t>
            </a:r>
            <a:r>
              <a:rPr lang="ru-RU" sz="1600" dirty="0"/>
              <a:t> </a:t>
            </a:r>
            <a:r>
              <a:rPr lang="ru-RU" sz="1600" dirty="0" err="1"/>
              <a:t>державну</a:t>
            </a:r>
            <a:r>
              <a:rPr lang="ru-RU" sz="1600" dirty="0"/>
              <a:t> </a:t>
            </a:r>
            <a:r>
              <a:rPr lang="ru-RU" sz="1600" dirty="0" err="1"/>
              <a:t>політику</a:t>
            </a:r>
            <a:r>
              <a:rPr lang="ru-RU" sz="1600" dirty="0"/>
              <a:t> у </a:t>
            </a:r>
            <a:r>
              <a:rPr lang="ru-RU" sz="1600" dirty="0" err="1"/>
              <a:t>сфері</a:t>
            </a:r>
            <a:r>
              <a:rPr lang="ru-RU" sz="1600" dirty="0"/>
              <a:t> </a:t>
            </a:r>
            <a:r>
              <a:rPr lang="ru-RU" sz="1600" dirty="0" err="1"/>
              <a:t>ветеринарної</a:t>
            </a:r>
            <a:r>
              <a:rPr lang="ru-RU" sz="1600" dirty="0"/>
              <a:t> </a:t>
            </a:r>
            <a:r>
              <a:rPr lang="ru-RU" sz="1600" dirty="0" err="1"/>
              <a:t>медицини</a:t>
            </a:r>
            <a:r>
              <a:rPr lang="ru-RU" sz="1600" dirty="0"/>
              <a:t>, </a:t>
            </a:r>
            <a:r>
              <a:rPr lang="ru-RU" sz="1600" dirty="0" err="1"/>
              <a:t>ветеринарно-санітарної</a:t>
            </a:r>
            <a:r>
              <a:rPr lang="ru-RU" sz="1600" dirty="0"/>
              <a:t> </a:t>
            </a:r>
            <a:r>
              <a:rPr lang="ru-RU" sz="1600" dirty="0" err="1"/>
              <a:t>експертизи</a:t>
            </a:r>
            <a:r>
              <a:rPr lang="ru-RU" sz="1600" dirty="0"/>
              <a:t> </a:t>
            </a:r>
            <a:r>
              <a:rPr lang="ru-RU" sz="1600" dirty="0" err="1"/>
              <a:t>дичини</a:t>
            </a:r>
            <a:r>
              <a:rPr lang="ru-RU" sz="1600" dirty="0"/>
              <a:t>, </a:t>
            </a:r>
            <a:r>
              <a:rPr lang="ru-RU" sz="1600" dirty="0" err="1"/>
              <a:t>призначеної</a:t>
            </a:r>
            <a:r>
              <a:rPr lang="ru-RU" sz="1600" dirty="0"/>
              <a:t> для </a:t>
            </a:r>
            <a:r>
              <a:rPr lang="ru-RU" sz="1600" dirty="0" err="1"/>
              <a:t>використання</a:t>
            </a:r>
            <a:r>
              <a:rPr lang="ru-RU" sz="1600" dirty="0"/>
              <a:t> на </a:t>
            </a:r>
            <a:r>
              <a:rPr lang="ru-RU" sz="1600" dirty="0" err="1"/>
              <a:t>харчові</a:t>
            </a:r>
            <a:r>
              <a:rPr lang="ru-RU" sz="1600" dirty="0"/>
              <a:t> </a:t>
            </a:r>
            <a:r>
              <a:rPr lang="ru-RU" sz="1600" dirty="0" err="1"/>
              <a:t>цілі</a:t>
            </a:r>
            <a:r>
              <a:rPr lang="ru-RU" sz="1600" dirty="0"/>
              <a:t>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здійснювати</a:t>
            </a:r>
            <a:r>
              <a:rPr lang="ru-RU" sz="1600" dirty="0"/>
              <a:t> </a:t>
            </a:r>
            <a:r>
              <a:rPr lang="ru-RU" sz="1600" dirty="0" err="1"/>
              <a:t>охорону</a:t>
            </a:r>
            <a:r>
              <a:rPr lang="ru-RU" sz="1600" dirty="0"/>
              <a:t> державного </a:t>
            </a:r>
            <a:r>
              <a:rPr lang="ru-RU" sz="1600" dirty="0" err="1"/>
              <a:t>мисливського</a:t>
            </a:r>
            <a:r>
              <a:rPr lang="ru-RU" sz="1600" dirty="0"/>
              <a:t> фонду, </a:t>
            </a:r>
            <a:r>
              <a:rPr lang="ru-RU" sz="1600" dirty="0" err="1"/>
              <a:t>створювати</a:t>
            </a:r>
            <a:r>
              <a:rPr lang="ru-RU" sz="1600" dirty="0"/>
              <a:t> </a:t>
            </a:r>
            <a:r>
              <a:rPr lang="ru-RU" sz="1600" dirty="0" err="1"/>
              <a:t>єгерську</a:t>
            </a:r>
            <a:r>
              <a:rPr lang="ru-RU" sz="1600" dirty="0"/>
              <a:t> службу;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додержуватися</a:t>
            </a:r>
            <a:r>
              <a:rPr lang="ru-RU" sz="1600" dirty="0"/>
              <a:t> режиму </a:t>
            </a:r>
            <a:r>
              <a:rPr lang="ru-RU" sz="1600" dirty="0" err="1"/>
              <a:t>охорони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, </a:t>
            </a:r>
            <a:r>
              <a:rPr lang="ru-RU" sz="1600" dirty="0" err="1"/>
              <a:t>занесених</a:t>
            </a:r>
            <a:r>
              <a:rPr lang="ru-RU" sz="1600" dirty="0"/>
              <a:t> до </a:t>
            </a:r>
            <a:r>
              <a:rPr lang="ru-RU" sz="1600" dirty="0" err="1"/>
              <a:t>Червоної</a:t>
            </a:r>
            <a:r>
              <a:rPr lang="ru-RU" sz="1600" dirty="0"/>
              <a:t> книги </a:t>
            </a:r>
            <a:r>
              <a:rPr lang="ru-RU" sz="1600" dirty="0" err="1"/>
              <a:t>України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включених</a:t>
            </a:r>
            <a:r>
              <a:rPr lang="ru-RU" sz="1600" dirty="0"/>
              <a:t> до </a:t>
            </a:r>
            <a:r>
              <a:rPr lang="ru-RU" sz="1600" dirty="0" err="1"/>
              <a:t>переліків</a:t>
            </a:r>
            <a:r>
              <a:rPr lang="ru-RU" sz="1600" dirty="0"/>
              <a:t>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підлягають</a:t>
            </a:r>
            <a:r>
              <a:rPr lang="ru-RU" sz="1600" dirty="0"/>
              <a:t> </a:t>
            </a:r>
            <a:r>
              <a:rPr lang="ru-RU" sz="1600" dirty="0" err="1"/>
              <a:t>особливій</a:t>
            </a:r>
            <a:r>
              <a:rPr lang="ru-RU" sz="1600" dirty="0"/>
              <a:t> </a:t>
            </a:r>
          </a:p>
          <a:p>
            <a:r>
              <a:rPr lang="ru-RU" sz="1600" dirty="0" err="1"/>
              <a:t>охороні</a:t>
            </a:r>
            <a:r>
              <a:rPr lang="ru-RU" sz="1600" dirty="0"/>
              <a:t> на </a:t>
            </a:r>
            <a:r>
              <a:rPr lang="ru-RU" sz="1600" dirty="0" err="1"/>
              <a:t>території</a:t>
            </a:r>
            <a:r>
              <a:rPr lang="ru-RU" sz="1600" dirty="0"/>
              <a:t> </a:t>
            </a:r>
            <a:r>
              <a:rPr lang="ru-RU" sz="1600" dirty="0" err="1"/>
              <a:t>Автономної</a:t>
            </a:r>
            <a:r>
              <a:rPr lang="ru-RU" sz="1600" dirty="0"/>
              <a:t> </a:t>
            </a:r>
            <a:r>
              <a:rPr lang="ru-RU" sz="1600" dirty="0" err="1"/>
              <a:t>Республіки</a:t>
            </a:r>
            <a:r>
              <a:rPr lang="ru-RU" sz="1600" dirty="0"/>
              <a:t> </a:t>
            </a:r>
            <a:r>
              <a:rPr lang="ru-RU" sz="1600" dirty="0" err="1"/>
              <a:t>Крим</a:t>
            </a:r>
            <a:r>
              <a:rPr lang="ru-RU" sz="1600" dirty="0"/>
              <a:t> та областей, у межах </a:t>
            </a:r>
            <a:r>
              <a:rPr lang="ru-RU" sz="1600" dirty="0" err="1"/>
              <a:t>наданих</a:t>
            </a:r>
            <a:r>
              <a:rPr lang="ru-RU" sz="1600" dirty="0"/>
              <a:t> у </a:t>
            </a:r>
            <a:r>
              <a:rPr lang="ru-RU" sz="1600" dirty="0" err="1"/>
              <a:t>користування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; </a:t>
            </a:r>
          </a:p>
          <a:p>
            <a:r>
              <a:rPr lang="ru-RU" sz="1600" dirty="0"/>
              <a:t> не </a:t>
            </a:r>
            <a:r>
              <a:rPr lang="ru-RU" sz="1600" dirty="0" err="1"/>
              <a:t>допускати</a:t>
            </a:r>
            <a:r>
              <a:rPr lang="ru-RU" sz="1600" dirty="0"/>
              <a:t> </a:t>
            </a:r>
            <a:r>
              <a:rPr lang="ru-RU" sz="1600" dirty="0" err="1"/>
              <a:t>самовільного</a:t>
            </a:r>
            <a:r>
              <a:rPr lang="ru-RU" sz="1600" dirty="0"/>
              <a:t> </a:t>
            </a:r>
            <a:r>
              <a:rPr lang="ru-RU" sz="1600" dirty="0" err="1"/>
              <a:t>переселення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акліматизації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; </a:t>
            </a:r>
          </a:p>
          <a:p>
            <a:r>
              <a:rPr lang="ru-RU" sz="1600" dirty="0"/>
              <a:t> не </a:t>
            </a:r>
            <a:r>
              <a:rPr lang="ru-RU" sz="1600" dirty="0" err="1"/>
              <a:t>допускати</a:t>
            </a:r>
            <a:r>
              <a:rPr lang="ru-RU" sz="1600" dirty="0"/>
              <a:t> до </a:t>
            </a:r>
            <a:r>
              <a:rPr lang="ru-RU" sz="1600" dirty="0" err="1"/>
              <a:t>полювання</a:t>
            </a:r>
            <a:r>
              <a:rPr lang="ru-RU" sz="1600" dirty="0"/>
              <a:t> </a:t>
            </a:r>
            <a:r>
              <a:rPr lang="ru-RU" sz="1600" dirty="0" err="1"/>
              <a:t>мисливців</a:t>
            </a:r>
            <a:r>
              <a:rPr lang="ru-RU" sz="1600" dirty="0"/>
              <a:t> у </a:t>
            </a:r>
            <a:r>
              <a:rPr lang="ru-RU" sz="1600" dirty="0" err="1"/>
              <a:t>кількості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перевищує</a:t>
            </a:r>
            <a:r>
              <a:rPr lang="ru-RU" sz="1600" dirty="0"/>
              <a:t> </a:t>
            </a:r>
            <a:r>
              <a:rPr lang="ru-RU" sz="1600" dirty="0" err="1"/>
              <a:t>пропускну</a:t>
            </a:r>
            <a:r>
              <a:rPr lang="ru-RU" sz="1600" dirty="0"/>
              <a:t> </a:t>
            </a:r>
            <a:r>
              <a:rPr lang="ru-RU" sz="1600" dirty="0" err="1"/>
              <a:t>спроможність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проводити</a:t>
            </a:r>
            <a:r>
              <a:rPr lang="ru-RU" sz="1600" dirty="0"/>
              <a:t> </a:t>
            </a:r>
            <a:r>
              <a:rPr lang="ru-RU" sz="1600" dirty="0" err="1"/>
              <a:t>комплексні</a:t>
            </a:r>
            <a:r>
              <a:rPr lang="ru-RU" sz="1600" dirty="0"/>
              <a:t> заходи, </a:t>
            </a:r>
            <a:r>
              <a:rPr lang="ru-RU" sz="1600" dirty="0" err="1"/>
              <a:t>спрямовані</a:t>
            </a:r>
            <a:r>
              <a:rPr lang="ru-RU" sz="1600" dirty="0"/>
              <a:t> на </a:t>
            </a:r>
            <a:r>
              <a:rPr lang="ru-RU" sz="1600" dirty="0" err="1"/>
              <a:t>відтворення</a:t>
            </a:r>
            <a:r>
              <a:rPr lang="ru-RU" sz="1600" dirty="0"/>
              <a:t>, у тому </a:t>
            </a:r>
            <a:r>
              <a:rPr lang="ru-RU" sz="1600" dirty="0" err="1"/>
              <a:t>числі</a:t>
            </a:r>
            <a:r>
              <a:rPr lang="ru-RU" sz="1600" dirty="0"/>
              <a:t> </a:t>
            </a:r>
            <a:r>
              <a:rPr lang="ru-RU" sz="1600" dirty="0" err="1"/>
              <a:t>штучне</a:t>
            </a:r>
            <a:r>
              <a:rPr lang="ru-RU" sz="1600" dirty="0"/>
              <a:t>,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, </a:t>
            </a:r>
            <a:r>
              <a:rPr lang="ru-RU" sz="1600" dirty="0" err="1"/>
              <a:t>збереження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поліпшення</a:t>
            </a:r>
            <a:r>
              <a:rPr lang="ru-RU" sz="1600" dirty="0"/>
              <a:t> </a:t>
            </a:r>
            <a:r>
              <a:rPr lang="ru-RU" sz="1600" dirty="0" err="1"/>
              <a:t>середовища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перебування</a:t>
            </a:r>
            <a:r>
              <a:rPr lang="ru-RU" sz="1600" dirty="0"/>
              <a:t>, </a:t>
            </a:r>
            <a:r>
              <a:rPr lang="ru-RU" sz="1600" dirty="0" err="1"/>
              <a:t>щорічно</a:t>
            </a:r>
            <a:r>
              <a:rPr lang="ru-RU" sz="1600" dirty="0"/>
              <a:t> </a:t>
            </a:r>
            <a:r>
              <a:rPr lang="ru-RU" sz="1600" dirty="0" err="1"/>
              <a:t>вкладати</a:t>
            </a:r>
            <a:r>
              <a:rPr lang="ru-RU" sz="1600" dirty="0"/>
              <a:t> </a:t>
            </a:r>
            <a:r>
              <a:rPr lang="ru-RU" sz="1600" dirty="0" err="1"/>
              <a:t>кошти</a:t>
            </a:r>
            <a:r>
              <a:rPr lang="ru-RU" sz="1600" dirty="0"/>
              <a:t> на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охорону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відтворення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розрахунку</a:t>
            </a:r>
            <a:r>
              <a:rPr lang="ru-RU" sz="1600" dirty="0"/>
              <a:t> </a:t>
            </a:r>
            <a:r>
              <a:rPr lang="ru-RU" sz="1600" dirty="0" err="1"/>
              <a:t>на</a:t>
            </a:r>
            <a:r>
              <a:rPr lang="ru-RU" sz="1600" dirty="0"/>
              <a:t> 1 </a:t>
            </a:r>
            <a:r>
              <a:rPr lang="ru-RU" sz="1600" dirty="0" err="1"/>
              <a:t>тисячу</a:t>
            </a:r>
            <a:r>
              <a:rPr lang="ru-RU" sz="1600" dirty="0"/>
              <a:t> </a:t>
            </a:r>
            <a:r>
              <a:rPr lang="ru-RU" sz="1600" dirty="0" err="1"/>
              <a:t>гектарів</a:t>
            </a:r>
            <a:r>
              <a:rPr lang="ru-RU" sz="1600" dirty="0"/>
              <a:t> </a:t>
            </a:r>
            <a:r>
              <a:rPr lang="ru-RU" sz="1600" dirty="0" err="1"/>
              <a:t>лісових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 не </a:t>
            </a:r>
            <a:r>
              <a:rPr lang="ru-RU" sz="1600" dirty="0" err="1"/>
              <a:t>менше</a:t>
            </a:r>
            <a:r>
              <a:rPr lang="ru-RU" sz="1600" dirty="0"/>
              <a:t> </a:t>
            </a:r>
            <a:r>
              <a:rPr lang="ru-RU" sz="1600" dirty="0" err="1"/>
              <a:t>тридцяти</a:t>
            </a:r>
            <a:r>
              <a:rPr lang="ru-RU" sz="1600" dirty="0"/>
              <a:t>, </a:t>
            </a:r>
            <a:r>
              <a:rPr lang="ru-RU" sz="1600" dirty="0" err="1"/>
              <a:t>польових</a:t>
            </a:r>
            <a:r>
              <a:rPr lang="ru-RU" sz="1600" dirty="0"/>
              <a:t> - </a:t>
            </a:r>
            <a:r>
              <a:rPr lang="ru-RU" sz="1600" dirty="0" err="1"/>
              <a:t>двадцяти</a:t>
            </a:r>
            <a:r>
              <a:rPr lang="ru-RU" sz="1600" dirty="0"/>
              <a:t> </a:t>
            </a:r>
            <a:r>
              <a:rPr lang="ru-RU" sz="1600" dirty="0" err="1"/>
              <a:t>п'яти</a:t>
            </a:r>
            <a:r>
              <a:rPr lang="ru-RU" sz="1600" dirty="0"/>
              <a:t>, </a:t>
            </a:r>
            <a:r>
              <a:rPr lang="ru-RU" sz="1600" dirty="0" err="1"/>
              <a:t>водно-болотних</a:t>
            </a:r>
            <a:r>
              <a:rPr lang="ru-RU" sz="1600" dirty="0"/>
              <a:t> - </a:t>
            </a:r>
            <a:r>
              <a:rPr lang="ru-RU" sz="1600" dirty="0" err="1"/>
              <a:t>двадцяти</a:t>
            </a:r>
            <a:r>
              <a:rPr lang="ru-RU" sz="1600" dirty="0"/>
              <a:t> </a:t>
            </a:r>
            <a:r>
              <a:rPr lang="ru-RU" sz="1600" dirty="0" err="1"/>
              <a:t>неоподатковуваних</a:t>
            </a:r>
            <a:r>
              <a:rPr lang="ru-RU" sz="1600" dirty="0"/>
              <a:t> </a:t>
            </a:r>
            <a:r>
              <a:rPr lang="ru-RU" sz="1600" dirty="0" err="1"/>
              <a:t>мінімумів</a:t>
            </a:r>
            <a:r>
              <a:rPr lang="ru-RU" sz="1600" dirty="0"/>
              <a:t> </a:t>
            </a:r>
            <a:r>
              <a:rPr lang="ru-RU" sz="1600" dirty="0" err="1"/>
              <a:t>доходів</a:t>
            </a:r>
            <a:r>
              <a:rPr lang="ru-RU" sz="1600" dirty="0"/>
              <a:t> </a:t>
            </a:r>
            <a:r>
              <a:rPr lang="ru-RU" sz="1600" dirty="0" err="1"/>
              <a:t>громадян</a:t>
            </a:r>
            <a:r>
              <a:rPr lang="ru-RU" sz="1600" dirty="0"/>
              <a:t>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здійснювати</a:t>
            </a:r>
            <a:r>
              <a:rPr lang="ru-RU" sz="1600" dirty="0"/>
              <a:t> заходи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виконання</a:t>
            </a:r>
            <a:r>
              <a:rPr lang="ru-RU" sz="1600" dirty="0"/>
              <a:t> </a:t>
            </a:r>
            <a:r>
              <a:rPr lang="ru-RU" sz="1600" dirty="0" err="1"/>
              <a:t>загальнодержавних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місцевих</a:t>
            </a:r>
            <a:r>
              <a:rPr lang="ru-RU" sz="1600" dirty="0"/>
              <a:t> </a:t>
            </a:r>
            <a:r>
              <a:rPr lang="ru-RU" sz="1600" dirty="0" err="1"/>
              <a:t>екологічних</a:t>
            </a:r>
            <a:r>
              <a:rPr lang="ru-RU" sz="1600" dirty="0"/>
              <a:t> </a:t>
            </a:r>
            <a:r>
              <a:rPr lang="ru-RU" sz="1600" dirty="0" err="1"/>
              <a:t>програм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питань</a:t>
            </a:r>
            <a:r>
              <a:rPr lang="ru-RU" sz="1600" dirty="0"/>
              <a:t> </a:t>
            </a:r>
            <a:r>
              <a:rPr lang="ru-RU" sz="1600" dirty="0" err="1"/>
              <a:t>охорони</a:t>
            </a:r>
            <a:r>
              <a:rPr lang="ru-RU" sz="1600" dirty="0"/>
              <a:t> </a:t>
            </a:r>
            <a:r>
              <a:rPr lang="ru-RU" sz="1600" dirty="0" err="1"/>
              <a:t>тваринного</a:t>
            </a:r>
            <a:r>
              <a:rPr lang="ru-RU" sz="1600" dirty="0"/>
              <a:t> </a:t>
            </a:r>
            <a:r>
              <a:rPr lang="ru-RU" sz="1600" dirty="0" err="1"/>
              <a:t>світу</a:t>
            </a:r>
            <a:r>
              <a:rPr lang="ru-RU" sz="1600" dirty="0"/>
              <a:t>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самостійно</a:t>
            </a:r>
            <a:r>
              <a:rPr lang="ru-RU" sz="1600" dirty="0"/>
              <a:t> </a:t>
            </a:r>
            <a:r>
              <a:rPr lang="ru-RU" sz="1600" dirty="0" err="1"/>
              <a:t>припиняти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 у </a:t>
            </a:r>
            <a:r>
              <a:rPr lang="ru-RU" sz="1600" dirty="0" err="1"/>
              <a:t>разі</a:t>
            </a:r>
            <a:r>
              <a:rPr lang="ru-RU" sz="1600" dirty="0"/>
              <a:t> </a:t>
            </a:r>
            <a:r>
              <a:rPr lang="ru-RU" sz="1600" dirty="0" err="1"/>
              <a:t>погіршення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стану та умов </a:t>
            </a:r>
            <a:r>
              <a:rPr lang="ru-RU" sz="1600" dirty="0" err="1"/>
              <a:t>існування</a:t>
            </a:r>
            <a:r>
              <a:rPr lang="ru-RU" sz="1600" dirty="0"/>
              <a:t>, </a:t>
            </a:r>
            <a:r>
              <a:rPr lang="ru-RU" sz="1600" dirty="0" err="1"/>
              <a:t>зниження</a:t>
            </a:r>
            <a:r>
              <a:rPr lang="ru-RU" sz="1600" dirty="0"/>
              <a:t> </a:t>
            </a:r>
            <a:r>
              <a:rPr lang="ru-RU" sz="1600" dirty="0" err="1"/>
              <a:t>відтворювальної</a:t>
            </a:r>
            <a:r>
              <a:rPr lang="ru-RU" sz="1600" dirty="0"/>
              <a:t> </a:t>
            </a:r>
            <a:r>
              <a:rPr lang="ru-RU" sz="1600" dirty="0" err="1"/>
              <a:t>здатності</a:t>
            </a:r>
            <a:r>
              <a:rPr lang="ru-RU" sz="1600" dirty="0"/>
              <a:t> та </a:t>
            </a:r>
            <a:r>
              <a:rPr lang="ru-RU" sz="1600" dirty="0" err="1"/>
              <a:t>виникнення</a:t>
            </a:r>
            <a:r>
              <a:rPr lang="ru-RU" sz="1600" dirty="0"/>
              <a:t> </a:t>
            </a:r>
            <a:r>
              <a:rPr lang="ru-RU" sz="1600" dirty="0" err="1"/>
              <a:t>загрози</a:t>
            </a:r>
            <a:r>
              <a:rPr lang="ru-RU" sz="1600" dirty="0"/>
              <a:t> </a:t>
            </a:r>
            <a:r>
              <a:rPr lang="ru-RU" sz="1600" dirty="0" err="1"/>
              <a:t>знищення</a:t>
            </a:r>
            <a:r>
              <a:rPr lang="ru-RU" sz="1600" dirty="0"/>
              <a:t> </a:t>
            </a:r>
            <a:r>
              <a:rPr lang="ru-RU" sz="1600" dirty="0" err="1"/>
              <a:t>тварин</a:t>
            </a:r>
            <a:r>
              <a:rPr lang="ru-RU" sz="1600" dirty="0"/>
              <a:t>, </a:t>
            </a:r>
            <a:r>
              <a:rPr lang="ru-RU" sz="1600" dirty="0" err="1"/>
              <a:t>негайно</a:t>
            </a:r>
            <a:r>
              <a:rPr lang="ru-RU" sz="1600" dirty="0"/>
              <a:t> </a:t>
            </a:r>
            <a:r>
              <a:rPr lang="ru-RU" sz="1600" dirty="0" err="1"/>
              <a:t>вживати</a:t>
            </a:r>
            <a:r>
              <a:rPr lang="ru-RU" sz="1600" dirty="0"/>
              <a:t> </a:t>
            </a:r>
            <a:r>
              <a:rPr lang="ru-RU" sz="1600" dirty="0" err="1"/>
              <a:t>заходів</a:t>
            </a:r>
            <a:r>
              <a:rPr lang="ru-RU" sz="1600" dirty="0"/>
              <a:t> до </a:t>
            </a:r>
            <a:r>
              <a:rPr lang="ru-RU" sz="1600" dirty="0" err="1"/>
              <a:t>усунення</a:t>
            </a:r>
            <a:r>
              <a:rPr lang="ru-RU" sz="1600" dirty="0"/>
              <a:t> </a:t>
            </a:r>
            <a:r>
              <a:rPr lang="ru-RU" sz="1600" dirty="0" err="1"/>
              <a:t>негативних</a:t>
            </a:r>
            <a:r>
              <a:rPr lang="ru-RU" sz="1600" dirty="0"/>
              <a:t> </a:t>
            </a:r>
            <a:r>
              <a:rPr lang="ru-RU" sz="1600" dirty="0" err="1"/>
              <a:t>факторів</a:t>
            </a:r>
            <a:r>
              <a:rPr lang="ru-RU" sz="1600" dirty="0"/>
              <a:t> </a:t>
            </a:r>
            <a:r>
              <a:rPr lang="ru-RU" sz="1600" dirty="0" err="1"/>
              <a:t>впливу</a:t>
            </a:r>
            <a:r>
              <a:rPr lang="ru-RU" sz="1600" dirty="0"/>
              <a:t> на </a:t>
            </a:r>
            <a:r>
              <a:rPr lang="ru-RU" sz="1600" dirty="0" err="1"/>
              <a:t>тварин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середовище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перебування</a:t>
            </a:r>
            <a:r>
              <a:rPr lang="ru-RU" sz="1600" dirty="0"/>
              <a:t>; </a:t>
            </a:r>
          </a:p>
          <a:p>
            <a:r>
              <a:rPr lang="ru-RU" sz="1600" dirty="0"/>
              <a:t> </a:t>
            </a:r>
            <a:r>
              <a:rPr lang="ru-RU" sz="1600" dirty="0" err="1"/>
              <a:t>безперешкодно</a:t>
            </a:r>
            <a:r>
              <a:rPr lang="ru-RU" sz="1600" dirty="0"/>
              <a:t> </a:t>
            </a:r>
            <a:r>
              <a:rPr lang="ru-RU" sz="1600" dirty="0" err="1"/>
              <a:t>допускати</a:t>
            </a:r>
            <a:r>
              <a:rPr lang="ru-RU" sz="1600" dirty="0"/>
              <a:t> до </a:t>
            </a:r>
            <a:r>
              <a:rPr lang="ru-RU" sz="1600" dirty="0" err="1"/>
              <a:t>перевірки</a:t>
            </a:r>
            <a:r>
              <a:rPr lang="ru-RU" sz="1600" dirty="0"/>
              <a:t> стану </a:t>
            </a:r>
            <a:r>
              <a:rPr lang="ru-RU" sz="1600" dirty="0" err="1"/>
              <a:t>мисливських</a:t>
            </a:r>
            <a:r>
              <a:rPr lang="ru-RU" sz="1600" dirty="0"/>
              <a:t> </a:t>
            </a:r>
            <a:r>
              <a:rPr lang="ru-RU" sz="1600" dirty="0" err="1"/>
              <a:t>угідь</a:t>
            </a:r>
            <a:r>
              <a:rPr lang="ru-RU" sz="1600" dirty="0"/>
              <a:t>, </a:t>
            </a:r>
            <a:r>
              <a:rPr lang="ru-RU" sz="1600" dirty="0" err="1"/>
              <a:t>усіх</a:t>
            </a:r>
            <a:r>
              <a:rPr lang="ru-RU" sz="1600" dirty="0"/>
              <a:t> </a:t>
            </a:r>
            <a:r>
              <a:rPr lang="ru-RU" sz="1600" dirty="0" err="1"/>
              <a:t>об'єктів</a:t>
            </a:r>
            <a:r>
              <a:rPr lang="ru-RU" sz="1600" dirty="0"/>
              <a:t>, де </a:t>
            </a:r>
            <a:r>
              <a:rPr lang="ru-RU" sz="1600" dirty="0" err="1"/>
              <a:t>утримуються</a:t>
            </a:r>
            <a:r>
              <a:rPr lang="ru-RU" sz="1600" dirty="0"/>
              <a:t>, </a:t>
            </a:r>
            <a:r>
              <a:rPr lang="ru-RU" sz="1600" dirty="0" err="1"/>
              <a:t>перероблюються</a:t>
            </a:r>
            <a:r>
              <a:rPr lang="ru-RU" sz="1600" dirty="0"/>
              <a:t> та </a:t>
            </a:r>
            <a:r>
              <a:rPr lang="ru-RU" sz="1600" dirty="0" err="1"/>
              <a:t>реалізуються</a:t>
            </a:r>
            <a:r>
              <a:rPr lang="ru-RU" sz="1600" dirty="0"/>
              <a:t> </a:t>
            </a:r>
            <a:r>
              <a:rPr lang="ru-RU" sz="1600" dirty="0" err="1"/>
              <a:t>мисливські</a:t>
            </a:r>
            <a:r>
              <a:rPr lang="ru-RU" sz="1600" dirty="0"/>
              <a:t> </a:t>
            </a:r>
            <a:r>
              <a:rPr lang="ru-RU" sz="1600" dirty="0" err="1"/>
              <a:t>тварини</a:t>
            </a:r>
            <a:r>
              <a:rPr lang="ru-RU" sz="1600" dirty="0"/>
              <a:t>, </a:t>
            </a:r>
            <a:r>
              <a:rPr lang="ru-RU" sz="1600" dirty="0" err="1"/>
              <a:t>посадових</a:t>
            </a:r>
            <a:r>
              <a:rPr lang="ru-RU" sz="1600" dirty="0"/>
              <a:t> </a:t>
            </a:r>
            <a:r>
              <a:rPr lang="ru-RU" sz="1600" dirty="0" err="1"/>
              <a:t>осіб</a:t>
            </a:r>
            <a:r>
              <a:rPr lang="ru-RU" sz="1600" dirty="0"/>
              <a:t>, </a:t>
            </a:r>
            <a:r>
              <a:rPr lang="ru-RU" sz="1600" dirty="0" err="1"/>
              <a:t>уповноважених</a:t>
            </a:r>
            <a:r>
              <a:rPr lang="ru-RU" sz="1600" dirty="0"/>
              <a:t> </a:t>
            </a:r>
            <a:r>
              <a:rPr lang="ru-RU" sz="1600" dirty="0" err="1"/>
              <a:t>здійснювати</a:t>
            </a:r>
            <a:r>
              <a:rPr lang="ru-RU" sz="1600" dirty="0"/>
              <a:t> </a:t>
            </a:r>
            <a:r>
              <a:rPr lang="ru-RU" sz="1600" dirty="0" err="1"/>
              <a:t>державний</a:t>
            </a:r>
            <a:r>
              <a:rPr lang="ru-RU" sz="1600" dirty="0"/>
              <a:t> контроль у </a:t>
            </a:r>
            <a:r>
              <a:rPr lang="ru-RU" sz="1600" dirty="0" err="1"/>
              <a:t>галузі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та </a:t>
            </a:r>
            <a:r>
              <a:rPr lang="ru-RU" sz="1600" dirty="0" err="1"/>
              <a:t>полювання</a:t>
            </a:r>
            <a:r>
              <a:rPr lang="ru-RU" sz="1600" dirty="0"/>
              <a:t>, </a:t>
            </a:r>
            <a:r>
              <a:rPr lang="ru-RU" sz="1600" dirty="0" err="1"/>
              <a:t>своєчасно</a:t>
            </a:r>
            <a:r>
              <a:rPr lang="ru-RU" sz="1600" dirty="0"/>
              <a:t> </a:t>
            </a:r>
            <a:r>
              <a:rPr lang="ru-RU" sz="1600" dirty="0" err="1"/>
              <a:t>виконувати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законні</a:t>
            </a:r>
            <a:r>
              <a:rPr lang="ru-RU" sz="1600" dirty="0"/>
              <a:t> </a:t>
            </a:r>
            <a:r>
              <a:rPr lang="ru-RU" sz="1600" dirty="0" err="1"/>
              <a:t>вимоги</a:t>
            </a:r>
            <a:r>
              <a:rPr lang="ru-RU" sz="1600" dirty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систематичного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користувачем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центральний</a:t>
            </a:r>
            <a:r>
              <a:rPr lang="ru-RU" dirty="0"/>
              <a:t> орган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та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центральний</a:t>
            </a:r>
            <a:r>
              <a:rPr lang="ru-RU" dirty="0"/>
              <a:t> орган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державного </a:t>
            </a:r>
            <a:r>
              <a:rPr lang="ru-RU" dirty="0" err="1"/>
              <a:t>нагляду</a:t>
            </a:r>
            <a:r>
              <a:rPr lang="ru-RU" dirty="0"/>
              <a:t> (контролю)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природного </a:t>
            </a:r>
            <a:r>
              <a:rPr lang="ru-RU" dirty="0" err="1"/>
              <a:t>середовища</a:t>
            </a:r>
            <a:r>
              <a:rPr lang="ru-RU" dirty="0"/>
              <a:t>, </a:t>
            </a:r>
            <a:r>
              <a:rPr lang="ru-RU" dirty="0" err="1"/>
              <a:t>раціонального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попередити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про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у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заборонити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державного </a:t>
            </a:r>
            <a:r>
              <a:rPr lang="ru-RU" dirty="0" err="1"/>
              <a:t>мисливського</a:t>
            </a:r>
            <a:r>
              <a:rPr lang="ru-RU" dirty="0"/>
              <a:t> фонду в </a:t>
            </a:r>
            <a:r>
              <a:rPr lang="ru-RU" dirty="0" err="1"/>
              <a:t>угіддях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 до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 </a:t>
            </a:r>
          </a:p>
          <a:p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передбачені</a:t>
            </a:r>
            <a:r>
              <a:rPr lang="ru-RU" dirty="0"/>
              <a:t> законом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. </a:t>
            </a:r>
          </a:p>
          <a:p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мисливцям</a:t>
            </a:r>
            <a:r>
              <a:rPr lang="ru-RU" dirty="0"/>
              <a:t> </a:t>
            </a:r>
            <a:r>
              <a:rPr lang="ru-RU" dirty="0" err="1"/>
              <a:t>ліцензій</a:t>
            </a:r>
            <a:r>
              <a:rPr lang="ru-RU" dirty="0"/>
              <a:t> та </a:t>
            </a:r>
            <a:r>
              <a:rPr lang="ru-RU" dirty="0" err="1"/>
              <a:t>відстрільних</a:t>
            </a:r>
            <a:r>
              <a:rPr lang="ru-RU" dirty="0"/>
              <a:t> </a:t>
            </a:r>
            <a:r>
              <a:rPr lang="ru-RU" dirty="0" err="1"/>
              <a:t>карток</a:t>
            </a:r>
            <a:r>
              <a:rPr lang="ru-RU" dirty="0"/>
              <a:t> на </a:t>
            </a:r>
            <a:r>
              <a:rPr lang="ru-RU" dirty="0" err="1"/>
              <a:t>добування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полювання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живих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),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зараховуються</a:t>
            </a:r>
            <a:r>
              <a:rPr lang="ru-RU" dirty="0"/>
              <a:t> на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53</TotalTime>
  <Words>5140</Words>
  <Application>Microsoft Office PowerPoint</Application>
  <PresentationFormat>Экран (4:3)</PresentationFormat>
  <Paragraphs>181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Бумажная</vt:lpstr>
      <vt:lpstr>Мисливські угіддя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Мисливські угідя</dc:title>
  <dc:creator>Руслан Аминов</dc:creator>
  <cp:lastModifiedBy>Руслан Аминов</cp:lastModifiedBy>
  <cp:revision>15</cp:revision>
  <dcterms:created xsi:type="dcterms:W3CDTF">2024-09-24T20:45:16Z</dcterms:created>
  <dcterms:modified xsi:type="dcterms:W3CDTF">2024-09-24T21:44:32Z</dcterms:modified>
</cp:coreProperties>
</file>