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304" r:id="rId3"/>
    <p:sldId id="263" r:id="rId4"/>
    <p:sldId id="264" r:id="rId5"/>
    <p:sldId id="265" r:id="rId6"/>
    <p:sldId id="266" r:id="rId7"/>
    <p:sldId id="267" r:id="rId8"/>
    <p:sldId id="268" r:id="rId9"/>
    <p:sldId id="270" r:id="rId10"/>
    <p:sldId id="274" r:id="rId11"/>
    <p:sldId id="269" r:id="rId12"/>
    <p:sldId id="271" r:id="rId13"/>
    <p:sldId id="272" r:id="rId14"/>
    <p:sldId id="275" r:id="rId15"/>
    <p:sldId id="305" r:id="rId16"/>
    <p:sldId id="276" r:id="rId17"/>
    <p:sldId id="306" r:id="rId18"/>
    <p:sldId id="309" r:id="rId19"/>
    <p:sldId id="310" r:id="rId20"/>
    <p:sldId id="311" r:id="rId21"/>
    <p:sldId id="273" r:id="rId22"/>
    <p:sldId id="277" r:id="rId23"/>
    <p:sldId id="307" r:id="rId24"/>
    <p:sldId id="279" r:id="rId25"/>
    <p:sldId id="278" r:id="rId26"/>
    <p:sldId id="280" r:id="rId27"/>
    <p:sldId id="281" r:id="rId28"/>
    <p:sldId id="282" r:id="rId29"/>
    <p:sldId id="308" r:id="rId30"/>
    <p:sldId id="283" r:id="rId31"/>
    <p:sldId id="312" r:id="rId32"/>
    <p:sldId id="284" r:id="rId33"/>
    <p:sldId id="285" r:id="rId34"/>
    <p:sldId id="257" r:id="rId35"/>
    <p:sldId id="258" r:id="rId36"/>
    <p:sldId id="289" r:id="rId37"/>
    <p:sldId id="286" r:id="rId38"/>
    <p:sldId id="288" r:id="rId39"/>
    <p:sldId id="290" r:id="rId40"/>
    <p:sldId id="260" r:id="rId41"/>
    <p:sldId id="291" r:id="rId42"/>
    <p:sldId id="292" r:id="rId43"/>
    <p:sldId id="287" r:id="rId44"/>
    <p:sldId id="259" r:id="rId45"/>
    <p:sldId id="295" r:id="rId46"/>
    <p:sldId id="294" r:id="rId47"/>
    <p:sldId id="293" r:id="rId48"/>
    <p:sldId id="296" r:id="rId49"/>
    <p:sldId id="297" r:id="rId50"/>
    <p:sldId id="298" r:id="rId51"/>
    <p:sldId id="299" r:id="rId52"/>
    <p:sldId id="300" r:id="rId53"/>
    <p:sldId id="301" r:id="rId54"/>
    <p:sldId id="302" r:id="rId55"/>
    <p:sldId id="303" r:id="rId56"/>
    <p:sldId id="262"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3FD"/>
    <a:srgbClr val="E31FDB"/>
    <a:srgbClr val="E42CCF"/>
    <a:srgbClr val="2462E3"/>
    <a:srgbClr val="F6E6FC"/>
    <a:srgbClr val="BCE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65"/>
    <p:restoredTop sz="91403"/>
  </p:normalViewPr>
  <p:slideViewPr>
    <p:cSldViewPr>
      <p:cViewPr varScale="1">
        <p:scale>
          <a:sx n="115" d="100"/>
          <a:sy n="115" d="100"/>
        </p:scale>
        <p:origin x="1024"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24.10.2023</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24.10.2023</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24.10.2023</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24.10.2023</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8.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8.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8.xml"/><Relationship Id="rId5" Type="http://schemas.openxmlformats.org/officeDocument/2006/relationships/image" Target="../media/image60.jpe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8.xml"/><Relationship Id="rId4" Type="http://schemas.openxmlformats.org/officeDocument/2006/relationships/image" Target="../media/image65.jpeg"/></Relationships>
</file>

<file path=ppt/slides/_rels/slide2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8.xml"/><Relationship Id="rId5" Type="http://schemas.openxmlformats.org/officeDocument/2006/relationships/image" Target="../media/image71.jpeg"/><Relationship Id="rId4" Type="http://schemas.openxmlformats.org/officeDocument/2006/relationships/image" Target="../media/image70.jpeg"/></Relationships>
</file>

<file path=ppt/slides/_rels/slide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8.xml"/><Relationship Id="rId5" Type="http://schemas.openxmlformats.org/officeDocument/2006/relationships/image" Target="../media/image76.jpeg"/><Relationship Id="rId4" Type="http://schemas.openxmlformats.org/officeDocument/2006/relationships/image" Target="../media/image75.jpeg"/></Relationships>
</file>

<file path=ppt/slides/_rels/slide3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8.xml"/><Relationship Id="rId5" Type="http://schemas.openxmlformats.org/officeDocument/2006/relationships/image" Target="../media/image80.jpeg"/><Relationship Id="rId4" Type="http://schemas.openxmlformats.org/officeDocument/2006/relationships/image" Target="../media/image79.jpeg"/></Relationships>
</file>

<file path=ppt/slides/_rels/slide3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png"/><Relationship Id="rId1" Type="http://schemas.openxmlformats.org/officeDocument/2006/relationships/slideLayout" Target="../slideLayouts/slideLayout4.xml"/><Relationship Id="rId4" Type="http://schemas.openxmlformats.org/officeDocument/2006/relationships/image" Target="../media/image101.jpeg"/></Relationships>
</file>

<file path=ppt/slides/_rels/slide52.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04.gif"/><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8000">
              <a:schemeClr val="accent1">
                <a:lumMod val="5000"/>
                <a:lumOff val="95000"/>
              </a:schemeClr>
            </a:gs>
            <a:gs pos="4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797152"/>
            <a:ext cx="8303840" cy="1725580"/>
          </a:xfrm>
        </p:spPr>
        <p:txBody>
          <a:bodyPr>
            <a:noAutofit/>
          </a:bodyPr>
          <a:lstStyle/>
          <a:p>
            <a:pPr algn="r"/>
            <a:br>
              <a:rPr lang="uk-UA" sz="4800" b="1" i="1" dirty="0">
                <a:solidFill>
                  <a:srgbClr val="FF0000"/>
                </a:solidFill>
                <a:latin typeface="Times New Roman" pitchFamily="18" charset="0"/>
                <a:cs typeface="Times New Roman" pitchFamily="18" charset="0"/>
              </a:rPr>
            </a:br>
            <a:br>
              <a:rPr lang="uk-UA" sz="4800" b="1" i="1" dirty="0">
                <a:solidFill>
                  <a:srgbClr val="FF0000"/>
                </a:solidFill>
                <a:latin typeface="Times New Roman" pitchFamily="18" charset="0"/>
                <a:cs typeface="Times New Roman" pitchFamily="18" charset="0"/>
              </a:rPr>
            </a:br>
            <a:br>
              <a:rPr lang="uk-UA" sz="4800" b="1" i="1" dirty="0">
                <a:solidFill>
                  <a:srgbClr val="FF0000"/>
                </a:solidFill>
                <a:latin typeface="Times New Roman" pitchFamily="18" charset="0"/>
                <a:cs typeface="Times New Roman" pitchFamily="18" charset="0"/>
              </a:rPr>
            </a:br>
            <a:br>
              <a:rPr lang="uk-UA" sz="4800" b="1" i="1" dirty="0">
                <a:solidFill>
                  <a:srgbClr val="FF0000"/>
                </a:solidFill>
                <a:latin typeface="Times New Roman" pitchFamily="18" charset="0"/>
                <a:cs typeface="Times New Roman" pitchFamily="18" charset="0"/>
              </a:rPr>
            </a:br>
            <a:br>
              <a:rPr lang="uk-UA" sz="4800" b="1" i="1" dirty="0">
                <a:solidFill>
                  <a:srgbClr val="FF0000"/>
                </a:solidFill>
                <a:latin typeface="Times New Roman" pitchFamily="18" charset="0"/>
                <a:cs typeface="Times New Roman" pitchFamily="18" charset="0"/>
              </a:rPr>
            </a:br>
            <a:r>
              <a:rPr lang="uk-UA" sz="4800" b="1" i="1" dirty="0">
                <a:solidFill>
                  <a:srgbClr val="FF0000"/>
                </a:solidFill>
                <a:latin typeface="Times New Roman" pitchFamily="18" charset="0"/>
                <a:cs typeface="Times New Roman" pitchFamily="18" charset="0"/>
              </a:rPr>
              <a:t>Історія прогностики</a:t>
            </a:r>
            <a:br>
              <a:rPr lang="uk-UA" sz="4800" b="1" i="1" dirty="0">
                <a:latin typeface="Times New Roman" pitchFamily="18" charset="0"/>
                <a:cs typeface="Times New Roman" pitchFamily="18" charset="0"/>
              </a:rPr>
            </a:br>
            <a:r>
              <a:rPr lang="uk-UA" sz="3200" b="1" i="1" dirty="0" err="1">
                <a:solidFill>
                  <a:srgbClr val="002060"/>
                </a:solidFill>
                <a:latin typeface="Times New Roman" pitchFamily="18" charset="0"/>
                <a:cs typeface="Times New Roman" pitchFamily="18" charset="0"/>
              </a:rPr>
              <a:t>к</a:t>
            </a:r>
            <a:r>
              <a:rPr lang="uk-UA" sz="3200" b="1" i="1" dirty="0">
                <a:solidFill>
                  <a:srgbClr val="002060"/>
                </a:solidFill>
                <a:latin typeface="Times New Roman" pitchFamily="18" charset="0"/>
                <a:cs typeface="Times New Roman" pitchFamily="18" charset="0"/>
              </a:rPr>
              <a:t>. політ. </a:t>
            </a:r>
            <a:r>
              <a:rPr lang="uk-UA" sz="3200" b="1" i="1" dirty="0" err="1">
                <a:solidFill>
                  <a:srgbClr val="002060"/>
                </a:solidFill>
                <a:latin typeface="Times New Roman" pitchFamily="18" charset="0"/>
                <a:cs typeface="Times New Roman" pitchFamily="18" charset="0"/>
              </a:rPr>
              <a:t>н</a:t>
            </a:r>
            <a:r>
              <a:rPr lang="uk-UA" sz="3200" b="1" i="1" dirty="0">
                <a:solidFill>
                  <a:srgbClr val="002060"/>
                </a:solidFill>
                <a:latin typeface="Times New Roman" pitchFamily="18" charset="0"/>
                <a:cs typeface="Times New Roman" pitchFamily="18" charset="0"/>
              </a:rPr>
              <a:t>. </a:t>
            </a:r>
            <a:r>
              <a:rPr lang="uk-UA" sz="3200" b="1" i="1" dirty="0" err="1">
                <a:solidFill>
                  <a:srgbClr val="002060"/>
                </a:solidFill>
                <a:latin typeface="Times New Roman" pitchFamily="18" charset="0"/>
                <a:cs typeface="Times New Roman" pitchFamily="18" charset="0"/>
              </a:rPr>
              <a:t>Н</a:t>
            </a:r>
            <a:r>
              <a:rPr lang="uk-UA" sz="3200" b="1" i="1" dirty="0">
                <a:solidFill>
                  <a:srgbClr val="002060"/>
                </a:solidFill>
                <a:latin typeface="Times New Roman" pitchFamily="18" charset="0"/>
                <a:cs typeface="Times New Roman" pitchFamily="18" charset="0"/>
              </a:rPr>
              <a:t>. В. Лепська</a:t>
            </a:r>
            <a:endParaRPr lang="ru-RU" sz="3200" b="1" i="1" dirty="0">
              <a:solidFill>
                <a:srgbClr val="002060"/>
              </a:solidFill>
              <a:latin typeface="Times New Roman" pitchFamily="18" charset="0"/>
              <a:cs typeface="Times New Roman" pitchFamily="18" charset="0"/>
            </a:endParaRPr>
          </a:p>
        </p:txBody>
      </p:sp>
      <p:pic>
        <p:nvPicPr>
          <p:cNvPr id="5124" name="Picture 4" descr="New Technology Robots: – AsianNews">
            <a:extLst>
              <a:ext uri="{FF2B5EF4-FFF2-40B4-BE49-F238E27FC236}">
                <a16:creationId xmlns:a16="http://schemas.microsoft.com/office/drawing/2014/main" id="{37E9FEC3-C3EC-6046-BAD3-73D4DCE8AE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67" t="8383" r="5578" b="9245"/>
          <a:stretch/>
        </p:blipFill>
        <p:spPr bwMode="auto">
          <a:xfrm>
            <a:off x="236474" y="316468"/>
            <a:ext cx="5922400" cy="231512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5130" name="Picture 10" descr="The Evolution of Robots Engineering Article for Students | Scholastic  Science World Magazine">
            <a:extLst>
              <a:ext uri="{FF2B5EF4-FFF2-40B4-BE49-F238E27FC236}">
                <a16:creationId xmlns:a16="http://schemas.microsoft.com/office/drawing/2014/main" id="{1DE433B1-BBCA-3C44-81BB-A3658CF85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59" t="2498" r="7687"/>
          <a:stretch/>
        </p:blipFill>
        <p:spPr bwMode="auto">
          <a:xfrm>
            <a:off x="3175063" y="2691746"/>
            <a:ext cx="5899513" cy="234888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0000">
              <a:schemeClr val="accent3">
                <a:lumMod val="20000"/>
                <a:lumOff val="80000"/>
              </a:schemeClr>
            </a:gs>
            <a:gs pos="61000">
              <a:srgbClr val="E5F3FD"/>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26EB9A-B5AF-5B45-8FFE-5E6A0B850971}"/>
              </a:ext>
            </a:extLst>
          </p:cNvPr>
          <p:cNvSpPr>
            <a:spLocks noGrp="1"/>
          </p:cNvSpPr>
          <p:nvPr>
            <p:ph type="title"/>
          </p:nvPr>
        </p:nvSpPr>
        <p:spPr>
          <a:xfrm>
            <a:off x="3887089" y="0"/>
            <a:ext cx="4668832" cy="696914"/>
          </a:xfrm>
        </p:spPr>
        <p:txBody>
          <a:bodyPr/>
          <a:lstStyle/>
          <a:p>
            <a:pPr algn="ctr"/>
            <a:r>
              <a:rPr lang="ru-RU" dirty="0">
                <a:solidFill>
                  <a:srgbClr val="FF0000"/>
                </a:solidFill>
                <a:latin typeface="Bookman Old Style" panose="02050604050505020204" pitchFamily="18" charset="0"/>
              </a:rPr>
              <a:t>Джон </a:t>
            </a:r>
            <a:r>
              <a:rPr lang="ru-RU" dirty="0" err="1">
                <a:solidFill>
                  <a:srgbClr val="FF0000"/>
                </a:solidFill>
                <a:latin typeface="Bookman Old Style" panose="02050604050505020204" pitchFamily="18" charset="0"/>
              </a:rPr>
              <a:t>Бердон</a:t>
            </a:r>
            <a:r>
              <a:rPr lang="ru-RU" dirty="0">
                <a:solidFill>
                  <a:srgbClr val="FF0000"/>
                </a:solidFill>
                <a:latin typeface="Bookman Old Style" panose="02050604050505020204" pitchFamily="18" charset="0"/>
              </a:rPr>
              <a:t> </a:t>
            </a:r>
            <a:r>
              <a:rPr lang="ru-RU" dirty="0" err="1">
                <a:solidFill>
                  <a:srgbClr val="FF0000"/>
                </a:solidFill>
                <a:latin typeface="Bookman Old Style" panose="02050604050505020204" pitchFamily="18" charset="0"/>
              </a:rPr>
              <a:t>Сандерсон</a:t>
            </a:r>
            <a:r>
              <a:rPr lang="ru-RU" dirty="0">
                <a:solidFill>
                  <a:srgbClr val="FF0000"/>
                </a:solidFill>
                <a:latin typeface="Bookman Old Style" panose="02050604050505020204" pitchFamily="18" charset="0"/>
              </a:rPr>
              <a:t> </a:t>
            </a:r>
            <a:r>
              <a:rPr lang="ru-RU" dirty="0" err="1">
                <a:solidFill>
                  <a:srgbClr val="FF0000"/>
                </a:solidFill>
                <a:latin typeface="Bookman Old Style" panose="02050604050505020204" pitchFamily="18" charset="0"/>
              </a:rPr>
              <a:t>Голдейн</a:t>
            </a:r>
            <a:r>
              <a:rPr lang="ru-RU" dirty="0">
                <a:solidFill>
                  <a:srgbClr val="FF0000"/>
                </a:solidFill>
                <a:latin typeface="Bookman Old Style" panose="02050604050505020204" pitchFamily="18" charset="0"/>
              </a:rPr>
              <a:t> </a:t>
            </a:r>
            <a:br>
              <a:rPr lang="ru-RU" dirty="0">
                <a:solidFill>
                  <a:srgbClr val="FF0000"/>
                </a:solidFill>
                <a:latin typeface="Bookman Old Style" panose="02050604050505020204" pitchFamily="18" charset="0"/>
              </a:rPr>
            </a:br>
            <a:r>
              <a:rPr lang="ru-RU" dirty="0">
                <a:solidFill>
                  <a:srgbClr val="FF0000"/>
                </a:solidFill>
                <a:latin typeface="Bookman Old Style" panose="02050604050505020204" pitchFamily="18" charset="0"/>
              </a:rPr>
              <a:t>(1892 – 1964)</a:t>
            </a:r>
            <a:endParaRPr lang="ru-UA" dirty="0">
              <a:solidFill>
                <a:srgbClr val="FF0000"/>
              </a:solidFill>
              <a:latin typeface="Bookman Old Style" panose="02050604050505020204" pitchFamily="18" charset="0"/>
            </a:endParaRPr>
          </a:p>
        </p:txBody>
      </p:sp>
      <p:sp>
        <p:nvSpPr>
          <p:cNvPr id="3" name="Текст 2">
            <a:extLst>
              <a:ext uri="{FF2B5EF4-FFF2-40B4-BE49-F238E27FC236}">
                <a16:creationId xmlns:a16="http://schemas.microsoft.com/office/drawing/2014/main" id="{405AF134-427D-CE46-B255-F403AF446E8A}"/>
              </a:ext>
            </a:extLst>
          </p:cNvPr>
          <p:cNvSpPr>
            <a:spLocks noGrp="1"/>
          </p:cNvSpPr>
          <p:nvPr>
            <p:ph type="body" idx="2"/>
          </p:nvPr>
        </p:nvSpPr>
        <p:spPr>
          <a:xfrm>
            <a:off x="2771800" y="548680"/>
            <a:ext cx="6372200" cy="5970610"/>
          </a:xfrm>
        </p:spPr>
        <p:txBody>
          <a:bodyPr>
            <a:noAutofit/>
          </a:bodyPr>
          <a:lstStyle/>
          <a:p>
            <a:r>
              <a:rPr lang="uk-UA" sz="1800" b="1" dirty="0">
                <a:solidFill>
                  <a:srgbClr val="002060"/>
                </a:solidFill>
                <a:latin typeface="Bookman Old Style" panose="02050604050505020204" pitchFamily="18" charset="0"/>
              </a:rPr>
              <a:t>Видатний англійський біолог,  член Лондонського королівського товариства, з 1933 професор Лондонського університету</a:t>
            </a:r>
          </a:p>
          <a:p>
            <a:r>
              <a:rPr lang="uk-UA" sz="1800" b="1" dirty="0">
                <a:solidFill>
                  <a:srgbClr val="002060"/>
                </a:solidFill>
                <a:latin typeface="Bookman Old Style" panose="02050604050505020204" pitchFamily="18" charset="0"/>
              </a:rPr>
              <a:t>У 1942 р. Академія наук СРСР вибрала </a:t>
            </a:r>
            <a:r>
              <a:rPr lang="uk-UA" sz="1800" b="1" dirty="0" err="1">
                <a:solidFill>
                  <a:srgbClr val="002060"/>
                </a:solidFill>
                <a:latin typeface="Bookman Old Style" panose="02050604050505020204" pitchFamily="18" charset="0"/>
              </a:rPr>
              <a:t>Голдейна</a:t>
            </a:r>
            <a:r>
              <a:rPr lang="uk-UA" sz="1800" b="1" dirty="0">
                <a:solidFill>
                  <a:srgbClr val="002060"/>
                </a:solidFill>
                <a:latin typeface="Bookman Old Style" panose="02050604050505020204" pitchFamily="18" charset="0"/>
              </a:rPr>
              <a:t> своїм почесним членом.</a:t>
            </a:r>
            <a:endParaRPr lang="uk-UA" sz="1800" b="1" dirty="0">
              <a:solidFill>
                <a:srgbClr val="FF0000"/>
              </a:solidFill>
              <a:latin typeface="Bookman Old Style" panose="02050604050505020204" pitchFamily="18" charset="0"/>
            </a:endParaRPr>
          </a:p>
          <a:p>
            <a:r>
              <a:rPr lang="uk-UA" sz="1800" b="1" dirty="0">
                <a:solidFill>
                  <a:srgbClr val="FF0000"/>
                </a:solidFill>
                <a:latin typeface="Bookman Old Style" panose="02050604050505020204" pitchFamily="18" charset="0"/>
              </a:rPr>
              <a:t>1916 р. – написав брошуру «</a:t>
            </a:r>
            <a:r>
              <a:rPr lang="uk-UA" sz="1800" b="1" dirty="0" err="1">
                <a:solidFill>
                  <a:srgbClr val="FF0000"/>
                </a:solidFill>
                <a:latin typeface="Bookman Old Style" panose="02050604050505020204" pitchFamily="18" charset="0"/>
              </a:rPr>
              <a:t>Дедал</a:t>
            </a:r>
            <a:r>
              <a:rPr lang="uk-UA" sz="1800" b="1" dirty="0">
                <a:solidFill>
                  <a:srgbClr val="FF0000"/>
                </a:solidFill>
                <a:latin typeface="Bookman Old Style" panose="02050604050505020204" pitchFamily="18" charset="0"/>
              </a:rPr>
              <a:t>, або Наука і майбутнє»</a:t>
            </a:r>
            <a:r>
              <a:rPr lang="uk-UA" sz="1800" b="1" dirty="0">
                <a:solidFill>
                  <a:srgbClr val="002060"/>
                </a:solidFill>
                <a:latin typeface="Bookman Old Style" panose="02050604050505020204" pitchFamily="18" charset="0"/>
              </a:rPr>
              <a:t>, яка у 20-х рр. викликала дискусію про принципову можливість планування розвитку економіки і культури, стала </a:t>
            </a:r>
            <a:r>
              <a:rPr lang="uk-UA" sz="1800" b="1" dirty="0">
                <a:solidFill>
                  <a:srgbClr val="FF0000"/>
                </a:solidFill>
                <a:latin typeface="Bookman Old Style" panose="02050604050505020204" pitchFamily="18" charset="0"/>
              </a:rPr>
              <a:t>основою серії більш ніж зі 100 брошур (!!!) по різноманітним перспективним проблемам науки, техніки, економіки, культури, політики, мистецтва</a:t>
            </a:r>
            <a:r>
              <a:rPr lang="uk-UA" sz="1800" b="1" dirty="0">
                <a:solidFill>
                  <a:srgbClr val="002060"/>
                </a:solidFill>
                <a:latin typeface="Bookman Old Style" panose="02050604050505020204" pitchFamily="18" charset="0"/>
              </a:rPr>
              <a:t>. Серія виходила в </a:t>
            </a:r>
            <a:r>
              <a:rPr lang="uk-UA" sz="1800" b="1" u="sng" dirty="0">
                <a:solidFill>
                  <a:srgbClr val="FF0000"/>
                </a:solidFill>
                <a:latin typeface="Bookman Old Style" panose="02050604050505020204" pitchFamily="18" charset="0"/>
              </a:rPr>
              <a:t>1925-1930</a:t>
            </a:r>
            <a:r>
              <a:rPr lang="uk-UA" sz="1800" b="1" dirty="0">
                <a:solidFill>
                  <a:srgbClr val="002060"/>
                </a:solidFill>
                <a:latin typeface="Bookman Old Style" panose="02050604050505020204" pitchFamily="18" charset="0"/>
              </a:rPr>
              <a:t> рр. на декількох мовах під загальною назвою </a:t>
            </a:r>
            <a:r>
              <a:rPr lang="uk-UA" sz="1800" b="1" u="sng" dirty="0">
                <a:solidFill>
                  <a:srgbClr val="FF0000"/>
                </a:solidFill>
                <a:latin typeface="Bookman Old Style" panose="02050604050505020204" pitchFamily="18" charset="0"/>
              </a:rPr>
              <a:t>«Сьогодні і завтра», </a:t>
            </a:r>
            <a:r>
              <a:rPr lang="uk-UA" sz="1800" b="1" dirty="0">
                <a:solidFill>
                  <a:srgbClr val="002060"/>
                </a:solidFill>
                <a:latin typeface="Bookman Old Style" panose="02050604050505020204" pitchFamily="18" charset="0"/>
              </a:rPr>
              <a:t>де брали участь багато діячів науки і культури Заходу, в тому числі майбутні вчені зі світовими іменами Б. Рассел, </a:t>
            </a:r>
            <a:r>
              <a:rPr lang="uk-UA" sz="1800" b="1" dirty="0" err="1">
                <a:solidFill>
                  <a:srgbClr val="002060"/>
                </a:solidFill>
                <a:latin typeface="Bookman Old Style" panose="02050604050505020204" pitchFamily="18" charset="0"/>
              </a:rPr>
              <a:t>Дж</a:t>
            </a:r>
            <a:r>
              <a:rPr lang="uk-UA" sz="1800" b="1" dirty="0">
                <a:solidFill>
                  <a:srgbClr val="002060"/>
                </a:solidFill>
                <a:latin typeface="Bookman Old Style" panose="02050604050505020204" pitchFamily="18" charset="0"/>
              </a:rPr>
              <a:t>. Джині, Б. </a:t>
            </a:r>
            <a:r>
              <a:rPr lang="uk-UA" sz="1800" b="1" dirty="0" err="1">
                <a:solidFill>
                  <a:srgbClr val="002060"/>
                </a:solidFill>
                <a:latin typeface="Bookman Old Style" panose="02050604050505020204" pitchFamily="18" charset="0"/>
              </a:rPr>
              <a:t>Ліддел</a:t>
            </a:r>
            <a:r>
              <a:rPr lang="uk-UA" sz="1800" b="1" dirty="0">
                <a:solidFill>
                  <a:srgbClr val="002060"/>
                </a:solidFill>
                <a:latin typeface="Bookman Old Style" panose="02050604050505020204" pitchFamily="18" charset="0"/>
              </a:rPr>
              <a:t>-Гарт, </a:t>
            </a:r>
            <a:r>
              <a:rPr lang="uk-UA" sz="1800" b="1" dirty="0" err="1">
                <a:solidFill>
                  <a:srgbClr val="002060"/>
                </a:solidFill>
                <a:latin typeface="Bookman Old Style" panose="02050604050505020204" pitchFamily="18" charset="0"/>
              </a:rPr>
              <a:t>Дж</a:t>
            </a:r>
            <a:r>
              <a:rPr lang="uk-UA" sz="1800" b="1" dirty="0">
                <a:solidFill>
                  <a:srgbClr val="002060"/>
                </a:solidFill>
                <a:latin typeface="Bookman Old Style" panose="02050604050505020204" pitchFamily="18" charset="0"/>
              </a:rPr>
              <a:t>. </a:t>
            </a:r>
            <a:r>
              <a:rPr lang="uk-UA" sz="1800" b="1" dirty="0" err="1">
                <a:solidFill>
                  <a:srgbClr val="002060"/>
                </a:solidFill>
                <a:latin typeface="Bookman Old Style" panose="02050604050505020204" pitchFamily="18" charset="0"/>
              </a:rPr>
              <a:t>Бернал</a:t>
            </a:r>
            <a:r>
              <a:rPr lang="uk-UA" sz="1800" b="1" dirty="0">
                <a:solidFill>
                  <a:srgbClr val="002060"/>
                </a:solidFill>
                <a:latin typeface="Bookman Old Style" panose="02050604050505020204" pitchFamily="18" charset="0"/>
              </a:rPr>
              <a:t> та ін. </a:t>
            </a:r>
          </a:p>
          <a:p>
            <a:r>
              <a:rPr lang="uk-UA" sz="1800" b="1" dirty="0">
                <a:solidFill>
                  <a:srgbClr val="002060"/>
                </a:solidFill>
                <a:latin typeface="Bookman Old Style" panose="02050604050505020204" pitchFamily="18" charset="0"/>
              </a:rPr>
              <a:t>Серія викликала дискусію у світовій пресі і значно </a:t>
            </a:r>
            <a:r>
              <a:rPr lang="uk-UA" sz="1800" b="1" dirty="0">
                <a:solidFill>
                  <a:srgbClr val="FF0000"/>
                </a:solidFill>
                <a:latin typeface="Bookman Old Style" panose="02050604050505020204" pitchFamily="18" charset="0"/>
              </a:rPr>
              <a:t>стимулювала інтерес наукової громадськості до проблем майбутнього</a:t>
            </a:r>
            <a:r>
              <a:rPr lang="uk-UA" sz="1800" b="1" dirty="0">
                <a:solidFill>
                  <a:srgbClr val="002060"/>
                </a:solidFill>
                <a:latin typeface="Bookman Old Style" panose="02050604050505020204" pitchFamily="18" charset="0"/>
              </a:rPr>
              <a:t>.</a:t>
            </a:r>
          </a:p>
        </p:txBody>
      </p:sp>
      <p:pic>
        <p:nvPicPr>
          <p:cNvPr id="8194" name="Picture 2" descr="Джон Бердон Сандерсон Голдейн — Вікіпедія">
            <a:extLst>
              <a:ext uri="{FF2B5EF4-FFF2-40B4-BE49-F238E27FC236}">
                <a16:creationId xmlns:a16="http://schemas.microsoft.com/office/drawing/2014/main" id="{BF1289AD-AF4C-6945-93A8-7FDD093117C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1613" y="39318"/>
            <a:ext cx="2565282" cy="369637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0069ECBF-48EE-8240-97F1-CFE2A82B2D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13" y="3968179"/>
            <a:ext cx="2209140" cy="285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2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3EC226B5-A203-1D47-A627-07E278D5B233}"/>
              </a:ext>
            </a:extLst>
          </p:cNvPr>
          <p:cNvSpPr>
            <a:spLocks noGrp="1"/>
          </p:cNvSpPr>
          <p:nvPr>
            <p:ph type="body" idx="2"/>
          </p:nvPr>
        </p:nvSpPr>
        <p:spPr>
          <a:xfrm>
            <a:off x="4971907" y="1392014"/>
            <a:ext cx="4114800" cy="5328592"/>
          </a:xfrm>
        </p:spPr>
        <p:txBody>
          <a:bodyPr>
            <a:noAutofit/>
          </a:bodyPr>
          <a:lstStyle/>
          <a:p>
            <a:r>
              <a:rPr lang="ru-UA" sz="1800" b="1" dirty="0">
                <a:solidFill>
                  <a:srgbClr val="E31FDB"/>
                </a:solidFill>
                <a:latin typeface="Bookman Old Style" panose="02050604050505020204" pitchFamily="18" charset="0"/>
              </a:rPr>
              <a:t>Дж. Бернал </a:t>
            </a:r>
            <a:r>
              <a:rPr lang="ru-UA" sz="1800" b="1" dirty="0">
                <a:solidFill>
                  <a:srgbClr val="002060"/>
                </a:solidFill>
                <a:latin typeface="Bookman Old Style" panose="02050604050505020204" pitchFamily="18" charset="0"/>
              </a:rPr>
              <a:t>– англійський фізик і громадськи діяч, в сер. 40-х р.р. </a:t>
            </a:r>
            <a:r>
              <a:rPr lang="ru-RU" sz="1800" b="1" dirty="0">
                <a:solidFill>
                  <a:srgbClr val="002060"/>
                </a:solidFill>
                <a:latin typeface="Bookman Old Style" panose="02050604050505020204" pitchFamily="18" charset="0"/>
              </a:rPr>
              <a:t>в</a:t>
            </a:r>
            <a:r>
              <a:rPr lang="ru-UA" sz="1800" b="1" dirty="0">
                <a:solidFill>
                  <a:srgbClr val="002060"/>
                </a:solidFill>
                <a:latin typeface="Bookman Old Style" panose="02050604050505020204" pitchFamily="18" charset="0"/>
              </a:rPr>
              <a:t>иступив з сенсаційною «скандальною» статтею з передбаченням швидкого кінця звичного до того часу НТП та початку нового явища </a:t>
            </a:r>
            <a:r>
              <a:rPr lang="ru-UA" sz="1800" b="1" dirty="0">
                <a:solidFill>
                  <a:srgbClr val="E31FDB"/>
                </a:solidFill>
                <a:latin typeface="Bookman Old Style" panose="02050604050505020204" pitchFamily="18" charset="0"/>
              </a:rPr>
              <a:t>– науково-технічної революції (НТР), </a:t>
            </a:r>
            <a:r>
              <a:rPr lang="ru-UA" sz="1800" b="1" dirty="0">
                <a:solidFill>
                  <a:srgbClr val="002060"/>
                </a:solidFill>
                <a:latin typeface="Bookman Old Style" panose="02050604050505020204" pitchFamily="18" charset="0"/>
              </a:rPr>
              <a:t>перевороту, який радикально змінить не тільки науку та техніку, але і весь світ, життя людства </a:t>
            </a:r>
          </a:p>
          <a:p>
            <a:r>
              <a:rPr lang="ru-UA" sz="1800" b="1" dirty="0">
                <a:solidFill>
                  <a:srgbClr val="002060"/>
                </a:solidFill>
                <a:latin typeface="Bookman Old Style" panose="02050604050505020204" pitchFamily="18" charset="0"/>
              </a:rPr>
              <a:t>Ідея НТР органічно увійшла в арсенал технологічного прогнозування</a:t>
            </a:r>
          </a:p>
        </p:txBody>
      </p:sp>
      <p:pic>
        <p:nvPicPr>
          <p:cNvPr id="1026" name="Picture 2" descr="Бернал, Джон Десмонд — Википедия">
            <a:extLst>
              <a:ext uri="{FF2B5EF4-FFF2-40B4-BE49-F238E27FC236}">
                <a16:creationId xmlns:a16="http://schemas.microsoft.com/office/drawing/2014/main" id="{5461A131-D0CE-0842-96BB-2A2379E1B24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79757" y="14888"/>
            <a:ext cx="3352800" cy="404142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48BB0CB9-A97A-7C4B-8313-D27D80480FF2}"/>
              </a:ext>
            </a:extLst>
          </p:cNvPr>
          <p:cNvSpPr txBox="1">
            <a:spLocks/>
          </p:cNvSpPr>
          <p:nvPr/>
        </p:nvSpPr>
        <p:spPr>
          <a:xfrm>
            <a:off x="4602862" y="404664"/>
            <a:ext cx="3655261" cy="648271"/>
          </a:xfrm>
          <a:prstGeom prst="rect">
            <a:avLst/>
          </a:prstGeom>
        </p:spPr>
        <p:txBody>
          <a:bodyPr vert="horz" anchor="b">
            <a:noAutofit/>
          </a:bodyPr>
          <a:lstStyle>
            <a:lvl1pPr algn="l" rtl="0" eaLnBrk="1" latinLnBrk="0" hangingPunct="1">
              <a:spcBef>
                <a:spcPct val="0"/>
              </a:spcBef>
              <a:buNone/>
              <a:defRPr kumimoji="0" sz="1800" b="1" kern="1200">
                <a:solidFill>
                  <a:schemeClr val="tx2"/>
                </a:solidFill>
                <a:latin typeface="+mj-lt"/>
                <a:ea typeface="+mj-ea"/>
                <a:cs typeface="+mj-cs"/>
              </a:defRPr>
            </a:lvl1pPr>
          </a:lstStyle>
          <a:p>
            <a:pPr algn="ctr"/>
            <a:r>
              <a:rPr lang="ru-UA" sz="2000" dirty="0">
                <a:solidFill>
                  <a:srgbClr val="FF0000"/>
                </a:solidFill>
                <a:latin typeface="Bookman Old Style" panose="02050604050505020204" pitchFamily="18" charset="0"/>
              </a:rPr>
              <a:t>Джон Бернал </a:t>
            </a:r>
          </a:p>
          <a:p>
            <a:pPr algn="ctr"/>
            <a:r>
              <a:rPr lang="ru-UA" sz="2000" dirty="0">
                <a:solidFill>
                  <a:srgbClr val="FF0000"/>
                </a:solidFill>
                <a:latin typeface="Bookman Old Style" panose="02050604050505020204" pitchFamily="18" charset="0"/>
              </a:rPr>
              <a:t>(1901 – 1971)</a:t>
            </a:r>
          </a:p>
        </p:txBody>
      </p:sp>
      <p:pic>
        <p:nvPicPr>
          <p:cNvPr id="1032" name="Picture 8" descr="Советская экономика в эпоху научно-технической революции - Экономическая  история России">
            <a:extLst>
              <a:ext uri="{FF2B5EF4-FFF2-40B4-BE49-F238E27FC236}">
                <a16:creationId xmlns:a16="http://schemas.microsoft.com/office/drawing/2014/main" id="{A880121F-F57F-4F43-8737-084E1894F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952" y="3886677"/>
            <a:ext cx="4838410" cy="295643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427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6E68CA-991D-7645-A77C-B9D67C3ADE00}"/>
              </a:ext>
            </a:extLst>
          </p:cNvPr>
          <p:cNvSpPr>
            <a:spLocks noGrp="1"/>
          </p:cNvSpPr>
          <p:nvPr>
            <p:ph type="title"/>
          </p:nvPr>
        </p:nvSpPr>
        <p:spPr>
          <a:xfrm>
            <a:off x="2987824" y="116632"/>
            <a:ext cx="4794950" cy="517784"/>
          </a:xfrm>
        </p:spPr>
        <p:txBody>
          <a:bodyPr>
            <a:noAutofit/>
          </a:bodyPr>
          <a:lstStyle/>
          <a:p>
            <a:r>
              <a:rPr lang="ru-UA" sz="2000" dirty="0">
                <a:solidFill>
                  <a:srgbClr val="FF0000"/>
                </a:solidFill>
                <a:latin typeface="Bookman Old Style" panose="02050604050505020204" pitchFamily="18" charset="0"/>
              </a:rPr>
              <a:t>Норберт Вінер (1894 – 1964)</a:t>
            </a:r>
          </a:p>
        </p:txBody>
      </p:sp>
      <p:sp>
        <p:nvSpPr>
          <p:cNvPr id="3" name="Текст 2">
            <a:extLst>
              <a:ext uri="{FF2B5EF4-FFF2-40B4-BE49-F238E27FC236}">
                <a16:creationId xmlns:a16="http://schemas.microsoft.com/office/drawing/2014/main" id="{8087F7AD-8D19-9344-98B5-EBC5E25E104B}"/>
              </a:ext>
            </a:extLst>
          </p:cNvPr>
          <p:cNvSpPr>
            <a:spLocks noGrp="1"/>
          </p:cNvSpPr>
          <p:nvPr>
            <p:ph type="body" idx="2"/>
          </p:nvPr>
        </p:nvSpPr>
        <p:spPr>
          <a:xfrm>
            <a:off x="3203848" y="815871"/>
            <a:ext cx="5760640" cy="2906464"/>
          </a:xfrm>
        </p:spPr>
        <p:txBody>
          <a:bodyPr>
            <a:normAutofit/>
          </a:bodyPr>
          <a:lstStyle/>
          <a:p>
            <a:r>
              <a:rPr lang="ru-RU" sz="1800" b="1" dirty="0">
                <a:solidFill>
                  <a:srgbClr val="E31FDB"/>
                </a:solidFill>
                <a:latin typeface="Bookman Old Style" panose="02050604050505020204" pitchFamily="18" charset="0"/>
              </a:rPr>
              <a:t>Б</a:t>
            </a:r>
            <a:r>
              <a:rPr lang="ru-UA" sz="1800" b="1" dirty="0">
                <a:solidFill>
                  <a:srgbClr val="E31FDB"/>
                </a:solidFill>
                <a:latin typeface="Bookman Old Style" panose="02050604050505020204" pitchFamily="18" charset="0"/>
              </a:rPr>
              <a:t>атько кібернетики</a:t>
            </a:r>
          </a:p>
          <a:p>
            <a:r>
              <a:rPr lang="ru-RU" sz="1800" b="1" dirty="0">
                <a:solidFill>
                  <a:srgbClr val="002060"/>
                </a:solidFill>
                <a:latin typeface="Bookman Old Style" panose="02050604050505020204" pitchFamily="18" charset="0"/>
              </a:rPr>
              <a:t>Н</a:t>
            </a:r>
            <a:r>
              <a:rPr lang="ru-UA" sz="1800" b="1" dirty="0">
                <a:solidFill>
                  <a:srgbClr val="002060"/>
                </a:solidFill>
                <a:latin typeface="Bookman Old Style" panose="02050604050505020204" pitchFamily="18" charset="0"/>
              </a:rPr>
              <a:t>априкінці 40-х р.р. ХХ ст. одним з перших та небагатьох підтримав Бернала, заявив, що йому відомо, яка саме машина стане «мотором» НТР та переверне життя людей, а можливо й зробить людину своїм рабом - </a:t>
            </a:r>
            <a:r>
              <a:rPr lang="ru-UA" sz="1800" b="1" dirty="0">
                <a:solidFill>
                  <a:srgbClr val="E31FDB"/>
                </a:solidFill>
                <a:latin typeface="Bookman Old Style" panose="02050604050505020204" pitchFamily="18" charset="0"/>
              </a:rPr>
              <a:t>арифмометр (протокомп</a:t>
            </a:r>
            <a:r>
              <a:rPr lang="en-US" sz="1800" b="1" dirty="0">
                <a:solidFill>
                  <a:srgbClr val="E31FDB"/>
                </a:solidFill>
                <a:latin typeface="Bookman Old Style" panose="02050604050505020204" pitchFamily="18" charset="0"/>
              </a:rPr>
              <a:t>’</a:t>
            </a:r>
            <a:r>
              <a:rPr lang="ru-UA" sz="1800" b="1" dirty="0">
                <a:solidFill>
                  <a:srgbClr val="E31FDB"/>
                </a:solidFill>
                <a:latin typeface="Bookman Old Style" panose="02050604050505020204" pitchFamily="18" charset="0"/>
              </a:rPr>
              <a:t>ютер) </a:t>
            </a:r>
          </a:p>
          <a:p>
            <a:r>
              <a:rPr lang="ru-RU" sz="1800" b="1" dirty="0">
                <a:solidFill>
                  <a:srgbClr val="002060"/>
                </a:solidFill>
                <a:latin typeface="Bookman Old Style" panose="02050604050505020204" pitchFamily="18" charset="0"/>
              </a:rPr>
              <a:t>1948 - книга Н. </a:t>
            </a:r>
            <a:r>
              <a:rPr lang="ru-RU" sz="1800" b="1" dirty="0" err="1">
                <a:solidFill>
                  <a:srgbClr val="002060"/>
                </a:solidFill>
                <a:latin typeface="Bookman Old Style" panose="02050604050505020204" pitchFamily="18" charset="0"/>
              </a:rPr>
              <a:t>Вінера</a:t>
            </a:r>
            <a:r>
              <a:rPr lang="ru-RU" sz="1800" b="1" dirty="0">
                <a:solidFill>
                  <a:srgbClr val="002060"/>
                </a:solidFill>
                <a:latin typeface="Bookman Old Style" panose="02050604050505020204" pitchFamily="18" charset="0"/>
              </a:rPr>
              <a:t> «Кибернетика, или управление и связь в животном и машине».</a:t>
            </a:r>
            <a:endParaRPr lang="ru-UA" sz="1800" b="1" dirty="0">
              <a:solidFill>
                <a:srgbClr val="002060"/>
              </a:solidFill>
              <a:latin typeface="Bookman Old Style" panose="02050604050505020204" pitchFamily="18" charset="0"/>
            </a:endParaRPr>
          </a:p>
        </p:txBody>
      </p:sp>
      <p:pic>
        <p:nvPicPr>
          <p:cNvPr id="3074" name="Picture 2" descr="История развития компьютерных технологий timeline | Timetoast timelines">
            <a:extLst>
              <a:ext uri="{FF2B5EF4-FFF2-40B4-BE49-F238E27FC236}">
                <a16:creationId xmlns:a16="http://schemas.microsoft.com/office/drawing/2014/main" id="{F003047D-D0DA-7843-9319-DA2C300A07C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88719" y="3309164"/>
            <a:ext cx="4739382" cy="35545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3076" name="Picture 4" descr="Винер Норберт">
            <a:extLst>
              <a:ext uri="{FF2B5EF4-FFF2-40B4-BE49-F238E27FC236}">
                <a16:creationId xmlns:a16="http://schemas.microsoft.com/office/drawing/2014/main" id="{532AA11D-20A7-B344-A8FF-BF5D704F57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4" y="634416"/>
            <a:ext cx="3154074" cy="421063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6CBBF6C1-349F-D947-8A71-7CD60B40A1FC}"/>
              </a:ext>
            </a:extLst>
          </p:cNvPr>
          <p:cNvSpPr txBox="1">
            <a:spLocks/>
          </p:cNvSpPr>
          <p:nvPr/>
        </p:nvSpPr>
        <p:spPr>
          <a:xfrm>
            <a:off x="327148" y="4725144"/>
            <a:ext cx="3261571" cy="1930668"/>
          </a:xfrm>
          <a:prstGeom prst="rect">
            <a:avLst/>
          </a:prstGeom>
        </p:spPr>
        <p:txBody>
          <a:bodyPr vert="horz" anchor="b">
            <a:noAutofit/>
          </a:bodyPr>
          <a:lstStyle>
            <a:lvl1pPr algn="l" rtl="0" eaLnBrk="1" latinLnBrk="0" hangingPunct="1">
              <a:spcBef>
                <a:spcPct val="0"/>
              </a:spcBef>
              <a:buNone/>
              <a:defRPr kumimoji="0" sz="1800" b="1" kern="1200">
                <a:solidFill>
                  <a:schemeClr val="tx2"/>
                </a:solidFill>
                <a:latin typeface="+mj-lt"/>
                <a:ea typeface="+mj-ea"/>
                <a:cs typeface="+mj-cs"/>
              </a:defRPr>
            </a:lvl1pPr>
          </a:lstStyle>
          <a:p>
            <a:r>
              <a:rPr lang="en-US" sz="2000" dirty="0">
                <a:solidFill>
                  <a:srgbClr val="FF0000"/>
                </a:solidFill>
                <a:latin typeface="Bookman Old Style" panose="02050604050505020204" pitchFamily="18" charset="0"/>
              </a:rPr>
              <a:t>1964 </a:t>
            </a:r>
            <a:r>
              <a:rPr lang="uk-UA" sz="2000" dirty="0">
                <a:solidFill>
                  <a:srgbClr val="FF0000"/>
                </a:solidFill>
                <a:latin typeface="Bookman Old Style" panose="02050604050505020204" pitchFamily="18" charset="0"/>
              </a:rPr>
              <a:t>нагороджений вищою для американського вченого нагородою – Національною медаллю науки США</a:t>
            </a:r>
            <a:endParaRPr lang="ru-UA" sz="2000"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1756971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6">
                <a:lumMod val="20000"/>
                <a:lumOff val="80000"/>
              </a:schemeClr>
            </a:gs>
            <a:gs pos="66000">
              <a:schemeClr val="accent6">
                <a:lumMod val="20000"/>
                <a:lumOff val="8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B7C306-E114-B343-A166-CBC1A2485733}"/>
              </a:ext>
            </a:extLst>
          </p:cNvPr>
          <p:cNvSpPr>
            <a:spLocks noGrp="1"/>
          </p:cNvSpPr>
          <p:nvPr>
            <p:ph type="title"/>
          </p:nvPr>
        </p:nvSpPr>
        <p:spPr>
          <a:xfrm>
            <a:off x="431540" y="5301208"/>
            <a:ext cx="2304256" cy="450198"/>
          </a:xfrm>
        </p:spPr>
        <p:txBody>
          <a:bodyPr>
            <a:normAutofit fontScale="90000"/>
          </a:bodyPr>
          <a:lstStyle/>
          <a:p>
            <a:pPr algn="ctr"/>
            <a:r>
              <a:rPr lang="ru-UA" dirty="0">
                <a:solidFill>
                  <a:srgbClr val="FF0000"/>
                </a:solidFill>
                <a:latin typeface="Bookman Old Style" panose="02050604050505020204" pitchFamily="18" charset="0"/>
              </a:rPr>
              <a:t>Роберт Юнгк (1913 – 1994)</a:t>
            </a:r>
          </a:p>
        </p:txBody>
      </p:sp>
      <p:sp>
        <p:nvSpPr>
          <p:cNvPr id="3" name="Текст 2">
            <a:extLst>
              <a:ext uri="{FF2B5EF4-FFF2-40B4-BE49-F238E27FC236}">
                <a16:creationId xmlns:a16="http://schemas.microsoft.com/office/drawing/2014/main" id="{263F0B16-C789-2D4A-8B2B-96E716F2ACD5}"/>
              </a:ext>
            </a:extLst>
          </p:cNvPr>
          <p:cNvSpPr>
            <a:spLocks noGrp="1"/>
          </p:cNvSpPr>
          <p:nvPr>
            <p:ph type="body" idx="2"/>
          </p:nvPr>
        </p:nvSpPr>
        <p:spPr>
          <a:xfrm>
            <a:off x="3171044" y="0"/>
            <a:ext cx="5926238" cy="6291170"/>
          </a:xfrm>
        </p:spPr>
        <p:txBody>
          <a:bodyPr/>
          <a:lstStyle/>
          <a:p>
            <a:r>
              <a:rPr lang="uk-UA" b="1" dirty="0">
                <a:solidFill>
                  <a:srgbClr val="002060"/>
                </a:solidFill>
              </a:rPr>
              <a:t>Винахідник </a:t>
            </a:r>
            <a:r>
              <a:rPr lang="uk-UA" b="1" dirty="0" err="1">
                <a:solidFill>
                  <a:srgbClr val="002060"/>
                </a:solidFill>
              </a:rPr>
              <a:t>т.зв</a:t>
            </a:r>
            <a:r>
              <a:rPr lang="uk-UA" b="1" dirty="0">
                <a:solidFill>
                  <a:srgbClr val="002060"/>
                </a:solidFill>
              </a:rPr>
              <a:t>. </a:t>
            </a:r>
            <a:r>
              <a:rPr lang="uk-UA" b="1" dirty="0">
                <a:solidFill>
                  <a:srgbClr val="FF0000"/>
                </a:solidFill>
              </a:rPr>
              <a:t>«семінару майбутнього» - метод соціальних інновацій (за участю зацікавлених сторін) і далекоглядного планування майбутнього «знизу».</a:t>
            </a:r>
          </a:p>
          <a:p>
            <a:r>
              <a:rPr lang="uk-UA" b="1" dirty="0">
                <a:solidFill>
                  <a:srgbClr val="002060"/>
                </a:solidFill>
              </a:rPr>
              <a:t> У Зальцбурзі є міжнародна бібліотека під назвою «Бібліотека Роберта </a:t>
            </a:r>
            <a:r>
              <a:rPr lang="uk-UA" b="1" dirty="0" err="1">
                <a:solidFill>
                  <a:srgbClr val="002060"/>
                </a:solidFill>
              </a:rPr>
              <a:t>Юнгка</a:t>
            </a:r>
            <a:r>
              <a:rPr lang="uk-UA" b="1" dirty="0">
                <a:solidFill>
                  <a:srgbClr val="002060"/>
                </a:solidFill>
              </a:rPr>
              <a:t> з питань про майбутнє». </a:t>
            </a:r>
          </a:p>
          <a:p>
            <a:r>
              <a:rPr lang="uk-UA" b="1" dirty="0">
                <a:solidFill>
                  <a:srgbClr val="002060"/>
                </a:solidFill>
              </a:rPr>
              <a:t>Книга «Яскравіше тисячі сонць: особиста історія вчених-атомників» - перший опублікований звіт про </a:t>
            </a:r>
            <a:r>
              <a:rPr lang="uk-UA" b="1" dirty="0" err="1">
                <a:solidFill>
                  <a:srgbClr val="002060"/>
                </a:solidFill>
              </a:rPr>
              <a:t>Мангеттенський</a:t>
            </a:r>
            <a:r>
              <a:rPr lang="uk-UA" b="1" dirty="0">
                <a:solidFill>
                  <a:srgbClr val="002060"/>
                </a:solidFill>
              </a:rPr>
              <a:t> </a:t>
            </a:r>
            <a:r>
              <a:rPr lang="uk-UA" b="1" dirty="0" err="1">
                <a:solidFill>
                  <a:srgbClr val="002060"/>
                </a:solidFill>
              </a:rPr>
              <a:t>проєкт</a:t>
            </a:r>
            <a:r>
              <a:rPr lang="uk-UA" b="1" dirty="0">
                <a:solidFill>
                  <a:srgbClr val="002060"/>
                </a:solidFill>
              </a:rPr>
              <a:t> і німецький </a:t>
            </a:r>
            <a:r>
              <a:rPr lang="uk-UA" b="1" dirty="0" err="1">
                <a:solidFill>
                  <a:srgbClr val="002060"/>
                </a:solidFill>
              </a:rPr>
              <a:t>проєкт</a:t>
            </a:r>
            <a:r>
              <a:rPr lang="uk-UA" b="1" dirty="0">
                <a:solidFill>
                  <a:srgbClr val="002060"/>
                </a:solidFill>
              </a:rPr>
              <a:t> атомної бомби</a:t>
            </a:r>
          </a:p>
          <a:p>
            <a:r>
              <a:rPr lang="uk-UA" b="1" dirty="0">
                <a:solidFill>
                  <a:srgbClr val="FF0000"/>
                </a:solidFill>
              </a:rPr>
              <a:t>1952 «Майбутнє вже почалось» </a:t>
            </a:r>
            <a:r>
              <a:rPr lang="uk-UA" b="1" dirty="0">
                <a:solidFill>
                  <a:srgbClr val="002060"/>
                </a:solidFill>
              </a:rPr>
              <a:t>– про прорив людства у світ космосу і атому, у світ цілеспрямованого управління природними процесами, у світ штучного інтелекту – ця книга </a:t>
            </a:r>
            <a:r>
              <a:rPr lang="uk-UA" b="1" dirty="0">
                <a:solidFill>
                  <a:srgbClr val="FF0000"/>
                </a:solidFill>
              </a:rPr>
              <a:t>ще не була результатом спеціального дослідження майбутнього, але вже містила головні елементи наукових звітів про технологічні прогнозні розробки!!!</a:t>
            </a:r>
          </a:p>
          <a:p>
            <a:r>
              <a:rPr lang="uk-UA" b="1" dirty="0">
                <a:solidFill>
                  <a:srgbClr val="002060"/>
                </a:solidFill>
              </a:rPr>
              <a:t>Один з провідних футурологів, один із засновників та почесний член Всесвітньої Федерації Досліджень Майбутнього</a:t>
            </a:r>
          </a:p>
          <a:p>
            <a:r>
              <a:rPr lang="uk-UA" b="1" dirty="0">
                <a:solidFill>
                  <a:srgbClr val="FF0000"/>
                </a:solidFill>
              </a:rPr>
              <a:t>1986 р. - премія «Правильні засоби до існування» за «невпинну боротьбу за мир, розумні альтернативи для майбутнього і екологічну свідомість»</a:t>
            </a:r>
          </a:p>
          <a:p>
            <a:pPr algn="just"/>
            <a:r>
              <a:rPr lang="uk-UA" b="1" dirty="0">
                <a:solidFill>
                  <a:srgbClr val="FF0000"/>
                </a:solidFill>
              </a:rPr>
              <a:t>1993 р. -  </a:t>
            </a:r>
            <a:r>
              <a:rPr lang="uk-UA" b="1" dirty="0" err="1">
                <a:solidFill>
                  <a:srgbClr val="FF0000"/>
                </a:solidFill>
              </a:rPr>
              <a:t>Зальцбургська</a:t>
            </a:r>
            <a:r>
              <a:rPr lang="uk-UA" b="1" dirty="0">
                <a:solidFill>
                  <a:srgbClr val="FF0000"/>
                </a:solidFill>
              </a:rPr>
              <a:t> премія за дослідження майбутнього</a:t>
            </a:r>
          </a:p>
          <a:p>
            <a:endParaRPr lang="ru-UA" dirty="0"/>
          </a:p>
        </p:txBody>
      </p:sp>
      <p:pic>
        <p:nvPicPr>
          <p:cNvPr id="4098" name="Picture 2" descr="Роберт Юнг - Robert Jungk - qaz.wiki">
            <a:extLst>
              <a:ext uri="{FF2B5EF4-FFF2-40B4-BE49-F238E27FC236}">
                <a16:creationId xmlns:a16="http://schemas.microsoft.com/office/drawing/2014/main" id="{8198938B-B2B6-974F-9047-AF33BD6F8B3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1510" y="1103771"/>
            <a:ext cx="2808312" cy="37637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Аркадий Красильщиков: Элвин Тоффлер: Сельские биопреобразователи как  альтернатива урбанизму">
            <a:extLst>
              <a:ext uri="{FF2B5EF4-FFF2-40B4-BE49-F238E27FC236}">
                <a16:creationId xmlns:a16="http://schemas.microsoft.com/office/drawing/2014/main" id="{99545D27-D30B-CE4E-A6E5-0B568E472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837" y="4873696"/>
            <a:ext cx="5696653" cy="20654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04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rgbClr val="E5F3FD"/>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805453-8EB1-A44F-A679-10CDCDBC312D}"/>
              </a:ext>
            </a:extLst>
          </p:cNvPr>
          <p:cNvSpPr>
            <a:spLocks noGrp="1"/>
          </p:cNvSpPr>
          <p:nvPr>
            <p:ph type="title"/>
          </p:nvPr>
        </p:nvSpPr>
        <p:spPr>
          <a:xfrm>
            <a:off x="3563888" y="29797"/>
            <a:ext cx="4968552" cy="445776"/>
          </a:xfrm>
        </p:spPr>
        <p:txBody>
          <a:bodyPr/>
          <a:lstStyle/>
          <a:p>
            <a:r>
              <a:rPr lang="ru-UA" dirty="0">
                <a:solidFill>
                  <a:srgbClr val="FF0000"/>
                </a:solidFill>
                <a:latin typeface="Bookman Old Style" panose="02050604050505020204" pitchFamily="18" charset="0"/>
              </a:rPr>
              <a:t>Бертран де Жувінель (1903 - 1987)</a:t>
            </a:r>
          </a:p>
        </p:txBody>
      </p:sp>
      <p:sp>
        <p:nvSpPr>
          <p:cNvPr id="3" name="Текст 2">
            <a:extLst>
              <a:ext uri="{FF2B5EF4-FFF2-40B4-BE49-F238E27FC236}">
                <a16:creationId xmlns:a16="http://schemas.microsoft.com/office/drawing/2014/main" id="{50D73C22-5B9D-0647-9E51-D81C77354FA0}"/>
              </a:ext>
            </a:extLst>
          </p:cNvPr>
          <p:cNvSpPr>
            <a:spLocks noGrp="1"/>
          </p:cNvSpPr>
          <p:nvPr>
            <p:ph type="body" idx="2"/>
          </p:nvPr>
        </p:nvSpPr>
        <p:spPr>
          <a:xfrm>
            <a:off x="3059832" y="475573"/>
            <a:ext cx="5688632" cy="2090812"/>
          </a:xfrm>
        </p:spPr>
        <p:txBody>
          <a:bodyPr>
            <a:noAutofit/>
          </a:bodyPr>
          <a:lstStyle/>
          <a:p>
            <a:r>
              <a:rPr lang="ru-UA" sz="1800" b="1" dirty="0">
                <a:solidFill>
                  <a:srgbClr val="FF0000"/>
                </a:solidFill>
              </a:rPr>
              <a:t>1964 – «Мистецтво припущення» </a:t>
            </a:r>
            <a:r>
              <a:rPr lang="ru-UA" sz="1800" b="1" dirty="0">
                <a:solidFill>
                  <a:srgbClr val="002060"/>
                </a:solidFill>
              </a:rPr>
              <a:t>– сформулював багато теоретичних положень </a:t>
            </a:r>
            <a:r>
              <a:rPr lang="ru-UA" sz="1800" b="1" dirty="0">
                <a:solidFill>
                  <a:srgbClr val="FF0000"/>
                </a:solidFill>
              </a:rPr>
              <a:t>технологічного прогнозування</a:t>
            </a:r>
            <a:r>
              <a:rPr lang="ru-UA" sz="1800" b="1" dirty="0">
                <a:solidFill>
                  <a:srgbClr val="002060"/>
                </a:solidFill>
              </a:rPr>
              <a:t>; став першим співпрезидентом  (президент І.В.Бестужев-Лада) Комітету досліджень майбутньог; разом з Юнгком та Бестужевим-Ладою створював </a:t>
            </a:r>
            <a:r>
              <a:rPr lang="ru-UA" sz="1800" b="1" dirty="0">
                <a:solidFill>
                  <a:srgbClr val="FF0000"/>
                </a:solidFill>
              </a:rPr>
              <a:t>Всесвітню Федерацію Дослідження Майбутнього, став її першим президентом</a:t>
            </a:r>
          </a:p>
        </p:txBody>
      </p:sp>
      <p:pic>
        <p:nvPicPr>
          <p:cNvPr id="9218" name="Picture 2" descr="Жувенель дез Юрсен Бертран де. Книги онлайн">
            <a:extLst>
              <a:ext uri="{FF2B5EF4-FFF2-40B4-BE49-F238E27FC236}">
                <a16:creationId xmlns:a16="http://schemas.microsoft.com/office/drawing/2014/main" id="{49975260-B550-C14F-998C-0540044BF80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3311" y="0"/>
            <a:ext cx="2423920" cy="323664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C2C89B8E-B1FA-614B-813E-1592BFE2ACED}"/>
              </a:ext>
            </a:extLst>
          </p:cNvPr>
          <p:cNvSpPr/>
          <p:nvPr/>
        </p:nvSpPr>
        <p:spPr>
          <a:xfrm>
            <a:off x="793007" y="3146796"/>
            <a:ext cx="5832028" cy="3631763"/>
          </a:xfrm>
          <a:prstGeom prst="rect">
            <a:avLst/>
          </a:prstGeom>
        </p:spPr>
        <p:txBody>
          <a:bodyPr wrap="square">
            <a:spAutoFit/>
          </a:bodyPr>
          <a:lstStyle/>
          <a:p>
            <a:r>
              <a:rPr lang="ru-UA" b="1" dirty="0">
                <a:solidFill>
                  <a:srgbClr val="002060"/>
                </a:solidFill>
                <a:latin typeface="Bookman Old Style" panose="02050604050505020204" pitchFamily="18" charset="0"/>
              </a:rPr>
              <a:t>Засновник теорії постіндустріального (інформаційного) суспільства</a:t>
            </a:r>
          </a:p>
          <a:p>
            <a:r>
              <a:rPr lang="ru-UA" b="1" dirty="0">
                <a:solidFill>
                  <a:srgbClr val="FF0000"/>
                </a:solidFill>
                <a:latin typeface="Bookman Old Style" panose="02050604050505020204" pitchFamily="18" charset="0"/>
              </a:rPr>
              <a:t>1973 - «Майбутнє постіндустріальне суспільство» </a:t>
            </a:r>
            <a:r>
              <a:rPr lang="ru-UA" b="1" dirty="0">
                <a:solidFill>
                  <a:srgbClr val="002060"/>
                </a:solidFill>
                <a:latin typeface="Bookman Old Style" panose="02050604050505020204" pitchFamily="18" charset="0"/>
              </a:rPr>
              <a:t>- «ризиковане підприємство соціального прогнозування», передбачив економічні зрушення від фізичної сили до знання, від «виробництва благ до економіки послуг». </a:t>
            </a:r>
          </a:p>
          <a:p>
            <a:r>
              <a:rPr lang="ru-UA" b="1" dirty="0">
                <a:solidFill>
                  <a:srgbClr val="FF0000"/>
                </a:solidFill>
                <a:latin typeface="Bookman Old Style" panose="02050604050505020204" pitchFamily="18" charset="0"/>
              </a:rPr>
              <a:t>Вважав, що виробник комп'ютерів в останні десятиліття XX століття буде грати таку ж центральну роль, що і виробник автомобілів в середині століття.</a:t>
            </a:r>
          </a:p>
          <a:p>
            <a:endParaRPr lang="ru-UA" sz="1400" dirty="0"/>
          </a:p>
        </p:txBody>
      </p:sp>
      <p:pic>
        <p:nvPicPr>
          <p:cNvPr id="7" name="Picture 2" descr="http://graphics8.nytimes.com/images/2011/01/26/arts/BELL-obit/BELL-obit-popup.jpg">
            <a:extLst>
              <a:ext uri="{FF2B5EF4-FFF2-40B4-BE49-F238E27FC236}">
                <a16:creationId xmlns:a16="http://schemas.microsoft.com/office/drawing/2014/main" id="{924D3A34-F07A-5545-BE53-828BF36B7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896" y="2924409"/>
            <a:ext cx="2462980" cy="3559220"/>
          </a:xfrm>
          <a:prstGeom prst="rect">
            <a:avLst/>
          </a:prstGeom>
          <a:noFill/>
          <a:extLst>
            <a:ext uri="{909E8E84-426E-40DD-AFC4-6F175D3DCCD1}">
              <a14:hiddenFill xmlns:a14="http://schemas.microsoft.com/office/drawing/2010/main">
                <a:solidFill>
                  <a:srgbClr val="FFFFFF"/>
                </a:solidFill>
              </a14:hiddenFill>
            </a:ext>
          </a:extLst>
        </p:spPr>
      </p:pic>
      <p:sp>
        <p:nvSpPr>
          <p:cNvPr id="8" name="Заголовок 1">
            <a:extLst>
              <a:ext uri="{FF2B5EF4-FFF2-40B4-BE49-F238E27FC236}">
                <a16:creationId xmlns:a16="http://schemas.microsoft.com/office/drawing/2014/main" id="{A2533318-4150-3941-A126-D608F85DAF13}"/>
              </a:ext>
            </a:extLst>
          </p:cNvPr>
          <p:cNvSpPr txBox="1">
            <a:spLocks/>
          </p:cNvSpPr>
          <p:nvPr/>
        </p:nvSpPr>
        <p:spPr>
          <a:xfrm>
            <a:off x="5755033" y="6332783"/>
            <a:ext cx="3372510" cy="445776"/>
          </a:xfrm>
          <a:prstGeom prst="rect">
            <a:avLst/>
          </a:prstGeom>
        </p:spPr>
        <p:txBody>
          <a:bodyPr vert="horz" anchor="b">
            <a:normAutofit/>
          </a:bodyPr>
          <a:lstStyle>
            <a:lvl1pPr algn="l" rtl="0" eaLnBrk="1" latinLnBrk="0" hangingPunct="1">
              <a:spcBef>
                <a:spcPct val="0"/>
              </a:spcBef>
              <a:buNone/>
              <a:defRPr kumimoji="0" sz="1800" b="1" kern="1200">
                <a:solidFill>
                  <a:schemeClr val="tx2"/>
                </a:solidFill>
                <a:latin typeface="+mj-lt"/>
                <a:ea typeface="+mj-ea"/>
                <a:cs typeface="+mj-cs"/>
              </a:defRPr>
            </a:lvl1pPr>
          </a:lstStyle>
          <a:p>
            <a:r>
              <a:rPr lang="ru-UA" dirty="0">
                <a:solidFill>
                  <a:srgbClr val="FF0000"/>
                </a:solidFill>
                <a:latin typeface="Bookman Old Style" panose="02050604050505020204" pitchFamily="18" charset="0"/>
              </a:rPr>
              <a:t>Деніел Белл (1919 - 2011)</a:t>
            </a:r>
          </a:p>
        </p:txBody>
      </p:sp>
    </p:spTree>
    <p:extLst>
      <p:ext uri="{BB962C8B-B14F-4D97-AF65-F5344CB8AC3E}">
        <p14:creationId xmlns:p14="http://schemas.microsoft.com/office/powerpoint/2010/main" val="185829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49000">
              <a:schemeClr val="bg1">
                <a:lumMod val="95000"/>
              </a:schemeClr>
            </a:gs>
            <a:gs pos="71000">
              <a:schemeClr val="accent2">
                <a:lumMod val="40000"/>
                <a:lumOff val="60000"/>
              </a:schemeClr>
            </a:gs>
            <a:gs pos="93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50B3CCA-2601-CF4A-A33D-A021EB650131}"/>
              </a:ext>
            </a:extLst>
          </p:cNvPr>
          <p:cNvSpPr>
            <a:spLocks noGrp="1"/>
          </p:cNvSpPr>
          <p:nvPr>
            <p:ph type="body" idx="2"/>
          </p:nvPr>
        </p:nvSpPr>
        <p:spPr>
          <a:xfrm>
            <a:off x="4461425" y="171271"/>
            <a:ext cx="4690665" cy="3905801"/>
          </a:xfrm>
        </p:spPr>
        <p:txBody>
          <a:bodyPr>
            <a:normAutofit fontScale="92500" lnSpcReduction="10000"/>
          </a:bodyPr>
          <a:lstStyle/>
          <a:p>
            <a:r>
              <a:rPr lang="uk-UA" sz="1600" b="1" dirty="0">
                <a:solidFill>
                  <a:srgbClr val="FF0000"/>
                </a:solidFill>
              </a:rPr>
              <a:t>60 –ті роки ХХ ст. </a:t>
            </a:r>
            <a:r>
              <a:rPr lang="uk-UA" sz="1600" b="1" dirty="0">
                <a:solidFill>
                  <a:srgbClr val="002060"/>
                </a:solidFill>
              </a:rPr>
              <a:t>прогнозування як окрема інтелектуальна  та наукова діяльність, </a:t>
            </a:r>
            <a:r>
              <a:rPr lang="uk-UA" sz="1600" b="1" dirty="0">
                <a:solidFill>
                  <a:srgbClr val="FF0000"/>
                </a:solidFill>
              </a:rPr>
              <a:t>інтелектуальний рух </a:t>
            </a:r>
            <a:r>
              <a:rPr lang="uk-UA" sz="1600" b="1" dirty="0">
                <a:solidFill>
                  <a:srgbClr val="002060"/>
                </a:solidFill>
              </a:rPr>
              <a:t>з цілою низкою інститутів (журнали «Футурист», «</a:t>
            </a:r>
            <a:r>
              <a:rPr lang="uk-UA" sz="1600" b="1" dirty="0" err="1">
                <a:solidFill>
                  <a:srgbClr val="002060"/>
                </a:solidFill>
              </a:rPr>
              <a:t>Фьючерс</a:t>
            </a:r>
            <a:r>
              <a:rPr lang="uk-UA" sz="1600" b="1" dirty="0">
                <a:solidFill>
                  <a:srgbClr val="002060"/>
                </a:solidFill>
              </a:rPr>
              <a:t>»), превалювала техніко-аналітична перспектива</a:t>
            </a:r>
          </a:p>
          <a:p>
            <a:r>
              <a:rPr lang="ru-RU" sz="1600" b="1" dirty="0">
                <a:solidFill>
                  <a:srgbClr val="FF0000"/>
                </a:solidFill>
              </a:rPr>
              <a:t>«</a:t>
            </a:r>
            <a:r>
              <a:rPr lang="uk-UA" sz="1600" b="1" dirty="0">
                <a:solidFill>
                  <a:srgbClr val="FF0000"/>
                </a:solidFill>
              </a:rPr>
              <a:t>Бум прогнозів» </a:t>
            </a:r>
            <a:r>
              <a:rPr lang="uk-UA" sz="1600" b="1" dirty="0">
                <a:solidFill>
                  <a:srgbClr val="002060"/>
                </a:solidFill>
              </a:rPr>
              <a:t>- поява в першій половині 60-х років сотень наукових установ або відділів, спеціально займалися розробкою "технологічних прогнозів". Новітні течії західної філософії створили світоглядне «тло» - набір понять, категорій, теоретичних передумов, перспективних тенденцій, соціальних норм і </a:t>
            </a:r>
            <a:r>
              <a:rPr lang="uk-UA" sz="1600" b="1" dirty="0" err="1">
                <a:solidFill>
                  <a:srgbClr val="002060"/>
                </a:solidFill>
              </a:rPr>
              <a:t>т.д</a:t>
            </a:r>
            <a:r>
              <a:rPr lang="uk-UA" sz="1600" b="1" dirty="0">
                <a:solidFill>
                  <a:srgbClr val="002060"/>
                </a:solidFill>
              </a:rPr>
              <a:t>., необхідних для конструювання концепцій майбутнього. </a:t>
            </a:r>
          </a:p>
          <a:p>
            <a:r>
              <a:rPr lang="uk-UA" sz="1600" b="1" dirty="0">
                <a:solidFill>
                  <a:srgbClr val="FF0000"/>
                </a:solidFill>
              </a:rPr>
              <a:t>Але!!!  Прогностика ще не була визнана науковою дисципліною</a:t>
            </a:r>
          </a:p>
          <a:p>
            <a:endParaRPr lang="uk-UA" sz="1600" b="1" dirty="0">
              <a:solidFill>
                <a:srgbClr val="002060"/>
              </a:solidFill>
            </a:endParaRPr>
          </a:p>
          <a:p>
            <a:endParaRPr lang="uk-UA" sz="1600" b="1" dirty="0">
              <a:solidFill>
                <a:srgbClr val="FF0000"/>
              </a:solidFill>
            </a:endParaRPr>
          </a:p>
        </p:txBody>
      </p:sp>
      <p:pic>
        <p:nvPicPr>
          <p:cNvPr id="1028" name="Picture 4" descr="THE FUTURIST MAGAZINE SEPTEMBER OCTOBER 2008: Various: Amazon.com: Books">
            <a:extLst>
              <a:ext uri="{FF2B5EF4-FFF2-40B4-BE49-F238E27FC236}">
                <a16:creationId xmlns:a16="http://schemas.microsoft.com/office/drawing/2014/main" id="{E2733616-F5F9-FD43-A91C-2F4FB6434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51" y="3782144"/>
            <a:ext cx="21590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turists and Their Exhibitions - Print Magazine | Плакат, Дизайн плаката,  Дизайн">
            <a:extLst>
              <a:ext uri="{FF2B5EF4-FFF2-40B4-BE49-F238E27FC236}">
                <a16:creationId xmlns:a16="http://schemas.microsoft.com/office/drawing/2014/main" id="{0AEFB0A0-4292-4943-92B0-D5F06A26C1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970"/>
          <a:stretch/>
        </p:blipFill>
        <p:spPr bwMode="auto">
          <a:xfrm>
            <a:off x="2442125" y="68272"/>
            <a:ext cx="2019300"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Futurist Magazine (January/February 2013): Cynthia G. Wagner:  Amazon.com: Books">
            <a:extLst>
              <a:ext uri="{FF2B5EF4-FFF2-40B4-BE49-F238E27FC236}">
                <a16:creationId xmlns:a16="http://schemas.microsoft.com/office/drawing/2014/main" id="{98E2A259-6756-B440-BC7A-CC3EA04511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551" y="445952"/>
            <a:ext cx="21590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FUTURIST, September - October 2014 by World Future Society - issuu">
            <a:extLst>
              <a:ext uri="{FF2B5EF4-FFF2-40B4-BE49-F238E27FC236}">
                <a16:creationId xmlns:a16="http://schemas.microsoft.com/office/drawing/2014/main" id="{3A0F4B20-2C9E-3D47-AD69-87AE3DBB6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2130" y="2748559"/>
            <a:ext cx="215900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FUTURIST, July - August 2012 by World Future Society - issuu">
            <a:extLst>
              <a:ext uri="{FF2B5EF4-FFF2-40B4-BE49-F238E27FC236}">
                <a16:creationId xmlns:a16="http://schemas.microsoft.com/office/drawing/2014/main" id="{8E51782A-7E20-924F-A881-5632DE093A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231" y="4077072"/>
            <a:ext cx="2089478" cy="271265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FUTURIST, September - October 2012 by World Future Society - issuu">
            <a:extLst>
              <a:ext uri="{FF2B5EF4-FFF2-40B4-BE49-F238E27FC236}">
                <a16:creationId xmlns:a16="http://schemas.microsoft.com/office/drawing/2014/main" id="{D4455A3C-7460-8D44-9BDA-C2D1EF39E5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184" y="4089106"/>
            <a:ext cx="2089478" cy="270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277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bg1">
                <a:lumMod val="95000"/>
              </a:schemeClr>
            </a:gs>
            <a:gs pos="66000">
              <a:srgbClr val="E5F3FD"/>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E5ED85-53CC-A247-B594-E4F39C29DA84}"/>
              </a:ext>
            </a:extLst>
          </p:cNvPr>
          <p:cNvSpPr>
            <a:spLocks noGrp="1"/>
          </p:cNvSpPr>
          <p:nvPr>
            <p:ph type="title"/>
          </p:nvPr>
        </p:nvSpPr>
        <p:spPr>
          <a:xfrm>
            <a:off x="189270" y="3084907"/>
            <a:ext cx="3637998" cy="517784"/>
          </a:xfrm>
        </p:spPr>
        <p:txBody>
          <a:bodyPr/>
          <a:lstStyle/>
          <a:p>
            <a:r>
              <a:rPr lang="ru-UA" dirty="0">
                <a:solidFill>
                  <a:srgbClr val="FF0000"/>
                </a:solidFill>
                <a:latin typeface="Bookman Old Style" panose="02050604050505020204" pitchFamily="18" charset="0"/>
              </a:rPr>
              <a:t>Герман Кан (1922 – 1983)</a:t>
            </a:r>
          </a:p>
        </p:txBody>
      </p:sp>
      <p:sp>
        <p:nvSpPr>
          <p:cNvPr id="3" name="Текст 2">
            <a:extLst>
              <a:ext uri="{FF2B5EF4-FFF2-40B4-BE49-F238E27FC236}">
                <a16:creationId xmlns:a16="http://schemas.microsoft.com/office/drawing/2014/main" id="{10CBA44E-23D4-974C-8711-6883C2739639}"/>
              </a:ext>
            </a:extLst>
          </p:cNvPr>
          <p:cNvSpPr>
            <a:spLocks noGrp="1"/>
          </p:cNvSpPr>
          <p:nvPr>
            <p:ph type="body" idx="2"/>
          </p:nvPr>
        </p:nvSpPr>
        <p:spPr>
          <a:xfrm>
            <a:off x="3751752" y="260647"/>
            <a:ext cx="5202978" cy="6551543"/>
          </a:xfrm>
        </p:spPr>
        <p:txBody>
          <a:bodyPr>
            <a:normAutofit lnSpcReduction="10000"/>
          </a:bodyPr>
          <a:lstStyle/>
          <a:p>
            <a:pPr algn="just"/>
            <a:r>
              <a:rPr lang="uk-UA" sz="1600" b="1" dirty="0">
                <a:solidFill>
                  <a:srgbClr val="FF0000"/>
                </a:solidFill>
                <a:latin typeface="Bookman Old Style" panose="02050604050505020204" pitchFamily="18" charset="0"/>
              </a:rPr>
              <a:t>ГЕРМАН КАН </a:t>
            </a:r>
            <a:r>
              <a:rPr lang="uk-UA" sz="1600" b="1" dirty="0">
                <a:solidFill>
                  <a:srgbClr val="002060"/>
                </a:solidFill>
                <a:latin typeface="Bookman Old Style" panose="02050604050505020204" pitchFamily="18" charset="0"/>
              </a:rPr>
              <a:t>- директор </a:t>
            </a:r>
            <a:r>
              <a:rPr lang="uk-UA" sz="1600" b="1" dirty="0" err="1">
                <a:solidFill>
                  <a:srgbClr val="002060"/>
                </a:solidFill>
                <a:latin typeface="Bookman Old Style" panose="02050604050505020204" pitchFamily="18" charset="0"/>
              </a:rPr>
              <a:t>Гудзонівського</a:t>
            </a:r>
            <a:r>
              <a:rPr lang="uk-UA" sz="1600" b="1" dirty="0">
                <a:solidFill>
                  <a:srgbClr val="002060"/>
                </a:solidFill>
                <a:latin typeface="Bookman Old Style" panose="02050604050505020204" pitchFamily="18" charset="0"/>
              </a:rPr>
              <a:t> інституту – одного з провідних прогностичних центрів США</a:t>
            </a:r>
          </a:p>
          <a:p>
            <a:endParaRPr lang="uk-UA" sz="1600" b="1" dirty="0">
              <a:solidFill>
                <a:srgbClr val="002060"/>
              </a:solidFill>
              <a:latin typeface="Bookman Old Style" panose="02050604050505020204" pitchFamily="18" charset="0"/>
            </a:endParaRPr>
          </a:p>
          <a:p>
            <a:r>
              <a:rPr lang="uk-UA" sz="1600" b="1" dirty="0">
                <a:solidFill>
                  <a:srgbClr val="002060"/>
                </a:solidFill>
                <a:latin typeface="Bookman Old Style" panose="02050604050505020204" pitchFamily="18" charset="0"/>
              </a:rPr>
              <a:t>За часів холодної війни, використовуючи </a:t>
            </a:r>
            <a:r>
              <a:rPr lang="uk-UA" sz="1600" b="1" dirty="0">
                <a:solidFill>
                  <a:srgbClr val="FF0000"/>
                </a:solidFill>
                <a:latin typeface="Bookman Old Style" panose="02050604050505020204" pitchFamily="18" charset="0"/>
              </a:rPr>
              <a:t>сценарне планування та інші техніки програвання військових дій</a:t>
            </a:r>
            <a:r>
              <a:rPr lang="uk-UA" sz="1600" b="1" dirty="0">
                <a:solidFill>
                  <a:srgbClr val="002060"/>
                </a:solidFill>
                <a:latin typeface="Bookman Old Style" panose="02050604050505020204" pitchFamily="18" charset="0"/>
              </a:rPr>
              <a:t>, Г. Кан навчав військових стратегів </a:t>
            </a:r>
            <a:r>
              <a:rPr lang="uk-UA" sz="1600" b="1" dirty="0">
                <a:solidFill>
                  <a:srgbClr val="FF0000"/>
                </a:solidFill>
                <a:latin typeface="Bookman Old Style" panose="02050604050505020204" pitchFamily="18" charset="0"/>
              </a:rPr>
              <a:t>«думати про немислиме»,</a:t>
            </a:r>
            <a:r>
              <a:rPr lang="uk-UA" sz="1600" b="1" dirty="0">
                <a:solidFill>
                  <a:srgbClr val="002060"/>
                </a:solidFill>
                <a:latin typeface="Bookman Old Style" panose="02050604050505020204" pitchFamily="18" charset="0"/>
              </a:rPr>
              <a:t> щоб передбачити потенційні дії Радянського Союзу та інших країн, а головне — запобігти загрозі ядерної війни.</a:t>
            </a:r>
          </a:p>
          <a:p>
            <a:endParaRPr lang="uk-UA" sz="1600" b="1" dirty="0">
              <a:solidFill>
                <a:srgbClr val="002060"/>
              </a:solidFill>
              <a:latin typeface="Bookman Old Style" panose="02050604050505020204" pitchFamily="18" charset="0"/>
            </a:endParaRPr>
          </a:p>
          <a:p>
            <a:r>
              <a:rPr lang="uk-UA" sz="1600" b="1" dirty="0">
                <a:solidFill>
                  <a:srgbClr val="FF0000"/>
                </a:solidFill>
                <a:latin typeface="Bookman Old Style" panose="02050604050505020204" pitchFamily="18" charset="0"/>
              </a:rPr>
              <a:t>1967 </a:t>
            </a:r>
            <a:r>
              <a:rPr lang="uk-UA" sz="1600" b="1" dirty="0" err="1">
                <a:solidFill>
                  <a:srgbClr val="FF0000"/>
                </a:solidFill>
                <a:latin typeface="Bookman Old Style" panose="02050604050505020204" pitchFamily="18" charset="0"/>
              </a:rPr>
              <a:t>р</a:t>
            </a:r>
            <a:r>
              <a:rPr lang="uk-UA" sz="1600" b="1" dirty="0">
                <a:solidFill>
                  <a:srgbClr val="FF0000"/>
                </a:solidFill>
                <a:latin typeface="Bookman Old Style" panose="02050604050505020204" pitchFamily="18" charset="0"/>
              </a:rPr>
              <a:t>  - «Рік 2000»  Г. Кан та А. Вінер </a:t>
            </a:r>
          </a:p>
          <a:p>
            <a:r>
              <a:rPr lang="uk-UA" sz="1600" b="1" dirty="0">
                <a:solidFill>
                  <a:srgbClr val="002060"/>
                </a:solidFill>
                <a:latin typeface="Bookman Old Style" panose="02050604050505020204" pitchFamily="18" charset="0"/>
              </a:rPr>
              <a:t>Книга була підготовлена ​​протягом 1964-1966 рр. в рамках роботи </a:t>
            </a:r>
            <a:r>
              <a:rPr lang="uk-UA" sz="1600" b="1" dirty="0">
                <a:solidFill>
                  <a:srgbClr val="FF0000"/>
                </a:solidFill>
                <a:latin typeface="Bookman Old Style" panose="02050604050505020204" pitchFamily="18" charset="0"/>
              </a:rPr>
              <a:t>«Комісії 2000 року» </a:t>
            </a:r>
            <a:r>
              <a:rPr lang="uk-UA" sz="1600" b="1" dirty="0">
                <a:solidFill>
                  <a:srgbClr val="002060"/>
                </a:solidFill>
                <a:latin typeface="Bookman Old Style" panose="02050604050505020204" pitchFamily="18" charset="0"/>
              </a:rPr>
              <a:t>Американської академії наук і мистецтв під головуванням </a:t>
            </a:r>
            <a:r>
              <a:rPr lang="uk-UA" sz="1600" b="1" dirty="0" err="1">
                <a:solidFill>
                  <a:srgbClr val="002060"/>
                </a:solidFill>
                <a:latin typeface="Bookman Old Style" panose="02050604050505020204" pitchFamily="18" charset="0"/>
              </a:rPr>
              <a:t>Д</a:t>
            </a:r>
            <a:r>
              <a:rPr lang="uk-UA" sz="1600" b="1" dirty="0">
                <a:solidFill>
                  <a:srgbClr val="002060"/>
                </a:solidFill>
                <a:latin typeface="Bookman Old Style" panose="02050604050505020204" pitchFamily="18" charset="0"/>
              </a:rPr>
              <a:t>. Белла, до 1970 </a:t>
            </a:r>
            <a:r>
              <a:rPr lang="uk-UA" sz="1600" b="1" dirty="0" err="1">
                <a:solidFill>
                  <a:srgbClr val="002060"/>
                </a:solidFill>
                <a:latin typeface="Bookman Old Style" panose="02050604050505020204" pitchFamily="18" charset="0"/>
              </a:rPr>
              <a:t>р</a:t>
            </a:r>
            <a:r>
              <a:rPr lang="uk-UA" sz="1600" b="1" dirty="0">
                <a:solidFill>
                  <a:srgbClr val="002060"/>
                </a:solidFill>
                <a:latin typeface="Bookman Old Style" panose="02050604050505020204" pitchFamily="18" charset="0"/>
              </a:rPr>
              <a:t> залишалася в центрі уваги західних футурологів.</a:t>
            </a:r>
          </a:p>
          <a:p>
            <a:r>
              <a:rPr lang="uk-UA" sz="1600" b="1" dirty="0">
                <a:solidFill>
                  <a:srgbClr val="002060"/>
                </a:solidFill>
                <a:latin typeface="Bookman Old Style" panose="02050604050505020204" pitchFamily="18" charset="0"/>
              </a:rPr>
              <a:t>     Автори побудували країни світу по «сходах» величини ВНП на душу населення.</a:t>
            </a:r>
          </a:p>
          <a:p>
            <a:r>
              <a:rPr lang="uk-UA" sz="1600" b="1" dirty="0">
                <a:solidFill>
                  <a:srgbClr val="002060"/>
                </a:solidFill>
                <a:latin typeface="Bookman Old Style" panose="02050604050505020204" pitchFamily="18" charset="0"/>
              </a:rPr>
              <a:t> На самій верхній сходинці опинилися </a:t>
            </a:r>
            <a:r>
              <a:rPr lang="uk-UA" sz="1600" b="1" dirty="0">
                <a:solidFill>
                  <a:srgbClr val="FF0000"/>
                </a:solidFill>
                <a:latin typeface="Bookman Old Style" panose="02050604050505020204" pitchFamily="18" charset="0"/>
              </a:rPr>
              <a:t>США</a:t>
            </a:r>
            <a:r>
              <a:rPr lang="uk-UA" sz="1600" b="1" dirty="0">
                <a:solidFill>
                  <a:srgbClr val="002060"/>
                </a:solidFill>
                <a:latin typeface="Bookman Old Style" panose="02050604050505020204" pitchFamily="18" charset="0"/>
              </a:rPr>
              <a:t>. Під ними ланцюжком - в залежності від цього своєрідного «майнового цензу» - </a:t>
            </a:r>
            <a:r>
              <a:rPr lang="uk-UA" sz="1600" b="1" dirty="0">
                <a:solidFill>
                  <a:srgbClr val="FF0000"/>
                </a:solidFill>
                <a:latin typeface="Bookman Old Style" panose="02050604050505020204" pitchFamily="18" charset="0"/>
              </a:rPr>
              <a:t>розвинуті капіталістичні і соціалістичні країни</a:t>
            </a:r>
            <a:r>
              <a:rPr lang="uk-UA" sz="1600" b="1" dirty="0">
                <a:solidFill>
                  <a:srgbClr val="002060"/>
                </a:solidFill>
                <a:latin typeface="Bookman Old Style" panose="02050604050505020204" pitchFamily="18" charset="0"/>
              </a:rPr>
              <a:t>, а далеко у відриві від них </a:t>
            </a:r>
            <a:r>
              <a:rPr lang="uk-UA" sz="1600" b="1" dirty="0">
                <a:solidFill>
                  <a:srgbClr val="FF0000"/>
                </a:solidFill>
                <a:latin typeface="Bookman Old Style" panose="02050604050505020204" pitchFamily="18" charset="0"/>
              </a:rPr>
              <a:t>- країни Латинської Америки, Азії та Африки.</a:t>
            </a:r>
          </a:p>
        </p:txBody>
      </p:sp>
      <p:pic>
        <p:nvPicPr>
          <p:cNvPr id="10242" name="Picture 2" descr="Herman Kahn &amp; Anthony Wiener, authors of the book THE News Photo - Getty  Images">
            <a:extLst>
              <a:ext uri="{FF2B5EF4-FFF2-40B4-BE49-F238E27FC236}">
                <a16:creationId xmlns:a16="http://schemas.microsoft.com/office/drawing/2014/main" id="{164E5371-28A6-7440-B849-E366D4F75AA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9210" b="9431"/>
          <a:stretch/>
        </p:blipFill>
        <p:spPr bwMode="auto">
          <a:xfrm>
            <a:off x="679447" y="3592387"/>
            <a:ext cx="2657643" cy="321980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BF48F4AD-E816-A54A-9C1B-A490460AD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270" y="120890"/>
            <a:ext cx="3367965" cy="313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44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rgbClr val="E5F3FD"/>
            </a:gs>
            <a:gs pos="66000">
              <a:schemeClr val="bg1">
                <a:lumMod val="95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07CE2631-2D13-F544-9C4E-AEDE6500E8F3}"/>
              </a:ext>
            </a:extLst>
          </p:cNvPr>
          <p:cNvSpPr>
            <a:spLocks noGrp="1"/>
          </p:cNvSpPr>
          <p:nvPr>
            <p:ph type="body" idx="2"/>
          </p:nvPr>
        </p:nvSpPr>
        <p:spPr>
          <a:xfrm>
            <a:off x="5292079" y="548680"/>
            <a:ext cx="3707121" cy="6079767"/>
          </a:xfrm>
        </p:spPr>
        <p:txBody>
          <a:bodyPr>
            <a:normAutofit/>
          </a:bodyPr>
          <a:lstStyle/>
          <a:p>
            <a:r>
              <a:rPr lang="uk-UA" b="1" dirty="0">
                <a:solidFill>
                  <a:srgbClr val="002060"/>
                </a:solidFill>
                <a:latin typeface="Bookman Old Style" panose="02050604050505020204" pitchFamily="18" charset="0"/>
              </a:rPr>
              <a:t>Кан і Вінер розділили країни світу на </a:t>
            </a:r>
            <a:r>
              <a:rPr lang="uk-UA" b="1" dirty="0">
                <a:solidFill>
                  <a:srgbClr val="FF0000"/>
                </a:solidFill>
                <a:latin typeface="Bookman Old Style" panose="02050604050505020204" pitchFamily="18" charset="0"/>
              </a:rPr>
              <a:t>5 категорій</a:t>
            </a:r>
            <a:r>
              <a:rPr lang="uk-UA" b="1" dirty="0">
                <a:solidFill>
                  <a:srgbClr val="002060"/>
                </a:solidFill>
                <a:latin typeface="Bookman Old Style" panose="02050604050505020204" pitchFamily="18" charset="0"/>
              </a:rPr>
              <a:t>:</a:t>
            </a:r>
          </a:p>
          <a:p>
            <a:r>
              <a:rPr lang="uk-UA" b="1" dirty="0">
                <a:solidFill>
                  <a:srgbClr val="002060"/>
                </a:solidFill>
                <a:latin typeface="Bookman Old Style" panose="02050604050505020204" pitchFamily="18" charset="0"/>
              </a:rPr>
              <a:t>- </a:t>
            </a:r>
            <a:r>
              <a:rPr lang="uk-UA" b="1" dirty="0">
                <a:solidFill>
                  <a:srgbClr val="FF0000"/>
                </a:solidFill>
                <a:latin typeface="Bookman Old Style" panose="02050604050505020204" pitchFamily="18" charset="0"/>
              </a:rPr>
              <a:t>«</a:t>
            </a:r>
            <a:r>
              <a:rPr lang="uk-UA" b="1" dirty="0" err="1">
                <a:solidFill>
                  <a:srgbClr val="FF0000"/>
                </a:solidFill>
                <a:latin typeface="Bookman Old Style" panose="02050604050505020204" pitchFamily="18" charset="0"/>
              </a:rPr>
              <a:t>Доіндустріальні</a:t>
            </a:r>
            <a:r>
              <a:rPr lang="uk-UA" b="1" dirty="0">
                <a:solidFill>
                  <a:srgbClr val="FF0000"/>
                </a:solidFill>
                <a:latin typeface="Bookman Old Style" panose="02050604050505020204" pitchFamily="18" charset="0"/>
              </a:rPr>
              <a:t>» </a:t>
            </a:r>
            <a:r>
              <a:rPr lang="uk-UA" b="1" dirty="0">
                <a:solidFill>
                  <a:srgbClr val="002060"/>
                </a:solidFill>
                <a:latin typeface="Bookman Old Style" panose="02050604050505020204" pitchFamily="18" charset="0"/>
              </a:rPr>
              <a:t>(до 200 </a:t>
            </a:r>
            <a:r>
              <a:rPr lang="uk-UA" b="1" dirty="0" err="1">
                <a:solidFill>
                  <a:srgbClr val="002060"/>
                </a:solidFill>
                <a:latin typeface="Bookman Old Style" panose="02050604050505020204" pitchFamily="18" charset="0"/>
              </a:rPr>
              <a:t>дол</a:t>
            </a:r>
            <a:r>
              <a:rPr lang="uk-UA" b="1" dirty="0">
                <a:solidFill>
                  <a:srgbClr val="002060"/>
                </a:solidFill>
                <a:latin typeface="Bookman Old Style" panose="02050604050505020204" pitchFamily="18" charset="0"/>
              </a:rPr>
              <a:t>. ВНП на душу населення), </a:t>
            </a:r>
          </a:p>
          <a:p>
            <a:r>
              <a:rPr lang="uk-UA" b="1" dirty="0">
                <a:solidFill>
                  <a:srgbClr val="FF0000"/>
                </a:solidFill>
                <a:latin typeface="Bookman Old Style" panose="02050604050505020204" pitchFamily="18" charset="0"/>
              </a:rPr>
              <a:t>- «Перехідні» </a:t>
            </a:r>
            <a:r>
              <a:rPr lang="uk-UA" b="1" dirty="0">
                <a:solidFill>
                  <a:srgbClr val="002060"/>
                </a:solidFill>
                <a:latin typeface="Bookman Old Style" panose="02050604050505020204" pitchFamily="18" charset="0"/>
              </a:rPr>
              <a:t>(200-600 </a:t>
            </a:r>
            <a:r>
              <a:rPr lang="uk-UA" b="1" dirty="0" err="1">
                <a:solidFill>
                  <a:srgbClr val="002060"/>
                </a:solidFill>
                <a:latin typeface="Bookman Old Style" panose="02050604050505020204" pitchFamily="18" charset="0"/>
              </a:rPr>
              <a:t>дол</a:t>
            </a:r>
            <a:r>
              <a:rPr lang="uk-UA" b="1" dirty="0">
                <a:solidFill>
                  <a:srgbClr val="002060"/>
                </a:solidFill>
                <a:latin typeface="Bookman Old Style" panose="02050604050505020204" pitchFamily="18" charset="0"/>
              </a:rPr>
              <a:t>.),</a:t>
            </a:r>
          </a:p>
          <a:p>
            <a:r>
              <a:rPr lang="uk-UA" b="1" dirty="0">
                <a:solidFill>
                  <a:srgbClr val="FF0000"/>
                </a:solidFill>
                <a:latin typeface="Bookman Old Style" panose="02050604050505020204" pitchFamily="18" charset="0"/>
              </a:rPr>
              <a:t>- «Індустріальні</a:t>
            </a:r>
            <a:r>
              <a:rPr lang="uk-UA" b="1" dirty="0">
                <a:solidFill>
                  <a:srgbClr val="002060"/>
                </a:solidFill>
                <a:latin typeface="Bookman Old Style" panose="02050604050505020204" pitchFamily="18" charset="0"/>
              </a:rPr>
              <a:t>» (600-1500 </a:t>
            </a:r>
            <a:r>
              <a:rPr lang="uk-UA" b="1" dirty="0" err="1">
                <a:solidFill>
                  <a:srgbClr val="002060"/>
                </a:solidFill>
                <a:latin typeface="Bookman Old Style" panose="02050604050505020204" pitchFamily="18" charset="0"/>
              </a:rPr>
              <a:t>дол</a:t>
            </a:r>
            <a:r>
              <a:rPr lang="uk-UA" b="1" dirty="0">
                <a:solidFill>
                  <a:srgbClr val="002060"/>
                </a:solidFill>
                <a:latin typeface="Bookman Old Style" panose="02050604050505020204" pitchFamily="18" charset="0"/>
              </a:rPr>
              <a:t>.), </a:t>
            </a:r>
          </a:p>
          <a:p>
            <a:r>
              <a:rPr lang="uk-UA" b="1" dirty="0">
                <a:solidFill>
                  <a:srgbClr val="002060"/>
                </a:solidFill>
                <a:latin typeface="Bookman Old Style" panose="02050604050505020204" pitchFamily="18" charset="0"/>
              </a:rPr>
              <a:t>- «</a:t>
            </a:r>
            <a:r>
              <a:rPr lang="uk-UA" b="1" dirty="0">
                <a:solidFill>
                  <a:srgbClr val="FF0000"/>
                </a:solidFill>
                <a:latin typeface="Bookman Old Style" panose="02050604050505020204" pitchFamily="18" charset="0"/>
              </a:rPr>
              <a:t>Високо індустріальні</a:t>
            </a:r>
            <a:r>
              <a:rPr lang="uk-UA" b="1" dirty="0">
                <a:solidFill>
                  <a:srgbClr val="002060"/>
                </a:solidFill>
                <a:latin typeface="Bookman Old Style" panose="02050604050505020204" pitchFamily="18" charset="0"/>
              </a:rPr>
              <a:t>» (1500-4000 </a:t>
            </a:r>
            <a:r>
              <a:rPr lang="uk-UA" b="1" dirty="0" err="1">
                <a:solidFill>
                  <a:srgbClr val="002060"/>
                </a:solidFill>
                <a:latin typeface="Bookman Old Style" panose="02050604050505020204" pitchFamily="18" charset="0"/>
              </a:rPr>
              <a:t>дол</a:t>
            </a:r>
            <a:r>
              <a:rPr lang="uk-UA" b="1" dirty="0">
                <a:solidFill>
                  <a:srgbClr val="002060"/>
                </a:solidFill>
                <a:latin typeface="Bookman Old Style" panose="02050604050505020204" pitchFamily="18" charset="0"/>
              </a:rPr>
              <a:t>.), </a:t>
            </a:r>
          </a:p>
          <a:p>
            <a:r>
              <a:rPr lang="uk-UA" b="1" dirty="0">
                <a:solidFill>
                  <a:srgbClr val="FF0000"/>
                </a:solidFill>
                <a:latin typeface="Bookman Old Style" panose="02050604050505020204" pitchFamily="18" charset="0"/>
              </a:rPr>
              <a:t>- «Постіндустріальні» </a:t>
            </a:r>
            <a:r>
              <a:rPr lang="uk-UA" b="1" dirty="0">
                <a:solidFill>
                  <a:srgbClr val="002060"/>
                </a:solidFill>
                <a:latin typeface="Bookman Old Style" panose="02050604050505020204" pitchFamily="18" charset="0"/>
              </a:rPr>
              <a:t>(понад 4000 </a:t>
            </a:r>
            <a:r>
              <a:rPr lang="uk-UA" b="1" dirty="0" err="1">
                <a:solidFill>
                  <a:srgbClr val="002060"/>
                </a:solidFill>
                <a:latin typeface="Bookman Old Style" panose="02050604050505020204" pitchFamily="18" charset="0"/>
              </a:rPr>
              <a:t>дол</a:t>
            </a:r>
            <a:r>
              <a:rPr lang="uk-UA" b="1" dirty="0">
                <a:solidFill>
                  <a:srgbClr val="002060"/>
                </a:solidFill>
                <a:latin typeface="Bookman Old Style" panose="02050604050505020204" pitchFamily="18" charset="0"/>
              </a:rPr>
              <a:t>.).</a:t>
            </a:r>
          </a:p>
          <a:p>
            <a:r>
              <a:rPr lang="uk-UA" b="1" dirty="0">
                <a:solidFill>
                  <a:srgbClr val="002060"/>
                </a:solidFill>
                <a:latin typeface="Bookman Old Style" panose="02050604050505020204" pitchFamily="18" charset="0"/>
              </a:rPr>
              <a:t>Визначили найбільш ймовірні темпи зростання ВНП цих країн при спостережуваних тенденціях та підрахували, скільки років знадобиться при даних темпах зростання тій чи іншій країні для переходу в наступну категорію і в кінцевому рахунку - для досягнення рівня США 60-х рр. Вийшло, що навіть "високо індустріальним" країнам необхідно нібито для цього від 11 до 42 років, а "</a:t>
            </a:r>
            <a:r>
              <a:rPr lang="uk-UA" b="1" dirty="0" err="1">
                <a:solidFill>
                  <a:srgbClr val="002060"/>
                </a:solidFill>
                <a:latin typeface="Bookman Old Style" panose="02050604050505020204" pitchFamily="18" charset="0"/>
              </a:rPr>
              <a:t>доіндустріальним</a:t>
            </a:r>
            <a:r>
              <a:rPr lang="uk-UA" b="1" dirty="0">
                <a:solidFill>
                  <a:srgbClr val="002060"/>
                </a:solidFill>
                <a:latin typeface="Bookman Old Style" panose="02050604050505020204" pitchFamily="18" charset="0"/>
              </a:rPr>
              <a:t>" Китаю - 101 рік, Індії - 117 років, Мексиці - 162 року, Нігерії - 339 років, Індонезії - 593 року.</a:t>
            </a:r>
          </a:p>
          <a:p>
            <a:endParaRPr lang="uk-UA" dirty="0"/>
          </a:p>
        </p:txBody>
      </p:sp>
      <p:pic>
        <p:nvPicPr>
          <p:cNvPr id="2052" name="Picture 4" descr="The Year 2000: Harry Harrison: 9780425021170: Amazon.com: Books">
            <a:extLst>
              <a:ext uri="{FF2B5EF4-FFF2-40B4-BE49-F238E27FC236}">
                <a16:creationId xmlns:a16="http://schemas.microsoft.com/office/drawing/2014/main" id="{F74E47F9-5375-644C-9394-E182F82D0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6" y="404664"/>
            <a:ext cx="2736304" cy="43941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azon.com: The Worlds of Herman Kahn: The Intuitive Science of  Thermonuclear War (9780674017146): Ghamari-Tabrizi, Sharon: Books">
            <a:extLst>
              <a:ext uri="{FF2B5EF4-FFF2-40B4-BE49-F238E27FC236}">
                <a16:creationId xmlns:a16="http://schemas.microsoft.com/office/drawing/2014/main" id="{C230CB39-EF9F-A749-A0FA-984DE92373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90" y="2302"/>
            <a:ext cx="2489200" cy="3721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future of technology in 2014, a 1964 perspective | Two Thirds Done">
            <a:extLst>
              <a:ext uri="{FF2B5EF4-FFF2-40B4-BE49-F238E27FC236}">
                <a16:creationId xmlns:a16="http://schemas.microsoft.com/office/drawing/2014/main" id="{E2630AE6-5416-A948-A984-5BD91DC425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873" y="3721100"/>
            <a:ext cx="21717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86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3C31C4-0EB0-C047-843F-1E8D39F63C0E}"/>
              </a:ext>
            </a:extLst>
          </p:cNvPr>
          <p:cNvSpPr>
            <a:spLocks noGrp="1"/>
          </p:cNvSpPr>
          <p:nvPr>
            <p:ph type="title"/>
          </p:nvPr>
        </p:nvSpPr>
        <p:spPr>
          <a:xfrm>
            <a:off x="107504" y="5287480"/>
            <a:ext cx="3383280" cy="877824"/>
          </a:xfrm>
        </p:spPr>
        <p:txBody>
          <a:bodyPr/>
          <a:lstStyle/>
          <a:p>
            <a:pPr algn="ctr"/>
            <a:r>
              <a:rPr lang="uk-UA" dirty="0">
                <a:solidFill>
                  <a:srgbClr val="FF0000"/>
                </a:solidFill>
              </a:rPr>
              <a:t>П'ЄР ВАК (1922–1997) </a:t>
            </a:r>
          </a:p>
        </p:txBody>
      </p:sp>
      <p:sp>
        <p:nvSpPr>
          <p:cNvPr id="3" name="Текст 2">
            <a:extLst>
              <a:ext uri="{FF2B5EF4-FFF2-40B4-BE49-F238E27FC236}">
                <a16:creationId xmlns:a16="http://schemas.microsoft.com/office/drawing/2014/main" id="{3E45CCB7-6135-BE46-817B-66E78CED2AB5}"/>
              </a:ext>
            </a:extLst>
          </p:cNvPr>
          <p:cNvSpPr>
            <a:spLocks noGrp="1"/>
          </p:cNvSpPr>
          <p:nvPr>
            <p:ph type="body" idx="2"/>
          </p:nvPr>
        </p:nvSpPr>
        <p:spPr>
          <a:xfrm>
            <a:off x="3691192" y="116632"/>
            <a:ext cx="5345304" cy="5688632"/>
          </a:xfrm>
        </p:spPr>
        <p:txBody>
          <a:bodyPr>
            <a:noAutofit/>
          </a:bodyPr>
          <a:lstStyle/>
          <a:p>
            <a:r>
              <a:rPr lang="uk-UA" sz="2000" b="1" dirty="0">
                <a:solidFill>
                  <a:srgbClr val="002060"/>
                </a:solidFill>
              </a:rPr>
              <a:t>Один з найвпливовіших бізнес-гуру другої пол. ХХ ст., першим розробив використання </a:t>
            </a:r>
            <a:r>
              <a:rPr lang="uk-UA" sz="2000" b="1" dirty="0">
                <a:solidFill>
                  <a:srgbClr val="FF0000"/>
                </a:solidFill>
              </a:rPr>
              <a:t>сценарного планування </a:t>
            </a:r>
            <a:r>
              <a:rPr lang="uk-UA" sz="2000" b="1" dirty="0">
                <a:solidFill>
                  <a:srgbClr val="002060"/>
                </a:solidFill>
              </a:rPr>
              <a:t>у приватному секторі в лондонській штаб-квартирі </a:t>
            </a:r>
            <a:r>
              <a:rPr lang="en" sz="2000" b="1" dirty="0">
                <a:solidFill>
                  <a:srgbClr val="002060"/>
                </a:solidFill>
              </a:rPr>
              <a:t>Royal Dutch Shell </a:t>
            </a:r>
            <a:r>
              <a:rPr lang="uk-UA" sz="2000" b="1" dirty="0">
                <a:solidFill>
                  <a:srgbClr val="002060"/>
                </a:solidFill>
              </a:rPr>
              <a:t>у 1970-ті роки. </a:t>
            </a:r>
          </a:p>
          <a:p>
            <a:r>
              <a:rPr lang="uk-UA" sz="2000" b="1" dirty="0">
                <a:solidFill>
                  <a:srgbClr val="002060"/>
                </a:solidFill>
              </a:rPr>
              <a:t>Він був настільки успішний, що англо-голландський нафтовий гігант зміг передбачити два нафтові шоки, спричинений арабами протягом 70-х років (1973, 1979 </a:t>
            </a:r>
            <a:r>
              <a:rPr lang="uk-UA" sz="2000" b="1" dirty="0" err="1">
                <a:solidFill>
                  <a:srgbClr val="002060"/>
                </a:solidFill>
              </a:rPr>
              <a:t>р.р</a:t>
            </a:r>
            <a:r>
              <a:rPr lang="uk-UA" sz="2000" b="1" dirty="0">
                <a:solidFill>
                  <a:srgbClr val="002060"/>
                </a:solidFill>
              </a:rPr>
              <a:t>.). </a:t>
            </a:r>
          </a:p>
          <a:p>
            <a:r>
              <a:rPr lang="uk-UA" sz="2000" b="1" dirty="0">
                <a:solidFill>
                  <a:srgbClr val="002060"/>
                </a:solidFill>
              </a:rPr>
              <a:t>Його статті 1985 року </a:t>
            </a:r>
            <a:r>
              <a:rPr lang="uk-UA" sz="2000" b="1" dirty="0">
                <a:solidFill>
                  <a:srgbClr val="FF0000"/>
                </a:solidFill>
              </a:rPr>
              <a:t>"Сценарії: незвідані води попереду" </a:t>
            </a:r>
            <a:r>
              <a:rPr lang="uk-UA" sz="2000" b="1" dirty="0">
                <a:solidFill>
                  <a:srgbClr val="002060"/>
                </a:solidFill>
              </a:rPr>
              <a:t>і </a:t>
            </a:r>
            <a:r>
              <a:rPr lang="uk-UA" sz="2000" b="1" dirty="0">
                <a:solidFill>
                  <a:srgbClr val="FF0000"/>
                </a:solidFill>
              </a:rPr>
              <a:t>"Сценарії: стрілянина по порогах"</a:t>
            </a:r>
            <a:r>
              <a:rPr lang="uk-UA" sz="2000" b="1" dirty="0">
                <a:solidFill>
                  <a:srgbClr val="002060"/>
                </a:solidFill>
              </a:rPr>
              <a:t> вважаються одними з перших, в яких думки та теорії футуриста Германа Кана стали бізнес-стратегією. </a:t>
            </a:r>
          </a:p>
          <a:p>
            <a:r>
              <a:rPr lang="uk-UA" sz="2000" b="1" dirty="0">
                <a:solidFill>
                  <a:srgbClr val="002060"/>
                </a:solidFill>
              </a:rPr>
              <a:t>Завдяки своїй роботі в компанії </a:t>
            </a:r>
            <a:r>
              <a:rPr lang="en" sz="2000" b="1" dirty="0">
                <a:solidFill>
                  <a:srgbClr val="002060"/>
                </a:solidFill>
              </a:rPr>
              <a:t>de Beers Co </a:t>
            </a:r>
            <a:r>
              <a:rPr lang="uk-UA" sz="2000" b="1" dirty="0">
                <a:solidFill>
                  <a:srgbClr val="002060"/>
                </a:solidFill>
              </a:rPr>
              <a:t>в Південній Африці він зустрів Нельсона </a:t>
            </a:r>
            <a:r>
              <a:rPr lang="uk-UA" sz="2000" b="1" dirty="0" err="1">
                <a:solidFill>
                  <a:srgbClr val="002060"/>
                </a:solidFill>
              </a:rPr>
              <a:t>Манделу</a:t>
            </a:r>
            <a:r>
              <a:rPr lang="uk-UA" sz="2000" b="1" dirty="0">
                <a:solidFill>
                  <a:srgbClr val="002060"/>
                </a:solidFill>
              </a:rPr>
              <a:t> і взяв участь у ліквідації апартеїду.</a:t>
            </a:r>
          </a:p>
        </p:txBody>
      </p:sp>
      <p:pic>
        <p:nvPicPr>
          <p:cNvPr id="1028" name="Picture 4" descr="Pierre Wack - Alchetron, The Free Social Encyclopedia">
            <a:extLst>
              <a:ext uri="{FF2B5EF4-FFF2-40B4-BE49-F238E27FC236}">
                <a16:creationId xmlns:a16="http://schemas.microsoft.com/office/drawing/2014/main" id="{26BF1DED-FE52-7542-BBCB-36421A8C5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96" y="908720"/>
            <a:ext cx="3254032" cy="4536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6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A9D0116-5258-4C44-9FE4-E7516A6C7EB9}"/>
              </a:ext>
            </a:extLst>
          </p:cNvPr>
          <p:cNvSpPr>
            <a:spLocks noGrp="1"/>
          </p:cNvSpPr>
          <p:nvPr>
            <p:ph type="body" idx="2"/>
          </p:nvPr>
        </p:nvSpPr>
        <p:spPr>
          <a:xfrm>
            <a:off x="4197052" y="260648"/>
            <a:ext cx="4946948" cy="6597352"/>
          </a:xfrm>
        </p:spPr>
        <p:txBody>
          <a:bodyPr>
            <a:normAutofit/>
          </a:bodyPr>
          <a:lstStyle/>
          <a:p>
            <a:r>
              <a:rPr lang="uk-UA" sz="1800" b="1" dirty="0"/>
              <a:t>У статті для журналу </a:t>
            </a:r>
            <a:r>
              <a:rPr lang="en" sz="1800" b="1" dirty="0"/>
              <a:t>Harvard Business Review </a:t>
            </a:r>
            <a:r>
              <a:rPr lang="uk-UA" sz="1800" b="1" dirty="0" err="1"/>
              <a:t>П</a:t>
            </a:r>
            <a:r>
              <a:rPr lang="uk-UA" sz="1800" b="1" dirty="0"/>
              <a:t>. </a:t>
            </a:r>
            <a:r>
              <a:rPr lang="uk-UA" sz="1800" b="1" dirty="0" err="1"/>
              <a:t>Вак</a:t>
            </a:r>
            <a:r>
              <a:rPr lang="uk-UA" sz="1800" b="1" dirty="0"/>
              <a:t> розповів, як раптово він усвідомив, у чому проблема стратегічного сценарування:</a:t>
            </a:r>
          </a:p>
          <a:p>
            <a:r>
              <a:rPr lang="uk-UA" sz="1800" b="1" dirty="0"/>
              <a:t>«Я зрозумів, що головна складність полягає в отриманні емоційного схвалення з боку керівництва, щоб вони сказали: «Ага! Ось воно!» Це схвалення не з'являється просто так, саме по собі, коли ти надав на розгляд усі альтернативи, не залежить від того, наскільки промовистим та переконливим був твій виступ чи наскільки чудово підготовлені наочні матеріали. </a:t>
            </a:r>
            <a:r>
              <a:rPr lang="uk-UA" sz="1800" b="1" dirty="0">
                <a:solidFill>
                  <a:srgbClr val="FF0000"/>
                </a:solidFill>
              </a:rPr>
              <a:t>Це відбувається, коли твоє послання досягає мікрокосму (ментальної моделі) людини, яка приймає рішення, змушує її переглянути свої уявлення про функціонування ділового світу, призводить до зміни та реорганізації своєї внутрішньої моделі реальності.</a:t>
            </a:r>
          </a:p>
        </p:txBody>
      </p:sp>
      <p:pic>
        <p:nvPicPr>
          <p:cNvPr id="2050" name="Picture 2" descr="Проект TESLI – Офис Shell">
            <a:extLst>
              <a:ext uri="{FF2B5EF4-FFF2-40B4-BE49-F238E27FC236}">
                <a16:creationId xmlns:a16="http://schemas.microsoft.com/office/drawing/2014/main" id="{F5D3C029-D25A-9E4D-BE6F-F9183B2BA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9" y="366866"/>
            <a:ext cx="4166523" cy="2620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052" name="Picture 4" descr="Shell Canada's head office – Stock Editorial Photo © jewhyte #11501020">
            <a:extLst>
              <a:ext uri="{FF2B5EF4-FFF2-40B4-BE49-F238E27FC236}">
                <a16:creationId xmlns:a16="http://schemas.microsoft.com/office/drawing/2014/main" id="{929F29E6-58BA-E443-A1FD-FB1304BC0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19" y="3429000"/>
            <a:ext cx="3994741" cy="2652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820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0504F0-D52A-764E-A4FF-41C42AD1CBD1}"/>
              </a:ext>
            </a:extLst>
          </p:cNvPr>
          <p:cNvSpPr>
            <a:spLocks noGrp="1"/>
          </p:cNvSpPr>
          <p:nvPr>
            <p:ph type="title"/>
          </p:nvPr>
        </p:nvSpPr>
        <p:spPr/>
        <p:txBody>
          <a:bodyPr/>
          <a:lstStyle/>
          <a:p>
            <a:r>
              <a:rPr lang="uk-UA" b="1" dirty="0">
                <a:solidFill>
                  <a:srgbClr val="FF0000"/>
                </a:solidFill>
                <a:latin typeface="Bookman Old Style" panose="02050604050505020204" pitchFamily="18" charset="0"/>
              </a:rPr>
              <a:t>ПЛАН</a:t>
            </a:r>
          </a:p>
        </p:txBody>
      </p:sp>
      <p:sp>
        <p:nvSpPr>
          <p:cNvPr id="3" name="Объект 2">
            <a:extLst>
              <a:ext uri="{FF2B5EF4-FFF2-40B4-BE49-F238E27FC236}">
                <a16:creationId xmlns:a16="http://schemas.microsoft.com/office/drawing/2014/main" id="{6353449C-A810-E249-B1D5-40D46D26FDB4}"/>
              </a:ext>
            </a:extLst>
          </p:cNvPr>
          <p:cNvSpPr>
            <a:spLocks noGrp="1"/>
          </p:cNvSpPr>
          <p:nvPr>
            <p:ph idx="1"/>
          </p:nvPr>
        </p:nvSpPr>
        <p:spPr/>
        <p:txBody>
          <a:bodyPr/>
          <a:lstStyle/>
          <a:p>
            <a:r>
              <a:rPr lang="uk-UA" b="1" dirty="0">
                <a:solidFill>
                  <a:srgbClr val="002060"/>
                </a:solidFill>
              </a:rPr>
              <a:t>1. Основі етапи розвитку прогностики</a:t>
            </a:r>
          </a:p>
          <a:p>
            <a:r>
              <a:rPr lang="uk-UA" b="1" dirty="0">
                <a:solidFill>
                  <a:srgbClr val="002060"/>
                </a:solidFill>
              </a:rPr>
              <a:t>2. Еволюція західної прогностики</a:t>
            </a:r>
          </a:p>
          <a:p>
            <a:r>
              <a:rPr lang="uk-UA" b="1" dirty="0">
                <a:solidFill>
                  <a:srgbClr val="002060"/>
                </a:solidFill>
              </a:rPr>
              <a:t>3. Фабрики думки – сучасні інституції прогнозування</a:t>
            </a:r>
          </a:p>
          <a:p>
            <a:r>
              <a:rPr lang="uk-UA" b="1" dirty="0">
                <a:solidFill>
                  <a:srgbClr val="002060"/>
                </a:solidFill>
              </a:rPr>
              <a:t>4. «Радянська школа» прогнозування</a:t>
            </a:r>
          </a:p>
        </p:txBody>
      </p:sp>
    </p:spTree>
    <p:extLst>
      <p:ext uri="{BB962C8B-B14F-4D97-AF65-F5344CB8AC3E}">
        <p14:creationId xmlns:p14="http://schemas.microsoft.com/office/powerpoint/2010/main" val="1797461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1BA70F98-4042-6245-813B-F85B221BF77E}"/>
              </a:ext>
            </a:extLst>
          </p:cNvPr>
          <p:cNvSpPr>
            <a:spLocks noGrp="1"/>
          </p:cNvSpPr>
          <p:nvPr>
            <p:ph type="body" idx="2"/>
          </p:nvPr>
        </p:nvSpPr>
        <p:spPr>
          <a:xfrm>
            <a:off x="5436096" y="620688"/>
            <a:ext cx="3383280" cy="5976664"/>
          </a:xfrm>
        </p:spPr>
        <p:txBody>
          <a:bodyPr/>
          <a:lstStyle/>
          <a:p>
            <a:pPr algn="just"/>
            <a:r>
              <a:rPr lang="uk-UA" sz="1800" b="1" dirty="0">
                <a:solidFill>
                  <a:srgbClr val="002060"/>
                </a:solidFill>
              </a:rPr>
              <a:t> Статті </a:t>
            </a:r>
            <a:r>
              <a:rPr lang="uk-UA" sz="1800" b="1" dirty="0" err="1">
                <a:solidFill>
                  <a:srgbClr val="002060"/>
                </a:solidFill>
              </a:rPr>
              <a:t>П</a:t>
            </a:r>
            <a:r>
              <a:rPr lang="uk-UA" sz="1800" b="1" dirty="0">
                <a:solidFill>
                  <a:srgbClr val="002060"/>
                </a:solidFill>
              </a:rPr>
              <a:t>. </a:t>
            </a:r>
            <a:r>
              <a:rPr lang="uk-UA" sz="1800" b="1" dirty="0" err="1">
                <a:solidFill>
                  <a:srgbClr val="002060"/>
                </a:solidFill>
              </a:rPr>
              <a:t>Вака</a:t>
            </a:r>
            <a:r>
              <a:rPr lang="uk-UA" sz="1800" b="1" dirty="0">
                <a:solidFill>
                  <a:srgbClr val="002060"/>
                </a:solidFill>
              </a:rPr>
              <a:t> 1985 року </a:t>
            </a:r>
            <a:r>
              <a:rPr lang="uk-UA" sz="1800" b="1" dirty="0">
                <a:solidFill>
                  <a:srgbClr val="FF0000"/>
                </a:solidFill>
              </a:rPr>
              <a:t>"Сценарії: незвідані води попереду», «Тонке мистецтво </a:t>
            </a:r>
            <a:r>
              <a:rPr lang="uk-UA" sz="1800" b="1" dirty="0" err="1">
                <a:solidFill>
                  <a:srgbClr val="FF0000"/>
                </a:solidFill>
              </a:rPr>
              <a:t>пересприйняття</a:t>
            </a:r>
            <a:r>
              <a:rPr lang="uk-UA" sz="1800" b="1" dirty="0">
                <a:solidFill>
                  <a:srgbClr val="FF0000"/>
                </a:solidFill>
              </a:rPr>
              <a:t>» і "Сценарії: стрілянина по порогах"</a:t>
            </a:r>
            <a:r>
              <a:rPr lang="uk-UA" sz="1800" b="1" dirty="0">
                <a:solidFill>
                  <a:srgbClr val="002060"/>
                </a:solidFill>
              </a:rPr>
              <a:t> вважаються одними з перших, в яких думки та теорії футуриста Германа Кана стали бізнес-стратегією. </a:t>
            </a:r>
          </a:p>
          <a:p>
            <a:pPr algn="just"/>
            <a:endParaRPr lang="uk-UA" sz="1800" b="1" dirty="0">
              <a:solidFill>
                <a:srgbClr val="002060"/>
              </a:solidFill>
            </a:endParaRPr>
          </a:p>
          <a:p>
            <a:pPr algn="just"/>
            <a:r>
              <a:rPr lang="uk-UA" sz="1800" b="1" dirty="0">
                <a:solidFill>
                  <a:srgbClr val="002060"/>
                </a:solidFill>
              </a:rPr>
              <a:t>Завдяки своїй роботі в компанії </a:t>
            </a:r>
            <a:r>
              <a:rPr lang="en" sz="1800" b="1" dirty="0">
                <a:solidFill>
                  <a:srgbClr val="002060"/>
                </a:solidFill>
              </a:rPr>
              <a:t>de Beers Co </a:t>
            </a:r>
            <a:r>
              <a:rPr lang="uk-UA" sz="1800" b="1" dirty="0">
                <a:solidFill>
                  <a:srgbClr val="002060"/>
                </a:solidFill>
              </a:rPr>
              <a:t>в Південній Африці він зустрів Нельсона </a:t>
            </a:r>
            <a:r>
              <a:rPr lang="uk-UA" sz="1800" b="1" dirty="0" err="1">
                <a:solidFill>
                  <a:srgbClr val="002060"/>
                </a:solidFill>
              </a:rPr>
              <a:t>Манделу</a:t>
            </a:r>
            <a:r>
              <a:rPr lang="uk-UA" sz="1800" b="1" dirty="0">
                <a:solidFill>
                  <a:srgbClr val="002060"/>
                </a:solidFill>
              </a:rPr>
              <a:t> і взяв участь у ліквідації апартеїду.</a:t>
            </a:r>
          </a:p>
          <a:p>
            <a:endParaRPr lang="uk-UA" dirty="0"/>
          </a:p>
        </p:txBody>
      </p:sp>
      <p:pic>
        <p:nvPicPr>
          <p:cNvPr id="3074" name="Picture 2" descr="Нельсон Мандела: життя за свободу | Українська правда">
            <a:extLst>
              <a:ext uri="{FF2B5EF4-FFF2-40B4-BE49-F238E27FC236}">
                <a16:creationId xmlns:a16="http://schemas.microsoft.com/office/drawing/2014/main" id="{86B25222-799E-F64F-BAD4-7C50F231A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34" y="694864"/>
            <a:ext cx="4787690" cy="27060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Нельсон Мандела и жизни чернокожих | Организация Объединенных Наций">
            <a:extLst>
              <a:ext uri="{FF2B5EF4-FFF2-40B4-BE49-F238E27FC236}">
                <a16:creationId xmlns:a16="http://schemas.microsoft.com/office/drawing/2014/main" id="{17C21E02-8446-674E-94D7-4834B4E11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64" y="3854902"/>
            <a:ext cx="4868254" cy="2742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210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bg1">
                <a:lumMod val="95000"/>
              </a:schemeClr>
            </a:gs>
            <a:gs pos="66000">
              <a:srgbClr val="E5F3FD"/>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F260C1F3-2970-C340-8E97-E82E887E1F30}"/>
              </a:ext>
            </a:extLst>
          </p:cNvPr>
          <p:cNvSpPr>
            <a:spLocks noGrp="1"/>
          </p:cNvSpPr>
          <p:nvPr>
            <p:ph type="body" idx="2"/>
          </p:nvPr>
        </p:nvSpPr>
        <p:spPr>
          <a:xfrm>
            <a:off x="4100236" y="129111"/>
            <a:ext cx="5043764" cy="6599777"/>
          </a:xfrm>
        </p:spPr>
        <p:txBody>
          <a:bodyPr/>
          <a:lstStyle/>
          <a:p>
            <a:r>
              <a:rPr lang="uk-UA" sz="1600" b="1" dirty="0">
                <a:solidFill>
                  <a:srgbClr val="FF0000"/>
                </a:solidFill>
                <a:latin typeface="Bookman Old Style" panose="02050604050505020204" pitchFamily="18" charset="0"/>
              </a:rPr>
              <a:t>1970 - «</a:t>
            </a:r>
            <a:r>
              <a:rPr lang="uk-UA" sz="1600" b="1" dirty="0" err="1">
                <a:solidFill>
                  <a:srgbClr val="FF0000"/>
                </a:solidFill>
                <a:latin typeface="Bookman Old Style" panose="02050604050505020204" pitchFamily="18" charset="0"/>
              </a:rPr>
              <a:t>Футурошок</a:t>
            </a:r>
            <a:r>
              <a:rPr lang="uk-UA" sz="1600" b="1" dirty="0">
                <a:solidFill>
                  <a:srgbClr val="FF0000"/>
                </a:solidFill>
                <a:latin typeface="Bookman Old Style" panose="02050604050505020204" pitchFamily="18" charset="0"/>
              </a:rPr>
              <a:t>» Е. </a:t>
            </a:r>
            <a:r>
              <a:rPr lang="uk-UA" sz="1600" b="1" dirty="0" err="1">
                <a:solidFill>
                  <a:srgbClr val="FF0000"/>
                </a:solidFill>
                <a:latin typeface="Bookman Old Style" panose="02050604050505020204" pitchFamily="18" charset="0"/>
              </a:rPr>
              <a:t>Тоффлер</a:t>
            </a:r>
            <a:r>
              <a:rPr lang="uk-UA" sz="1600" b="1" dirty="0">
                <a:solidFill>
                  <a:srgbClr val="FF0000"/>
                </a:solidFill>
                <a:latin typeface="Bookman Old Style" panose="02050604050505020204" pitchFamily="18" charset="0"/>
              </a:rPr>
              <a:t>  - </a:t>
            </a:r>
            <a:r>
              <a:rPr lang="uk-UA" sz="1600" b="1" dirty="0">
                <a:solidFill>
                  <a:srgbClr val="002060"/>
                </a:solidFill>
                <a:latin typeface="Bookman Old Style" panose="02050604050505020204" pitchFamily="18" charset="0"/>
              </a:rPr>
              <a:t>все більше незатишно почуває себе людина в цьому "божевільному, божевільному світі". Усе частіше виявляється вона в стані шоку. Але ж все це, доводить автор, тільки початок.</a:t>
            </a:r>
          </a:p>
          <a:p>
            <a:r>
              <a:rPr lang="uk-UA" sz="1600" b="1" dirty="0">
                <a:solidFill>
                  <a:srgbClr val="002060"/>
                </a:solidFill>
                <a:latin typeface="Bookman Old Style" panose="02050604050505020204" pitchFamily="18" charset="0"/>
              </a:rPr>
              <a:t>Тому що </a:t>
            </a:r>
            <a:r>
              <a:rPr lang="uk-UA" sz="1600" b="1" dirty="0">
                <a:solidFill>
                  <a:srgbClr val="FF0000"/>
                </a:solidFill>
                <a:latin typeface="Bookman Old Style" panose="02050604050505020204" pitchFamily="18" charset="0"/>
              </a:rPr>
              <a:t>це - не просто шок, а </a:t>
            </a:r>
            <a:r>
              <a:rPr lang="uk-UA" sz="1600" b="1" dirty="0" err="1">
                <a:solidFill>
                  <a:srgbClr val="FF0000"/>
                </a:solidFill>
                <a:latin typeface="Bookman Old Style" panose="02050604050505020204" pitchFamily="18" charset="0"/>
              </a:rPr>
              <a:t>футурошок</a:t>
            </a:r>
            <a:r>
              <a:rPr lang="uk-UA" sz="1600" b="1" dirty="0">
                <a:solidFill>
                  <a:srgbClr val="FF0000"/>
                </a:solidFill>
                <a:latin typeface="Bookman Old Style" panose="02050604050505020204" pitchFamily="18" charset="0"/>
              </a:rPr>
              <a:t>, шок від зіткнення з майбутнім.</a:t>
            </a:r>
          </a:p>
          <a:p>
            <a:endParaRPr lang="uk-UA" sz="1600" b="1" dirty="0">
              <a:solidFill>
                <a:srgbClr val="002060"/>
              </a:solidFill>
              <a:latin typeface="Bookman Old Style" panose="02050604050505020204" pitchFamily="18" charset="0"/>
            </a:endParaRPr>
          </a:p>
          <a:p>
            <a:r>
              <a:rPr lang="uk-UA" sz="1600" b="1" dirty="0" err="1">
                <a:solidFill>
                  <a:srgbClr val="002060"/>
                </a:solidFill>
                <a:latin typeface="Bookman Old Style" panose="02050604050505020204" pitchFamily="18" charset="0"/>
              </a:rPr>
              <a:t>Тоффлер</a:t>
            </a:r>
            <a:r>
              <a:rPr lang="uk-UA" sz="1600" b="1" dirty="0">
                <a:solidFill>
                  <a:srgbClr val="002060"/>
                </a:solidFill>
                <a:latin typeface="Bookman Old Style" panose="02050604050505020204" pitchFamily="18" charset="0"/>
              </a:rPr>
              <a:t> пропонує </a:t>
            </a:r>
            <a:r>
              <a:rPr lang="uk-UA" sz="1600" b="1" dirty="0">
                <a:solidFill>
                  <a:srgbClr val="FF0000"/>
                </a:solidFill>
                <a:latin typeface="Bookman Old Style" panose="02050604050505020204" pitchFamily="18" charset="0"/>
              </a:rPr>
              <a:t>рецепти</a:t>
            </a:r>
            <a:r>
              <a:rPr lang="uk-UA" sz="1600" b="1" dirty="0">
                <a:solidFill>
                  <a:srgbClr val="002060"/>
                </a:solidFill>
                <a:latin typeface="Bookman Old Style" panose="02050604050505020204" pitchFamily="18" charset="0"/>
              </a:rPr>
              <a:t>: по-перше, </a:t>
            </a:r>
            <a:r>
              <a:rPr lang="uk-UA" sz="1600" b="1" i="1" dirty="0">
                <a:solidFill>
                  <a:srgbClr val="002060"/>
                </a:solidFill>
                <a:latin typeface="Bookman Old Style" panose="02050604050505020204" pitchFamily="18" charset="0"/>
              </a:rPr>
              <a:t>терміново розвивати "дослідження майбутнього", </a:t>
            </a:r>
            <a:r>
              <a:rPr lang="uk-UA" sz="1600" b="1" dirty="0">
                <a:solidFill>
                  <a:srgbClr val="002060"/>
                </a:solidFill>
                <a:latin typeface="Bookman Old Style" panose="02050604050505020204" pitchFamily="18" charset="0"/>
              </a:rPr>
              <a:t>інтегрувати прогнозування - цілепокладання - планування - програмування - проектування - управління в єдину систему; по-друге</a:t>
            </a:r>
            <a:r>
              <a:rPr lang="uk-UA" sz="1600" b="1" i="1" dirty="0">
                <a:solidFill>
                  <a:srgbClr val="002060"/>
                </a:solidFill>
                <a:latin typeface="Bookman Old Style" panose="02050604050505020204" pitchFamily="18" charset="0"/>
              </a:rPr>
              <a:t>, почати "навчання майбутнього" </a:t>
            </a:r>
            <a:r>
              <a:rPr lang="uk-UA" sz="1600" b="1" dirty="0">
                <a:solidFill>
                  <a:srgbClr val="002060"/>
                </a:solidFill>
                <a:latin typeface="Bookman Old Style" panose="02050604050505020204" pitchFamily="18" charset="0"/>
              </a:rPr>
              <a:t>в школах, університетах, по каналах масової інформації, знайомлячи людей, особливо молодь, з соціальними наслідками науково-технічної революції, полегшуючи їх "пристосування" до майбутнього; по-третє, </a:t>
            </a:r>
            <a:r>
              <a:rPr lang="uk-UA" sz="1600" b="1" i="1" dirty="0">
                <a:solidFill>
                  <a:srgbClr val="002060"/>
                </a:solidFill>
                <a:latin typeface="Bookman Old Style" panose="02050604050505020204" pitchFamily="18" charset="0"/>
              </a:rPr>
              <a:t>розширювати практику соціальних експериментів, штучно створюючи "плацдарм для наступу на майбутнє".</a:t>
            </a:r>
          </a:p>
          <a:p>
            <a:endParaRPr lang="uk-UA" dirty="0">
              <a:latin typeface="Bookman Old Style" panose="02050604050505020204" pitchFamily="18" charset="0"/>
            </a:endParaRPr>
          </a:p>
        </p:txBody>
      </p:sp>
      <p:sp>
        <p:nvSpPr>
          <p:cNvPr id="6" name="Заголовок 1">
            <a:extLst>
              <a:ext uri="{FF2B5EF4-FFF2-40B4-BE49-F238E27FC236}">
                <a16:creationId xmlns:a16="http://schemas.microsoft.com/office/drawing/2014/main" id="{DC1E1B7C-C0DA-2344-8CFC-45EA8A2AA8AF}"/>
              </a:ext>
            </a:extLst>
          </p:cNvPr>
          <p:cNvSpPr txBox="1">
            <a:spLocks/>
          </p:cNvSpPr>
          <p:nvPr/>
        </p:nvSpPr>
        <p:spPr>
          <a:xfrm>
            <a:off x="698987" y="3817606"/>
            <a:ext cx="2490839" cy="517784"/>
          </a:xfrm>
          <a:prstGeom prst="rect">
            <a:avLst/>
          </a:prstGeom>
        </p:spPr>
        <p:txBody>
          <a:bodyPr vert="horz" anchor="b">
            <a:normAutofit fontScale="92500" lnSpcReduction="20000"/>
          </a:bodyPr>
          <a:lstStyle>
            <a:lvl1pPr algn="l" rtl="0" eaLnBrk="1" latinLnBrk="0" hangingPunct="1">
              <a:spcBef>
                <a:spcPct val="0"/>
              </a:spcBef>
              <a:buNone/>
              <a:defRPr kumimoji="0" sz="1800" b="1" kern="1200">
                <a:solidFill>
                  <a:schemeClr val="tx2"/>
                </a:solidFill>
                <a:latin typeface="+mj-lt"/>
                <a:ea typeface="+mj-ea"/>
                <a:cs typeface="+mj-cs"/>
              </a:defRPr>
            </a:lvl1pPr>
          </a:lstStyle>
          <a:p>
            <a:r>
              <a:rPr lang="ru-UA" dirty="0">
                <a:solidFill>
                  <a:srgbClr val="FF0000"/>
                </a:solidFill>
                <a:latin typeface="Bookman Old Style" panose="02050604050505020204" pitchFamily="18" charset="0"/>
              </a:rPr>
              <a:t>Елвін Тоффлер</a:t>
            </a:r>
          </a:p>
          <a:p>
            <a:r>
              <a:rPr lang="ru-UA" dirty="0">
                <a:solidFill>
                  <a:srgbClr val="FF0000"/>
                </a:solidFill>
                <a:latin typeface="Bookman Old Style" panose="02050604050505020204" pitchFamily="18" charset="0"/>
              </a:rPr>
              <a:t> (1928 – 2016)</a:t>
            </a:r>
          </a:p>
        </p:txBody>
      </p:sp>
      <p:pic>
        <p:nvPicPr>
          <p:cNvPr id="11270" name="Picture 6" descr="NOMOBILE.RU - Максим Макаренков о футурошоке: возможных негативных  последствиях от технологий будущего">
            <a:extLst>
              <a:ext uri="{FF2B5EF4-FFF2-40B4-BE49-F238E27FC236}">
                <a16:creationId xmlns:a16="http://schemas.microsoft.com/office/drawing/2014/main" id="{0671C894-68C3-5D4E-A1E7-09E68F857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71" y="4437112"/>
            <a:ext cx="3874410" cy="218790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1272" name="Picture 8" descr="Шок будущего">
            <a:extLst>
              <a:ext uri="{FF2B5EF4-FFF2-40B4-BE49-F238E27FC236}">
                <a16:creationId xmlns:a16="http://schemas.microsoft.com/office/drawing/2014/main" id="{69AB08EA-6A2E-A947-933E-D5385C6E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5238"/>
            <a:ext cx="2794290" cy="35342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3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rgbClr val="E5F3FD"/>
            </a:gs>
            <a:gs pos="78000">
              <a:srgbClr val="E5F7FD"/>
            </a:gs>
          </a:gsLst>
          <a:lin ang="162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2E59DD-5A58-A349-A52C-CB64EF63A8DB}"/>
              </a:ext>
            </a:extLst>
          </p:cNvPr>
          <p:cNvSpPr>
            <a:spLocks noGrp="1"/>
          </p:cNvSpPr>
          <p:nvPr>
            <p:ph type="title"/>
          </p:nvPr>
        </p:nvSpPr>
        <p:spPr>
          <a:xfrm>
            <a:off x="5432362" y="680334"/>
            <a:ext cx="3383280" cy="877824"/>
          </a:xfrm>
        </p:spPr>
        <p:txBody>
          <a:bodyPr>
            <a:noAutofit/>
          </a:bodyPr>
          <a:lstStyle/>
          <a:p>
            <a:r>
              <a:rPr lang="en-US" dirty="0">
                <a:solidFill>
                  <a:srgbClr val="FF0000"/>
                </a:solidFill>
                <a:latin typeface="Bookman Old Style" panose="02050604050505020204" pitchFamily="18" charset="0"/>
              </a:rPr>
              <a:t>THINK TANKS </a:t>
            </a:r>
            <a:r>
              <a:rPr lang="uk-UA" dirty="0">
                <a:solidFill>
                  <a:srgbClr val="FF0000"/>
                </a:solidFill>
                <a:latin typeface="Bookman Old Style" panose="02050604050505020204" pitchFamily="18" charset="0"/>
              </a:rPr>
              <a:t>- ФАБРИКИ ДУМКИ та їх роль в прогнозуванні майбутнього</a:t>
            </a:r>
            <a:endParaRPr lang="ru-UA" dirty="0">
              <a:solidFill>
                <a:srgbClr val="FF0000"/>
              </a:solidFill>
              <a:latin typeface="Bookman Old Style" panose="02050604050505020204" pitchFamily="18" charset="0"/>
            </a:endParaRPr>
          </a:p>
        </p:txBody>
      </p:sp>
      <p:sp>
        <p:nvSpPr>
          <p:cNvPr id="3" name="Текст 2">
            <a:extLst>
              <a:ext uri="{FF2B5EF4-FFF2-40B4-BE49-F238E27FC236}">
                <a16:creationId xmlns:a16="http://schemas.microsoft.com/office/drawing/2014/main" id="{65862B38-40CD-8C42-9278-8FAB5DE38BA2}"/>
              </a:ext>
            </a:extLst>
          </p:cNvPr>
          <p:cNvSpPr>
            <a:spLocks noGrp="1"/>
          </p:cNvSpPr>
          <p:nvPr>
            <p:ph type="body" idx="2"/>
          </p:nvPr>
        </p:nvSpPr>
        <p:spPr>
          <a:xfrm>
            <a:off x="5353495" y="2010727"/>
            <a:ext cx="3655979" cy="4617720"/>
          </a:xfrm>
        </p:spPr>
        <p:txBody>
          <a:bodyPr>
            <a:normAutofit lnSpcReduction="10000"/>
          </a:bodyPr>
          <a:lstStyle/>
          <a:p>
            <a:pPr marL="294894" indent="-285750">
              <a:buFontTx/>
              <a:buChar char="-"/>
            </a:pPr>
            <a:r>
              <a:rPr lang="uk-UA" b="1" dirty="0">
                <a:solidFill>
                  <a:srgbClr val="002060"/>
                </a:solidFill>
              </a:rPr>
              <a:t>Створені наприкінці 40-х ХХ ст., коли американці намагалися провести тотальну реорганізацію своєї економіки; основний замовник – ВПС США</a:t>
            </a:r>
          </a:p>
          <a:p>
            <a:pPr marL="294894" indent="-285750">
              <a:buFontTx/>
              <a:buChar char="-"/>
            </a:pPr>
            <a:r>
              <a:rPr lang="uk-UA" b="1" dirty="0">
                <a:solidFill>
                  <a:srgbClr val="FF0000"/>
                </a:solidFill>
              </a:rPr>
              <a:t>ФД – новий тип науково-дослідницької організації, новий напрямок консалтингу - «консультування за контрактом»</a:t>
            </a:r>
          </a:p>
          <a:p>
            <a:pPr marL="294894" indent="-285750">
              <a:buFontTx/>
              <a:buChar char="-"/>
            </a:pPr>
            <a:r>
              <a:rPr lang="uk-UA" b="1" dirty="0">
                <a:solidFill>
                  <a:srgbClr val="002060"/>
                </a:solidFill>
              </a:rPr>
              <a:t>На сьогодні у світі близько 7000, в США – 1835, в Західній Європі – 1150, Китай – 550, Росія – 123</a:t>
            </a:r>
          </a:p>
          <a:p>
            <a:pPr marL="294894" indent="-285750">
              <a:buFontTx/>
              <a:buChar char="-"/>
            </a:pPr>
            <a:r>
              <a:rPr lang="uk-UA" b="1" dirty="0">
                <a:solidFill>
                  <a:srgbClr val="FF0000"/>
                </a:solidFill>
              </a:rPr>
              <a:t>топ3 – </a:t>
            </a:r>
            <a:r>
              <a:rPr lang="uk-UA" b="1" dirty="0" err="1">
                <a:solidFill>
                  <a:srgbClr val="FF0000"/>
                </a:solidFill>
              </a:rPr>
              <a:t>Брукінгський</a:t>
            </a:r>
            <a:r>
              <a:rPr lang="uk-UA" b="1" dirty="0">
                <a:solidFill>
                  <a:srgbClr val="FF0000"/>
                </a:solidFill>
              </a:rPr>
              <a:t> інститут, Французький інститут міжнародних відносин і Фонд Карнегі в США</a:t>
            </a:r>
          </a:p>
          <a:p>
            <a:pPr marL="294894" indent="-285750">
              <a:buFontTx/>
              <a:buChar char="-"/>
            </a:pPr>
            <a:r>
              <a:rPr lang="uk-UA" b="1" dirty="0">
                <a:solidFill>
                  <a:srgbClr val="002060"/>
                </a:solidFill>
              </a:rPr>
              <a:t>ФД – «еталон здорового глузду в епоху повсюдної політичної істерії»</a:t>
            </a:r>
          </a:p>
          <a:p>
            <a:pPr marL="294894" indent="-285750">
              <a:buFontTx/>
              <a:buChar char="-"/>
            </a:pPr>
            <a:r>
              <a:rPr lang="uk-UA" b="1" dirty="0">
                <a:solidFill>
                  <a:srgbClr val="002060"/>
                </a:solidFill>
              </a:rPr>
              <a:t>Стандарт аналітичної чистоти, тільки об'єктивність</a:t>
            </a:r>
          </a:p>
          <a:p>
            <a:pPr marL="294894" indent="-285750">
              <a:buFontTx/>
              <a:buChar char="-"/>
            </a:pPr>
            <a:endParaRPr lang="uk-UA" dirty="0"/>
          </a:p>
          <a:p>
            <a:pPr marL="294894" indent="-285750">
              <a:buFontTx/>
              <a:buChar char="-"/>
            </a:pPr>
            <a:endParaRPr lang="uk-UA" dirty="0"/>
          </a:p>
        </p:txBody>
      </p:sp>
      <p:pic>
        <p:nvPicPr>
          <p:cNvPr id="1026" name="Picture 2" descr="Что такое “фабрики мысли” и как они работают">
            <a:extLst>
              <a:ext uri="{FF2B5EF4-FFF2-40B4-BE49-F238E27FC236}">
                <a16:creationId xmlns:a16="http://schemas.microsoft.com/office/drawing/2014/main" id="{9B1DD2D2-37E6-C24F-9038-D5D5518B52D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7254" y="426551"/>
            <a:ext cx="4752529" cy="31683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Фабрика думки &quot;Донбас&quot; | Kyiv">
            <a:extLst>
              <a:ext uri="{FF2B5EF4-FFF2-40B4-BE49-F238E27FC236}">
                <a16:creationId xmlns:a16="http://schemas.microsoft.com/office/drawing/2014/main" id="{E8E8F45F-0EC2-C04A-8752-827307E70F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75" y="3861048"/>
            <a:ext cx="5272424" cy="1943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83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Центр стратегических и международных исследований — Википедия">
            <a:extLst>
              <a:ext uri="{FF2B5EF4-FFF2-40B4-BE49-F238E27FC236}">
                <a16:creationId xmlns:a16="http://schemas.microsoft.com/office/drawing/2014/main" id="{58AF13C4-0D81-C145-8D61-205C0DDDD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737" y="0"/>
            <a:ext cx="4383079" cy="47972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Деградация русофобской пропаганды на примере Центра стратегических и международных  исследований | RussiaPost.su">
            <a:extLst>
              <a:ext uri="{FF2B5EF4-FFF2-40B4-BE49-F238E27FC236}">
                <a16:creationId xmlns:a16="http://schemas.microsoft.com/office/drawing/2014/main" id="{BCF73AD2-B86F-7543-B5BF-818938963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761" y="56030"/>
            <a:ext cx="2951969" cy="15727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Брукингский институт — Википедия">
            <a:extLst>
              <a:ext uri="{FF2B5EF4-FFF2-40B4-BE49-F238E27FC236}">
                <a16:creationId xmlns:a16="http://schemas.microsoft.com/office/drawing/2014/main" id="{3AC955BB-5767-A54F-931D-C84EF1258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856" y="50288"/>
            <a:ext cx="4295069" cy="42083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Легальная марихуана в Брукингском институте » Голос Севастополя - новости  Новороссии, ситуация на Украине сегодня">
            <a:extLst>
              <a:ext uri="{FF2B5EF4-FFF2-40B4-BE49-F238E27FC236}">
                <a16:creationId xmlns:a16="http://schemas.microsoft.com/office/drawing/2014/main" id="{EB15E91A-F8C3-6E45-B982-A07A1FF70C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441"/>
          <a:stretch/>
        </p:blipFill>
        <p:spPr bwMode="auto">
          <a:xfrm>
            <a:off x="4260770" y="26954"/>
            <a:ext cx="1922534" cy="13537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Байден: «Мой доктор сказал, что у меня нет ни альцгеймера, ни деменции, ни  альцгеймера» (The Babylon Bee, США) | Политика | ИноСМИ - Все, что достойно  перевода">
            <a:extLst>
              <a:ext uri="{FF2B5EF4-FFF2-40B4-BE49-F238E27FC236}">
                <a16:creationId xmlns:a16="http://schemas.microsoft.com/office/drawing/2014/main" id="{3B2E25C5-76AE-A945-AC4D-6F621C5787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3404" y="4352774"/>
            <a:ext cx="4154922" cy="254467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Гудзоновский институт - Hudson Institute - qaz.wiki">
            <a:extLst>
              <a:ext uri="{FF2B5EF4-FFF2-40B4-BE49-F238E27FC236}">
                <a16:creationId xmlns:a16="http://schemas.microsoft.com/office/drawing/2014/main" id="{1B592C4D-61AF-EB4B-9C34-9F7949C500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708" y="3542457"/>
            <a:ext cx="3497292" cy="3281299"/>
          </a:xfrm>
          <a:prstGeom prst="rect">
            <a:avLst/>
          </a:prstGeom>
          <a:noFill/>
          <a:extLst>
            <a:ext uri="{909E8E84-426E-40DD-AFC4-6F175D3DCCD1}">
              <a14:hiddenFill xmlns:a14="http://schemas.microsoft.com/office/drawing/2010/main">
                <a:solidFill>
                  <a:srgbClr val="FFFFFF"/>
                </a:solidFill>
              </a14:hiddenFill>
            </a:ext>
          </a:extLst>
        </p:spPr>
      </p:pic>
      <p:sp>
        <p:nvSpPr>
          <p:cNvPr id="11" name="Заголовок 1">
            <a:extLst>
              <a:ext uri="{FF2B5EF4-FFF2-40B4-BE49-F238E27FC236}">
                <a16:creationId xmlns:a16="http://schemas.microsoft.com/office/drawing/2014/main" id="{05CE2561-24BE-AE4E-ADD7-4A3B4A71B00A}"/>
              </a:ext>
            </a:extLst>
          </p:cNvPr>
          <p:cNvSpPr>
            <a:spLocks noGrp="1"/>
          </p:cNvSpPr>
          <p:nvPr>
            <p:ph type="title"/>
          </p:nvPr>
        </p:nvSpPr>
        <p:spPr>
          <a:xfrm>
            <a:off x="0" y="5310174"/>
            <a:ext cx="2363404" cy="967655"/>
          </a:xfrm>
        </p:spPr>
        <p:txBody>
          <a:bodyPr>
            <a:noAutofit/>
          </a:bodyPr>
          <a:lstStyle/>
          <a:p>
            <a:pPr algn="ctr"/>
            <a:r>
              <a:rPr lang="uk-UA" sz="2000" dirty="0">
                <a:solidFill>
                  <a:srgbClr val="FF0000"/>
                </a:solidFill>
              </a:rPr>
              <a:t>Провідні американські мозкові центри</a:t>
            </a:r>
          </a:p>
        </p:txBody>
      </p:sp>
    </p:spTree>
    <p:extLst>
      <p:ext uri="{BB962C8B-B14F-4D97-AF65-F5344CB8AC3E}">
        <p14:creationId xmlns:p14="http://schemas.microsoft.com/office/powerpoint/2010/main" val="18494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173FA-FE62-9044-95AD-646D590CAF31}"/>
              </a:ext>
            </a:extLst>
          </p:cNvPr>
          <p:cNvSpPr>
            <a:spLocks noGrp="1"/>
          </p:cNvSpPr>
          <p:nvPr>
            <p:ph type="title"/>
          </p:nvPr>
        </p:nvSpPr>
        <p:spPr>
          <a:xfrm>
            <a:off x="2339752" y="4913525"/>
            <a:ext cx="4170469" cy="734579"/>
          </a:xfrm>
        </p:spPr>
        <p:txBody>
          <a:bodyPr>
            <a:normAutofit/>
          </a:bodyPr>
          <a:lstStyle/>
          <a:p>
            <a:pPr algn="ctr"/>
            <a:r>
              <a:rPr lang="uk-UA" dirty="0">
                <a:solidFill>
                  <a:srgbClr val="FF0000"/>
                </a:solidFill>
              </a:rPr>
              <a:t>Ендрю Карнегі – один із засновників промисловості США</a:t>
            </a:r>
          </a:p>
        </p:txBody>
      </p:sp>
      <p:sp>
        <p:nvSpPr>
          <p:cNvPr id="3" name="Текст 2">
            <a:extLst>
              <a:ext uri="{FF2B5EF4-FFF2-40B4-BE49-F238E27FC236}">
                <a16:creationId xmlns:a16="http://schemas.microsoft.com/office/drawing/2014/main" id="{C3D63DC9-0C2C-B84F-BCBA-936A56B96C10}"/>
              </a:ext>
            </a:extLst>
          </p:cNvPr>
          <p:cNvSpPr>
            <a:spLocks noGrp="1"/>
          </p:cNvSpPr>
          <p:nvPr>
            <p:ph type="body" idx="2"/>
          </p:nvPr>
        </p:nvSpPr>
        <p:spPr>
          <a:xfrm>
            <a:off x="107504" y="5648105"/>
            <a:ext cx="8917304" cy="1152129"/>
          </a:xfrm>
        </p:spPr>
        <p:txBody>
          <a:bodyPr>
            <a:normAutofit/>
          </a:bodyPr>
          <a:lstStyle/>
          <a:p>
            <a:pPr algn="ctr"/>
            <a:r>
              <a:rPr lang="ru-RU" sz="1600" b="1" dirty="0">
                <a:solidFill>
                  <a:srgbClr val="002060"/>
                </a:solidFill>
              </a:rPr>
              <a:t>Перший </a:t>
            </a:r>
            <a:r>
              <a:rPr lang="ru-RU" sz="1600" b="1" dirty="0" err="1">
                <a:solidFill>
                  <a:srgbClr val="002060"/>
                </a:solidFill>
              </a:rPr>
              <a:t>американський</a:t>
            </a:r>
            <a:r>
              <a:rPr lang="ru-RU" sz="1600" b="1" dirty="0">
                <a:solidFill>
                  <a:srgbClr val="002060"/>
                </a:solidFill>
              </a:rPr>
              <a:t> </a:t>
            </a:r>
            <a:r>
              <a:rPr lang="ru-RU" sz="1600" b="1" dirty="0" err="1">
                <a:solidFill>
                  <a:srgbClr val="002060"/>
                </a:solidFill>
              </a:rPr>
              <a:t>мозковий</a:t>
            </a:r>
            <a:r>
              <a:rPr lang="ru-RU" sz="1600" b="1" dirty="0">
                <a:solidFill>
                  <a:srgbClr val="002060"/>
                </a:solidFill>
              </a:rPr>
              <a:t> центр — </a:t>
            </a:r>
            <a:r>
              <a:rPr lang="ru-RU" sz="1600" b="1" dirty="0">
                <a:solidFill>
                  <a:srgbClr val="FF0000"/>
                </a:solidFill>
              </a:rPr>
              <a:t>Фонд </a:t>
            </a:r>
            <a:r>
              <a:rPr lang="ru-RU" sz="1600" b="1" dirty="0" err="1">
                <a:solidFill>
                  <a:srgbClr val="FF0000"/>
                </a:solidFill>
              </a:rPr>
              <a:t>Карнегі</a:t>
            </a:r>
            <a:r>
              <a:rPr lang="ru-RU" sz="1600" b="1" dirty="0">
                <a:solidFill>
                  <a:srgbClr val="FF0000"/>
                </a:solidFill>
              </a:rPr>
              <a:t> за </a:t>
            </a:r>
            <a:r>
              <a:rPr lang="ru-RU" sz="1600" b="1" dirty="0" err="1">
                <a:solidFill>
                  <a:srgbClr val="FF0000"/>
                </a:solidFill>
              </a:rPr>
              <a:t>міжнародний</a:t>
            </a:r>
            <a:r>
              <a:rPr lang="ru-RU" sz="1600" b="1" dirty="0">
                <a:solidFill>
                  <a:srgbClr val="FF0000"/>
                </a:solidFill>
              </a:rPr>
              <a:t> мир </a:t>
            </a:r>
            <a:r>
              <a:rPr lang="ru-RU" sz="1600" b="1" dirty="0">
                <a:solidFill>
                  <a:srgbClr val="002060"/>
                </a:solidFill>
              </a:rPr>
              <a:t>(</a:t>
            </a:r>
            <a:r>
              <a:rPr lang="en" sz="1600" b="1" dirty="0">
                <a:solidFill>
                  <a:srgbClr val="002060"/>
                </a:solidFill>
              </a:rPr>
              <a:t>Carnegie Endowment for International Peace)</a:t>
            </a:r>
            <a:r>
              <a:rPr lang="uk-UA" sz="1600" b="1" dirty="0">
                <a:solidFill>
                  <a:srgbClr val="002060"/>
                </a:solidFill>
              </a:rPr>
              <a:t> – старіший експертно-аналітичний центр. Виник в 11.05. 1910 р., коли Карнегі виписав чек на 1,5 млн </a:t>
            </a:r>
            <a:r>
              <a:rPr lang="uk-UA" sz="1600" b="1" dirty="0" err="1">
                <a:solidFill>
                  <a:srgbClr val="002060"/>
                </a:solidFill>
              </a:rPr>
              <a:t>дол</a:t>
            </a:r>
            <a:r>
              <a:rPr lang="uk-UA" sz="1600" b="1" dirty="0">
                <a:solidFill>
                  <a:srgbClr val="002060"/>
                </a:solidFill>
              </a:rPr>
              <a:t> на будівництво Палацу миру</a:t>
            </a:r>
          </a:p>
        </p:txBody>
      </p:sp>
      <p:pic>
        <p:nvPicPr>
          <p:cNvPr id="3074" name="Picture 2">
            <a:extLst>
              <a:ext uri="{FF2B5EF4-FFF2-40B4-BE49-F238E27FC236}">
                <a16:creationId xmlns:a16="http://schemas.microsoft.com/office/drawing/2014/main" id="{3A086A08-FAE2-5F42-9AF9-FBA604BC8BD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57766"/>
            <a:ext cx="8640960" cy="485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252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0BFAC3E7-0D51-9A4E-BEF6-55338DC057A2}"/>
              </a:ext>
            </a:extLst>
          </p:cNvPr>
          <p:cNvSpPr>
            <a:spLocks noGrp="1"/>
          </p:cNvSpPr>
          <p:nvPr>
            <p:ph type="body" idx="2"/>
          </p:nvPr>
        </p:nvSpPr>
        <p:spPr>
          <a:xfrm>
            <a:off x="4996003" y="188640"/>
            <a:ext cx="4140428" cy="6624736"/>
          </a:xfrm>
        </p:spPr>
        <p:txBody>
          <a:bodyPr>
            <a:noAutofit/>
          </a:bodyPr>
          <a:lstStyle/>
          <a:p>
            <a:r>
              <a:rPr lang="uk-UA" sz="1600" b="1" dirty="0">
                <a:solidFill>
                  <a:srgbClr val="002060"/>
                </a:solidFill>
              </a:rPr>
              <a:t>ФД спрямовують свою діяльність </a:t>
            </a:r>
            <a:r>
              <a:rPr lang="uk-UA" sz="1600" b="1" dirty="0">
                <a:solidFill>
                  <a:srgbClr val="FF0000"/>
                </a:solidFill>
              </a:rPr>
              <a:t>не на виробництво нового знання </a:t>
            </a:r>
            <a:r>
              <a:rPr lang="uk-UA" sz="1600" b="1" dirty="0">
                <a:solidFill>
                  <a:srgbClr val="002060"/>
                </a:solidFill>
              </a:rPr>
              <a:t>або винахід якогось нового матеріального продукту, а </a:t>
            </a:r>
            <a:r>
              <a:rPr lang="uk-UA" sz="1600" b="1" dirty="0">
                <a:solidFill>
                  <a:srgbClr val="FF0000"/>
                </a:solidFill>
              </a:rPr>
              <a:t>на сприяння тим, хто приймає рішення у застосуванні вже наявного знання. </a:t>
            </a:r>
            <a:r>
              <a:rPr lang="uk-UA" sz="1600" b="1" dirty="0">
                <a:solidFill>
                  <a:srgbClr val="002060"/>
                </a:solidFill>
              </a:rPr>
              <a:t>Тому не всі дослідницькі або наукові центри є ФД!!!</a:t>
            </a:r>
          </a:p>
          <a:p>
            <a:r>
              <a:rPr lang="uk-UA" sz="1600" b="1" dirty="0">
                <a:solidFill>
                  <a:srgbClr val="FF0000"/>
                </a:solidFill>
              </a:rPr>
              <a:t>ФД незалежні організації</a:t>
            </a:r>
            <a:r>
              <a:rPr lang="uk-UA" sz="1600" b="1" dirty="0">
                <a:solidFill>
                  <a:srgbClr val="002060"/>
                </a:solidFill>
              </a:rPr>
              <a:t>, працюють на контрактах, укладають договори з потужними державними або корпоративними замовниками на платній основі</a:t>
            </a:r>
          </a:p>
          <a:p>
            <a:r>
              <a:rPr lang="uk-UA" sz="1600" b="1" dirty="0">
                <a:solidFill>
                  <a:srgbClr val="FF0000"/>
                </a:solidFill>
              </a:rPr>
              <a:t>ФД – соціальна організація знання і одночасне впровадження знання в соціальну організацію, тобто соціалізація знання + планування отримання нового знання</a:t>
            </a:r>
          </a:p>
          <a:p>
            <a:r>
              <a:rPr lang="uk-UA" sz="1600" b="1" dirty="0">
                <a:solidFill>
                  <a:srgbClr val="002060"/>
                </a:solidFill>
              </a:rPr>
              <a:t> ФД – міст між знанням і владою, між урядовими структурами та академічними центрами</a:t>
            </a:r>
          </a:p>
          <a:p>
            <a:r>
              <a:rPr lang="uk-UA" sz="1600" b="1" dirty="0">
                <a:solidFill>
                  <a:srgbClr val="FF0000"/>
                </a:solidFill>
              </a:rPr>
              <a:t>Продукт ФД </a:t>
            </a:r>
            <a:r>
              <a:rPr lang="uk-UA" sz="1600" b="1" dirty="0">
                <a:solidFill>
                  <a:srgbClr val="002060"/>
                </a:solidFill>
              </a:rPr>
              <a:t>– нові варіанти політичного курсу, оцінки, теорії, пропозиції, попередження, прогнози, аналіз тощо</a:t>
            </a:r>
          </a:p>
        </p:txBody>
      </p:sp>
      <p:pic>
        <p:nvPicPr>
          <p:cNvPr id="2050" name="Picture 2" descr="Фабрики мысли» планетарного масштаба СОНАР-2050">
            <a:extLst>
              <a:ext uri="{FF2B5EF4-FFF2-40B4-BE49-F238E27FC236}">
                <a16:creationId xmlns:a16="http://schemas.microsoft.com/office/drawing/2014/main" id="{589B2E60-69F3-414C-8A32-EA4940F84E2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975905"/>
            <a:ext cx="4996002" cy="245865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0F9EFEC6-4C84-2847-B1E9-522580B45E3C}"/>
              </a:ext>
            </a:extLst>
          </p:cNvPr>
          <p:cNvSpPr>
            <a:spLocks noGrp="1"/>
          </p:cNvSpPr>
          <p:nvPr>
            <p:ph type="title"/>
          </p:nvPr>
        </p:nvSpPr>
        <p:spPr>
          <a:xfrm>
            <a:off x="539552" y="3789040"/>
            <a:ext cx="3383280" cy="877824"/>
          </a:xfrm>
        </p:spPr>
        <p:txBody>
          <a:bodyPr>
            <a:normAutofit fontScale="90000"/>
          </a:bodyPr>
          <a:lstStyle/>
          <a:p>
            <a:pPr algn="ctr"/>
            <a:r>
              <a:rPr lang="uk-UA" dirty="0">
                <a:solidFill>
                  <a:srgbClr val="FF0000"/>
                </a:solidFill>
              </a:rPr>
              <a:t>Китайський інститут сучасних міжнародних досліджень – провідна ФД Китаю</a:t>
            </a:r>
          </a:p>
        </p:txBody>
      </p:sp>
    </p:spTree>
    <p:extLst>
      <p:ext uri="{BB962C8B-B14F-4D97-AF65-F5344CB8AC3E}">
        <p14:creationId xmlns:p14="http://schemas.microsoft.com/office/powerpoint/2010/main" val="1090790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136359-9AE8-3247-BC50-04DCAD2DB18A}"/>
              </a:ext>
            </a:extLst>
          </p:cNvPr>
          <p:cNvSpPr>
            <a:spLocks noGrp="1"/>
          </p:cNvSpPr>
          <p:nvPr>
            <p:ph type="title"/>
          </p:nvPr>
        </p:nvSpPr>
        <p:spPr>
          <a:xfrm>
            <a:off x="6231815" y="541984"/>
            <a:ext cx="2358122" cy="984334"/>
          </a:xfrm>
        </p:spPr>
        <p:txBody>
          <a:bodyPr>
            <a:noAutofit/>
          </a:bodyPr>
          <a:lstStyle/>
          <a:p>
            <a:r>
              <a:rPr lang="en-US" sz="2800" dirty="0">
                <a:solidFill>
                  <a:srgbClr val="FF0000"/>
                </a:solidFill>
              </a:rPr>
              <a:t>RAND </a:t>
            </a:r>
            <a:r>
              <a:rPr lang="uk-UA" sz="2800" dirty="0">
                <a:solidFill>
                  <a:srgbClr val="FF0000"/>
                </a:solidFill>
              </a:rPr>
              <a:t>корпорація</a:t>
            </a:r>
          </a:p>
        </p:txBody>
      </p:sp>
      <p:sp>
        <p:nvSpPr>
          <p:cNvPr id="3" name="Текст 2">
            <a:extLst>
              <a:ext uri="{FF2B5EF4-FFF2-40B4-BE49-F238E27FC236}">
                <a16:creationId xmlns:a16="http://schemas.microsoft.com/office/drawing/2014/main" id="{81A5C44B-133C-2F42-8C07-7369B3266E6D}"/>
              </a:ext>
            </a:extLst>
          </p:cNvPr>
          <p:cNvSpPr>
            <a:spLocks noGrp="1"/>
          </p:cNvSpPr>
          <p:nvPr>
            <p:ph type="body" idx="2"/>
          </p:nvPr>
        </p:nvSpPr>
        <p:spPr>
          <a:xfrm>
            <a:off x="4211960" y="2508452"/>
            <a:ext cx="4061513" cy="842209"/>
          </a:xfrm>
        </p:spPr>
        <p:txBody>
          <a:bodyPr/>
          <a:lstStyle/>
          <a:p>
            <a:r>
              <a:rPr lang="uk-UA" b="1" dirty="0">
                <a:solidFill>
                  <a:srgbClr val="002060"/>
                </a:solidFill>
              </a:rPr>
              <a:t>Створена 1948 як контракт між ВПС США та приватною авіаційною компанією Дуглас</a:t>
            </a:r>
          </a:p>
        </p:txBody>
      </p:sp>
      <p:pic>
        <p:nvPicPr>
          <p:cNvPr id="4098" name="Picture 2" descr="Почему тот, кто истерит про коррупцию, либо предатель, либо лох?: kubanezz  — LiveJournal">
            <a:extLst>
              <a:ext uri="{FF2B5EF4-FFF2-40B4-BE49-F238E27FC236}">
                <a16:creationId xmlns:a16="http://schemas.microsoft.com/office/drawing/2014/main" id="{157666CE-18D2-DC4D-ABDD-A76045D9306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10773" y="3528721"/>
            <a:ext cx="3219102" cy="32191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АМЕРИКАНСКАЯ РЭНД КОРПОРЭЙШН. КРУПНЕЙШАЯ В МИРЕ «ФАБРИКА МЫСЛИ» В ПОИСКАХ  ВНЕШНИХ ВРАГОВ">
            <a:extLst>
              <a:ext uri="{FF2B5EF4-FFF2-40B4-BE49-F238E27FC236}">
                <a16:creationId xmlns:a16="http://schemas.microsoft.com/office/drawing/2014/main" id="{41BDFF16-A646-1740-9709-D9B3B2632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584" y="3528614"/>
            <a:ext cx="4833373" cy="321910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AND (корпорация) — Википедия">
            <a:extLst>
              <a:ext uri="{FF2B5EF4-FFF2-40B4-BE49-F238E27FC236}">
                <a16:creationId xmlns:a16="http://schemas.microsoft.com/office/drawing/2014/main" id="{CD07C2FD-F59B-C74A-A15E-746764877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3494" y="286800"/>
            <a:ext cx="2043699" cy="204369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ode of Power: Rand Corporation: &quot;think tank&quot; that controls America">
            <a:extLst>
              <a:ext uri="{FF2B5EF4-FFF2-40B4-BE49-F238E27FC236}">
                <a16:creationId xmlns:a16="http://schemas.microsoft.com/office/drawing/2014/main" id="{7DA60CBA-7C20-7A46-85DB-082234DD4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53" y="908720"/>
            <a:ext cx="3792313" cy="23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379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692D6341-F5F6-6047-B9F6-69338AB75F87}"/>
              </a:ext>
            </a:extLst>
          </p:cNvPr>
          <p:cNvSpPr>
            <a:spLocks noGrp="1"/>
          </p:cNvSpPr>
          <p:nvPr>
            <p:ph type="body" idx="2"/>
          </p:nvPr>
        </p:nvSpPr>
        <p:spPr>
          <a:xfrm>
            <a:off x="5155751" y="72877"/>
            <a:ext cx="3988249" cy="6785123"/>
          </a:xfrm>
        </p:spPr>
        <p:txBody>
          <a:bodyPr>
            <a:normAutofit/>
          </a:bodyPr>
          <a:lstStyle/>
          <a:p>
            <a:r>
              <a:rPr lang="uk-UA" sz="1600" b="1" dirty="0">
                <a:solidFill>
                  <a:srgbClr val="002060"/>
                </a:solidFill>
              </a:rPr>
              <a:t>У 1957 році ВПС замовили у </a:t>
            </a:r>
            <a:r>
              <a:rPr lang="en" sz="1600" b="1" dirty="0">
                <a:solidFill>
                  <a:srgbClr val="002060"/>
                </a:solidFill>
              </a:rPr>
              <a:t>RAND</a:t>
            </a:r>
            <a:r>
              <a:rPr lang="uk-UA" sz="1600" b="1" dirty="0">
                <a:solidFill>
                  <a:srgbClr val="002060"/>
                </a:solidFill>
              </a:rPr>
              <a:t> створення супутників-шпигунів. Протягом двох років вона розробляла </a:t>
            </a:r>
            <a:r>
              <a:rPr lang="en" sz="1600" b="1" dirty="0">
                <a:solidFill>
                  <a:srgbClr val="002060"/>
                </a:solidFill>
              </a:rPr>
              <a:t>CORONA - </a:t>
            </a:r>
            <a:r>
              <a:rPr lang="uk-UA" sz="1600" b="1" dirty="0">
                <a:solidFill>
                  <a:srgbClr val="002060"/>
                </a:solidFill>
              </a:rPr>
              <a:t>приховану систему (призначену для відправки на орбіту супутників з фотоапаратами), встановлену на ракетах.  Ідея була геніальною, але дизайн був недовершеним. </a:t>
            </a:r>
          </a:p>
          <a:p>
            <a:endParaRPr lang="uk-UA" sz="1600" b="1" dirty="0">
              <a:solidFill>
                <a:srgbClr val="002060"/>
              </a:solidFill>
            </a:endParaRPr>
          </a:p>
          <a:p>
            <a:r>
              <a:rPr lang="uk-UA" sz="1600" b="1" dirty="0">
                <a:solidFill>
                  <a:srgbClr val="002060"/>
                </a:solidFill>
              </a:rPr>
              <a:t>Після 13 невдалих спроб у 1959 році остаточний варіант  супутника </a:t>
            </a:r>
            <a:r>
              <a:rPr lang="en" sz="1600" b="1" dirty="0">
                <a:solidFill>
                  <a:srgbClr val="002060"/>
                </a:solidFill>
              </a:rPr>
              <a:t>CORONA </a:t>
            </a:r>
            <a:r>
              <a:rPr lang="uk-UA" sz="1600" b="1" dirty="0">
                <a:solidFill>
                  <a:srgbClr val="002060"/>
                </a:solidFill>
              </a:rPr>
              <a:t>повернувся з вагою 161 фунт (73 кг) з  «фільмом» про СРСР.</a:t>
            </a:r>
          </a:p>
          <a:p>
            <a:endParaRPr lang="uk-UA" sz="1600" b="1" dirty="0">
              <a:solidFill>
                <a:srgbClr val="002060"/>
              </a:solidFill>
            </a:endParaRPr>
          </a:p>
          <a:p>
            <a:r>
              <a:rPr lang="uk-UA" sz="1600" b="1" dirty="0">
                <a:solidFill>
                  <a:srgbClr val="002060"/>
                </a:solidFill>
              </a:rPr>
              <a:t>В наступне десятиліття КОРОНА стала основою американської розвідки в Радянському Союзі.</a:t>
            </a:r>
          </a:p>
          <a:p>
            <a:r>
              <a:rPr lang="uk-UA" sz="1600" b="1" dirty="0">
                <a:solidFill>
                  <a:srgbClr val="002060"/>
                </a:solidFill>
              </a:rPr>
              <a:t> Дослідники спостерігали, як війська марширують на кордоні Росії з Китаєм, шпигували за містами, які ніколи не раніше не бачили. Вони навіть могли порахувати плоди в радянських садах і проаналізувати урожай!!!</a:t>
            </a:r>
          </a:p>
          <a:p>
            <a:endParaRPr lang="uk-UA" dirty="0"/>
          </a:p>
        </p:txBody>
      </p:sp>
      <p:pic>
        <p:nvPicPr>
          <p:cNvPr id="5122" name="Picture 2" descr="The Rand Corporation: The Think Tank That Controls America | Mental Floss">
            <a:extLst>
              <a:ext uri="{FF2B5EF4-FFF2-40B4-BE49-F238E27FC236}">
                <a16:creationId xmlns:a16="http://schemas.microsoft.com/office/drawing/2014/main" id="{66EB9507-C461-9B42-9FE6-474049D72D3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31708" y="72877"/>
            <a:ext cx="4594929" cy="3091133"/>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5E5489C7-D4C8-B946-A2BA-7BF94CFC0869}"/>
              </a:ext>
            </a:extLst>
          </p:cNvPr>
          <p:cNvSpPr>
            <a:spLocks noGrp="1"/>
          </p:cNvSpPr>
          <p:nvPr>
            <p:ph type="title"/>
          </p:nvPr>
        </p:nvSpPr>
        <p:spPr>
          <a:xfrm>
            <a:off x="279445" y="3142628"/>
            <a:ext cx="4724043" cy="675845"/>
          </a:xfrm>
        </p:spPr>
        <p:txBody>
          <a:bodyPr>
            <a:noAutofit/>
          </a:bodyPr>
          <a:lstStyle/>
          <a:p>
            <a:pPr algn="ctr"/>
            <a:r>
              <a:rPr lang="uk-UA" sz="2000" dirty="0">
                <a:solidFill>
                  <a:srgbClr val="FF0000"/>
                </a:solidFill>
              </a:rPr>
              <a:t>Засновник </a:t>
            </a:r>
            <a:r>
              <a:rPr lang="en-US" sz="2000" dirty="0">
                <a:solidFill>
                  <a:srgbClr val="FF0000"/>
                </a:solidFill>
              </a:rPr>
              <a:t>RAND </a:t>
            </a:r>
            <a:r>
              <a:rPr lang="uk-UA" sz="2000" dirty="0">
                <a:solidFill>
                  <a:srgbClr val="FF0000"/>
                </a:solidFill>
              </a:rPr>
              <a:t>генерал ВПС США Генрі </a:t>
            </a:r>
            <a:r>
              <a:rPr lang="uk-UA" sz="2000" dirty="0" err="1">
                <a:solidFill>
                  <a:srgbClr val="FF0000"/>
                </a:solidFill>
              </a:rPr>
              <a:t>Хейп</a:t>
            </a:r>
            <a:r>
              <a:rPr lang="uk-UA" sz="2000" dirty="0">
                <a:solidFill>
                  <a:srgbClr val="FF0000"/>
                </a:solidFill>
              </a:rPr>
              <a:t> Арнольд</a:t>
            </a:r>
          </a:p>
        </p:txBody>
      </p:sp>
      <p:pic>
        <p:nvPicPr>
          <p:cNvPr id="5124" name="Picture 4" descr="RAND Corporation Predicts the Home Computer - It's no fun if you know what  you're doing">
            <a:extLst>
              <a:ext uri="{FF2B5EF4-FFF2-40B4-BE49-F238E27FC236}">
                <a16:creationId xmlns:a16="http://schemas.microsoft.com/office/drawing/2014/main" id="{4D5A533D-54B7-0D4B-8DFB-054EFB989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923" y="3838942"/>
            <a:ext cx="4032448" cy="3019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304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F1B824-2909-FB40-A37D-6CFE4C500714}"/>
              </a:ext>
            </a:extLst>
          </p:cNvPr>
          <p:cNvSpPr>
            <a:spLocks noGrp="1"/>
          </p:cNvSpPr>
          <p:nvPr>
            <p:ph type="title"/>
          </p:nvPr>
        </p:nvSpPr>
        <p:spPr>
          <a:xfrm>
            <a:off x="6012160" y="260648"/>
            <a:ext cx="2324017" cy="450495"/>
          </a:xfrm>
        </p:spPr>
        <p:txBody>
          <a:bodyPr>
            <a:normAutofit fontScale="90000"/>
          </a:bodyPr>
          <a:lstStyle/>
          <a:p>
            <a:r>
              <a:rPr lang="en-US" sz="2400" dirty="0">
                <a:solidFill>
                  <a:srgbClr val="FF0000"/>
                </a:solidFill>
                <a:latin typeface="Bookman Old Style" panose="02050604050505020204" pitchFamily="18" charset="0"/>
              </a:rPr>
              <a:t>STRATFOR</a:t>
            </a:r>
            <a:endParaRPr lang="uk-UA" sz="2400" dirty="0">
              <a:solidFill>
                <a:srgbClr val="FF0000"/>
              </a:solidFill>
              <a:latin typeface="Bookman Old Style" panose="02050604050505020204" pitchFamily="18" charset="0"/>
            </a:endParaRPr>
          </a:p>
        </p:txBody>
      </p:sp>
      <p:sp>
        <p:nvSpPr>
          <p:cNvPr id="3" name="Текст 2">
            <a:extLst>
              <a:ext uri="{FF2B5EF4-FFF2-40B4-BE49-F238E27FC236}">
                <a16:creationId xmlns:a16="http://schemas.microsoft.com/office/drawing/2014/main" id="{9CA50A21-AF1A-0940-9869-B8AED3F51593}"/>
              </a:ext>
            </a:extLst>
          </p:cNvPr>
          <p:cNvSpPr>
            <a:spLocks noGrp="1"/>
          </p:cNvSpPr>
          <p:nvPr>
            <p:ph type="body" idx="2"/>
          </p:nvPr>
        </p:nvSpPr>
        <p:spPr>
          <a:xfrm>
            <a:off x="5148064" y="2924944"/>
            <a:ext cx="3719281" cy="3806363"/>
          </a:xfrm>
        </p:spPr>
        <p:txBody>
          <a:bodyPr>
            <a:normAutofit lnSpcReduction="10000"/>
          </a:bodyPr>
          <a:lstStyle/>
          <a:p>
            <a:r>
              <a:rPr lang="uk-UA" sz="1600" b="1" dirty="0">
                <a:solidFill>
                  <a:srgbClr val="002060"/>
                </a:solidFill>
              </a:rPr>
              <a:t>Засновник </a:t>
            </a:r>
            <a:r>
              <a:rPr lang="uk-UA" sz="1600" b="1" dirty="0">
                <a:solidFill>
                  <a:srgbClr val="FF0000"/>
                </a:solidFill>
              </a:rPr>
              <a:t>Джордж </a:t>
            </a:r>
            <a:r>
              <a:rPr lang="uk-UA" sz="1600" b="1" dirty="0" err="1">
                <a:solidFill>
                  <a:srgbClr val="FF0000"/>
                </a:solidFill>
              </a:rPr>
              <a:t>Фрідман</a:t>
            </a:r>
            <a:endParaRPr lang="uk-UA" sz="1600" b="1" dirty="0">
              <a:solidFill>
                <a:srgbClr val="FF0000"/>
              </a:solidFill>
            </a:endParaRPr>
          </a:p>
          <a:p>
            <a:r>
              <a:rPr lang="uk-UA" sz="1600" b="1" dirty="0">
                <a:solidFill>
                  <a:srgbClr val="002060"/>
                </a:solidFill>
              </a:rPr>
              <a:t>Приватне </a:t>
            </a:r>
            <a:r>
              <a:rPr lang="uk-UA" sz="1600" b="1" dirty="0" err="1">
                <a:solidFill>
                  <a:srgbClr val="002060"/>
                </a:solidFill>
              </a:rPr>
              <a:t>розвідувально</a:t>
            </a:r>
            <a:r>
              <a:rPr lang="uk-UA" sz="1600" b="1" dirty="0">
                <a:solidFill>
                  <a:srgbClr val="002060"/>
                </a:solidFill>
              </a:rPr>
              <a:t>-аналітичне агентство </a:t>
            </a:r>
            <a:r>
              <a:rPr lang="uk-UA" sz="1600" b="1" dirty="0">
                <a:solidFill>
                  <a:srgbClr val="FF0000"/>
                </a:solidFill>
              </a:rPr>
              <a:t>(«тіньове ЦРУ»)</a:t>
            </a:r>
          </a:p>
          <a:p>
            <a:r>
              <a:rPr lang="uk-UA" sz="1600" b="1" dirty="0">
                <a:solidFill>
                  <a:srgbClr val="002060"/>
                </a:solidFill>
              </a:rPr>
              <a:t>Створений у 1994 р. спочатку Центр геополітичних досліджень при університеті штату Луїзіана, займався економічним, політичним та воєнним моделюванням</a:t>
            </a:r>
          </a:p>
          <a:p>
            <a:r>
              <a:rPr lang="uk-UA" sz="1600" b="1" dirty="0">
                <a:solidFill>
                  <a:srgbClr val="002060"/>
                </a:solidFill>
              </a:rPr>
              <a:t>У </a:t>
            </a:r>
            <a:r>
              <a:rPr lang="uk-UA" sz="1600" b="1" dirty="0">
                <a:solidFill>
                  <a:srgbClr val="FF0000"/>
                </a:solidFill>
              </a:rPr>
              <a:t>1996</a:t>
            </a:r>
            <a:r>
              <a:rPr lang="uk-UA" sz="1600" b="1" dirty="0">
                <a:solidFill>
                  <a:srgbClr val="002060"/>
                </a:solidFill>
              </a:rPr>
              <a:t> перетворився в окрему структуру  </a:t>
            </a:r>
            <a:r>
              <a:rPr lang="uk-UA" sz="1600" b="1" dirty="0" err="1">
                <a:solidFill>
                  <a:srgbClr val="002060"/>
                </a:solidFill>
              </a:rPr>
              <a:t>Стретфор</a:t>
            </a:r>
            <a:r>
              <a:rPr lang="uk-UA" sz="1600" b="1" dirty="0">
                <a:solidFill>
                  <a:srgbClr val="002060"/>
                </a:solidFill>
              </a:rPr>
              <a:t>, де сам </a:t>
            </a:r>
            <a:r>
              <a:rPr lang="uk-UA" sz="1600" b="1" dirty="0" err="1">
                <a:solidFill>
                  <a:srgbClr val="002060"/>
                </a:solidFill>
              </a:rPr>
              <a:t>Фрідман</a:t>
            </a:r>
            <a:r>
              <a:rPr lang="uk-UA" sz="1600" b="1" dirty="0">
                <a:solidFill>
                  <a:srgbClr val="002060"/>
                </a:solidFill>
              </a:rPr>
              <a:t> був і керівником розвідувального відділу, і президентом корпорації</a:t>
            </a:r>
          </a:p>
        </p:txBody>
      </p:sp>
      <p:pic>
        <p:nvPicPr>
          <p:cNvPr id="6148" name="Picture 4" descr="Похищенная у Stratfor информация содержала данные 242 сотрудников НАТО">
            <a:extLst>
              <a:ext uri="{FF2B5EF4-FFF2-40B4-BE49-F238E27FC236}">
                <a16:creationId xmlns:a16="http://schemas.microsoft.com/office/drawing/2014/main" id="{33E334EE-BC2E-2244-BD27-A02D71422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694451"/>
            <a:ext cx="2052960" cy="205296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Глава Stratfor: США стремятся не допустить создания коалиции России и Германии">
            <a:extLst>
              <a:ext uri="{FF2B5EF4-FFF2-40B4-BE49-F238E27FC236}">
                <a16:creationId xmlns:a16="http://schemas.microsoft.com/office/drawing/2014/main" id="{170D1752-1F83-764A-9DC6-FD53CB133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9" y="3740020"/>
            <a:ext cx="5102225" cy="286911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Джордж Фридман">
            <a:extLst>
              <a:ext uri="{FF2B5EF4-FFF2-40B4-BE49-F238E27FC236}">
                <a16:creationId xmlns:a16="http://schemas.microsoft.com/office/drawing/2014/main" id="{4CC312FB-E4DC-DF44-823A-62353029EA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9838"/>
          <a:stretch/>
        </p:blipFill>
        <p:spPr bwMode="auto">
          <a:xfrm>
            <a:off x="59551" y="53269"/>
            <a:ext cx="5088513" cy="352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66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415EFD1C-9B2C-AD45-87E5-9AD1B283169A}"/>
              </a:ext>
            </a:extLst>
          </p:cNvPr>
          <p:cNvSpPr>
            <a:spLocks noGrp="1"/>
          </p:cNvSpPr>
          <p:nvPr>
            <p:ph type="body" idx="2"/>
          </p:nvPr>
        </p:nvSpPr>
        <p:spPr>
          <a:xfrm>
            <a:off x="4675939" y="59585"/>
            <a:ext cx="4375404" cy="6663204"/>
          </a:xfrm>
        </p:spPr>
        <p:txBody>
          <a:bodyPr/>
          <a:lstStyle/>
          <a:p>
            <a:r>
              <a:rPr lang="uk-UA" sz="1600" b="1" dirty="0">
                <a:solidFill>
                  <a:srgbClr val="FF0000"/>
                </a:solidFill>
              </a:rPr>
              <a:t>Відмінність від РЕНД – спеціально рекламована закритість низки аналітичних матеріалів</a:t>
            </a:r>
          </a:p>
          <a:p>
            <a:endParaRPr lang="uk-UA" dirty="0"/>
          </a:p>
        </p:txBody>
      </p:sp>
      <p:pic>
        <p:nvPicPr>
          <p:cNvPr id="2050" name="Picture 2" descr="МИР БУДУЩЕГО: Прогноз Stratfor">
            <a:extLst>
              <a:ext uri="{FF2B5EF4-FFF2-40B4-BE49-F238E27FC236}">
                <a16:creationId xmlns:a16="http://schemas.microsoft.com/office/drawing/2014/main" id="{A8BA63F6-1A24-E04A-886E-D0D478B29A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278"/>
          <a:stretch/>
        </p:blipFill>
        <p:spPr bwMode="auto">
          <a:xfrm>
            <a:off x="45192" y="273202"/>
            <a:ext cx="4375404" cy="2617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канье от Stratfor: что пророчат России и Белоруссии американские  аналитики - Ритм Евразии">
            <a:extLst>
              <a:ext uri="{FF2B5EF4-FFF2-40B4-BE49-F238E27FC236}">
                <a16:creationId xmlns:a16="http://schemas.microsoft.com/office/drawing/2014/main" id="{92FC38F8-AE4F-E946-9FD7-9DD6FCD834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35"/>
          <a:stretch/>
        </p:blipFill>
        <p:spPr bwMode="auto">
          <a:xfrm>
            <a:off x="92657" y="3140968"/>
            <a:ext cx="4270769" cy="344383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A7E71217-0655-564E-8590-8124860AB551}"/>
              </a:ext>
            </a:extLst>
          </p:cNvPr>
          <p:cNvSpPr/>
          <p:nvPr/>
        </p:nvSpPr>
        <p:spPr>
          <a:xfrm>
            <a:off x="4420596" y="832561"/>
            <a:ext cx="4645855" cy="5632311"/>
          </a:xfrm>
          <a:prstGeom prst="rect">
            <a:avLst/>
          </a:prstGeom>
        </p:spPr>
        <p:txBody>
          <a:bodyPr wrap="square">
            <a:spAutoFit/>
          </a:bodyPr>
          <a:lstStyle/>
          <a:p>
            <a:r>
              <a:rPr lang="ru-RU" b="1" i="1" dirty="0" err="1">
                <a:solidFill>
                  <a:srgbClr val="002060"/>
                </a:solidFill>
                <a:latin typeface="Tahoma" panose="020B0604030504040204" pitchFamily="34" charset="0"/>
              </a:rPr>
              <a:t>Доповідь</a:t>
            </a:r>
            <a:r>
              <a:rPr lang="ru-RU" b="1" i="1" dirty="0">
                <a:solidFill>
                  <a:srgbClr val="002060"/>
                </a:solidFill>
                <a:latin typeface="Tahoma" panose="020B0604030504040204" pitchFamily="34" charset="0"/>
              </a:rPr>
              <a:t> </a:t>
            </a:r>
            <a:r>
              <a:rPr lang="ru-RU" b="1" i="1" dirty="0" err="1">
                <a:solidFill>
                  <a:srgbClr val="002060"/>
                </a:solidFill>
                <a:latin typeface="Tahoma" panose="020B0604030504040204" pitchFamily="34" charset="0"/>
              </a:rPr>
              <a:t>Д.Фрідмана</a:t>
            </a:r>
            <a:r>
              <a:rPr lang="ru-RU" b="1" i="1" dirty="0">
                <a:solidFill>
                  <a:srgbClr val="002060"/>
                </a:solidFill>
                <a:latin typeface="Tahoma" panose="020B0604030504040204" pitchFamily="34" charset="0"/>
              </a:rPr>
              <a:t> на </a:t>
            </a:r>
            <a:r>
              <a:rPr lang="ru-RU" b="1" i="1" dirty="0" err="1">
                <a:solidFill>
                  <a:srgbClr val="002060"/>
                </a:solidFill>
                <a:latin typeface="Tahoma" panose="020B0604030504040204" pitchFamily="34" charset="0"/>
              </a:rPr>
              <a:t>Валдайському</a:t>
            </a:r>
            <a:r>
              <a:rPr lang="ru-RU" b="1" i="1" dirty="0">
                <a:solidFill>
                  <a:srgbClr val="002060"/>
                </a:solidFill>
                <a:latin typeface="Tahoma" panose="020B0604030504040204" pitchFamily="34" charset="0"/>
              </a:rPr>
              <a:t> </a:t>
            </a:r>
            <a:r>
              <a:rPr lang="ru-RU" b="1" i="1" dirty="0" err="1">
                <a:solidFill>
                  <a:srgbClr val="002060"/>
                </a:solidFill>
                <a:latin typeface="Tahoma" panose="020B0604030504040204" pitchFamily="34" charset="0"/>
              </a:rPr>
              <a:t>форумі</a:t>
            </a:r>
            <a:r>
              <a:rPr lang="ru-RU" b="1" i="1" dirty="0">
                <a:solidFill>
                  <a:srgbClr val="002060"/>
                </a:solidFill>
                <a:latin typeface="Tahoma" panose="020B0604030504040204" pitchFamily="34" charset="0"/>
              </a:rPr>
              <a:t> </a:t>
            </a:r>
            <a:r>
              <a:rPr lang="ru-RU" b="1" i="1" dirty="0" err="1">
                <a:solidFill>
                  <a:srgbClr val="002060"/>
                </a:solidFill>
                <a:latin typeface="Tahoma" panose="020B0604030504040204" pitchFamily="34" charset="0"/>
              </a:rPr>
              <a:t>серпень</a:t>
            </a:r>
            <a:r>
              <a:rPr lang="ru-RU" b="1" i="1" dirty="0">
                <a:solidFill>
                  <a:srgbClr val="002060"/>
                </a:solidFill>
                <a:latin typeface="Tahoma" panose="020B0604030504040204" pitchFamily="34" charset="0"/>
              </a:rPr>
              <a:t> 2015 </a:t>
            </a:r>
            <a:r>
              <a:rPr lang="ru-RU" dirty="0">
                <a:solidFill>
                  <a:srgbClr val="000000"/>
                </a:solidFill>
                <a:latin typeface="Tahoma" panose="020B0604030504040204" pitchFamily="34" charset="0"/>
              </a:rPr>
              <a:t>«</a:t>
            </a:r>
            <a:r>
              <a:rPr lang="ru-RU" dirty="0" err="1">
                <a:solidFill>
                  <a:srgbClr val="000000"/>
                </a:solidFill>
                <a:latin typeface="Tahoma" panose="020B0604030504040204" pitchFamily="34" charset="0"/>
              </a:rPr>
              <a:t>Стратегічне</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прогнозування</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відноситься</a:t>
            </a:r>
            <a:r>
              <a:rPr lang="ru-RU" dirty="0">
                <a:solidFill>
                  <a:srgbClr val="000000"/>
                </a:solidFill>
                <a:latin typeface="Tahoma" panose="020B0604030504040204" pitchFamily="34" charset="0"/>
              </a:rPr>
              <a:t> до </a:t>
            </a:r>
            <a:r>
              <a:rPr lang="ru-RU" dirty="0" err="1">
                <a:solidFill>
                  <a:srgbClr val="000000"/>
                </a:solidFill>
                <a:latin typeface="Tahoma" panose="020B0604030504040204" pitchFamily="34" charset="0"/>
              </a:rPr>
              <a:t>тієї</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частини</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розвідувальної</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діяльності</a:t>
            </a:r>
            <a:r>
              <a:rPr lang="ru-RU" dirty="0">
                <a:solidFill>
                  <a:srgbClr val="000000"/>
                </a:solidFill>
                <a:latin typeface="Tahoma" panose="020B0604030504040204" pitchFamily="34" charset="0"/>
              </a:rPr>
              <a:t>, у </a:t>
            </a:r>
            <a:r>
              <a:rPr lang="ru-RU" dirty="0" err="1">
                <a:solidFill>
                  <a:srgbClr val="000000"/>
                </a:solidFill>
                <a:latin typeface="Tahoma" panose="020B0604030504040204" pitchFamily="34" charset="0"/>
              </a:rPr>
              <a:t>фокусі</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якої</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знаходяться</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події</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які</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мають</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глибокий</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фундаментальний</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вплив</a:t>
            </a:r>
            <a:r>
              <a:rPr lang="ru-RU" dirty="0">
                <a:solidFill>
                  <a:srgbClr val="000000"/>
                </a:solidFill>
                <a:latin typeface="Tahoma" panose="020B0604030504040204" pitchFamily="34" charset="0"/>
              </a:rPr>
              <a:t> на </a:t>
            </a:r>
            <a:r>
              <a:rPr lang="ru-RU" dirty="0" err="1">
                <a:solidFill>
                  <a:srgbClr val="000000"/>
                </a:solidFill>
                <a:latin typeface="Tahoma" panose="020B0604030504040204" pitchFamily="34" charset="0"/>
              </a:rPr>
              <a:t>міжнародну</a:t>
            </a:r>
            <a:r>
              <a:rPr lang="ru-RU" dirty="0">
                <a:solidFill>
                  <a:srgbClr val="000000"/>
                </a:solidFill>
                <a:latin typeface="Tahoma" panose="020B0604030504040204" pitchFamily="34" charset="0"/>
              </a:rPr>
              <a:t> систему. </a:t>
            </a:r>
            <a:r>
              <a:rPr lang="ru-RU" dirty="0" err="1">
                <a:solidFill>
                  <a:srgbClr val="000000"/>
                </a:solidFill>
                <a:latin typeface="Tahoma" panose="020B0604030504040204" pitchFamily="34" charset="0"/>
              </a:rPr>
              <a:t>Серед</a:t>
            </a:r>
            <a:r>
              <a:rPr lang="ru-RU" dirty="0">
                <a:solidFill>
                  <a:srgbClr val="000000"/>
                </a:solidFill>
                <a:latin typeface="Tahoma" panose="020B0604030504040204" pitchFamily="34" charset="0"/>
              </a:rPr>
              <a:t> таких, </a:t>
            </a:r>
            <a:r>
              <a:rPr lang="ru-RU" dirty="0" err="1">
                <a:solidFill>
                  <a:srgbClr val="000000"/>
                </a:solidFill>
                <a:latin typeface="Tahoma" panose="020B0604030504040204" pitchFamily="34" charset="0"/>
              </a:rPr>
              <a:t>стратегічних</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подій</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можна</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назвати</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колапс</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європейського</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імперіалізму</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спробу</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Радянського</a:t>
            </a:r>
            <a:r>
              <a:rPr lang="ru-RU" dirty="0">
                <a:solidFill>
                  <a:srgbClr val="000000"/>
                </a:solidFill>
                <a:latin typeface="Tahoma" panose="020B0604030504040204" pitchFamily="34" charset="0"/>
              </a:rPr>
              <a:t> Союзу </a:t>
            </a:r>
            <a:r>
              <a:rPr lang="ru-RU" dirty="0" err="1">
                <a:solidFill>
                  <a:srgbClr val="000000"/>
                </a:solidFill>
                <a:latin typeface="Tahoma" panose="020B0604030504040204" pitchFamily="34" charset="0"/>
              </a:rPr>
              <a:t>вплинути</a:t>
            </a:r>
            <a:r>
              <a:rPr lang="ru-RU" dirty="0">
                <a:solidFill>
                  <a:srgbClr val="000000"/>
                </a:solidFill>
                <a:latin typeface="Tahoma" panose="020B0604030504040204" pitchFamily="34" charset="0"/>
              </a:rPr>
              <a:t> на баланс сил шляхом </a:t>
            </a:r>
            <a:r>
              <a:rPr lang="ru-RU" dirty="0" err="1">
                <a:solidFill>
                  <a:srgbClr val="000000"/>
                </a:solidFill>
                <a:latin typeface="Tahoma" panose="020B0604030504040204" pitchFamily="34" charset="0"/>
              </a:rPr>
              <a:t>розміщення</a:t>
            </a:r>
            <a:r>
              <a:rPr lang="ru-RU" dirty="0">
                <a:solidFill>
                  <a:srgbClr val="000000"/>
                </a:solidFill>
                <a:latin typeface="Tahoma" panose="020B0604030504040204" pitchFamily="34" charset="0"/>
              </a:rPr>
              <a:t> ракет на </a:t>
            </a:r>
            <a:r>
              <a:rPr lang="ru-RU" dirty="0" err="1">
                <a:solidFill>
                  <a:srgbClr val="000000"/>
                </a:solidFill>
                <a:latin typeface="Tahoma" panose="020B0604030504040204" pitchFamily="34" charset="0"/>
              </a:rPr>
              <a:t>Кубі</a:t>
            </a:r>
            <a:r>
              <a:rPr lang="ru-RU" dirty="0">
                <a:solidFill>
                  <a:srgbClr val="000000"/>
                </a:solidFill>
                <a:latin typeface="Tahoma" panose="020B0604030504040204" pitchFamily="34" charset="0"/>
              </a:rPr>
              <a:t>, союз США з </a:t>
            </a:r>
            <a:r>
              <a:rPr lang="ru-RU" dirty="0" err="1">
                <a:solidFill>
                  <a:srgbClr val="000000"/>
                </a:solidFill>
                <a:latin typeface="Tahoma" panose="020B0604030504040204" pitchFamily="34" charset="0"/>
              </a:rPr>
              <a:t>Китаєм</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фінансову</a:t>
            </a:r>
            <a:r>
              <a:rPr lang="ru-RU" dirty="0">
                <a:solidFill>
                  <a:srgbClr val="000000"/>
                </a:solidFill>
                <a:latin typeface="Tahoma" panose="020B0604030504040204" pitchFamily="34" charset="0"/>
              </a:rPr>
              <a:t> кризу 2008 р. та </a:t>
            </a:r>
            <a:r>
              <a:rPr lang="ru-RU" dirty="0" err="1">
                <a:solidFill>
                  <a:srgbClr val="000000"/>
                </a:solidFill>
                <a:latin typeface="Tahoma" panose="020B0604030504040204" pitchFamily="34" charset="0"/>
              </a:rPr>
              <a:t>сучасний</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конфлікт</a:t>
            </a:r>
            <a:r>
              <a:rPr lang="ru-RU" dirty="0">
                <a:solidFill>
                  <a:srgbClr val="000000"/>
                </a:solidFill>
                <a:latin typeface="Tahoma" panose="020B0604030504040204" pitchFamily="34" charset="0"/>
              </a:rPr>
              <a:t> в </a:t>
            </a:r>
            <a:r>
              <a:rPr lang="ru-RU" dirty="0" err="1">
                <a:solidFill>
                  <a:srgbClr val="000000"/>
                </a:solidFill>
                <a:latin typeface="Tahoma" panose="020B0604030504040204" pitchFamily="34" charset="0"/>
              </a:rPr>
              <a:t>Україні</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Дуже</a:t>
            </a:r>
            <a:r>
              <a:rPr lang="ru-RU" dirty="0">
                <a:solidFill>
                  <a:srgbClr val="000000"/>
                </a:solidFill>
                <a:latin typeface="Tahoma" panose="020B0604030504040204" pitchFamily="34" charset="0"/>
              </a:rPr>
              <a:t> часто одна з таких </a:t>
            </a:r>
            <a:r>
              <a:rPr lang="ru-RU" dirty="0" err="1">
                <a:solidFill>
                  <a:srgbClr val="000000"/>
                </a:solidFill>
                <a:latin typeface="Tahoma" panose="020B0604030504040204" pitchFamily="34" charset="0"/>
              </a:rPr>
              <a:t>подій</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стає</a:t>
            </a:r>
            <a:r>
              <a:rPr lang="ru-RU" dirty="0">
                <a:solidFill>
                  <a:srgbClr val="000000"/>
                </a:solidFill>
                <a:latin typeface="Tahoma" panose="020B0604030504040204" pitchFamily="34" charset="0"/>
              </a:rPr>
              <a:t> силою, </a:t>
            </a:r>
            <a:r>
              <a:rPr lang="ru-RU" dirty="0" err="1">
                <a:solidFill>
                  <a:srgbClr val="000000"/>
                </a:solidFill>
                <a:latin typeface="Tahoma" panose="020B0604030504040204" pitchFamily="34" charset="0"/>
              </a:rPr>
              <a:t>що</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викликає</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ланцюгову</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реакцію</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інших</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подій</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Такі</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стратегічні</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події</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мають</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довгострокові</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наслідки</a:t>
            </a:r>
            <a:r>
              <a:rPr lang="ru-RU" dirty="0">
                <a:solidFill>
                  <a:srgbClr val="000000"/>
                </a:solidFill>
                <a:latin typeface="Tahoma" panose="020B0604030504040204" pitchFamily="34" charset="0"/>
              </a:rPr>
              <a:t> і </a:t>
            </a:r>
            <a:r>
              <a:rPr lang="ru-RU" dirty="0" err="1">
                <a:solidFill>
                  <a:srgbClr val="000000"/>
                </a:solidFill>
                <a:latin typeface="Tahoma" panose="020B0604030504040204" pitchFamily="34" charset="0"/>
              </a:rPr>
              <a:t>впливають</a:t>
            </a:r>
            <a:r>
              <a:rPr lang="ru-RU" dirty="0">
                <a:solidFill>
                  <a:srgbClr val="000000"/>
                </a:solidFill>
                <a:latin typeface="Tahoma" panose="020B0604030504040204" pitchFamily="34" charset="0"/>
              </a:rPr>
              <a:t> на </a:t>
            </a:r>
            <a:r>
              <a:rPr lang="ru-RU" dirty="0" err="1">
                <a:solidFill>
                  <a:srgbClr val="000000"/>
                </a:solidFill>
                <a:latin typeface="Tahoma" panose="020B0604030504040204" pitchFamily="34" charset="0"/>
              </a:rPr>
              <a:t>дію</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основних</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механізмів</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світової</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системи</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внаслідок</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чого</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цілі</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нації</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виявляються</a:t>
            </a:r>
            <a:r>
              <a:rPr lang="ru-RU" dirty="0">
                <a:solidFill>
                  <a:srgbClr val="000000"/>
                </a:solidFill>
                <a:latin typeface="Tahoma" panose="020B0604030504040204" pitchFamily="34" charset="0"/>
              </a:rPr>
              <a:t> у </a:t>
            </a:r>
            <a:r>
              <a:rPr lang="ru-RU" dirty="0" err="1">
                <a:solidFill>
                  <a:srgbClr val="000000"/>
                </a:solidFill>
                <a:latin typeface="Tahoma" panose="020B0604030504040204" pitchFamily="34" charset="0"/>
              </a:rPr>
              <a:t>виграші</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або</a:t>
            </a:r>
            <a:r>
              <a:rPr lang="ru-RU" dirty="0">
                <a:solidFill>
                  <a:srgbClr val="000000"/>
                </a:solidFill>
                <a:latin typeface="Tahoma" panose="020B0604030504040204" pitchFamily="34" charset="0"/>
              </a:rPr>
              <a:t> ж </a:t>
            </a:r>
            <a:r>
              <a:rPr lang="ru-RU" dirty="0" err="1">
                <a:solidFill>
                  <a:srgbClr val="000000"/>
                </a:solidFill>
                <a:latin typeface="Tahoma" panose="020B0604030504040204" pitchFamily="34" charset="0"/>
              </a:rPr>
              <a:t>серйозно</a:t>
            </a:r>
            <a:r>
              <a:rPr lang="ru-RU" dirty="0">
                <a:solidFill>
                  <a:srgbClr val="000000"/>
                </a:solidFill>
                <a:latin typeface="Tahoma" panose="020B0604030504040204" pitchFamily="34" charset="0"/>
              </a:rPr>
              <a:t> </a:t>
            </a:r>
            <a:r>
              <a:rPr lang="ru-RU" dirty="0" err="1">
                <a:solidFill>
                  <a:srgbClr val="000000"/>
                </a:solidFill>
                <a:latin typeface="Tahoma" panose="020B0604030504040204" pitchFamily="34" charset="0"/>
              </a:rPr>
              <a:t>програють</a:t>
            </a:r>
            <a:r>
              <a:rPr lang="ru-RU" dirty="0">
                <a:solidFill>
                  <a:srgbClr val="000000"/>
                </a:solidFill>
                <a:latin typeface="Tahoma" panose="020B0604030504040204" pitchFamily="34" charset="0"/>
              </a:rPr>
              <a:t>»</a:t>
            </a:r>
            <a:endParaRPr lang="uk-UA" dirty="0"/>
          </a:p>
        </p:txBody>
      </p:sp>
    </p:spTree>
    <p:extLst>
      <p:ext uri="{BB962C8B-B14F-4D97-AF65-F5344CB8AC3E}">
        <p14:creationId xmlns:p14="http://schemas.microsoft.com/office/powerpoint/2010/main" val="117112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1D9BF9-BFB0-264C-A547-993281FE612F}"/>
              </a:ext>
            </a:extLst>
          </p:cNvPr>
          <p:cNvSpPr>
            <a:spLocks noGrp="1"/>
          </p:cNvSpPr>
          <p:nvPr>
            <p:ph type="title"/>
          </p:nvPr>
        </p:nvSpPr>
        <p:spPr>
          <a:xfrm>
            <a:off x="4572000" y="83129"/>
            <a:ext cx="4572000" cy="689184"/>
          </a:xfrm>
        </p:spPr>
        <p:txBody>
          <a:bodyPr/>
          <a:lstStyle/>
          <a:p>
            <a:pPr algn="ctr"/>
            <a:r>
              <a:rPr lang="ru-UA" dirty="0">
                <a:solidFill>
                  <a:srgbClr val="FF0000"/>
                </a:solidFill>
                <a:latin typeface="Bookman Old Style" panose="02050604050505020204" pitchFamily="18" charset="0"/>
              </a:rPr>
              <a:t>Точка відліку виникнення наукового передбачення</a:t>
            </a:r>
          </a:p>
        </p:txBody>
      </p:sp>
      <p:sp>
        <p:nvSpPr>
          <p:cNvPr id="3" name="Текст 2">
            <a:extLst>
              <a:ext uri="{FF2B5EF4-FFF2-40B4-BE49-F238E27FC236}">
                <a16:creationId xmlns:a16="http://schemas.microsoft.com/office/drawing/2014/main" id="{F93632D0-9366-6546-A331-DD7DD3C1CDEA}"/>
              </a:ext>
            </a:extLst>
          </p:cNvPr>
          <p:cNvSpPr>
            <a:spLocks noGrp="1"/>
          </p:cNvSpPr>
          <p:nvPr>
            <p:ph type="body" idx="2"/>
          </p:nvPr>
        </p:nvSpPr>
        <p:spPr>
          <a:xfrm>
            <a:off x="4546724" y="824442"/>
            <a:ext cx="4572000" cy="5998221"/>
          </a:xfrm>
        </p:spPr>
        <p:txBody>
          <a:bodyPr>
            <a:noAutofit/>
          </a:bodyPr>
          <a:lstStyle/>
          <a:p>
            <a:r>
              <a:rPr lang="ru-UA" sz="1600" b="1" u="sng" dirty="0">
                <a:solidFill>
                  <a:srgbClr val="FF0000"/>
                </a:solidFill>
                <a:latin typeface="Bookman Old Style" panose="02050604050505020204" pitchFamily="18" charset="0"/>
              </a:rPr>
              <a:t>1 підхід </a:t>
            </a:r>
            <a:r>
              <a:rPr lang="ru-UA" sz="1600" b="1" dirty="0">
                <a:latin typeface="Bookman Old Style" panose="02050604050505020204" pitchFamily="18" charset="0"/>
              </a:rPr>
              <a:t>– початок з марксизму (40 р.р. ХІХ ст.)</a:t>
            </a:r>
          </a:p>
          <a:p>
            <a:r>
              <a:rPr lang="ru-UA" sz="1600" b="1" u="sng" dirty="0">
                <a:solidFill>
                  <a:srgbClr val="FF0000"/>
                </a:solidFill>
                <a:latin typeface="Bookman Old Style" panose="02050604050505020204" pitchFamily="18" charset="0"/>
              </a:rPr>
              <a:t>2 підхід </a:t>
            </a:r>
            <a:r>
              <a:rPr lang="ru-UA" sz="1600" b="1" dirty="0">
                <a:latin typeface="Bookman Old Style" panose="02050604050505020204" pitchFamily="18" charset="0"/>
              </a:rPr>
              <a:t>-  </a:t>
            </a:r>
            <a:r>
              <a:rPr lang="uk-UA" sz="1600" b="1" dirty="0">
                <a:latin typeface="Bookman Old Style" panose="02050604050505020204" pitchFamily="18" charset="0"/>
              </a:rPr>
              <a:t>початок з ранньої футурології – 2 пол. ХІХ ст.- </a:t>
            </a:r>
            <a:r>
              <a:rPr lang="uk-UA" sz="1600" b="1" dirty="0" err="1">
                <a:latin typeface="Bookman Old Style" panose="02050604050505020204" pitchFamily="18" charset="0"/>
              </a:rPr>
              <a:t>поч</a:t>
            </a:r>
            <a:r>
              <a:rPr lang="uk-UA" sz="1600" b="1" dirty="0">
                <a:latin typeface="Bookman Old Style" panose="02050604050505020204" pitchFamily="18" charset="0"/>
              </a:rPr>
              <a:t>. ХХ ст.  жанр роздумів про майбутнє (</a:t>
            </a:r>
            <a:r>
              <a:rPr lang="uk-UA" sz="1600" b="1" dirty="0" err="1">
                <a:latin typeface="Bookman Old Style" panose="02050604050505020204" pitchFamily="18" charset="0"/>
              </a:rPr>
              <a:t>Г.Уеллс</a:t>
            </a:r>
            <a:r>
              <a:rPr lang="uk-UA" sz="1600" b="1" dirty="0">
                <a:latin typeface="Bookman Old Style" panose="02050604050505020204" pitchFamily="18" charset="0"/>
              </a:rPr>
              <a:t> «Передбачення про вплив прогресу механіки та науки на людське життя і думку», 1901 р., російською 1902р.; </a:t>
            </a:r>
            <a:r>
              <a:rPr lang="uk-UA" sz="1600" b="1" dirty="0" err="1">
                <a:latin typeface="Bookman Old Style" panose="02050604050505020204" pitchFamily="18" charset="0"/>
              </a:rPr>
              <a:t>К.Ціолковський</a:t>
            </a:r>
            <a:r>
              <a:rPr lang="uk-UA" sz="1600" b="1" dirty="0">
                <a:latin typeface="Bookman Old Style" panose="02050604050505020204" pitchFamily="18" charset="0"/>
              </a:rPr>
              <a:t> «Майбутнє Землі і людства», 1928 р.)</a:t>
            </a:r>
          </a:p>
          <a:p>
            <a:r>
              <a:rPr lang="uk-UA" sz="1600" b="1" u="sng" dirty="0">
                <a:solidFill>
                  <a:srgbClr val="FF0000"/>
                </a:solidFill>
                <a:latin typeface="Bookman Old Style" panose="02050604050505020204" pitchFamily="18" charset="0"/>
              </a:rPr>
              <a:t>3 підхід </a:t>
            </a:r>
            <a:r>
              <a:rPr lang="uk-UA" sz="1600" b="1" dirty="0">
                <a:latin typeface="Bookman Old Style" panose="02050604050505020204" pitchFamily="18" charset="0"/>
              </a:rPr>
              <a:t>– починати потрібно з того моменту, коли </a:t>
            </a:r>
            <a:r>
              <a:rPr lang="uk-UA" sz="1600" b="1" dirty="0">
                <a:solidFill>
                  <a:srgbClr val="FF0000"/>
                </a:solidFill>
                <a:latin typeface="Bookman Old Style" panose="02050604050505020204" pitchFamily="18" charset="0"/>
              </a:rPr>
              <a:t>майбутнє з предмету різних світоглядних спекуляцій та предмету роздумів вченого перетворилося у предмет наукового дослідження</a:t>
            </a:r>
            <a:r>
              <a:rPr lang="uk-UA" sz="1600" b="1" dirty="0">
                <a:latin typeface="Bookman Old Style" panose="02050604050505020204" pitchFamily="18" charset="0"/>
              </a:rPr>
              <a:t> з усіма вимогами, що стосуються науково-дослідницької діяльності – </a:t>
            </a:r>
            <a:r>
              <a:rPr lang="uk-UA" sz="1600" b="1" dirty="0">
                <a:solidFill>
                  <a:srgbClr val="FF0000"/>
                </a:solidFill>
                <a:latin typeface="Bookman Old Style" panose="02050604050505020204" pitchFamily="18" charset="0"/>
              </a:rPr>
              <a:t>тобто з 50-х років ХХ ст. з появою технологічного прогнозування</a:t>
            </a:r>
            <a:r>
              <a:rPr lang="uk-UA" sz="1600" b="1" dirty="0">
                <a:latin typeface="Bookman Old Style" panose="02050604050505020204" pitchFamily="18" charset="0"/>
              </a:rPr>
              <a:t>. </a:t>
            </a:r>
          </a:p>
          <a:p>
            <a:r>
              <a:rPr lang="uk-UA" sz="1600" b="1" dirty="0">
                <a:latin typeface="Bookman Old Style" panose="02050604050505020204" pitchFamily="18" charset="0"/>
              </a:rPr>
              <a:t>Найбільш активний розвиток прогностики – 60-70 </a:t>
            </a:r>
            <a:r>
              <a:rPr lang="uk-UA" sz="1600" b="1" dirty="0" err="1">
                <a:latin typeface="Bookman Old Style" panose="02050604050505020204" pitchFamily="18" charset="0"/>
              </a:rPr>
              <a:t>р.р</a:t>
            </a:r>
            <a:r>
              <a:rPr lang="uk-UA" sz="1600" b="1" dirty="0">
                <a:latin typeface="Bookman Old Style" panose="02050604050505020204" pitchFamily="18" charset="0"/>
              </a:rPr>
              <a:t>. ХХ ст., цьому сприяли 3 фактори  </a:t>
            </a:r>
            <a:endParaRPr lang="ru-UA" sz="1600" b="1" dirty="0">
              <a:latin typeface="Bookman Old Style" panose="02050604050505020204" pitchFamily="18" charset="0"/>
            </a:endParaRPr>
          </a:p>
        </p:txBody>
      </p:sp>
      <p:pic>
        <p:nvPicPr>
          <p:cNvPr id="5" name="Picture 2" descr="http://neurocomp.ru/wp-content/uploads/2010/02/aaa.jpg">
            <a:extLst>
              <a:ext uri="{FF2B5EF4-FFF2-40B4-BE49-F238E27FC236}">
                <a16:creationId xmlns:a16="http://schemas.microsoft.com/office/drawing/2014/main" id="{6C8C7C35-BE4C-7D41-B5A8-D061C72C7D0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045" y="-99392"/>
            <a:ext cx="4675085" cy="33084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6" descr="http://www.salesman.ua/img/article/1096-300.jpg">
            <a:extLst>
              <a:ext uri="{FF2B5EF4-FFF2-40B4-BE49-F238E27FC236}">
                <a16:creationId xmlns:a16="http://schemas.microsoft.com/office/drawing/2014/main" id="{966A0DF3-9180-D747-A966-1F2CA0335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6" y="2925404"/>
            <a:ext cx="3917019" cy="39170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B71692A-15A7-6140-BE17-3A3E0A304AD4}"/>
              </a:ext>
            </a:extLst>
          </p:cNvPr>
          <p:cNvSpPr>
            <a:spLocks noGrp="1"/>
          </p:cNvSpPr>
          <p:nvPr>
            <p:ph type="title"/>
          </p:nvPr>
        </p:nvSpPr>
        <p:spPr>
          <a:xfrm>
            <a:off x="5437030" y="0"/>
            <a:ext cx="3383280" cy="877824"/>
          </a:xfrm>
        </p:spPr>
        <p:txBody>
          <a:bodyPr>
            <a:normAutofit/>
          </a:bodyPr>
          <a:lstStyle/>
          <a:p>
            <a:r>
              <a:rPr lang="uk-UA" sz="2400" dirty="0">
                <a:solidFill>
                  <a:srgbClr val="FF0000"/>
                </a:solidFill>
                <a:latin typeface="Bookman Old Style" panose="02050604050505020204" pitchFamily="18" charset="0"/>
              </a:rPr>
              <a:t>Університет </a:t>
            </a:r>
            <a:r>
              <a:rPr lang="uk-UA" sz="2400" dirty="0" err="1">
                <a:solidFill>
                  <a:srgbClr val="FF0000"/>
                </a:solidFill>
                <a:latin typeface="Bookman Old Style" panose="02050604050505020204" pitchFamily="18" charset="0"/>
              </a:rPr>
              <a:t>Сингулярності</a:t>
            </a:r>
            <a:endParaRPr lang="uk-UA" sz="2400" dirty="0">
              <a:solidFill>
                <a:srgbClr val="FF0000"/>
              </a:solidFill>
              <a:latin typeface="Bookman Old Style" panose="02050604050505020204" pitchFamily="18" charset="0"/>
            </a:endParaRPr>
          </a:p>
        </p:txBody>
      </p:sp>
      <p:sp>
        <p:nvSpPr>
          <p:cNvPr id="3" name="Текст 2">
            <a:extLst>
              <a:ext uri="{FF2B5EF4-FFF2-40B4-BE49-F238E27FC236}">
                <a16:creationId xmlns:a16="http://schemas.microsoft.com/office/drawing/2014/main" id="{F04365EB-45F0-6B4C-99A5-817261E921E0}"/>
              </a:ext>
            </a:extLst>
          </p:cNvPr>
          <p:cNvSpPr>
            <a:spLocks noGrp="1"/>
          </p:cNvSpPr>
          <p:nvPr>
            <p:ph type="body" idx="2"/>
          </p:nvPr>
        </p:nvSpPr>
        <p:spPr>
          <a:xfrm>
            <a:off x="5291685" y="912144"/>
            <a:ext cx="3744812" cy="5945856"/>
          </a:xfrm>
        </p:spPr>
        <p:txBody>
          <a:bodyPr>
            <a:noAutofit/>
          </a:bodyPr>
          <a:lstStyle/>
          <a:p>
            <a:r>
              <a:rPr lang="uk-UA" sz="1600" b="1" dirty="0">
                <a:solidFill>
                  <a:srgbClr val="002060"/>
                </a:solidFill>
              </a:rPr>
              <a:t>Створений у 2008</a:t>
            </a:r>
          </a:p>
          <a:p>
            <a:r>
              <a:rPr lang="uk-UA" sz="1600" b="1" dirty="0">
                <a:solidFill>
                  <a:srgbClr val="002060"/>
                </a:solidFill>
              </a:rPr>
              <a:t>Засновники </a:t>
            </a:r>
            <a:r>
              <a:rPr lang="uk-UA" sz="1600" b="1" dirty="0" err="1">
                <a:solidFill>
                  <a:srgbClr val="002060"/>
                </a:solidFill>
              </a:rPr>
              <a:t>Реймонд</a:t>
            </a:r>
            <a:r>
              <a:rPr lang="uk-UA" sz="1600" b="1" dirty="0">
                <a:solidFill>
                  <a:srgbClr val="002060"/>
                </a:solidFill>
              </a:rPr>
              <a:t> </a:t>
            </a:r>
            <a:r>
              <a:rPr lang="uk-UA" sz="1600" b="1" dirty="0" err="1">
                <a:solidFill>
                  <a:srgbClr val="002060"/>
                </a:solidFill>
              </a:rPr>
              <a:t>Курцвейл</a:t>
            </a:r>
            <a:r>
              <a:rPr lang="uk-UA" sz="1600" b="1" dirty="0">
                <a:solidFill>
                  <a:srgbClr val="002060"/>
                </a:solidFill>
              </a:rPr>
              <a:t> і Пітер </a:t>
            </a:r>
            <a:r>
              <a:rPr lang="uk-UA" sz="1600" b="1" dirty="0" err="1">
                <a:solidFill>
                  <a:srgbClr val="002060"/>
                </a:solidFill>
              </a:rPr>
              <a:t>Діамандіс</a:t>
            </a:r>
            <a:endParaRPr lang="uk-UA" sz="1600" b="1" dirty="0">
              <a:solidFill>
                <a:srgbClr val="002060"/>
              </a:solidFill>
            </a:endParaRPr>
          </a:p>
          <a:p>
            <a:r>
              <a:rPr lang="uk-UA" sz="1600" b="1" dirty="0">
                <a:solidFill>
                  <a:srgbClr val="002060"/>
                </a:solidFill>
              </a:rPr>
              <a:t>Спонсори - </a:t>
            </a:r>
            <a:r>
              <a:rPr lang="en-US" sz="1600" b="1" dirty="0">
                <a:solidFill>
                  <a:srgbClr val="002060"/>
                </a:solidFill>
              </a:rPr>
              <a:t>NASA</a:t>
            </a:r>
            <a:r>
              <a:rPr lang="uk-UA" sz="1600" b="1" dirty="0">
                <a:solidFill>
                  <a:srgbClr val="002060"/>
                </a:solidFill>
              </a:rPr>
              <a:t> і </a:t>
            </a:r>
            <a:r>
              <a:rPr lang="en-US" sz="1600" b="1" dirty="0">
                <a:solidFill>
                  <a:srgbClr val="002060"/>
                </a:solidFill>
              </a:rPr>
              <a:t>GOOGLE</a:t>
            </a:r>
            <a:endParaRPr lang="uk-UA" sz="1600" b="1" dirty="0">
              <a:solidFill>
                <a:srgbClr val="002060"/>
              </a:solidFill>
            </a:endParaRPr>
          </a:p>
          <a:p>
            <a:r>
              <a:rPr lang="uk-UA" sz="1600" b="1" dirty="0">
                <a:solidFill>
                  <a:srgbClr val="002060"/>
                </a:solidFill>
              </a:rPr>
              <a:t> </a:t>
            </a:r>
            <a:r>
              <a:rPr lang="uk-UA" sz="1600" b="1" dirty="0" err="1">
                <a:solidFill>
                  <a:srgbClr val="002060"/>
                </a:solidFill>
              </a:rPr>
              <a:t>Р.Курцвейл</a:t>
            </a:r>
            <a:r>
              <a:rPr lang="uk-UA" sz="1600" b="1" dirty="0">
                <a:solidFill>
                  <a:srgbClr val="002060"/>
                </a:solidFill>
              </a:rPr>
              <a:t> обґрунтував технологічну </a:t>
            </a:r>
            <a:r>
              <a:rPr lang="uk-UA" sz="1600" b="1" dirty="0" err="1">
                <a:solidFill>
                  <a:srgbClr val="FF0000"/>
                </a:solidFill>
              </a:rPr>
              <a:t>сингулярність</a:t>
            </a:r>
            <a:r>
              <a:rPr lang="uk-UA" sz="1600" b="1" dirty="0">
                <a:solidFill>
                  <a:srgbClr val="FF0000"/>
                </a:solidFill>
              </a:rPr>
              <a:t>  - як вибуховий науково-технічний процес</a:t>
            </a:r>
            <a:r>
              <a:rPr lang="uk-UA" sz="1600" b="1" dirty="0">
                <a:solidFill>
                  <a:srgbClr val="002060"/>
                </a:solidFill>
              </a:rPr>
              <a:t>, який почнеться після появи потужного штучного інтелекту (більш потужного за людський) та </a:t>
            </a:r>
            <a:r>
              <a:rPr lang="uk-UA" sz="1600" b="1" dirty="0" err="1">
                <a:solidFill>
                  <a:srgbClr val="002060"/>
                </a:solidFill>
              </a:rPr>
              <a:t>кіборгізації</a:t>
            </a:r>
            <a:r>
              <a:rPr lang="uk-UA" sz="1600" b="1" dirty="0">
                <a:solidFill>
                  <a:srgbClr val="002060"/>
                </a:solidFill>
              </a:rPr>
              <a:t> людей</a:t>
            </a:r>
          </a:p>
          <a:p>
            <a:r>
              <a:rPr lang="uk-UA" sz="1600" b="1" dirty="0">
                <a:solidFill>
                  <a:srgbClr val="002060"/>
                </a:solidFill>
              </a:rPr>
              <a:t>За </a:t>
            </a:r>
            <a:r>
              <a:rPr lang="uk-UA" sz="1600" b="1" dirty="0" err="1">
                <a:solidFill>
                  <a:srgbClr val="002060"/>
                </a:solidFill>
              </a:rPr>
              <a:t>Курцвейлом</a:t>
            </a:r>
            <a:r>
              <a:rPr lang="uk-UA" sz="1600" b="1" dirty="0">
                <a:solidFill>
                  <a:srgbClr val="002060"/>
                </a:solidFill>
              </a:rPr>
              <a:t> </a:t>
            </a:r>
            <a:r>
              <a:rPr lang="uk-UA" sz="1600" b="1" dirty="0">
                <a:solidFill>
                  <a:srgbClr val="FF0000"/>
                </a:solidFill>
              </a:rPr>
              <a:t>комп'ютер пройде Тест </a:t>
            </a:r>
            <a:r>
              <a:rPr lang="uk-UA" sz="1600" b="1" dirty="0" err="1">
                <a:solidFill>
                  <a:srgbClr val="FF0000"/>
                </a:solidFill>
              </a:rPr>
              <a:t>Тьюринга</a:t>
            </a:r>
            <a:r>
              <a:rPr lang="uk-UA" sz="1600" b="1" dirty="0">
                <a:solidFill>
                  <a:srgbClr val="FF0000"/>
                </a:solidFill>
              </a:rPr>
              <a:t> у 2029 </a:t>
            </a:r>
            <a:r>
              <a:rPr lang="uk-UA" sz="1600" b="1" dirty="0" err="1">
                <a:solidFill>
                  <a:srgbClr val="FF0000"/>
                </a:solidFill>
              </a:rPr>
              <a:t>р</a:t>
            </a:r>
            <a:r>
              <a:rPr lang="uk-UA" sz="1600" b="1" dirty="0">
                <a:solidFill>
                  <a:srgbClr val="002060"/>
                </a:solidFill>
              </a:rPr>
              <a:t>, а згідно із Законом Мура (кількість транзисторів в інтегральних схемах подвоюється кожні два роки; Мур сформулював його у 1970 р.) та екстраполяцією </a:t>
            </a:r>
            <a:r>
              <a:rPr lang="uk-UA" sz="1600" b="1" dirty="0" err="1">
                <a:solidFill>
                  <a:srgbClr val="002060"/>
                </a:solidFill>
              </a:rPr>
              <a:t>кіборгізація</a:t>
            </a:r>
            <a:r>
              <a:rPr lang="uk-UA" sz="1600" b="1" dirty="0">
                <a:solidFill>
                  <a:srgbClr val="002060"/>
                </a:solidFill>
              </a:rPr>
              <a:t> людства відбудеться близько 2045 року </a:t>
            </a:r>
          </a:p>
        </p:txBody>
      </p:sp>
      <p:pic>
        <p:nvPicPr>
          <p:cNvPr id="7170" name="Picture 2" descr="7 шагов к бессмертию от Рэя Курцвейла – человека, собравшегося жить вечно |  Marie Claire">
            <a:extLst>
              <a:ext uri="{FF2B5EF4-FFF2-40B4-BE49-F238E27FC236}">
                <a16:creationId xmlns:a16="http://schemas.microsoft.com/office/drawing/2014/main" id="{3C58F7DF-1732-3A47-B11D-DE3286E9266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9459" y="51846"/>
            <a:ext cx="5102225" cy="38019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Как создать разум - How to Create a Mind - qaz.wiki">
            <a:extLst>
              <a:ext uri="{FF2B5EF4-FFF2-40B4-BE49-F238E27FC236}">
                <a16:creationId xmlns:a16="http://schemas.microsoft.com/office/drawing/2014/main" id="{A6DE31AB-20EB-0F4B-9AE9-C1344685C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490" y="4073460"/>
            <a:ext cx="1689299" cy="25649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ASA и Google создают Университет сингулярности">
            <a:extLst>
              <a:ext uri="{FF2B5EF4-FFF2-40B4-BE49-F238E27FC236}">
                <a16:creationId xmlns:a16="http://schemas.microsoft.com/office/drawing/2014/main" id="{AAAE81C6-F4D3-A848-8EFF-1C2E53E879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94156"/>
            <a:ext cx="2062411" cy="8237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45BE551-C9CA-2847-AEC3-28C60E688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4170423"/>
            <a:ext cx="1444570" cy="237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36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49000">
              <a:schemeClr val="accent1">
                <a:lumMod val="20000"/>
                <a:lumOff val="80000"/>
              </a:schemeClr>
            </a:gs>
            <a:gs pos="83000">
              <a:schemeClr val="accent5">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910356B-0483-9E4D-82BC-C9D26E5F34F8}"/>
              </a:ext>
            </a:extLst>
          </p:cNvPr>
          <p:cNvSpPr>
            <a:spLocks noGrp="1"/>
          </p:cNvSpPr>
          <p:nvPr>
            <p:ph type="body" idx="2"/>
          </p:nvPr>
        </p:nvSpPr>
        <p:spPr>
          <a:xfrm>
            <a:off x="5364088" y="776287"/>
            <a:ext cx="3383280" cy="4617720"/>
          </a:xfrm>
        </p:spPr>
        <p:txBody>
          <a:bodyPr>
            <a:noAutofit/>
          </a:bodyPr>
          <a:lstStyle/>
          <a:p>
            <a:r>
              <a:rPr lang="ru-RU" sz="1800" b="1" i="0" u="none" strike="noStrike" dirty="0" err="1">
                <a:solidFill>
                  <a:srgbClr val="FF0000"/>
                </a:solidFill>
                <a:effectLst/>
                <a:latin typeface="Book Antiqua" panose="02040602050305030304" pitchFamily="18" charset="0"/>
              </a:rPr>
              <a:t>Реймонд</a:t>
            </a:r>
            <a:r>
              <a:rPr lang="ru-RU" sz="1800" b="1" i="0" u="none" strike="noStrike" dirty="0">
                <a:solidFill>
                  <a:srgbClr val="FF0000"/>
                </a:solidFill>
                <a:effectLst/>
                <a:latin typeface="Book Antiqua" panose="02040602050305030304" pitchFamily="18" charset="0"/>
              </a:rPr>
              <a:t> </a:t>
            </a:r>
            <a:r>
              <a:rPr lang="ru-RU" sz="1800" b="1" i="0" u="none" strike="noStrike" dirty="0" err="1">
                <a:solidFill>
                  <a:srgbClr val="FF0000"/>
                </a:solidFill>
                <a:effectLst/>
                <a:latin typeface="Book Antiqua" panose="02040602050305030304" pitchFamily="18" charset="0"/>
              </a:rPr>
              <a:t>Курцвейл</a:t>
            </a:r>
            <a:r>
              <a:rPr lang="ru-RU" sz="1800" b="1" i="0" u="none" strike="noStrike" dirty="0">
                <a:solidFill>
                  <a:srgbClr val="FF000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відомий</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тим</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що</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робив</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передбачення</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які</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збувалися</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насправді</a:t>
            </a:r>
            <a:r>
              <a:rPr lang="ru-RU" sz="1800" b="1" i="0" u="none" strike="noStrike" dirty="0">
                <a:solidFill>
                  <a:srgbClr val="002060"/>
                </a:solidFill>
                <a:effectLst/>
                <a:latin typeface="Book Antiqua" panose="02040602050305030304" pitchFamily="18" charset="0"/>
              </a:rPr>
              <a:t>. У 1990 </a:t>
            </a:r>
            <a:r>
              <a:rPr lang="ru-RU" sz="1800" b="1" i="0" u="none" strike="noStrike" dirty="0" err="1">
                <a:solidFill>
                  <a:srgbClr val="002060"/>
                </a:solidFill>
                <a:effectLst/>
                <a:latin typeface="Book Antiqua" panose="02040602050305030304" pitchFamily="18" charset="0"/>
              </a:rPr>
              <a:t>році</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він</a:t>
            </a:r>
            <a:r>
              <a:rPr lang="ru-RU" sz="1800" b="1" i="0" u="none" strike="noStrike" dirty="0">
                <a:solidFill>
                  <a:srgbClr val="002060"/>
                </a:solidFill>
                <a:effectLst/>
                <a:latin typeface="Book Antiqua" panose="02040602050305030304" pitchFamily="18" charset="0"/>
              </a:rPr>
              <a:t> заявив, </a:t>
            </a:r>
            <a:r>
              <a:rPr lang="ru-RU" sz="1800" b="1" i="0" u="none" strike="noStrike" dirty="0" err="1">
                <a:solidFill>
                  <a:srgbClr val="002060"/>
                </a:solidFill>
                <a:effectLst/>
                <a:latin typeface="Book Antiqua" panose="02040602050305030304" pitchFamily="18" charset="0"/>
              </a:rPr>
              <a:t>що</a:t>
            </a:r>
            <a:r>
              <a:rPr lang="ru-RU" sz="1800" b="1" i="0" u="none" strike="noStrike" dirty="0">
                <a:solidFill>
                  <a:srgbClr val="002060"/>
                </a:solidFill>
                <a:effectLst/>
                <a:latin typeface="Book Antiqua" panose="02040602050305030304" pitchFamily="18" charset="0"/>
              </a:rPr>
              <a:t> до 2000 року </a:t>
            </a:r>
            <a:r>
              <a:rPr lang="ru-RU" sz="1800" b="1" i="0" u="none" strike="noStrike" dirty="0" err="1">
                <a:solidFill>
                  <a:srgbClr val="002060"/>
                </a:solidFill>
                <a:effectLst/>
                <a:latin typeface="Book Antiqua" panose="02040602050305030304" pitchFamily="18" charset="0"/>
              </a:rPr>
              <a:t>комп’ютер</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обіграє</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людину</a:t>
            </a:r>
            <a:r>
              <a:rPr lang="ru-RU" sz="1800" b="1" i="0" u="none" strike="noStrike" dirty="0">
                <a:solidFill>
                  <a:srgbClr val="002060"/>
                </a:solidFill>
                <a:effectLst/>
                <a:latin typeface="Book Antiqua" panose="02040602050305030304" pitchFamily="18" charset="0"/>
              </a:rPr>
              <a:t> в шахи, а </a:t>
            </a:r>
            <a:r>
              <a:rPr lang="ru-RU" sz="1800" b="1" i="0" u="none" strike="noStrike" dirty="0" err="1">
                <a:solidFill>
                  <a:srgbClr val="002060"/>
                </a:solidFill>
                <a:effectLst/>
                <a:latin typeface="Book Antiqua" panose="02040602050305030304" pitchFamily="18" charset="0"/>
              </a:rPr>
              <a:t>також</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передрік</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розвиток</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інтернету</a:t>
            </a:r>
            <a:r>
              <a:rPr lang="ru-RU" sz="1800" b="1" i="0" u="none" strike="noStrike" dirty="0">
                <a:solidFill>
                  <a:srgbClr val="002060"/>
                </a:solidFill>
                <a:effectLst/>
                <a:latin typeface="Book Antiqua" panose="02040602050305030304" pitchFamily="18" charset="0"/>
              </a:rPr>
              <a:t> і </a:t>
            </a:r>
            <a:r>
              <a:rPr lang="ru-RU" sz="1800" b="1" i="0" u="none" strike="noStrike" dirty="0" err="1">
                <a:solidFill>
                  <a:srgbClr val="002060"/>
                </a:solidFill>
                <a:effectLst/>
                <a:latin typeface="Book Antiqua" panose="02040602050305030304" pitchFamily="18" charset="0"/>
              </a:rPr>
              <a:t>перехід</a:t>
            </a:r>
            <a:r>
              <a:rPr lang="ru-RU" sz="1800" b="1" i="0" u="none" strike="noStrike" dirty="0">
                <a:solidFill>
                  <a:srgbClr val="002060"/>
                </a:solidFill>
                <a:effectLst/>
                <a:latin typeface="Book Antiqua" panose="02040602050305030304" pitchFamily="18" charset="0"/>
              </a:rPr>
              <a:t> до </a:t>
            </a:r>
            <a:r>
              <a:rPr lang="ru-RU" sz="1800" b="1" i="0" u="none" strike="noStrike" dirty="0" err="1">
                <a:solidFill>
                  <a:srgbClr val="002060"/>
                </a:solidFill>
                <a:effectLst/>
                <a:latin typeface="Book Antiqua" panose="02040602050305030304" pitchFamily="18" charset="0"/>
              </a:rPr>
              <a:t>бездротових</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технологій</a:t>
            </a:r>
            <a:r>
              <a:rPr lang="ru-RU" sz="1800" b="1" i="0" u="none" strike="noStrike" dirty="0">
                <a:solidFill>
                  <a:srgbClr val="002060"/>
                </a:solidFill>
                <a:effectLst/>
                <a:latin typeface="Book Antiqua" panose="02040602050305030304" pitchFamily="18" charset="0"/>
              </a:rPr>
              <a:t>. </a:t>
            </a:r>
          </a:p>
          <a:p>
            <a:endParaRPr lang="ru-RU" sz="1800" b="1" dirty="0">
              <a:solidFill>
                <a:srgbClr val="002060"/>
              </a:solidFill>
              <a:latin typeface="Book Antiqua" panose="02040602050305030304" pitchFamily="18" charset="0"/>
            </a:endParaRPr>
          </a:p>
          <a:p>
            <a:r>
              <a:rPr lang="ru-RU" sz="1800" b="1" dirty="0" err="1">
                <a:solidFill>
                  <a:srgbClr val="002060"/>
                </a:solidFill>
                <a:latin typeface="Book Antiqua" panose="02040602050305030304" pitchFamily="18" charset="0"/>
              </a:rPr>
              <a:t>Н</a:t>
            </a:r>
            <a:r>
              <a:rPr lang="ru-RU" sz="1800" b="1" i="0" u="none" strike="noStrike" dirty="0" err="1">
                <a:solidFill>
                  <a:srgbClr val="002060"/>
                </a:solidFill>
                <a:effectLst/>
                <a:latin typeface="Book Antiqua" panose="02040602050305030304" pitchFamily="18" charset="0"/>
              </a:rPr>
              <a:t>айвідоміше</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його</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пророкування</a:t>
            </a:r>
            <a:r>
              <a:rPr lang="ru-RU" sz="1800" b="1" i="0" u="none" strike="noStrike" dirty="0">
                <a:solidFill>
                  <a:srgbClr val="002060"/>
                </a:solidFill>
                <a:effectLst/>
                <a:latin typeface="Book Antiqua" panose="02040602050305030304" pitchFamily="18" charset="0"/>
              </a:rPr>
              <a:t>, про яке </a:t>
            </a:r>
            <a:r>
              <a:rPr lang="ru-RU" sz="1800" b="1" i="0" u="none" strike="noStrike" dirty="0" err="1">
                <a:solidFill>
                  <a:srgbClr val="002060"/>
                </a:solidFill>
                <a:effectLst/>
                <a:latin typeface="Book Antiqua" panose="02040602050305030304" pitchFamily="18" charset="0"/>
              </a:rPr>
              <a:t>він</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навіть</a:t>
            </a:r>
            <a:r>
              <a:rPr lang="ru-RU" sz="1800" b="1" i="0" u="none" strike="noStrike" dirty="0">
                <a:solidFill>
                  <a:srgbClr val="002060"/>
                </a:solidFill>
                <a:effectLst/>
                <a:latin typeface="Book Antiqua" panose="02040602050305030304" pitchFamily="18" charset="0"/>
              </a:rPr>
              <a:t> написав книгу, </a:t>
            </a:r>
            <a:r>
              <a:rPr lang="ru-RU" sz="1800" b="1" i="0" u="none" strike="noStrike" dirty="0" err="1">
                <a:solidFill>
                  <a:srgbClr val="002060"/>
                </a:solidFill>
                <a:effectLst/>
                <a:latin typeface="Book Antiqua" panose="02040602050305030304" pitchFamily="18" charset="0"/>
              </a:rPr>
              <a:t>полягає</a:t>
            </a:r>
            <a:r>
              <a:rPr lang="ru-RU" sz="1800" b="1" i="0" u="none" strike="noStrike" dirty="0">
                <a:solidFill>
                  <a:srgbClr val="002060"/>
                </a:solidFill>
                <a:effectLst/>
                <a:latin typeface="Book Antiqua" panose="02040602050305030304" pitchFamily="18" charset="0"/>
              </a:rPr>
              <a:t> в тому, </a:t>
            </a:r>
            <a:r>
              <a:rPr lang="ru-RU" sz="1800" b="1" i="0" u="none" strike="noStrike" dirty="0" err="1">
                <a:solidFill>
                  <a:srgbClr val="002060"/>
                </a:solidFill>
                <a:effectLst/>
                <a:latin typeface="Book Antiqua" panose="02040602050305030304" pitchFamily="18" charset="0"/>
              </a:rPr>
              <a:t>що</a:t>
            </a:r>
            <a:r>
              <a:rPr lang="ru-RU" sz="1800" b="1" i="0" u="none" strike="noStrike" dirty="0">
                <a:solidFill>
                  <a:srgbClr val="002060"/>
                </a:solidFill>
                <a:effectLst/>
                <a:latin typeface="Book Antiqua" panose="02040602050305030304" pitchFamily="18" charset="0"/>
              </a:rPr>
              <a:t> ми </a:t>
            </a:r>
            <a:r>
              <a:rPr lang="ru-RU" sz="1800" b="1" i="0" u="none" strike="noStrike" dirty="0" err="1">
                <a:solidFill>
                  <a:srgbClr val="002060"/>
                </a:solidFill>
                <a:effectLst/>
                <a:latin typeface="Book Antiqua" panose="02040602050305030304" pitchFamily="18" charset="0"/>
              </a:rPr>
              <a:t>досягнемо</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сингулярності</a:t>
            </a:r>
            <a:r>
              <a:rPr lang="ru-RU" sz="1800" b="1" i="0" u="none" strike="noStrike" dirty="0">
                <a:solidFill>
                  <a:srgbClr val="002060"/>
                </a:solidFill>
                <a:effectLst/>
                <a:latin typeface="Book Antiqua" panose="02040602050305030304" pitchFamily="18" charset="0"/>
              </a:rPr>
              <a:t> до 2045 року. </a:t>
            </a:r>
            <a:r>
              <a:rPr lang="ru-RU" sz="1800" b="1" i="0" u="none" strike="noStrike" dirty="0" err="1">
                <a:solidFill>
                  <a:srgbClr val="002060"/>
                </a:solidFill>
                <a:effectLst/>
                <a:latin typeface="Book Antiqua" panose="02040602050305030304" pitchFamily="18" charset="0"/>
              </a:rPr>
              <a:t>Тоді</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машинний</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інтелект</a:t>
            </a:r>
            <a:r>
              <a:rPr lang="ru-RU" sz="1800" b="1" i="0" u="none" strike="noStrike" dirty="0">
                <a:solidFill>
                  <a:srgbClr val="002060"/>
                </a:solidFill>
                <a:effectLst/>
                <a:latin typeface="Book Antiqua" panose="02040602050305030304" pitchFamily="18" charset="0"/>
              </a:rPr>
              <a:t> стане таким же, як </a:t>
            </a:r>
            <a:r>
              <a:rPr lang="ru-RU" sz="1800" b="1" i="0" u="none" strike="noStrike" dirty="0" err="1">
                <a:solidFill>
                  <a:srgbClr val="002060"/>
                </a:solidFill>
                <a:effectLst/>
                <a:latin typeface="Book Antiqua" panose="02040602050305030304" pitchFamily="18" charset="0"/>
              </a:rPr>
              <a:t>людський</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або</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навіть</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перевершить</a:t>
            </a:r>
            <a:r>
              <a:rPr lang="ru-RU" sz="1800" b="1" i="0" u="none" strike="noStrike" dirty="0">
                <a:solidFill>
                  <a:srgbClr val="002060"/>
                </a:solidFill>
                <a:effectLst/>
                <a:latin typeface="Book Antiqua" panose="02040602050305030304" pitchFamily="18" charset="0"/>
              </a:rPr>
              <a:t> </a:t>
            </a:r>
            <a:r>
              <a:rPr lang="ru-RU" sz="1800" b="1" i="0" u="none" strike="noStrike" dirty="0" err="1">
                <a:solidFill>
                  <a:srgbClr val="002060"/>
                </a:solidFill>
                <a:effectLst/>
                <a:latin typeface="Book Antiqua" panose="02040602050305030304" pitchFamily="18" charset="0"/>
              </a:rPr>
              <a:t>його</a:t>
            </a:r>
            <a:endParaRPr lang="uk-UA" sz="1800" b="1" dirty="0">
              <a:solidFill>
                <a:srgbClr val="002060"/>
              </a:solidFill>
              <a:latin typeface="Book Antiqua" panose="02040602050305030304" pitchFamily="18" charset="0"/>
            </a:endParaRPr>
          </a:p>
        </p:txBody>
      </p:sp>
      <p:pic>
        <p:nvPicPr>
          <p:cNvPr id="2050" name="Picture 2" descr="Курцвайл, футуролог: Коли людський мозок буде викладений на Хмару">
            <a:extLst>
              <a:ext uri="{FF2B5EF4-FFF2-40B4-BE49-F238E27FC236}">
                <a16:creationId xmlns:a16="http://schemas.microsoft.com/office/drawing/2014/main" id="{17BFBD88-5F27-8B4B-8F86-6430C6747C0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7589" r="6322"/>
          <a:stretch/>
        </p:blipFill>
        <p:spPr bwMode="auto">
          <a:xfrm>
            <a:off x="143036" y="1340768"/>
            <a:ext cx="5102770" cy="3387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59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ACAC4D-5920-1742-B3F4-26078EFB8E96}"/>
              </a:ext>
            </a:extLst>
          </p:cNvPr>
          <p:cNvSpPr>
            <a:spLocks noGrp="1"/>
          </p:cNvSpPr>
          <p:nvPr>
            <p:ph type="title"/>
          </p:nvPr>
        </p:nvSpPr>
        <p:spPr/>
        <p:txBody>
          <a:bodyPr/>
          <a:lstStyle/>
          <a:p>
            <a:endParaRPr lang="uk-UA" dirty="0"/>
          </a:p>
        </p:txBody>
      </p:sp>
      <p:pic>
        <p:nvPicPr>
          <p:cNvPr id="8196" name="Picture 4" descr="Университет потерял свою душу». Как Singularity University выбирается из  репутационной ловушки - Финансы на Новостей.COM">
            <a:extLst>
              <a:ext uri="{FF2B5EF4-FFF2-40B4-BE49-F238E27FC236}">
                <a16:creationId xmlns:a16="http://schemas.microsoft.com/office/drawing/2014/main" id="{C3204543-E242-FB43-8B28-A4C974A9C62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5518"/>
          <a:stretch/>
        </p:blipFill>
        <p:spPr bwMode="auto">
          <a:xfrm>
            <a:off x="6809" y="287742"/>
            <a:ext cx="5102225" cy="338410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nstitute For Advanced Study at Indonesia: High Advance Technology">
            <a:extLst>
              <a:ext uri="{FF2B5EF4-FFF2-40B4-BE49-F238E27FC236}">
                <a16:creationId xmlns:a16="http://schemas.microsoft.com/office/drawing/2014/main" id="{13446ECC-2BC6-D14E-AB2B-82E893D42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7930" y="-25459"/>
            <a:ext cx="4508409" cy="313268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ingularity University Launches Accelerator To Seize Academia's Innovation  Monopoly | TechCrunch">
            <a:extLst>
              <a:ext uri="{FF2B5EF4-FFF2-40B4-BE49-F238E27FC236}">
                <a16:creationId xmlns:a16="http://schemas.microsoft.com/office/drawing/2014/main" id="{465EEC0C-7506-3F42-81CD-A998CBDD4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7149" y="3116635"/>
            <a:ext cx="4572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Limited to 180 places –Singularity University comes to Sydney - The Growth  Faculty">
            <a:extLst>
              <a:ext uri="{FF2B5EF4-FFF2-40B4-BE49-F238E27FC236}">
                <a16:creationId xmlns:a16="http://schemas.microsoft.com/office/drawing/2014/main" id="{EEE69D24-F67C-114A-B0A5-B7B139CC0B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51" y="3610188"/>
            <a:ext cx="4573621" cy="3128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633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E9455D0-D47C-434B-A04F-CD5F10C2282C}"/>
              </a:ext>
            </a:extLst>
          </p:cNvPr>
          <p:cNvSpPr>
            <a:spLocks noGrp="1"/>
          </p:cNvSpPr>
          <p:nvPr>
            <p:ph type="body" idx="2"/>
          </p:nvPr>
        </p:nvSpPr>
        <p:spPr>
          <a:xfrm>
            <a:off x="4808415" y="222877"/>
            <a:ext cx="4098373" cy="1144708"/>
          </a:xfrm>
        </p:spPr>
        <p:txBody>
          <a:bodyPr>
            <a:normAutofit/>
          </a:bodyPr>
          <a:lstStyle/>
          <a:p>
            <a:r>
              <a:rPr lang="uk-UA" sz="1800" b="1" dirty="0">
                <a:solidFill>
                  <a:srgbClr val="002060"/>
                </a:solidFill>
              </a:rPr>
              <a:t>В Києві створений у 09. 2016 </a:t>
            </a:r>
            <a:r>
              <a:rPr lang="uk-UA" sz="1800" b="1" dirty="0" err="1">
                <a:solidFill>
                  <a:srgbClr val="002060"/>
                </a:solidFill>
              </a:rPr>
              <a:t>р</a:t>
            </a:r>
            <a:endParaRPr lang="uk-UA" sz="1800" b="1" dirty="0">
              <a:solidFill>
                <a:srgbClr val="002060"/>
              </a:solidFill>
            </a:endParaRPr>
          </a:p>
          <a:p>
            <a:r>
              <a:rPr lang="uk-UA" sz="1800" b="1" dirty="0">
                <a:solidFill>
                  <a:srgbClr val="002060"/>
                </a:solidFill>
              </a:rPr>
              <a:t>Керівник Ігор Новіков</a:t>
            </a:r>
          </a:p>
          <a:p>
            <a:r>
              <a:rPr lang="uk-UA" sz="1800" b="1" dirty="0">
                <a:solidFill>
                  <a:srgbClr val="002060"/>
                </a:solidFill>
              </a:rPr>
              <a:t>(!!! див. </a:t>
            </a:r>
            <a:r>
              <a:rPr lang="uk-UA" sz="1800" b="1" dirty="0" err="1">
                <a:solidFill>
                  <a:srgbClr val="002060"/>
                </a:solidFill>
              </a:rPr>
              <a:t>інтерв</a:t>
            </a:r>
            <a:r>
              <a:rPr lang="en-US" sz="1800" b="1" dirty="0">
                <a:solidFill>
                  <a:srgbClr val="002060"/>
                </a:solidFill>
              </a:rPr>
              <a:t>’</a:t>
            </a:r>
            <a:r>
              <a:rPr lang="uk-UA" sz="1800" b="1" dirty="0" err="1">
                <a:solidFill>
                  <a:srgbClr val="002060"/>
                </a:solidFill>
              </a:rPr>
              <a:t>ю</a:t>
            </a:r>
            <a:r>
              <a:rPr lang="uk-UA" sz="1800" b="1" dirty="0">
                <a:solidFill>
                  <a:srgbClr val="002060"/>
                </a:solidFill>
              </a:rPr>
              <a:t> в </a:t>
            </a:r>
            <a:r>
              <a:rPr lang="en-US" sz="1800" b="1" dirty="0">
                <a:solidFill>
                  <a:srgbClr val="002060"/>
                </a:solidFill>
              </a:rPr>
              <a:t>MOODLE</a:t>
            </a:r>
            <a:r>
              <a:rPr lang="uk-UA" sz="1800" b="1" dirty="0">
                <a:solidFill>
                  <a:srgbClr val="002060"/>
                </a:solidFill>
              </a:rPr>
              <a:t>)</a:t>
            </a:r>
          </a:p>
        </p:txBody>
      </p:sp>
      <p:pic>
        <p:nvPicPr>
          <p:cNvPr id="9220" name="Picture 4" descr="Университет Сингулярности открывает Филиал в Украине - SingularityU  KyivSingularityU Kyiv">
            <a:extLst>
              <a:ext uri="{FF2B5EF4-FFF2-40B4-BE49-F238E27FC236}">
                <a16:creationId xmlns:a16="http://schemas.microsoft.com/office/drawing/2014/main" id="{A86DF96A-B54B-3941-9EF2-A83310B895B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77623" y="268030"/>
            <a:ext cx="4630792" cy="308158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Добро пожаловать в SingularityU Kyiv Chapter! - SingularityU  KyivSingularityU Kyiv">
            <a:extLst>
              <a:ext uri="{FF2B5EF4-FFF2-40B4-BE49-F238E27FC236}">
                <a16:creationId xmlns:a16="http://schemas.microsoft.com/office/drawing/2014/main" id="{459C6058-EFA6-3049-A0A0-12FAE1AD3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88" y="3663399"/>
            <a:ext cx="8388424" cy="308158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Образование будущего. Технологии, - новости бизнеса Украины">
            <a:extLst>
              <a:ext uri="{FF2B5EF4-FFF2-40B4-BE49-F238E27FC236}">
                <a16:creationId xmlns:a16="http://schemas.microsoft.com/office/drawing/2014/main" id="{7576C0E2-658C-9749-8810-28162C6349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2132856"/>
            <a:ext cx="37719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Образование будущего. Технологии, - новости бизнеса Украины">
            <a:extLst>
              <a:ext uri="{FF2B5EF4-FFF2-40B4-BE49-F238E27FC236}">
                <a16:creationId xmlns:a16="http://schemas.microsoft.com/office/drawing/2014/main" id="{FBB08530-6303-5B42-962D-70D066B2C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7716" y="1301199"/>
            <a:ext cx="3149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28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12" name="Текст 11"/>
          <p:cNvSpPr>
            <a:spLocks noGrp="1"/>
          </p:cNvSpPr>
          <p:nvPr>
            <p:ph type="body" idx="2"/>
          </p:nvPr>
        </p:nvSpPr>
        <p:spPr>
          <a:xfrm>
            <a:off x="246042" y="260648"/>
            <a:ext cx="5838125" cy="6597352"/>
          </a:xfrm>
        </p:spPr>
        <p:txBody>
          <a:bodyPr>
            <a:normAutofit fontScale="85000" lnSpcReduction="10000"/>
          </a:bodyPr>
          <a:lstStyle/>
          <a:p>
            <a:pPr algn="just"/>
            <a:r>
              <a:rPr lang="uk-UA" sz="2000" b="1" dirty="0">
                <a:solidFill>
                  <a:srgbClr val="002060"/>
                </a:solidFill>
                <a:latin typeface="Bookman Old Style" panose="02050604050505020204" pitchFamily="18" charset="0"/>
                <a:cs typeface="Times New Roman" pitchFamily="18" charset="0"/>
              </a:rPr>
              <a:t>Свій початок радянська школа прогнозування в бере в 20 роках роботами </a:t>
            </a:r>
            <a:r>
              <a:rPr lang="uk-UA" sz="2000" b="1" dirty="0">
                <a:solidFill>
                  <a:srgbClr val="FF0000"/>
                </a:solidFill>
                <a:latin typeface="Bookman Old Style" panose="02050604050505020204" pitchFamily="18" charset="0"/>
                <a:cs typeface="Times New Roman" pitchFamily="18" charset="0"/>
              </a:rPr>
              <a:t>В.О. </a:t>
            </a:r>
            <a:r>
              <a:rPr lang="uk-UA" sz="2000" b="1" dirty="0" err="1">
                <a:solidFill>
                  <a:srgbClr val="FF0000"/>
                </a:solidFill>
                <a:latin typeface="Bookman Old Style" panose="02050604050505020204" pitchFamily="18" charset="0"/>
                <a:cs typeface="Times New Roman" pitchFamily="18" charset="0"/>
              </a:rPr>
              <a:t>Базарова</a:t>
            </a:r>
            <a:r>
              <a:rPr lang="uk-UA" sz="2000" b="1" dirty="0">
                <a:solidFill>
                  <a:srgbClr val="FF0000"/>
                </a:solidFill>
                <a:latin typeface="Bookman Old Style" panose="02050604050505020204" pitchFamily="18" charset="0"/>
                <a:cs typeface="Times New Roman" pitchFamily="18" charset="0"/>
              </a:rPr>
              <a:t> – Руднєва</a:t>
            </a:r>
            <a:r>
              <a:rPr lang="uk-UA" sz="2000" b="1" dirty="0">
                <a:solidFill>
                  <a:srgbClr val="002060"/>
                </a:solidFill>
                <a:latin typeface="Bookman Old Style" panose="02050604050505020204" pitchFamily="18" charset="0"/>
                <a:cs typeface="Times New Roman" pitchFamily="18" charset="0"/>
              </a:rPr>
              <a:t> (вважав своїм наставником О.О. Богданова), який розробляв прогноз очікуваного стану розвитку країни під кінець 1 - </a:t>
            </a:r>
            <a:r>
              <a:rPr lang="uk-UA" sz="2000" b="1" dirty="0" err="1">
                <a:solidFill>
                  <a:srgbClr val="002060"/>
                </a:solidFill>
                <a:latin typeface="Bookman Old Style" panose="02050604050505020204" pitchFamily="18" charset="0"/>
                <a:cs typeface="Times New Roman" pitchFamily="18" charset="0"/>
              </a:rPr>
              <a:t>ї</a:t>
            </a:r>
            <a:r>
              <a:rPr lang="uk-UA" sz="2000" b="1" dirty="0">
                <a:solidFill>
                  <a:srgbClr val="002060"/>
                </a:solidFill>
                <a:latin typeface="Bookman Old Style" panose="02050604050505020204" pitchFamily="18" charset="0"/>
                <a:cs typeface="Times New Roman" pitchFamily="18" charset="0"/>
              </a:rPr>
              <a:t> п'ятирічки, тобто до 1923 року.</a:t>
            </a:r>
          </a:p>
          <a:p>
            <a:pPr algn="just"/>
            <a:r>
              <a:rPr lang="uk-UA" sz="2000" b="1" dirty="0">
                <a:solidFill>
                  <a:srgbClr val="002060"/>
                </a:solidFill>
                <a:latin typeface="Bookman Old Style" panose="02050604050505020204" pitchFamily="18" charset="0"/>
                <a:cs typeface="Times New Roman" pitchFamily="18" charset="0"/>
              </a:rPr>
              <a:t>Запропонував реальний шлях від роздумів про майбутнє до досліджень майбутнього: </a:t>
            </a:r>
            <a:r>
              <a:rPr lang="uk-UA" sz="2000" b="1" dirty="0">
                <a:solidFill>
                  <a:srgbClr val="FF0000"/>
                </a:solidFill>
                <a:latin typeface="Bookman Old Style" panose="02050604050505020204" pitchFamily="18" charset="0"/>
                <a:cs typeface="Times New Roman" pitchFamily="18" charset="0"/>
              </a:rPr>
              <a:t>проблемно-цільовий підхід</a:t>
            </a:r>
            <a:r>
              <a:rPr lang="uk-UA" sz="2000" b="1" dirty="0">
                <a:solidFill>
                  <a:srgbClr val="002060"/>
                </a:solidFill>
                <a:latin typeface="Bookman Old Style" panose="02050604050505020204" pitchFamily="18" charset="0"/>
                <a:cs typeface="Times New Roman" pitchFamily="18" charset="0"/>
              </a:rPr>
              <a:t>, який він назвав генетико-телеологічним, однак з домінуванням генетичного: «Варто не гадати даремно, що знати неможливо, а вивчати </a:t>
            </a:r>
            <a:r>
              <a:rPr lang="uk-UA" sz="2000" b="1" dirty="0">
                <a:solidFill>
                  <a:srgbClr val="FF0000"/>
                </a:solidFill>
                <a:latin typeface="Bookman Old Style" panose="02050604050505020204" pitchFamily="18" charset="0"/>
                <a:cs typeface="Times New Roman" pitchFamily="18" charset="0"/>
              </a:rPr>
              <a:t>проблеми, що визрівають та виявляти цілі, орієнтуючись на які потрібно приступати до вирішення проблем</a:t>
            </a:r>
            <a:r>
              <a:rPr lang="uk-UA" sz="2000" b="1" dirty="0">
                <a:solidFill>
                  <a:srgbClr val="002060"/>
                </a:solidFill>
                <a:latin typeface="Bookman Old Style" panose="02050604050505020204" pitchFamily="18" charset="0"/>
                <a:cs typeface="Times New Roman" pitchFamily="18" charset="0"/>
              </a:rPr>
              <a:t>». </a:t>
            </a:r>
          </a:p>
          <a:p>
            <a:pPr algn="just"/>
            <a:r>
              <a:rPr lang="uk-UA" sz="2000" b="1" dirty="0">
                <a:solidFill>
                  <a:srgbClr val="002060"/>
                </a:solidFill>
                <a:latin typeface="Bookman Old Style" panose="02050604050505020204" pitchFamily="18" charset="0"/>
                <a:cs typeface="Times New Roman" pitchFamily="18" charset="0"/>
              </a:rPr>
              <a:t>Попереджав про небезпеку командно-адміністративного управління нар. господарством</a:t>
            </a:r>
          </a:p>
          <a:p>
            <a:pPr algn="just"/>
            <a:r>
              <a:rPr lang="uk-UA" sz="2000" b="1" dirty="0">
                <a:solidFill>
                  <a:srgbClr val="002060"/>
                </a:solidFill>
                <a:latin typeface="Bookman Old Style" panose="02050604050505020204" pitchFamily="18" charset="0"/>
                <a:cs typeface="Times New Roman" pitchFamily="18" charset="0"/>
              </a:rPr>
              <a:t>Він фактично </a:t>
            </a:r>
            <a:r>
              <a:rPr lang="uk-UA" sz="2000" b="1" dirty="0">
                <a:solidFill>
                  <a:srgbClr val="FF0000"/>
                </a:solidFill>
                <a:latin typeface="Bookman Old Style" panose="02050604050505020204" pitchFamily="18" charset="0"/>
                <a:cs typeface="Times New Roman" pitchFamily="18" charset="0"/>
              </a:rPr>
              <a:t>відкрив поняття «</a:t>
            </a:r>
            <a:r>
              <a:rPr lang="uk-UA" sz="2000" b="1" dirty="0" err="1">
                <a:solidFill>
                  <a:srgbClr val="FF0000"/>
                </a:solidFill>
                <a:latin typeface="Bookman Old Style" panose="02050604050505020204" pitchFamily="18" charset="0"/>
                <a:cs typeface="Times New Roman" pitchFamily="18" charset="0"/>
              </a:rPr>
              <a:t>самоздійснюваного</a:t>
            </a:r>
            <a:r>
              <a:rPr lang="uk-UA" sz="2000" b="1" dirty="0">
                <a:solidFill>
                  <a:srgbClr val="FF0000"/>
                </a:solidFill>
                <a:latin typeface="Bookman Old Style" panose="02050604050505020204" pitchFamily="18" charset="0"/>
                <a:cs typeface="Times New Roman" pitchFamily="18" charset="0"/>
              </a:rPr>
              <a:t>» прогнозу та прогнозу, що «</a:t>
            </a:r>
            <a:r>
              <a:rPr lang="uk-UA" sz="2000" b="1" dirty="0" err="1">
                <a:solidFill>
                  <a:srgbClr val="FF0000"/>
                </a:solidFill>
                <a:latin typeface="Bookman Old Style" panose="02050604050505020204" pitchFamily="18" charset="0"/>
                <a:cs typeface="Times New Roman" pitchFamily="18" charset="0"/>
              </a:rPr>
              <a:t>самопаралізується</a:t>
            </a:r>
            <a:r>
              <a:rPr lang="uk-UA" sz="2000" b="1" dirty="0">
                <a:solidFill>
                  <a:srgbClr val="FF0000"/>
                </a:solidFill>
                <a:latin typeface="Bookman Old Style" panose="02050604050505020204" pitchFamily="18" charset="0"/>
                <a:cs typeface="Times New Roman" pitchFamily="18" charset="0"/>
              </a:rPr>
              <a:t>» («</a:t>
            </a:r>
            <a:r>
              <a:rPr lang="uk-UA" sz="2000" b="1" dirty="0" err="1">
                <a:solidFill>
                  <a:srgbClr val="FF0000"/>
                </a:solidFill>
                <a:latin typeface="Bookman Old Style" panose="02050604050505020204" pitchFamily="18" charset="0"/>
                <a:cs typeface="Times New Roman" pitchFamily="18" charset="0"/>
              </a:rPr>
              <a:t>самозаперечується</a:t>
            </a:r>
            <a:r>
              <a:rPr lang="uk-UA" sz="2000" b="1" dirty="0">
                <a:solidFill>
                  <a:srgbClr val="FF0000"/>
                </a:solidFill>
                <a:latin typeface="Bookman Old Style" panose="02050604050505020204" pitchFamily="18" charset="0"/>
                <a:cs typeface="Times New Roman" pitchFamily="18" charset="0"/>
              </a:rPr>
              <a:t>»)</a:t>
            </a:r>
            <a:r>
              <a:rPr lang="uk-UA" sz="2000" b="1" dirty="0">
                <a:solidFill>
                  <a:srgbClr val="002060"/>
                </a:solidFill>
                <a:latin typeface="Bookman Old Style" panose="02050604050505020204" pitchFamily="18" charset="0"/>
                <a:cs typeface="Times New Roman" pitchFamily="18" charset="0"/>
              </a:rPr>
              <a:t>. Неможливо передбачити керовані явища, оскільки рішення здатне перекреслити пророкування. </a:t>
            </a:r>
            <a:r>
              <a:rPr lang="uk-UA" sz="2000" b="1" dirty="0">
                <a:solidFill>
                  <a:srgbClr val="FF0000"/>
                </a:solidFill>
                <a:latin typeface="Bookman Old Style" panose="02050604050505020204" pitchFamily="18" charset="0"/>
                <a:cs typeface="Times New Roman" pitchFamily="18" charset="0"/>
              </a:rPr>
              <a:t>Мета прогнозування - не прогноз майбутнього, а виявлення проблем та можливих шляхів їх оптимального рішення</a:t>
            </a:r>
            <a:r>
              <a:rPr lang="uk-UA" sz="2000" b="1" dirty="0">
                <a:solidFill>
                  <a:srgbClr val="002060"/>
                </a:solidFill>
                <a:latin typeface="Bookman Old Style" panose="02050604050505020204" pitchFamily="18" charset="0"/>
                <a:cs typeface="Times New Roman" pitchFamily="18" charset="0"/>
              </a:rPr>
              <a:t>.</a:t>
            </a:r>
          </a:p>
          <a:p>
            <a:pPr algn="just"/>
            <a:endParaRPr lang="ru-RU" sz="2000" b="1" dirty="0">
              <a:solidFill>
                <a:srgbClr val="002060"/>
              </a:solidFill>
              <a:latin typeface="Bookman Old Style" panose="02050604050505020204" pitchFamily="18" charset="0"/>
              <a:cs typeface="Times New Roman" pitchFamily="18" charset="0"/>
            </a:endParaRPr>
          </a:p>
          <a:p>
            <a:pPr algn="just"/>
            <a:endParaRPr lang="ru-RU" sz="2000" b="1" dirty="0">
              <a:solidFill>
                <a:srgbClr val="002060"/>
              </a:solidFill>
              <a:latin typeface="Bookman Old Style" panose="02050604050505020204" pitchFamily="18" charset="0"/>
              <a:cs typeface="Times New Roman" pitchFamily="18" charset="0"/>
            </a:endParaRPr>
          </a:p>
        </p:txBody>
      </p:sp>
      <p:pic>
        <p:nvPicPr>
          <p:cNvPr id="10" name="Содержимое 9" descr="images.jpeg"/>
          <p:cNvPicPr>
            <a:picLocks noGrp="1" noChangeAspect="1"/>
          </p:cNvPicPr>
          <p:nvPr>
            <p:ph sz="half" idx="1"/>
          </p:nvPr>
        </p:nvPicPr>
        <p:blipFill>
          <a:blip r:embed="rId2" cstate="print"/>
          <a:stretch>
            <a:fillRect/>
          </a:stretch>
        </p:blipFill>
        <p:spPr>
          <a:xfrm>
            <a:off x="6285696" y="1124744"/>
            <a:ext cx="2602100" cy="35829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Заголовок 1">
            <a:extLst>
              <a:ext uri="{FF2B5EF4-FFF2-40B4-BE49-F238E27FC236}">
                <a16:creationId xmlns:a16="http://schemas.microsoft.com/office/drawing/2014/main" id="{F0D577E2-E7B3-DC4F-9065-FB0801F15AF4}"/>
              </a:ext>
            </a:extLst>
          </p:cNvPr>
          <p:cNvSpPr>
            <a:spLocks noGrp="1"/>
          </p:cNvSpPr>
          <p:nvPr>
            <p:ph type="title"/>
          </p:nvPr>
        </p:nvSpPr>
        <p:spPr>
          <a:xfrm>
            <a:off x="6285696" y="5013176"/>
            <a:ext cx="2915816" cy="720080"/>
          </a:xfrm>
        </p:spPr>
        <p:txBody>
          <a:bodyPr>
            <a:noAutofit/>
          </a:bodyPr>
          <a:lstStyle/>
          <a:p>
            <a:pPr algn="ctr"/>
            <a:r>
              <a:rPr lang="ru-RU" sz="1400" b="1" i="1" dirty="0" err="1">
                <a:solidFill>
                  <a:srgbClr val="002060"/>
                </a:solidFill>
                <a:latin typeface="Times New Roman" pitchFamily="18" charset="0"/>
                <a:cs typeface="Times New Roman" pitchFamily="18" charset="0"/>
              </a:rPr>
              <a:t>Володимир</a:t>
            </a:r>
            <a:r>
              <a:rPr lang="ru-RU" sz="1400" b="1" i="1" dirty="0">
                <a:solidFill>
                  <a:srgbClr val="002060"/>
                </a:solidFill>
                <a:latin typeface="Times New Roman" pitchFamily="18" charset="0"/>
                <a:cs typeface="Times New Roman" pitchFamily="18" charset="0"/>
              </a:rPr>
              <a:t> </a:t>
            </a:r>
            <a:r>
              <a:rPr lang="ru-RU" sz="1400" b="1" i="1" dirty="0" err="1">
                <a:solidFill>
                  <a:srgbClr val="002060"/>
                </a:solidFill>
                <a:latin typeface="Times New Roman" pitchFamily="18" charset="0"/>
                <a:cs typeface="Times New Roman" pitchFamily="18" charset="0"/>
              </a:rPr>
              <a:t>Олександрович</a:t>
            </a:r>
            <a:r>
              <a:rPr lang="ru-RU" sz="1400" b="1" i="1" dirty="0">
                <a:solidFill>
                  <a:srgbClr val="002060"/>
                </a:solidFill>
                <a:latin typeface="Times New Roman" pitchFamily="18" charset="0"/>
                <a:cs typeface="Times New Roman" pitchFamily="18" charset="0"/>
              </a:rPr>
              <a:t> </a:t>
            </a:r>
            <a:br>
              <a:rPr lang="ru-RU" sz="1400" b="1" i="1" dirty="0">
                <a:solidFill>
                  <a:srgbClr val="002060"/>
                </a:solidFill>
                <a:latin typeface="Times New Roman" pitchFamily="18" charset="0"/>
                <a:cs typeface="Times New Roman" pitchFamily="18" charset="0"/>
              </a:rPr>
            </a:br>
            <a:r>
              <a:rPr lang="ru-RU" sz="1400" b="1" i="1" dirty="0">
                <a:solidFill>
                  <a:srgbClr val="002060"/>
                </a:solidFill>
                <a:latin typeface="Times New Roman" pitchFamily="18" charset="0"/>
                <a:cs typeface="Times New Roman" pitchFamily="18" charset="0"/>
              </a:rPr>
              <a:t>Базаров-</a:t>
            </a:r>
            <a:r>
              <a:rPr lang="ru-RU" sz="1400" b="1" i="1" dirty="0" err="1">
                <a:solidFill>
                  <a:srgbClr val="002060"/>
                </a:solidFill>
                <a:latin typeface="Times New Roman" pitchFamily="18" charset="0"/>
                <a:cs typeface="Times New Roman" pitchFamily="18" charset="0"/>
              </a:rPr>
              <a:t>Руднєв</a:t>
            </a:r>
            <a:br>
              <a:rPr lang="ru-RU" sz="1400" b="1" i="1" dirty="0">
                <a:solidFill>
                  <a:srgbClr val="002060"/>
                </a:solidFill>
                <a:latin typeface="Times New Roman" pitchFamily="18" charset="0"/>
                <a:cs typeface="Times New Roman" pitchFamily="18" charset="0"/>
              </a:rPr>
            </a:br>
            <a:r>
              <a:rPr lang="ru-RU" sz="1400" b="1" i="1" dirty="0">
                <a:solidFill>
                  <a:srgbClr val="002060"/>
                </a:solidFill>
                <a:latin typeface="Times New Roman" pitchFamily="18" charset="0"/>
                <a:cs typeface="Times New Roman" pitchFamily="18" charset="0"/>
              </a:rPr>
              <a:t>(1874-1939)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06760" cy="642942"/>
          </a:xfrm>
        </p:spPr>
        <p:txBody>
          <a:bodyPr>
            <a:normAutofit/>
          </a:bodyPr>
          <a:lstStyle/>
          <a:p>
            <a:r>
              <a:rPr lang="uk-UA" sz="2400" b="1" i="1" dirty="0">
                <a:solidFill>
                  <a:srgbClr val="FF0000"/>
                </a:solidFill>
                <a:latin typeface="Times New Roman" pitchFamily="18" charset="0"/>
                <a:cs typeface="Times New Roman" pitchFamily="18" charset="0"/>
              </a:rPr>
              <a:t>К.Э. Ціолковський - основоположник сучасної космонавтики</a:t>
            </a:r>
          </a:p>
        </p:txBody>
      </p:sp>
      <p:sp>
        <p:nvSpPr>
          <p:cNvPr id="6" name="Содержимое 5"/>
          <p:cNvSpPr>
            <a:spLocks noGrp="1"/>
          </p:cNvSpPr>
          <p:nvPr>
            <p:ph sz="half" idx="1"/>
          </p:nvPr>
        </p:nvSpPr>
        <p:spPr>
          <a:xfrm>
            <a:off x="179512" y="759574"/>
            <a:ext cx="5535497" cy="6098425"/>
          </a:xfrm>
        </p:spPr>
        <p:txBody>
          <a:bodyPr>
            <a:normAutofit fontScale="85000" lnSpcReduction="20000"/>
          </a:bodyPr>
          <a:lstStyle/>
          <a:p>
            <a:pPr>
              <a:buNone/>
            </a:pPr>
            <a:r>
              <a:rPr lang="uk-UA" b="1" dirty="0">
                <a:solidFill>
                  <a:srgbClr val="002060"/>
                </a:solidFill>
              </a:rPr>
              <a:t>Винаходи в області </a:t>
            </a:r>
            <a:r>
              <a:rPr lang="uk-UA" b="1" dirty="0" err="1">
                <a:solidFill>
                  <a:srgbClr val="002060"/>
                </a:solidFill>
              </a:rPr>
              <a:t>аеро</a:t>
            </a:r>
            <a:r>
              <a:rPr lang="uk-UA" b="1" dirty="0">
                <a:solidFill>
                  <a:srgbClr val="002060"/>
                </a:solidFill>
              </a:rPr>
              <a:t>- і ракетодинаміки, теорії літака і дирижабля,  захоплювався аеростатами, потягами на повітряних подушках, ракетами.</a:t>
            </a:r>
          </a:p>
          <a:p>
            <a:pPr algn="just">
              <a:buNone/>
            </a:pPr>
            <a:endParaRPr lang="uk-UA" b="1" dirty="0">
              <a:solidFill>
                <a:srgbClr val="002060"/>
              </a:solidFill>
            </a:endParaRPr>
          </a:p>
          <a:p>
            <a:pPr algn="just">
              <a:buNone/>
            </a:pPr>
            <a:r>
              <a:rPr lang="uk-UA" b="1" dirty="0">
                <a:solidFill>
                  <a:srgbClr val="002060"/>
                </a:solidFill>
              </a:rPr>
              <a:t>Свою першу друковану працю присвятив аеростатам (1892).</a:t>
            </a:r>
          </a:p>
          <a:p>
            <a:pPr marL="109728" indent="0">
              <a:buNone/>
            </a:pPr>
            <a:r>
              <a:rPr lang="uk-UA" b="1" dirty="0">
                <a:solidFill>
                  <a:srgbClr val="002060"/>
                </a:solidFill>
              </a:rPr>
              <a:t>У 1894 р. учений виклав </a:t>
            </a:r>
            <a:r>
              <a:rPr lang="uk-UA" b="1" dirty="0">
                <a:solidFill>
                  <a:srgbClr val="FF0000"/>
                </a:solidFill>
              </a:rPr>
              <a:t>проект побудови моноплана</a:t>
            </a:r>
            <a:r>
              <a:rPr lang="uk-UA" b="1" dirty="0">
                <a:solidFill>
                  <a:srgbClr val="002060"/>
                </a:solidFill>
              </a:rPr>
              <a:t> (пізніше, у 1932 р. розробив теорію польоту реактивного літака в стратосфері та схеми конструкції літаків із гіперзвуковими швидкостями). </a:t>
            </a:r>
          </a:p>
          <a:p>
            <a:pPr marL="109728" indent="0">
              <a:buNone/>
            </a:pPr>
            <a:r>
              <a:rPr lang="uk-UA" b="1" dirty="0">
                <a:solidFill>
                  <a:srgbClr val="002060"/>
                </a:solidFill>
              </a:rPr>
              <a:t>У 1896 р. розпочав працю над своєю </a:t>
            </a:r>
            <a:r>
              <a:rPr lang="uk-UA" b="1" dirty="0">
                <a:solidFill>
                  <a:srgbClr val="FF0000"/>
                </a:solidFill>
              </a:rPr>
              <a:t>фундаментальною роботою «Дослідження космічного простору з допомогою реактивного двигуна» </a:t>
            </a:r>
            <a:r>
              <a:rPr lang="uk-UA" b="1" dirty="0">
                <a:solidFill>
                  <a:srgbClr val="002060"/>
                </a:solidFill>
              </a:rPr>
              <a:t>(закінчив у 1903). </a:t>
            </a:r>
          </a:p>
          <a:p>
            <a:pPr marL="109728" indent="0">
              <a:buNone/>
            </a:pPr>
            <a:r>
              <a:rPr lang="uk-UA" b="1" dirty="0">
                <a:solidFill>
                  <a:srgbClr val="002060"/>
                </a:solidFill>
              </a:rPr>
              <a:t>У 1926-1929 рр. </a:t>
            </a:r>
            <a:r>
              <a:rPr lang="uk-UA" b="1" dirty="0" err="1">
                <a:solidFill>
                  <a:srgbClr val="002060"/>
                </a:solidFill>
              </a:rPr>
              <a:t>К</a:t>
            </a:r>
            <a:r>
              <a:rPr lang="uk-UA" b="1" dirty="0">
                <a:solidFill>
                  <a:srgbClr val="002060"/>
                </a:solidFill>
              </a:rPr>
              <a:t>. Ціолковський запропонував оригінальну </a:t>
            </a:r>
            <a:r>
              <a:rPr lang="uk-UA" b="1" dirty="0">
                <a:solidFill>
                  <a:srgbClr val="FF0000"/>
                </a:solidFill>
              </a:rPr>
              <a:t>ідею побудови космічного корабля - багатоступеневу міжпланетну ракету.</a:t>
            </a:r>
          </a:p>
          <a:p>
            <a:pPr marL="109728" indent="0">
              <a:buNone/>
            </a:pPr>
            <a:r>
              <a:rPr lang="uk-UA" b="1" dirty="0">
                <a:solidFill>
                  <a:srgbClr val="002060"/>
                </a:solidFill>
              </a:rPr>
              <a:t>У 1919 р. учений був прийнятий у так звану соціалістичну Академію (майбутню Академію наук СРСР). </a:t>
            </a:r>
          </a:p>
          <a:p>
            <a:pPr marL="109728" indent="0">
              <a:buNone/>
            </a:pPr>
            <a:r>
              <a:rPr lang="uk-UA" b="1" dirty="0">
                <a:solidFill>
                  <a:srgbClr val="002060"/>
                </a:solidFill>
              </a:rPr>
              <a:t>9 листопада 1921 р. ученому було призначено довічну пенсію за заслуги перед вітчизняною й світовою наукою</a:t>
            </a:r>
          </a:p>
          <a:p>
            <a:pPr marL="109728" indent="0">
              <a:buNone/>
            </a:pPr>
            <a:endParaRPr lang="uk-UA" dirty="0"/>
          </a:p>
          <a:p>
            <a:pPr>
              <a:buNone/>
            </a:pPr>
            <a:endParaRPr lang="uk-UA" b="1" dirty="0">
              <a:solidFill>
                <a:srgbClr val="002060"/>
              </a:solidFill>
              <a:latin typeface="Bookman Old Style" panose="02050604050505020204" pitchFamily="18" charset="0"/>
              <a:cs typeface="Times New Roman" pitchFamily="18" charset="0"/>
            </a:endParaRPr>
          </a:p>
        </p:txBody>
      </p:sp>
      <p:sp>
        <p:nvSpPr>
          <p:cNvPr id="7" name="Заголовок 1">
            <a:extLst>
              <a:ext uri="{FF2B5EF4-FFF2-40B4-BE49-F238E27FC236}">
                <a16:creationId xmlns:a16="http://schemas.microsoft.com/office/drawing/2014/main" id="{A9540F3B-1E23-994A-8FA2-0C2D192B47BA}"/>
              </a:ext>
            </a:extLst>
          </p:cNvPr>
          <p:cNvSpPr txBox="1">
            <a:spLocks/>
          </p:cNvSpPr>
          <p:nvPr/>
        </p:nvSpPr>
        <p:spPr>
          <a:xfrm>
            <a:off x="5942463" y="5642153"/>
            <a:ext cx="2915816" cy="720080"/>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1400" b="1" i="1" dirty="0" err="1">
                <a:solidFill>
                  <a:srgbClr val="002060"/>
                </a:solidFill>
                <a:latin typeface="Times New Roman" pitchFamily="18" charset="0"/>
                <a:cs typeface="Times New Roman" pitchFamily="18" charset="0"/>
              </a:rPr>
              <a:t>Констянтин</a:t>
            </a:r>
            <a:r>
              <a:rPr lang="ru-RU" sz="1400" b="1" i="1" dirty="0">
                <a:solidFill>
                  <a:srgbClr val="002060"/>
                </a:solidFill>
                <a:latin typeface="Times New Roman" pitchFamily="18" charset="0"/>
                <a:cs typeface="Times New Roman" pitchFamily="18" charset="0"/>
              </a:rPr>
              <a:t> </a:t>
            </a:r>
            <a:r>
              <a:rPr lang="ru-RU" sz="1400" b="1" i="1" dirty="0" err="1">
                <a:solidFill>
                  <a:srgbClr val="002060"/>
                </a:solidFill>
                <a:latin typeface="Times New Roman" pitchFamily="18" charset="0"/>
                <a:cs typeface="Times New Roman" pitchFamily="18" charset="0"/>
              </a:rPr>
              <a:t>Едуардович</a:t>
            </a:r>
            <a:r>
              <a:rPr lang="ru-RU" sz="1400" b="1" i="1" dirty="0">
                <a:solidFill>
                  <a:srgbClr val="002060"/>
                </a:solidFill>
                <a:latin typeface="Times New Roman" pitchFamily="18" charset="0"/>
                <a:cs typeface="Times New Roman" pitchFamily="18" charset="0"/>
              </a:rPr>
              <a:t> </a:t>
            </a:r>
            <a:r>
              <a:rPr lang="ru-RU" sz="1400" b="1" i="1" dirty="0" err="1">
                <a:solidFill>
                  <a:srgbClr val="002060"/>
                </a:solidFill>
                <a:latin typeface="Times New Roman" pitchFamily="18" charset="0"/>
                <a:cs typeface="Times New Roman" pitchFamily="18" charset="0"/>
              </a:rPr>
              <a:t>Ціолковський</a:t>
            </a:r>
            <a:br>
              <a:rPr lang="ru-RU" sz="1400" b="1" i="1" dirty="0">
                <a:solidFill>
                  <a:srgbClr val="002060"/>
                </a:solidFill>
                <a:latin typeface="Times New Roman" pitchFamily="18" charset="0"/>
                <a:cs typeface="Times New Roman" pitchFamily="18" charset="0"/>
              </a:rPr>
            </a:br>
            <a:r>
              <a:rPr lang="ru-RU" sz="1400" b="1" i="1" dirty="0">
                <a:solidFill>
                  <a:srgbClr val="002060"/>
                </a:solidFill>
                <a:latin typeface="Times New Roman" pitchFamily="18" charset="0"/>
                <a:cs typeface="Times New Roman" pitchFamily="18" charset="0"/>
              </a:rPr>
              <a:t>(1857-1935)</a:t>
            </a:r>
          </a:p>
        </p:txBody>
      </p:sp>
      <p:pic>
        <p:nvPicPr>
          <p:cNvPr id="10244" name="Picture 4" descr="Костянтин Ціолковський, біографія, космічна філософія, космонавтика -  Всесвіт належить людині!">
            <a:extLst>
              <a:ext uri="{FF2B5EF4-FFF2-40B4-BE49-F238E27FC236}">
                <a16:creationId xmlns:a16="http://schemas.microsoft.com/office/drawing/2014/main" id="{83D74178-A409-E844-B8AE-590C1B309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9" y="1191572"/>
            <a:ext cx="3370306" cy="40320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06E46A-FEB3-774D-A54E-8B52BE1AE5EC}"/>
              </a:ext>
            </a:extLst>
          </p:cNvPr>
          <p:cNvSpPr>
            <a:spLocks noGrp="1"/>
          </p:cNvSpPr>
          <p:nvPr>
            <p:ph type="title"/>
          </p:nvPr>
        </p:nvSpPr>
        <p:spPr>
          <a:xfrm>
            <a:off x="3203848" y="2980765"/>
            <a:ext cx="3456384" cy="634752"/>
          </a:xfrm>
        </p:spPr>
        <p:txBody>
          <a:bodyPr>
            <a:normAutofit/>
          </a:bodyPr>
          <a:lstStyle/>
          <a:p>
            <a:r>
              <a:rPr lang="uk-UA" sz="1600" b="1" dirty="0">
                <a:solidFill>
                  <a:srgbClr val="002060"/>
                </a:solidFill>
              </a:rPr>
              <a:t>Дирижабль Ціолковського</a:t>
            </a:r>
          </a:p>
        </p:txBody>
      </p:sp>
      <p:sp>
        <p:nvSpPr>
          <p:cNvPr id="3" name="Объект 2">
            <a:extLst>
              <a:ext uri="{FF2B5EF4-FFF2-40B4-BE49-F238E27FC236}">
                <a16:creationId xmlns:a16="http://schemas.microsoft.com/office/drawing/2014/main" id="{C219B684-1768-444B-B1EF-22957DDA9558}"/>
              </a:ext>
            </a:extLst>
          </p:cNvPr>
          <p:cNvSpPr>
            <a:spLocks noGrp="1"/>
          </p:cNvSpPr>
          <p:nvPr>
            <p:ph sz="half" idx="1"/>
          </p:nvPr>
        </p:nvSpPr>
        <p:spPr>
          <a:xfrm>
            <a:off x="215352" y="3626351"/>
            <a:ext cx="8713295" cy="3209056"/>
          </a:xfrm>
        </p:spPr>
        <p:txBody>
          <a:bodyPr>
            <a:normAutofit fontScale="85000" lnSpcReduction="10000"/>
          </a:bodyPr>
          <a:lstStyle/>
          <a:p>
            <a:pPr marL="109728" indent="0">
              <a:buNone/>
            </a:pPr>
            <a:r>
              <a:rPr lang="uk-UA" b="1" dirty="0">
                <a:solidFill>
                  <a:srgbClr val="002060"/>
                </a:solidFill>
                <a:latin typeface="Bookman Old Style" panose="02050604050505020204" pitchFamily="18" charset="0"/>
              </a:rPr>
              <a:t>Ціолковський розповідав, </a:t>
            </a:r>
            <a:r>
              <a:rPr lang="uk-UA" b="1" dirty="0">
                <a:solidFill>
                  <a:srgbClr val="FF0000"/>
                </a:solidFill>
                <a:latin typeface="Bookman Old Style" panose="02050604050505020204" pitchFamily="18" charset="0"/>
              </a:rPr>
              <a:t>що теорію ракетобудування він розробив лише як додаток до своїх філософських пошуків</a:t>
            </a:r>
            <a:r>
              <a:rPr lang="uk-UA" b="1" dirty="0">
                <a:solidFill>
                  <a:srgbClr val="002060"/>
                </a:solidFill>
                <a:latin typeface="Bookman Old Style" panose="02050604050505020204" pitchFamily="18" charset="0"/>
              </a:rPr>
              <a:t>. Їм написано </a:t>
            </a:r>
            <a:r>
              <a:rPr lang="uk-UA" b="1" dirty="0">
                <a:solidFill>
                  <a:srgbClr val="FF0000"/>
                </a:solidFill>
                <a:latin typeface="Bookman Old Style" panose="02050604050505020204" pitchFamily="18" charset="0"/>
              </a:rPr>
              <a:t>понад 400 робіт</a:t>
            </a:r>
            <a:r>
              <a:rPr lang="uk-UA" b="1" dirty="0">
                <a:solidFill>
                  <a:srgbClr val="002060"/>
                </a:solidFill>
                <a:latin typeface="Bookman Old Style" panose="02050604050505020204" pitchFamily="18" charset="0"/>
              </a:rPr>
              <a:t>, більшість яких мало відома широкому колу читачів.</a:t>
            </a:r>
          </a:p>
          <a:p>
            <a:pPr marL="109728" indent="0">
              <a:buNone/>
            </a:pPr>
            <a:r>
              <a:rPr lang="uk-UA" b="1" dirty="0">
                <a:solidFill>
                  <a:srgbClr val="002060"/>
                </a:solidFill>
                <a:latin typeface="Bookman Old Style" panose="02050604050505020204" pitchFamily="18" charset="0"/>
              </a:rPr>
              <a:t>Близька до фантастики його рання робота </a:t>
            </a:r>
            <a:r>
              <a:rPr lang="uk-UA" b="1" dirty="0">
                <a:solidFill>
                  <a:srgbClr val="FF0000"/>
                </a:solidFill>
                <a:latin typeface="Bookman Old Style" panose="02050604050505020204" pitchFamily="18" charset="0"/>
              </a:rPr>
              <a:t>«Вільний простір», </a:t>
            </a:r>
            <a:r>
              <a:rPr lang="uk-UA" b="1" dirty="0">
                <a:solidFill>
                  <a:srgbClr val="002060"/>
                </a:solidFill>
                <a:latin typeface="Bookman Old Style" panose="02050604050505020204" pitchFamily="18" charset="0"/>
              </a:rPr>
              <a:t>яка написана в 1883 році (опублікована в 1954 році). </a:t>
            </a:r>
          </a:p>
          <a:p>
            <a:pPr marL="109728" indent="0">
              <a:buNone/>
            </a:pPr>
            <a:r>
              <a:rPr lang="uk-UA" b="1" dirty="0">
                <a:solidFill>
                  <a:srgbClr val="002060"/>
                </a:solidFill>
                <a:latin typeface="Bookman Old Style" panose="02050604050505020204" pitchFamily="18" charset="0"/>
              </a:rPr>
              <a:t>Ціолковський є автором науково-фантастичних творів: </a:t>
            </a:r>
            <a:r>
              <a:rPr lang="uk-UA" b="1" dirty="0">
                <a:solidFill>
                  <a:srgbClr val="FF0000"/>
                </a:solidFill>
                <a:latin typeface="Bookman Old Style" panose="02050604050505020204" pitchFamily="18" charset="0"/>
              </a:rPr>
              <a:t>«Мрії про Землю і небо» </a:t>
            </a:r>
            <a:r>
              <a:rPr lang="uk-UA" b="1" dirty="0">
                <a:solidFill>
                  <a:srgbClr val="002060"/>
                </a:solidFill>
                <a:latin typeface="Bookman Old Style" panose="02050604050505020204" pitchFamily="18" charset="0"/>
              </a:rPr>
              <a:t>(збірник творів), </a:t>
            </a:r>
            <a:r>
              <a:rPr lang="uk-UA" b="1" dirty="0">
                <a:solidFill>
                  <a:srgbClr val="FF0000"/>
                </a:solidFill>
                <a:latin typeface="Bookman Old Style" panose="02050604050505020204" pitchFamily="18" charset="0"/>
              </a:rPr>
              <a:t>«На </a:t>
            </a:r>
            <a:r>
              <a:rPr lang="uk-UA" b="1" dirty="0" err="1">
                <a:solidFill>
                  <a:srgbClr val="FF0000"/>
                </a:solidFill>
                <a:latin typeface="Bookman Old Style" panose="02050604050505020204" pitchFamily="18" charset="0"/>
              </a:rPr>
              <a:t>Весті</a:t>
            </a:r>
            <a:r>
              <a:rPr lang="uk-UA" b="1" dirty="0">
                <a:solidFill>
                  <a:srgbClr val="002060"/>
                </a:solidFill>
                <a:latin typeface="Bookman Old Style" panose="02050604050505020204" pitchFamily="18" charset="0"/>
              </a:rPr>
              <a:t>», повісті </a:t>
            </a:r>
            <a:r>
              <a:rPr lang="uk-UA" b="1" dirty="0">
                <a:solidFill>
                  <a:srgbClr val="FF0000"/>
                </a:solidFill>
                <a:latin typeface="Bookman Old Style" panose="02050604050505020204" pitchFamily="18" charset="0"/>
              </a:rPr>
              <a:t>«На Місяці» </a:t>
            </a:r>
            <a:r>
              <a:rPr lang="uk-UA" b="1" dirty="0">
                <a:solidFill>
                  <a:srgbClr val="002060"/>
                </a:solidFill>
                <a:latin typeface="Bookman Old Style" panose="02050604050505020204" pitchFamily="18" charset="0"/>
              </a:rPr>
              <a:t>(вперше була опублікована в додатку до журналу «</a:t>
            </a:r>
            <a:r>
              <a:rPr lang="uk-UA" b="1" dirty="0" err="1">
                <a:solidFill>
                  <a:srgbClr val="002060"/>
                </a:solidFill>
                <a:latin typeface="Bookman Old Style" panose="02050604050505020204" pitchFamily="18" charset="0"/>
              </a:rPr>
              <a:t>Вокруг</a:t>
            </a:r>
            <a:r>
              <a:rPr lang="uk-UA" b="1" dirty="0">
                <a:solidFill>
                  <a:srgbClr val="002060"/>
                </a:solidFill>
                <a:latin typeface="Bookman Old Style" panose="02050604050505020204" pitchFamily="18" charset="0"/>
              </a:rPr>
              <a:t> </a:t>
            </a:r>
            <a:r>
              <a:rPr lang="uk-UA" b="1" dirty="0" err="1">
                <a:solidFill>
                  <a:srgbClr val="002060"/>
                </a:solidFill>
                <a:latin typeface="Bookman Old Style" panose="02050604050505020204" pitchFamily="18" charset="0"/>
              </a:rPr>
              <a:t>свєта</a:t>
            </a:r>
            <a:r>
              <a:rPr lang="uk-UA" b="1" dirty="0">
                <a:solidFill>
                  <a:srgbClr val="002060"/>
                </a:solidFill>
                <a:latin typeface="Bookman Old Style" panose="02050604050505020204" pitchFamily="18" charset="0"/>
              </a:rPr>
              <a:t>» в 1893 році, неодноразово перевидавалася за радянських часів). У 1894 році в журналі “Наука і життя” публікується робота “Аероплан або птахоподібна (авіаційна) літальна машина”.</a:t>
            </a:r>
            <a:br>
              <a:rPr lang="ru-RU" dirty="0"/>
            </a:br>
            <a:br>
              <a:rPr lang="ru-RU" dirty="0"/>
            </a:br>
            <a:endParaRPr lang="uk-UA" dirty="0"/>
          </a:p>
        </p:txBody>
      </p:sp>
      <p:pic>
        <p:nvPicPr>
          <p:cNvPr id="13314" name="Picture 2">
            <a:extLst>
              <a:ext uri="{FF2B5EF4-FFF2-40B4-BE49-F238E27FC236}">
                <a16:creationId xmlns:a16="http://schemas.microsoft.com/office/drawing/2014/main" id="{9E7B8F80-A6F6-594C-BCD8-94DFBD7CA8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23675" y="22593"/>
            <a:ext cx="6400702" cy="317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997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87000">
              <a:srgbClr val="E5F7FD"/>
            </a:gs>
            <a:gs pos="23000">
              <a:schemeClr val="accent4">
                <a:lumMod val="20000"/>
                <a:lumOff val="80000"/>
              </a:schemeClr>
            </a:gs>
            <a:gs pos="39000">
              <a:schemeClr val="accent4">
                <a:lumMod val="20000"/>
                <a:lumOff val="80000"/>
              </a:schemeClr>
            </a:gs>
            <a:gs pos="60000">
              <a:schemeClr val="tx1">
                <a:lumMod val="20000"/>
                <a:lumOff val="80000"/>
              </a:schemeClr>
            </a:gs>
            <a:gs pos="78000">
              <a:srgbClr val="E5F7FD"/>
            </a:gs>
          </a:gsLst>
          <a:lin ang="16200000" scaled="1"/>
        </a:gradFill>
        <a:effectLst/>
      </p:bgPr>
    </p:bg>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9AC2E7C2-789A-4F47-8EB3-449B3EF12975}"/>
              </a:ext>
            </a:extLst>
          </p:cNvPr>
          <p:cNvSpPr txBox="1">
            <a:spLocks noGrp="1"/>
          </p:cNvSpPr>
          <p:nvPr>
            <p:ph sz="half" idx="1"/>
          </p:nvPr>
        </p:nvSpPr>
        <p:spPr>
          <a:xfrm>
            <a:off x="323528" y="2780928"/>
            <a:ext cx="8208912" cy="3418458"/>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uk-UA" sz="1600" b="1" dirty="0">
                <a:solidFill>
                  <a:srgbClr val="002060"/>
                </a:solidFill>
                <a:latin typeface="Bookman Old Style" panose="02050604050505020204" pitchFamily="18" charset="0"/>
              </a:rPr>
              <a:t>	Перша експериментальна радянська ракета на гібридному паливі (ГИРД-09), запущена в 1933 році. За характеристиками ракета сильно поступалася сучасним: її стартова маса становила 19 кг, а політ тривав лише 18 секунд, протягом яких ракета піднялася всього на 400 метрів. </a:t>
            </a:r>
            <a:br>
              <a:rPr lang="uk-UA" sz="1600" b="1" dirty="0">
                <a:solidFill>
                  <a:srgbClr val="002060"/>
                </a:solidFill>
                <a:latin typeface="Bookman Old Style" panose="02050604050505020204" pitchFamily="18" charset="0"/>
              </a:rPr>
            </a:br>
            <a:r>
              <a:rPr lang="uk-UA" sz="1600" b="1" dirty="0">
                <a:solidFill>
                  <a:srgbClr val="FF0000"/>
                </a:solidFill>
                <a:latin typeface="Bookman Old Style" panose="02050604050505020204" pitchFamily="18" charset="0"/>
              </a:rPr>
              <a:t>"Я твердо вірю в здійсненність космічних подорожей і заселення сонячних просторів. Але я ніколи не наважуся сказати, коли це буде» (Ціолковський К.Е.).</a:t>
            </a:r>
            <a:br>
              <a:rPr lang="ru-RU" sz="1600" b="1" dirty="0">
                <a:solidFill>
                  <a:srgbClr val="002060"/>
                </a:solidFill>
                <a:latin typeface="Bookman Old Style" panose="02050604050505020204" pitchFamily="18" charset="0"/>
              </a:rPr>
            </a:br>
            <a:endParaRPr lang="uk-UA" sz="1600" b="1" i="1" dirty="0">
              <a:solidFill>
                <a:srgbClr val="002060"/>
              </a:solidFill>
              <a:latin typeface="Bookman Old Style" panose="02050604050505020204" pitchFamily="18" charset="0"/>
              <a:cs typeface="Times New Roman" pitchFamily="18" charset="0"/>
            </a:endParaRPr>
          </a:p>
        </p:txBody>
      </p:sp>
      <p:pic>
        <p:nvPicPr>
          <p:cNvPr id="7" name="Picture 4">
            <a:extLst>
              <a:ext uri="{FF2B5EF4-FFF2-40B4-BE49-F238E27FC236}">
                <a16:creationId xmlns:a16="http://schemas.microsoft.com/office/drawing/2014/main" id="{090A5477-D0E3-B64B-9977-3154C60B5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717" y="658614"/>
            <a:ext cx="7074566" cy="188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38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E5F3FD"/>
        </a:solidFill>
        <a:effectLst/>
      </p:bgPr>
    </p:bg>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BC736ED-90E7-CD49-9D65-4C36BB62A9C6}"/>
              </a:ext>
            </a:extLst>
          </p:cNvPr>
          <p:cNvSpPr>
            <a:spLocks noGrp="1"/>
          </p:cNvSpPr>
          <p:nvPr>
            <p:ph sz="half" idx="1"/>
          </p:nvPr>
        </p:nvSpPr>
        <p:spPr>
          <a:xfrm>
            <a:off x="89820" y="764704"/>
            <a:ext cx="4316288" cy="6010683"/>
          </a:xfrm>
        </p:spPr>
        <p:txBody>
          <a:bodyPr>
            <a:normAutofit fontScale="92500" lnSpcReduction="10000"/>
          </a:bodyPr>
          <a:lstStyle/>
          <a:p>
            <a:pPr>
              <a:buNone/>
            </a:pPr>
            <a:r>
              <a:rPr lang="uk-UA" b="1" dirty="0">
                <a:solidFill>
                  <a:srgbClr val="002060"/>
                </a:solidFill>
                <a:latin typeface="Bookman Old Style" panose="02050604050505020204" pitchFamily="18" charset="0"/>
                <a:cs typeface="Times New Roman" pitchFamily="18" charset="0"/>
              </a:rPr>
              <a:t>Все людське буття ділиться на 4 етапи:</a:t>
            </a:r>
          </a:p>
          <a:p>
            <a:pPr>
              <a:buNone/>
            </a:pPr>
            <a:r>
              <a:rPr lang="uk-UA" b="1" dirty="0">
                <a:solidFill>
                  <a:srgbClr val="002060"/>
                </a:solidFill>
                <a:latin typeface="Bookman Old Style" panose="02050604050505020204" pitchFamily="18" charset="0"/>
                <a:cs typeface="Times New Roman" pitchFamily="18" charset="0"/>
              </a:rPr>
              <a:t>1. </a:t>
            </a:r>
            <a:r>
              <a:rPr lang="uk-UA" b="1" dirty="0">
                <a:solidFill>
                  <a:srgbClr val="FF0000"/>
                </a:solidFill>
                <a:latin typeface="Bookman Old Style" panose="02050604050505020204" pitchFamily="18" charset="0"/>
                <a:cs typeface="Times New Roman" pitchFamily="18" charset="0"/>
              </a:rPr>
              <a:t>Ера народження </a:t>
            </a:r>
            <a:r>
              <a:rPr lang="uk-UA" b="1" dirty="0">
                <a:solidFill>
                  <a:srgbClr val="002060"/>
                </a:solidFill>
                <a:latin typeface="Bookman Old Style" panose="02050604050505020204" pitchFamily="18" charset="0"/>
                <a:cs typeface="Times New Roman" pitchFamily="18" charset="0"/>
              </a:rPr>
              <a:t>(людство вступить через кілька десятків років разом з науковим прогресом)</a:t>
            </a:r>
          </a:p>
          <a:p>
            <a:pPr>
              <a:buNone/>
            </a:pPr>
            <a:r>
              <a:rPr lang="uk-UA" b="1" dirty="0">
                <a:solidFill>
                  <a:srgbClr val="002060"/>
                </a:solidFill>
                <a:latin typeface="Bookman Old Style" panose="02050604050505020204" pitchFamily="18" charset="0"/>
                <a:cs typeface="Times New Roman" pitchFamily="18" charset="0"/>
              </a:rPr>
              <a:t>2. </a:t>
            </a:r>
            <a:r>
              <a:rPr lang="uk-UA" b="1" dirty="0">
                <a:solidFill>
                  <a:srgbClr val="FF0000"/>
                </a:solidFill>
                <a:latin typeface="Bookman Old Style" panose="02050604050505020204" pitchFamily="18" charset="0"/>
                <a:cs typeface="Times New Roman" pitchFamily="18" charset="0"/>
              </a:rPr>
              <a:t>Ера становлення </a:t>
            </a:r>
            <a:r>
              <a:rPr lang="uk-UA" b="1" dirty="0">
                <a:solidFill>
                  <a:srgbClr val="002060"/>
                </a:solidFill>
                <a:latin typeface="Bookman Old Style" panose="02050604050505020204" pitchFamily="18" charset="0"/>
                <a:cs typeface="Times New Roman" pitchFamily="18" charset="0"/>
              </a:rPr>
              <a:t>(розселення людства по всьому Космосу. Спілкування людей - телепатія. Тривалість - сотні мільйонів років)</a:t>
            </a:r>
          </a:p>
          <a:p>
            <a:pPr>
              <a:buNone/>
            </a:pPr>
            <a:r>
              <a:rPr lang="uk-UA" b="1" dirty="0">
                <a:solidFill>
                  <a:srgbClr val="002060"/>
                </a:solidFill>
                <a:latin typeface="Bookman Old Style" panose="02050604050505020204" pitchFamily="18" charset="0"/>
                <a:cs typeface="Times New Roman" pitchFamily="18" charset="0"/>
              </a:rPr>
              <a:t>3. </a:t>
            </a:r>
            <a:r>
              <a:rPr lang="uk-UA" b="1" dirty="0">
                <a:solidFill>
                  <a:srgbClr val="FF0000"/>
                </a:solidFill>
                <a:latin typeface="Bookman Old Style" panose="02050604050505020204" pitchFamily="18" charset="0"/>
                <a:cs typeface="Times New Roman" pitchFamily="18" charset="0"/>
              </a:rPr>
              <a:t>Ера процвітання людини </a:t>
            </a:r>
            <a:r>
              <a:rPr lang="uk-UA" b="1" dirty="0">
                <a:solidFill>
                  <a:srgbClr val="002060"/>
                </a:solidFill>
                <a:latin typeface="Bookman Old Style" panose="02050604050505020204" pitchFamily="18" charset="0"/>
                <a:cs typeface="Times New Roman" pitchFamily="18" charset="0"/>
              </a:rPr>
              <a:t>(повна </a:t>
            </a:r>
            <a:r>
              <a:rPr lang="uk-UA" b="1" dirty="0" err="1">
                <a:solidFill>
                  <a:srgbClr val="002060"/>
                </a:solidFill>
                <a:latin typeface="Bookman Old Style" panose="02050604050505020204" pitchFamily="18" charset="0"/>
                <a:cs typeface="Times New Roman" pitchFamily="18" charset="0"/>
              </a:rPr>
              <a:t>телепатизація</a:t>
            </a:r>
            <a:r>
              <a:rPr lang="uk-UA" b="1" dirty="0">
                <a:solidFill>
                  <a:srgbClr val="002060"/>
                </a:solidFill>
                <a:latin typeface="Bookman Old Style" panose="02050604050505020204" pitchFamily="18" charset="0"/>
                <a:cs typeface="Times New Roman" pitchFamily="18" charset="0"/>
              </a:rPr>
              <a:t> Космосу)</a:t>
            </a:r>
          </a:p>
          <a:p>
            <a:pPr>
              <a:buNone/>
            </a:pPr>
            <a:r>
              <a:rPr lang="uk-UA" b="1" dirty="0">
                <a:solidFill>
                  <a:srgbClr val="002060"/>
                </a:solidFill>
                <a:latin typeface="Bookman Old Style" panose="02050604050505020204" pitchFamily="18" charset="0"/>
                <a:cs typeface="Times New Roman" pitchFamily="18" charset="0"/>
              </a:rPr>
              <a:t>4. </a:t>
            </a:r>
            <a:r>
              <a:rPr lang="uk-UA" b="1" dirty="0">
                <a:solidFill>
                  <a:srgbClr val="FF0000"/>
                </a:solidFill>
                <a:latin typeface="Bookman Old Style" panose="02050604050505020204" pitchFamily="18" charset="0"/>
                <a:cs typeface="Times New Roman" pitchFamily="18" charset="0"/>
              </a:rPr>
              <a:t>Ера термінальна </a:t>
            </a:r>
            <a:r>
              <a:rPr lang="uk-UA" b="1" dirty="0">
                <a:solidFill>
                  <a:srgbClr val="002060"/>
                </a:solidFill>
                <a:latin typeface="Bookman Old Style" panose="02050604050505020204" pitchFamily="18" charset="0"/>
                <a:cs typeface="Times New Roman" pitchFamily="18" charset="0"/>
              </a:rPr>
              <a:t>(людство відповість на питання «Навіщо?» і «Хто ми?». Космос стане єдиним простором, земні істоти виродяться)</a:t>
            </a:r>
            <a:endParaRPr lang="uk-UA" dirty="0">
              <a:latin typeface="Times New Roman" pitchFamily="18" charset="0"/>
              <a:cs typeface="Times New Roman" pitchFamily="18" charset="0"/>
            </a:endParaRPr>
          </a:p>
          <a:p>
            <a:endParaRPr lang="uk-UA" dirty="0"/>
          </a:p>
        </p:txBody>
      </p:sp>
      <p:sp>
        <p:nvSpPr>
          <p:cNvPr id="5" name="Заголовок 1">
            <a:extLst>
              <a:ext uri="{FF2B5EF4-FFF2-40B4-BE49-F238E27FC236}">
                <a16:creationId xmlns:a16="http://schemas.microsoft.com/office/drawing/2014/main" id="{F15BB0C8-1D06-8141-AA74-9FE795C255BB}"/>
              </a:ext>
            </a:extLst>
          </p:cNvPr>
          <p:cNvSpPr txBox="1">
            <a:spLocks/>
          </p:cNvSpPr>
          <p:nvPr/>
        </p:nvSpPr>
        <p:spPr>
          <a:xfrm>
            <a:off x="714347" y="-92635"/>
            <a:ext cx="8143932" cy="642942"/>
          </a:xfrm>
          <a:prstGeom prst="rect">
            <a:avLst/>
          </a:prstGeom>
        </p:spPr>
        <p:txBody>
          <a:bodyPr vert="horz" anchor="ctr">
            <a:normAutofit fontScale="67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uk-UA" sz="3100" b="1" i="1" dirty="0">
                <a:solidFill>
                  <a:srgbClr val="FF0000"/>
                </a:solidFill>
                <a:latin typeface="Times New Roman" pitchFamily="18" charset="0"/>
                <a:cs typeface="Times New Roman" pitchFamily="18" charset="0"/>
              </a:rPr>
              <a:t>Космічна філософія та теорія</a:t>
            </a:r>
            <a:r>
              <a:rPr lang="uk-UA" i="1" dirty="0">
                <a:solidFill>
                  <a:srgbClr val="FF0000"/>
                </a:solidFill>
              </a:rPr>
              <a:t> </a:t>
            </a:r>
            <a:r>
              <a:rPr lang="uk-UA" sz="3100" b="1" i="1" dirty="0">
                <a:solidFill>
                  <a:srgbClr val="FF0000"/>
                </a:solidFill>
                <a:latin typeface="Times New Roman" pitchFamily="18" charset="0"/>
                <a:cs typeface="Times New Roman" pitchFamily="18" charset="0"/>
              </a:rPr>
              <a:t>космічних ер  К.Э. Ціолковського</a:t>
            </a:r>
          </a:p>
        </p:txBody>
      </p:sp>
      <p:pic>
        <p:nvPicPr>
          <p:cNvPr id="9" name="Picture 2">
            <a:extLst>
              <a:ext uri="{FF2B5EF4-FFF2-40B4-BE49-F238E27FC236}">
                <a16:creationId xmlns:a16="http://schemas.microsoft.com/office/drawing/2014/main" id="{D6715845-7D1B-024A-8CD8-5FC78521A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154" y="359371"/>
            <a:ext cx="4456125" cy="2901699"/>
          </a:xfrm>
          <a:prstGeom prst="rect">
            <a:avLst/>
          </a:prstGeom>
          <a:noFill/>
          <a:extLst>
            <a:ext uri="{909E8E84-426E-40DD-AFC4-6F175D3DCCD1}">
              <a14:hiddenFill xmlns:a14="http://schemas.microsoft.com/office/drawing/2010/main">
                <a:solidFill>
                  <a:srgbClr val="FFFFFF"/>
                </a:solidFill>
              </a14:hiddenFill>
            </a:ext>
          </a:extLst>
        </p:spPr>
      </p:pic>
      <p:sp>
        <p:nvSpPr>
          <p:cNvPr id="10" name="Объект 2">
            <a:extLst>
              <a:ext uri="{FF2B5EF4-FFF2-40B4-BE49-F238E27FC236}">
                <a16:creationId xmlns:a16="http://schemas.microsoft.com/office/drawing/2014/main" id="{705339C9-FCED-9440-8309-F4A3C56FE411}"/>
              </a:ext>
            </a:extLst>
          </p:cNvPr>
          <p:cNvSpPr txBox="1">
            <a:spLocks/>
          </p:cNvSpPr>
          <p:nvPr/>
        </p:nvSpPr>
        <p:spPr>
          <a:xfrm>
            <a:off x="4015716" y="3261070"/>
            <a:ext cx="5038464" cy="3275334"/>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9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a:buFont typeface="Georgia"/>
              <a:buNone/>
            </a:pPr>
            <a:r>
              <a:rPr lang="uk-UA" sz="1400" b="1" dirty="0">
                <a:solidFill>
                  <a:srgbClr val="FF0000"/>
                </a:solidFill>
                <a:latin typeface="Bookman Old Style" panose="02050604050505020204" pitchFamily="18" charset="0"/>
              </a:rPr>
              <a:t>Космологічний процес  - низка циклічних удосконалень буття</a:t>
            </a:r>
            <a:r>
              <a:rPr lang="uk-UA" sz="1400" b="1" dirty="0">
                <a:solidFill>
                  <a:srgbClr val="002060"/>
                </a:solidFill>
                <a:latin typeface="Bookman Old Style" panose="02050604050505020204" pitchFamily="18" charset="0"/>
              </a:rPr>
              <a:t>. Розумні істоти, що заселяють Всесвіт, вже давно налагодили сприятливе протікання космічної еволюції, а </a:t>
            </a:r>
            <a:r>
              <a:rPr lang="uk-UA" sz="1400" b="1" dirty="0">
                <a:solidFill>
                  <a:srgbClr val="FF0000"/>
                </a:solidFill>
                <a:latin typeface="Bookman Old Style" panose="02050604050505020204" pitchFamily="18" charset="0"/>
              </a:rPr>
              <a:t>Земля з її муками біологічного і соціального становлення залишена ними як свого роду заповідник для природного оновлення життєвих форм</a:t>
            </a:r>
            <a:r>
              <a:rPr lang="uk-UA" sz="1400" b="1" dirty="0">
                <a:solidFill>
                  <a:srgbClr val="002060"/>
                </a:solidFill>
                <a:latin typeface="Bookman Old Style" panose="02050604050505020204" pitchFamily="18" charset="0"/>
              </a:rPr>
              <a:t>, тож роль Землі є досить суттєвою.</a:t>
            </a:r>
          </a:p>
          <a:p>
            <a:pPr marL="109728" indent="0" algn="just">
              <a:buFont typeface="Georgia"/>
              <a:buNone/>
            </a:pPr>
            <a:r>
              <a:rPr lang="uk-UA" sz="1400" b="1" dirty="0">
                <a:solidFill>
                  <a:srgbClr val="002060"/>
                </a:solidFill>
                <a:latin typeface="Bookman Old Style" panose="02050604050505020204" pitchFamily="18" charset="0"/>
              </a:rPr>
              <a:t>Ініціював </a:t>
            </a:r>
            <a:r>
              <a:rPr lang="uk-UA" sz="1400" b="1" dirty="0">
                <a:solidFill>
                  <a:srgbClr val="FF0000"/>
                </a:solidFill>
                <a:latin typeface="Bookman Old Style" panose="02050604050505020204" pitchFamily="18" charset="0"/>
              </a:rPr>
              <a:t>космічне розселення людства в Сонячній системі  </a:t>
            </a:r>
            <a:r>
              <a:rPr lang="uk-UA" sz="1400" b="1" dirty="0">
                <a:solidFill>
                  <a:srgbClr val="002060"/>
                </a:solidFill>
                <a:latin typeface="Bookman Old Style" panose="02050604050505020204" pitchFamily="18" charset="0"/>
              </a:rPr>
              <a:t>та інших зоряних світах. В далекому майбутньому має бути </a:t>
            </a:r>
            <a:r>
              <a:rPr lang="uk-UA" sz="1400" b="1" dirty="0">
                <a:solidFill>
                  <a:srgbClr val="FF0000"/>
                </a:solidFill>
                <a:latin typeface="Bookman Old Style" panose="02050604050505020204" pitchFamily="18" charset="0"/>
              </a:rPr>
              <a:t>біохімічна перебудова  мешканців Землі і перетворення їх у розумні «тварино-рослини»</a:t>
            </a:r>
            <a:r>
              <a:rPr lang="uk-UA" sz="1400" b="1" dirty="0">
                <a:solidFill>
                  <a:srgbClr val="002060"/>
                </a:solidFill>
                <a:latin typeface="Bookman Old Style" panose="02050604050505020204" pitchFamily="18" charset="0"/>
              </a:rPr>
              <a:t>, які перероблюють сонячну енергію і максимально визволені будуть від середовища мешкання</a:t>
            </a:r>
            <a:br>
              <a:rPr lang="uk-UA" sz="1200" b="1" dirty="0">
                <a:solidFill>
                  <a:srgbClr val="002060"/>
                </a:solidFill>
                <a:latin typeface="Bookman Old Style" panose="02050604050505020204" pitchFamily="18" charset="0"/>
              </a:rPr>
            </a:br>
            <a:br>
              <a:rPr lang="uk-UA" sz="1200" dirty="0">
                <a:solidFill>
                  <a:schemeClr val="accent2">
                    <a:lumMod val="50000"/>
                  </a:schemeClr>
                </a:solidFill>
              </a:rPr>
            </a:br>
            <a:endParaRPr lang="uk-UA" sz="1200" dirty="0">
              <a:solidFill>
                <a:schemeClr val="accent2">
                  <a:lumMod val="50000"/>
                </a:schemeClr>
              </a:solidFill>
            </a:endParaRPr>
          </a:p>
        </p:txBody>
      </p:sp>
    </p:spTree>
    <p:extLst>
      <p:ext uri="{BB962C8B-B14F-4D97-AF65-F5344CB8AC3E}">
        <p14:creationId xmlns:p14="http://schemas.microsoft.com/office/powerpoint/2010/main" val="1553850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E5F3FD"/>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4B8C853-53B3-C646-895A-BE5E04AB83EB}"/>
              </a:ext>
            </a:extLst>
          </p:cNvPr>
          <p:cNvSpPr>
            <a:spLocks noGrp="1"/>
          </p:cNvSpPr>
          <p:nvPr>
            <p:ph type="title"/>
          </p:nvPr>
        </p:nvSpPr>
        <p:spPr>
          <a:xfrm>
            <a:off x="1752228" y="135710"/>
            <a:ext cx="5487144" cy="648072"/>
          </a:xfrm>
        </p:spPr>
        <p:txBody>
          <a:bodyPr>
            <a:normAutofit fontScale="90000"/>
          </a:bodyPr>
          <a:lstStyle/>
          <a:p>
            <a:pPr algn="ctr"/>
            <a:r>
              <a:rPr lang="uk-UA" sz="2400" b="1" dirty="0">
                <a:solidFill>
                  <a:srgbClr val="FF0000"/>
                </a:solidFill>
                <a:latin typeface="Bookman Old Style" panose="02050604050505020204" pitchFamily="18" charset="0"/>
              </a:rPr>
              <a:t>Наукові передбачення </a:t>
            </a:r>
            <a:r>
              <a:rPr lang="uk-UA" sz="2400" b="1" dirty="0" err="1">
                <a:solidFill>
                  <a:srgbClr val="FF0000"/>
                </a:solidFill>
                <a:latin typeface="Bookman Old Style" panose="02050604050505020204" pitchFamily="18" charset="0"/>
              </a:rPr>
              <a:t>К</a:t>
            </a:r>
            <a:r>
              <a:rPr lang="uk-UA" sz="2400" b="1" dirty="0">
                <a:solidFill>
                  <a:srgbClr val="FF0000"/>
                </a:solidFill>
                <a:latin typeface="Bookman Old Style" panose="02050604050505020204" pitchFamily="18" charset="0"/>
              </a:rPr>
              <a:t>. Ціолковського</a:t>
            </a:r>
          </a:p>
        </p:txBody>
      </p:sp>
      <p:sp>
        <p:nvSpPr>
          <p:cNvPr id="5" name="Прямоугольник 4">
            <a:extLst>
              <a:ext uri="{FF2B5EF4-FFF2-40B4-BE49-F238E27FC236}">
                <a16:creationId xmlns:a16="http://schemas.microsoft.com/office/drawing/2014/main" id="{45096B2C-C729-D146-A866-01A06C99A584}"/>
              </a:ext>
            </a:extLst>
          </p:cNvPr>
          <p:cNvSpPr/>
          <p:nvPr/>
        </p:nvSpPr>
        <p:spPr>
          <a:xfrm>
            <a:off x="4292897" y="1518671"/>
            <a:ext cx="4851103" cy="3139321"/>
          </a:xfrm>
          <a:prstGeom prst="rect">
            <a:avLst/>
          </a:prstGeom>
        </p:spPr>
        <p:txBody>
          <a:bodyPr wrap="square">
            <a:spAutoFit/>
          </a:bodyPr>
          <a:lstStyle/>
          <a:p>
            <a:r>
              <a:rPr lang="uk-UA" b="1" dirty="0">
                <a:solidFill>
                  <a:schemeClr val="accent3">
                    <a:lumMod val="75000"/>
                  </a:schemeClr>
                </a:solidFill>
                <a:latin typeface="Comic Sans MS" panose="030F0902030302020204" pitchFamily="66" charset="0"/>
              </a:rPr>
              <a:t>У науково-фантастичної повісті “Поза Землею” (1918 рік) </a:t>
            </a:r>
            <a:r>
              <a:rPr lang="uk-UA" b="1" dirty="0">
                <a:solidFill>
                  <a:srgbClr val="FF0000"/>
                </a:solidFill>
                <a:latin typeface="Comic Sans MS" panose="030F0902030302020204" pitchFamily="66" charset="0"/>
              </a:rPr>
              <a:t>люди вирушили досліджувати космічні простори в 2017 році</a:t>
            </a:r>
            <a:r>
              <a:rPr lang="uk-UA" b="1" dirty="0">
                <a:solidFill>
                  <a:schemeClr val="accent3">
                    <a:lumMod val="75000"/>
                  </a:schemeClr>
                </a:solidFill>
                <a:latin typeface="Comic Sans MS" panose="030F0902030302020204" pitchFamily="66" charset="0"/>
              </a:rPr>
              <a:t>.  «Всі не прикріплені до ракети предмети зійшли зі своїх місць і висять в повітрі … Самі ми також не торкаємося підлоги і приймаємо будь-яке положення і напрямок: стоїмо і на підлозі, і на стелі, і на стіні»</a:t>
            </a:r>
            <a:br>
              <a:rPr lang="ru-RU" dirty="0"/>
            </a:br>
            <a:br>
              <a:rPr lang="ru-RU" dirty="0"/>
            </a:br>
            <a:endParaRPr lang="uk-UA" dirty="0"/>
          </a:p>
        </p:txBody>
      </p:sp>
      <p:sp>
        <p:nvSpPr>
          <p:cNvPr id="6" name="Прямоугольник 5">
            <a:extLst>
              <a:ext uri="{FF2B5EF4-FFF2-40B4-BE49-F238E27FC236}">
                <a16:creationId xmlns:a16="http://schemas.microsoft.com/office/drawing/2014/main" id="{9BA2F08F-F70E-D54A-8F31-FB26B1A4F342}"/>
              </a:ext>
            </a:extLst>
          </p:cNvPr>
          <p:cNvSpPr/>
          <p:nvPr/>
        </p:nvSpPr>
        <p:spPr>
          <a:xfrm>
            <a:off x="166691" y="774429"/>
            <a:ext cx="4572000" cy="1631216"/>
          </a:xfrm>
          <a:prstGeom prst="rect">
            <a:avLst/>
          </a:prstGeom>
        </p:spPr>
        <p:txBody>
          <a:bodyPr>
            <a:spAutoFit/>
          </a:bodyPr>
          <a:lstStyle/>
          <a:p>
            <a:r>
              <a:rPr lang="uk-UA" sz="1600" b="1" dirty="0">
                <a:solidFill>
                  <a:srgbClr val="7030A0"/>
                </a:solidFill>
                <a:latin typeface="Comic Sans MS" panose="030F0902030302020204" pitchFamily="66" charset="0"/>
              </a:rPr>
              <a:t>«Були особливі </a:t>
            </a:r>
            <a:r>
              <a:rPr lang="uk-UA" sz="1600" b="1" dirty="0">
                <a:solidFill>
                  <a:srgbClr val="FF0000"/>
                </a:solidFill>
                <a:latin typeface="Comic Sans MS" panose="030F0902030302020204" pitchFamily="66" charset="0"/>
              </a:rPr>
              <a:t>скафандри, які надягали при виході в порожній простір </a:t>
            </a:r>
            <a:r>
              <a:rPr lang="uk-UA" sz="1600" b="1" dirty="0">
                <a:solidFill>
                  <a:srgbClr val="7030A0"/>
                </a:solidFill>
                <a:latin typeface="Comic Sans MS" panose="030F0902030302020204" pitchFamily="66" charset="0"/>
              </a:rPr>
              <a:t>і входження в чужу нам атмосферу» ( «Поза Землі», 1920).</a:t>
            </a:r>
            <a:br>
              <a:rPr lang="ru-RU" dirty="0"/>
            </a:br>
            <a:br>
              <a:rPr lang="ru-RU" dirty="0"/>
            </a:br>
            <a:endParaRPr lang="uk-UA" dirty="0"/>
          </a:p>
        </p:txBody>
      </p:sp>
      <p:sp>
        <p:nvSpPr>
          <p:cNvPr id="7" name="Прямоугольник 6">
            <a:extLst>
              <a:ext uri="{FF2B5EF4-FFF2-40B4-BE49-F238E27FC236}">
                <a16:creationId xmlns:a16="http://schemas.microsoft.com/office/drawing/2014/main" id="{2129589A-B732-CF4C-91BC-6FF723C2DE2A}"/>
              </a:ext>
            </a:extLst>
          </p:cNvPr>
          <p:cNvSpPr/>
          <p:nvPr/>
        </p:nvSpPr>
        <p:spPr>
          <a:xfrm>
            <a:off x="3725018" y="4250348"/>
            <a:ext cx="5184576" cy="2585323"/>
          </a:xfrm>
          <a:prstGeom prst="rect">
            <a:avLst/>
          </a:prstGeom>
        </p:spPr>
        <p:txBody>
          <a:bodyPr wrap="square">
            <a:spAutoFit/>
          </a:bodyPr>
          <a:lstStyle/>
          <a:p>
            <a:r>
              <a:rPr lang="uk-UA" b="1" dirty="0">
                <a:solidFill>
                  <a:srgbClr val="C00000"/>
                </a:solidFill>
                <a:latin typeface="Comic Sans MS" panose="030F0902030302020204" pitchFamily="66" charset="0"/>
              </a:rPr>
              <a:t>Прообразом орбітальних станцій стали </a:t>
            </a:r>
            <a:r>
              <a:rPr lang="uk-UA" b="1" dirty="0">
                <a:solidFill>
                  <a:srgbClr val="FF0000"/>
                </a:solidFill>
                <a:latin typeface="Comic Sans MS" panose="030F0902030302020204" pitchFamily="66" charset="0"/>
              </a:rPr>
              <a:t>“космічні житла</a:t>
            </a:r>
            <a:r>
              <a:rPr lang="uk-UA" b="1" dirty="0">
                <a:solidFill>
                  <a:srgbClr val="C00000"/>
                </a:solidFill>
                <a:latin typeface="Comic Sans MS" panose="030F0902030302020204" pitchFamily="66" charset="0"/>
              </a:rPr>
              <a:t>”: « Ці житла і всі  речі для них повинні доставлятися ракетами з Землі в складеному (компактному) вигляді, розкладатися і збиратися в </a:t>
            </a:r>
            <a:r>
              <a:rPr lang="uk-UA" b="1" dirty="0" err="1">
                <a:solidFill>
                  <a:srgbClr val="C00000"/>
                </a:solidFill>
                <a:latin typeface="Comic Sans MS" panose="030F0902030302020204" pitchFamily="66" charset="0"/>
              </a:rPr>
              <a:t>етері</a:t>
            </a:r>
            <a:r>
              <a:rPr lang="uk-UA" b="1" dirty="0">
                <a:solidFill>
                  <a:srgbClr val="C00000"/>
                </a:solidFill>
                <a:latin typeface="Comic Sans MS" panose="030F0902030302020204" pitchFamily="66" charset="0"/>
              </a:rPr>
              <a:t> після прибуття на місце » (« Дослідження світових просторів реактивними приладами » (доповнене перевидання), 1926 рік).</a:t>
            </a:r>
            <a:br>
              <a:rPr lang="ru-RU" dirty="0"/>
            </a:br>
            <a:endParaRPr lang="uk-UA" dirty="0"/>
          </a:p>
        </p:txBody>
      </p:sp>
      <p:sp>
        <p:nvSpPr>
          <p:cNvPr id="8" name="Прямоугольник 7">
            <a:extLst>
              <a:ext uri="{FF2B5EF4-FFF2-40B4-BE49-F238E27FC236}">
                <a16:creationId xmlns:a16="http://schemas.microsoft.com/office/drawing/2014/main" id="{C83E3852-97B4-F740-B01A-9B41754EFFC7}"/>
              </a:ext>
            </a:extLst>
          </p:cNvPr>
          <p:cNvSpPr/>
          <p:nvPr/>
        </p:nvSpPr>
        <p:spPr>
          <a:xfrm>
            <a:off x="333381" y="2041891"/>
            <a:ext cx="4572000" cy="2616101"/>
          </a:xfrm>
          <a:prstGeom prst="rect">
            <a:avLst/>
          </a:prstGeom>
        </p:spPr>
        <p:txBody>
          <a:bodyPr>
            <a:spAutoFit/>
          </a:bodyPr>
          <a:lstStyle/>
          <a:p>
            <a:r>
              <a:rPr lang="uk-UA" sz="1600" b="1" dirty="0">
                <a:solidFill>
                  <a:schemeClr val="accent6">
                    <a:lumMod val="50000"/>
                  </a:schemeClr>
                </a:solidFill>
                <a:latin typeface="Comic Sans MS" panose="030F0902030302020204" pitchFamily="66" charset="0"/>
              </a:rPr>
              <a:t>Поповнювати запаси кисню на станції можливо за допомогою </a:t>
            </a:r>
            <a:r>
              <a:rPr lang="uk-UA" sz="1600" b="1" dirty="0">
                <a:solidFill>
                  <a:srgbClr val="FF0000"/>
                </a:solidFill>
                <a:latin typeface="Comic Sans MS" panose="030F0902030302020204" pitchFamily="66" charset="0"/>
              </a:rPr>
              <a:t>орбітальних оранжерей</a:t>
            </a:r>
            <a:r>
              <a:rPr lang="uk-UA" sz="1600" b="1" dirty="0">
                <a:solidFill>
                  <a:schemeClr val="accent6">
                    <a:lumMod val="50000"/>
                  </a:schemeClr>
                </a:solidFill>
                <a:latin typeface="Comic Sans MS" panose="030F0902030302020204" pitchFamily="66" charset="0"/>
              </a:rPr>
              <a:t>. «Як земна атмосфера очищається рослинами за допомогою Сонця, так може відновлюватися і наша штучна атмосфера»  («Дослідження світових просторів реактивними приладами», 1911)</a:t>
            </a:r>
            <a:br>
              <a:rPr lang="ru-RU" dirty="0"/>
            </a:br>
            <a:br>
              <a:rPr lang="ru-RU" dirty="0"/>
            </a:br>
            <a:endParaRPr lang="uk-UA" dirty="0"/>
          </a:p>
        </p:txBody>
      </p:sp>
      <p:sp>
        <p:nvSpPr>
          <p:cNvPr id="9" name="Прямоугольник 8">
            <a:extLst>
              <a:ext uri="{FF2B5EF4-FFF2-40B4-BE49-F238E27FC236}">
                <a16:creationId xmlns:a16="http://schemas.microsoft.com/office/drawing/2014/main" id="{BFDBB8CF-AA12-1842-AA2A-D7F0A9A668D8}"/>
              </a:ext>
            </a:extLst>
          </p:cNvPr>
          <p:cNvSpPr/>
          <p:nvPr/>
        </p:nvSpPr>
        <p:spPr>
          <a:xfrm>
            <a:off x="191046" y="4438173"/>
            <a:ext cx="3533972" cy="2585323"/>
          </a:xfrm>
          <a:prstGeom prst="rect">
            <a:avLst/>
          </a:prstGeom>
        </p:spPr>
        <p:txBody>
          <a:bodyPr wrap="square">
            <a:spAutoFit/>
          </a:bodyPr>
          <a:lstStyle/>
          <a:p>
            <a:r>
              <a:rPr lang="uk-UA" b="1" dirty="0">
                <a:solidFill>
                  <a:srgbClr val="002060"/>
                </a:solidFill>
                <a:latin typeface="Comic Sans MS" panose="030F0902030302020204" pitchFamily="66" charset="0"/>
              </a:rPr>
              <a:t>«</a:t>
            </a:r>
            <a:r>
              <a:rPr lang="uk-UA" b="1" dirty="0">
                <a:solidFill>
                  <a:srgbClr val="FF0000"/>
                </a:solidFill>
                <a:latin typeface="Comic Sans MS" panose="030F0902030302020204" pitchFamily="66" charset="0"/>
              </a:rPr>
              <a:t>Людство не залишиться вічно на Землі</a:t>
            </a:r>
            <a:r>
              <a:rPr lang="uk-UA" b="1" dirty="0">
                <a:solidFill>
                  <a:srgbClr val="002060"/>
                </a:solidFill>
                <a:latin typeface="Comic Sans MS" panose="030F0902030302020204" pitchFamily="66" charset="0"/>
              </a:rPr>
              <a:t>, але, в гонитві за світлом і простором, спочатку несміливо проникне за межі атмосфери, а потім </a:t>
            </a:r>
            <a:r>
              <a:rPr lang="uk-UA" b="1" dirty="0">
                <a:solidFill>
                  <a:srgbClr val="FF0000"/>
                </a:solidFill>
                <a:latin typeface="Comic Sans MS" panose="030F0902030302020204" pitchFamily="66" charset="0"/>
              </a:rPr>
              <a:t>завоює собі весь простір біля Сонця</a:t>
            </a:r>
            <a:r>
              <a:rPr lang="uk-UA" b="1" dirty="0">
                <a:solidFill>
                  <a:srgbClr val="002060"/>
                </a:solidFill>
                <a:latin typeface="Comic Sans MS" panose="030F0902030302020204" pitchFamily="66" charset="0"/>
              </a:rPr>
              <a:t>» </a:t>
            </a:r>
            <a:br>
              <a:rPr lang="ru-RU" b="1" dirty="0">
                <a:solidFill>
                  <a:srgbClr val="002060"/>
                </a:solidFill>
              </a:rPr>
            </a:br>
            <a:br>
              <a:rPr lang="ru-RU" dirty="0"/>
            </a:br>
            <a:endParaRPr lang="uk-UA" dirty="0"/>
          </a:p>
        </p:txBody>
      </p:sp>
    </p:spTree>
    <p:extLst>
      <p:ext uri="{BB962C8B-B14F-4D97-AF65-F5344CB8AC3E}">
        <p14:creationId xmlns:p14="http://schemas.microsoft.com/office/powerpoint/2010/main" val="232660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0208E3-3982-704D-8750-EE00D5A377C5}"/>
              </a:ext>
            </a:extLst>
          </p:cNvPr>
          <p:cNvSpPr>
            <a:spLocks noGrp="1"/>
          </p:cNvSpPr>
          <p:nvPr>
            <p:ph type="title"/>
          </p:nvPr>
        </p:nvSpPr>
        <p:spPr>
          <a:xfrm>
            <a:off x="5652120" y="0"/>
            <a:ext cx="3383280" cy="469250"/>
          </a:xfrm>
        </p:spPr>
        <p:txBody>
          <a:bodyPr/>
          <a:lstStyle/>
          <a:p>
            <a:r>
              <a:rPr lang="ru-UA" dirty="0">
                <a:solidFill>
                  <a:srgbClr val="FF0000"/>
                </a:solidFill>
                <a:latin typeface="Bookman Old Style" panose="02050604050505020204" pitchFamily="18" charset="0"/>
              </a:rPr>
              <a:t>1. Гонка озброєнь</a:t>
            </a:r>
          </a:p>
        </p:txBody>
      </p:sp>
      <p:sp>
        <p:nvSpPr>
          <p:cNvPr id="3" name="Текст 2">
            <a:extLst>
              <a:ext uri="{FF2B5EF4-FFF2-40B4-BE49-F238E27FC236}">
                <a16:creationId xmlns:a16="http://schemas.microsoft.com/office/drawing/2014/main" id="{E78BEB04-FB6A-5040-B851-09A289B148BE}"/>
              </a:ext>
            </a:extLst>
          </p:cNvPr>
          <p:cNvSpPr>
            <a:spLocks noGrp="1"/>
          </p:cNvSpPr>
          <p:nvPr>
            <p:ph type="body" idx="2"/>
          </p:nvPr>
        </p:nvSpPr>
        <p:spPr>
          <a:xfrm>
            <a:off x="4234001" y="469250"/>
            <a:ext cx="4648999" cy="5755413"/>
          </a:xfrm>
        </p:spPr>
        <p:txBody>
          <a:bodyPr>
            <a:noAutofit/>
          </a:bodyPr>
          <a:lstStyle/>
          <a:p>
            <a:pPr algn="just"/>
            <a:r>
              <a:rPr lang="uk-UA" sz="1800" b="1" dirty="0">
                <a:solidFill>
                  <a:srgbClr val="002060"/>
                </a:solidFill>
                <a:latin typeface="Bookman Old Style" panose="02050604050505020204" pitchFamily="18" charset="0"/>
              </a:rPr>
              <a:t>Становлення світової політичної системи як системи біполярного протистояння СРСР та США, в основі якої гонка озброєнь - змагання двох наддержав за стратегічну військову перевагу.</a:t>
            </a:r>
          </a:p>
          <a:p>
            <a:pPr algn="just"/>
            <a:r>
              <a:rPr lang="uk-UA" sz="1800" b="1" dirty="0">
                <a:solidFill>
                  <a:srgbClr val="002060"/>
                </a:solidFill>
                <a:latin typeface="Bookman Old Style" panose="02050604050505020204" pitchFamily="18" charset="0"/>
              </a:rPr>
              <a:t>Процес гонки озброєнь вимагав не просто колосальних витрат ресурсів, але і ясного розуміння того, куди і яким чином ці ресурси слід направляти, що, в свою чергу, вимагало </a:t>
            </a:r>
            <a:r>
              <a:rPr lang="uk-UA" sz="1800" b="1" dirty="0">
                <a:solidFill>
                  <a:srgbClr val="FF0000"/>
                </a:solidFill>
                <a:latin typeface="Bookman Old Style" panose="02050604050505020204" pitchFamily="18" charset="0"/>
              </a:rPr>
              <a:t>максимально точної оцінки поточної політичної ситуації на світовій арені і розуміння можливих перспектив її розвитку</a:t>
            </a:r>
            <a:r>
              <a:rPr lang="uk-UA" sz="1800" b="1" dirty="0">
                <a:solidFill>
                  <a:srgbClr val="002060"/>
                </a:solidFill>
                <a:latin typeface="Bookman Old Style" panose="02050604050505020204" pitchFamily="18" charset="0"/>
              </a:rPr>
              <a:t>. У числі перших великих замовників і споживачів розробок по політичному аналізу і прогнозування були </a:t>
            </a:r>
            <a:r>
              <a:rPr lang="uk-UA" sz="1800" b="1" dirty="0">
                <a:solidFill>
                  <a:srgbClr val="FF0000"/>
                </a:solidFill>
                <a:latin typeface="Bookman Old Style" panose="02050604050505020204" pitchFamily="18" charset="0"/>
              </a:rPr>
              <a:t>структури, пов'язані з обороною і військово-промисловим комплексом </a:t>
            </a:r>
            <a:r>
              <a:rPr lang="uk-UA" sz="1800" b="1" dirty="0">
                <a:solidFill>
                  <a:srgbClr val="002060"/>
                </a:solidFill>
                <a:latin typeface="Bookman Old Style" panose="02050604050505020204" pitchFamily="18" charset="0"/>
              </a:rPr>
              <a:t>(зокрема, Пентагон).</a:t>
            </a:r>
          </a:p>
        </p:txBody>
      </p:sp>
      <p:pic>
        <p:nvPicPr>
          <p:cNvPr id="5" name="Picture 2" descr="http://pics.utro.ru/utro_photos/2012/02/06/201big.jpg">
            <a:extLst>
              <a:ext uri="{FF2B5EF4-FFF2-40B4-BE49-F238E27FC236}">
                <a16:creationId xmlns:a16="http://schemas.microsoft.com/office/drawing/2014/main" id="{287E1510-2D97-104D-BC04-7EA8413F98A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8600" y="0"/>
            <a:ext cx="4024064" cy="40240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descr="http://rocketpolk44.narod.ru/rb47e.jpg">
            <a:extLst>
              <a:ext uri="{FF2B5EF4-FFF2-40B4-BE49-F238E27FC236}">
                <a16:creationId xmlns:a16="http://schemas.microsoft.com/office/drawing/2014/main" id="{A3FE8354-460E-0546-AD02-2AE9107AF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 y="3796087"/>
            <a:ext cx="4125401" cy="3061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6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32588"/>
            <a:ext cx="8258204" cy="571488"/>
          </a:xfrm>
        </p:spPr>
        <p:txBody>
          <a:bodyPr>
            <a:normAutofit/>
          </a:bodyPr>
          <a:lstStyle/>
          <a:p>
            <a:pPr algn="ctr"/>
            <a:r>
              <a:rPr lang="uk-UA" sz="2800" b="1" dirty="0">
                <a:solidFill>
                  <a:srgbClr val="FF0000"/>
                </a:solidFill>
                <a:latin typeface="Times New Roman" pitchFamily="18" charset="0"/>
                <a:cs typeface="Times New Roman" pitchFamily="18" charset="0"/>
              </a:rPr>
              <a:t>Теорія ноосфери В.І. Вернадського</a:t>
            </a:r>
          </a:p>
        </p:txBody>
      </p:sp>
      <p:sp>
        <p:nvSpPr>
          <p:cNvPr id="4" name="Содержимое 3"/>
          <p:cNvSpPr>
            <a:spLocks noGrp="1"/>
          </p:cNvSpPr>
          <p:nvPr>
            <p:ph sz="half" idx="2"/>
          </p:nvPr>
        </p:nvSpPr>
        <p:spPr>
          <a:xfrm>
            <a:off x="86124" y="704076"/>
            <a:ext cx="6192688" cy="5965284"/>
          </a:xfrm>
        </p:spPr>
        <p:txBody>
          <a:bodyPr>
            <a:normAutofit lnSpcReduction="10000"/>
          </a:bodyPr>
          <a:lstStyle/>
          <a:p>
            <a:pPr marL="109728" indent="0">
              <a:buNone/>
            </a:pPr>
            <a:r>
              <a:rPr lang="uk-UA" b="1" dirty="0">
                <a:solidFill>
                  <a:srgbClr val="002060"/>
                </a:solidFill>
                <a:latin typeface="+mj-lt"/>
                <a:cs typeface="Al Tarikh" pitchFamily="2" charset="-78"/>
              </a:rPr>
              <a:t>Один з перших вчених-природознавців, що усвідомили </a:t>
            </a:r>
            <a:r>
              <a:rPr lang="uk-UA" b="1" dirty="0">
                <a:solidFill>
                  <a:srgbClr val="FF0000"/>
                </a:solidFill>
                <a:latin typeface="+mj-lt"/>
                <a:cs typeface="Al Tarikh" pitchFamily="2" charset="-78"/>
              </a:rPr>
              <a:t>необхідність змін у взаємовідносинах суспільства і навколишнього середовища</a:t>
            </a:r>
            <a:r>
              <a:rPr lang="uk-UA" b="1" dirty="0">
                <a:solidFill>
                  <a:srgbClr val="002060"/>
                </a:solidFill>
                <a:latin typeface="+mj-lt"/>
                <a:cs typeface="Al Tarikh" pitchFamily="2" charset="-78"/>
              </a:rPr>
              <a:t>. </a:t>
            </a:r>
          </a:p>
          <a:p>
            <a:pPr marL="109728" indent="0">
              <a:buNone/>
            </a:pPr>
            <a:r>
              <a:rPr lang="uk-UA" b="1" dirty="0">
                <a:solidFill>
                  <a:srgbClr val="FF0000"/>
                </a:solidFill>
                <a:latin typeface="+mj-lt"/>
                <a:cs typeface="Al Tarikh" pitchFamily="2" charset="-78"/>
              </a:rPr>
              <a:t>Людина НЕ є самодостатньою живою </a:t>
            </a:r>
            <a:r>
              <a:rPr lang="uk-UA" b="1" dirty="0" err="1">
                <a:solidFill>
                  <a:srgbClr val="FF0000"/>
                </a:solidFill>
                <a:latin typeface="+mj-lt"/>
                <a:cs typeface="Al Tarikh" pitchFamily="2" charset="-78"/>
              </a:rPr>
              <a:t>істотою</a:t>
            </a:r>
            <a:r>
              <a:rPr lang="uk-UA" b="1" dirty="0">
                <a:solidFill>
                  <a:srgbClr val="FF0000"/>
                </a:solidFill>
                <a:latin typeface="+mj-lt"/>
                <a:cs typeface="Al Tarikh" pitchFamily="2" charset="-78"/>
              </a:rPr>
              <a:t>, вона існує всередині природи і є її частиною</a:t>
            </a:r>
            <a:r>
              <a:rPr lang="uk-UA" b="1" dirty="0">
                <a:solidFill>
                  <a:srgbClr val="002060"/>
                </a:solidFill>
                <a:latin typeface="+mj-lt"/>
                <a:cs typeface="Al Tarikh" pitchFamily="2" charset="-78"/>
              </a:rPr>
              <a:t>.</a:t>
            </a:r>
          </a:p>
          <a:p>
            <a:pPr marL="109728" indent="0">
              <a:buNone/>
            </a:pPr>
            <a:r>
              <a:rPr lang="uk-UA" b="1" dirty="0">
                <a:solidFill>
                  <a:srgbClr val="002060"/>
                </a:solidFill>
                <a:latin typeface="+mj-lt"/>
                <a:cs typeface="Al Nile" pitchFamily="2" charset="-78"/>
              </a:rPr>
              <a:t>Оскільки природні ресурси вичерпуються, </a:t>
            </a:r>
            <a:r>
              <a:rPr lang="uk-UA" b="1" dirty="0">
                <a:solidFill>
                  <a:srgbClr val="FF0000"/>
                </a:solidFill>
                <a:latin typeface="+mj-lt"/>
                <a:cs typeface="Al Nile" pitchFamily="2" charset="-78"/>
              </a:rPr>
              <a:t>прогрес людства наткнувся на суттєві обмеження. </a:t>
            </a:r>
          </a:p>
          <a:p>
            <a:pPr marL="109728" indent="0">
              <a:buNone/>
            </a:pPr>
            <a:r>
              <a:rPr lang="uk-UA" b="1" dirty="0">
                <a:solidFill>
                  <a:srgbClr val="002060"/>
                </a:solidFill>
                <a:latin typeface="+mj-lt"/>
                <a:cs typeface="Al Nile" pitchFamily="2" charset="-78"/>
              </a:rPr>
              <a:t>Втім для Вернадського </a:t>
            </a:r>
            <a:r>
              <a:rPr lang="uk-UA" b="1" dirty="0">
                <a:solidFill>
                  <a:srgbClr val="FF0000"/>
                </a:solidFill>
                <a:latin typeface="+mj-lt"/>
                <a:cs typeface="Al Nile" pitchFamily="2" charset="-78"/>
              </a:rPr>
              <a:t>необхідність переходу до кардинально інших принципів відносин суспільства до природи обумовлена радше законами біогеохімічної еволюції</a:t>
            </a:r>
            <a:r>
              <a:rPr lang="uk-UA" b="1" dirty="0">
                <a:solidFill>
                  <a:srgbClr val="002060"/>
                </a:solidFill>
                <a:latin typeface="+mj-lt"/>
                <a:cs typeface="Al Nile" pitchFamily="2" charset="-78"/>
              </a:rPr>
              <a:t>, які він сформулював в своїй концепції</a:t>
            </a:r>
          </a:p>
          <a:p>
            <a:pPr marL="109728" indent="0">
              <a:buNone/>
            </a:pPr>
            <a:endParaRPr lang="uk-UA" b="1" dirty="0">
              <a:solidFill>
                <a:srgbClr val="002060"/>
              </a:solidFill>
              <a:latin typeface="+mj-lt"/>
              <a:cs typeface="Al Nile" pitchFamily="2" charset="-78"/>
            </a:endParaRPr>
          </a:p>
          <a:p>
            <a:pPr marL="109728" indent="0">
              <a:buNone/>
            </a:pPr>
            <a:r>
              <a:rPr lang="uk-UA" b="1" dirty="0" err="1">
                <a:solidFill>
                  <a:srgbClr val="002060"/>
                </a:solidFill>
                <a:latin typeface="+mj-lt"/>
                <a:cs typeface="Al Nile" pitchFamily="2" charset="-78"/>
              </a:rPr>
              <a:t>Зпрогнозовував</a:t>
            </a:r>
            <a:r>
              <a:rPr lang="uk-UA" b="1" dirty="0">
                <a:solidFill>
                  <a:srgbClr val="002060"/>
                </a:solidFill>
                <a:latin typeface="+mj-lt"/>
                <a:cs typeface="Al Nile" pitchFamily="2" charset="-78"/>
              </a:rPr>
              <a:t> екологічну кризу,   теоретично розробив передумови </a:t>
            </a:r>
            <a:r>
              <a:rPr lang="uk-UA" b="1" dirty="0">
                <a:solidFill>
                  <a:srgbClr val="FF0000"/>
                </a:solidFill>
                <a:latin typeface="+mj-lt"/>
                <a:cs typeface="Al Nile" pitchFamily="2" charset="-78"/>
              </a:rPr>
              <a:t>появи якісно нового стану біосфери: «… під впливом наукової думки та людської праці біосфера перейде в новий стан – НООСФЕРУ»</a:t>
            </a:r>
          </a:p>
          <a:p>
            <a:pPr>
              <a:buNone/>
            </a:pPr>
            <a:endParaRPr lang="ru-RU" b="1" dirty="0">
              <a:solidFill>
                <a:srgbClr val="002060"/>
              </a:solidFill>
              <a:latin typeface="Bookman Old Style" panose="02050604050505020204" pitchFamily="18" charset="0"/>
              <a:cs typeface="Times New Roman" pitchFamily="18" charset="0"/>
            </a:endParaRPr>
          </a:p>
        </p:txBody>
      </p:sp>
      <p:sp>
        <p:nvSpPr>
          <p:cNvPr id="6" name="Заголовок 1">
            <a:extLst>
              <a:ext uri="{FF2B5EF4-FFF2-40B4-BE49-F238E27FC236}">
                <a16:creationId xmlns:a16="http://schemas.microsoft.com/office/drawing/2014/main" id="{54045ECB-5E12-294C-AB7E-B2BE805F3AE6}"/>
              </a:ext>
            </a:extLst>
          </p:cNvPr>
          <p:cNvSpPr txBox="1">
            <a:spLocks/>
          </p:cNvSpPr>
          <p:nvPr/>
        </p:nvSpPr>
        <p:spPr>
          <a:xfrm>
            <a:off x="6162748" y="5052391"/>
            <a:ext cx="2880320" cy="571488"/>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uk-UA" sz="1600" b="1" dirty="0">
                <a:solidFill>
                  <a:srgbClr val="002060"/>
                </a:solidFill>
                <a:latin typeface="Bookman Old Style" panose="02050604050505020204" pitchFamily="18" charset="0"/>
                <a:cs typeface="Times New Roman" pitchFamily="18" charset="0"/>
              </a:rPr>
              <a:t>Володимир Іванович Вернадський</a:t>
            </a:r>
          </a:p>
          <a:p>
            <a:pPr algn="ctr"/>
            <a:r>
              <a:rPr lang="uk-UA" sz="1600" b="1" dirty="0">
                <a:solidFill>
                  <a:srgbClr val="002060"/>
                </a:solidFill>
                <a:latin typeface="Bookman Old Style" panose="02050604050505020204" pitchFamily="18" charset="0"/>
                <a:cs typeface="Times New Roman" pitchFamily="18" charset="0"/>
              </a:rPr>
              <a:t>(1863 – 1945)</a:t>
            </a:r>
          </a:p>
        </p:txBody>
      </p:sp>
      <p:pic>
        <p:nvPicPr>
          <p:cNvPr id="17410" name="Picture 2" descr="Владимир Иванович Вернадский">
            <a:extLst>
              <a:ext uri="{FF2B5EF4-FFF2-40B4-BE49-F238E27FC236}">
                <a16:creationId xmlns:a16="http://schemas.microsoft.com/office/drawing/2014/main" id="{4258C976-DB7E-0548-92A4-1D39830E0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812" y="941072"/>
            <a:ext cx="2746722" cy="3874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34E1A3F2-F4AC-7640-8239-F9466E328130}"/>
              </a:ext>
            </a:extLst>
          </p:cNvPr>
          <p:cNvSpPr>
            <a:spLocks noGrp="1"/>
          </p:cNvSpPr>
          <p:nvPr>
            <p:ph sz="half" idx="2"/>
          </p:nvPr>
        </p:nvSpPr>
        <p:spPr>
          <a:xfrm>
            <a:off x="12526" y="0"/>
            <a:ext cx="4292778" cy="6558226"/>
          </a:xfrm>
        </p:spPr>
        <p:txBody>
          <a:bodyPr>
            <a:noAutofit/>
          </a:bodyPr>
          <a:lstStyle/>
          <a:p>
            <a:pPr marL="109728" indent="0">
              <a:buNone/>
            </a:pPr>
            <a:r>
              <a:rPr lang="uk-UA" sz="1500" b="1" dirty="0">
                <a:solidFill>
                  <a:srgbClr val="002060"/>
                </a:solidFill>
                <a:latin typeface="+mj-lt"/>
              </a:rPr>
              <a:t>1.В певний період часу «геологічною силою» стають біологічні форми життя, </a:t>
            </a:r>
            <a:r>
              <a:rPr lang="uk-UA" sz="1500" b="1" dirty="0">
                <a:solidFill>
                  <a:srgbClr val="FF0000"/>
                </a:solidFill>
                <a:latin typeface="+mj-lt"/>
              </a:rPr>
              <a:t>а з появою і розвитком людського суспільства її місце займає «небувала геологічна сила», тобто людська перетворююча діяльність</a:t>
            </a:r>
            <a:r>
              <a:rPr lang="uk-UA" sz="1500" b="1" dirty="0">
                <a:solidFill>
                  <a:srgbClr val="002060"/>
                </a:solidFill>
                <a:latin typeface="+mj-lt"/>
              </a:rPr>
              <a:t>, що заснована на науці та використовує техніку. Залучаючи неорганічну речовину в "вихор життя", в біологічний </a:t>
            </a:r>
            <a:r>
              <a:rPr lang="uk-UA" sz="1500" b="1" dirty="0" err="1">
                <a:solidFill>
                  <a:srgbClr val="002060"/>
                </a:solidFill>
                <a:latin typeface="+mj-lt"/>
              </a:rPr>
              <a:t>колообіг</a:t>
            </a:r>
            <a:r>
              <a:rPr lang="uk-UA" sz="1500" b="1" dirty="0">
                <a:solidFill>
                  <a:srgbClr val="002060"/>
                </a:solidFill>
                <a:latin typeface="+mj-lt"/>
              </a:rPr>
              <a:t>, життя здатне згодом проникати в раніше недоступні йому області планети і збільшувати свою геологічну активність </a:t>
            </a:r>
            <a:endParaRPr lang="uk-UA" sz="1500" b="1" dirty="0">
              <a:solidFill>
                <a:srgbClr val="FF0000"/>
              </a:solidFill>
              <a:latin typeface="+mj-lt"/>
            </a:endParaRPr>
          </a:p>
          <a:p>
            <a:pPr marL="109728" indent="0">
              <a:buNone/>
            </a:pPr>
            <a:r>
              <a:rPr lang="uk-UA" sz="1500" b="1" dirty="0">
                <a:solidFill>
                  <a:srgbClr val="FF0000"/>
                </a:solidFill>
                <a:latin typeface="+mj-lt"/>
              </a:rPr>
              <a:t>2.Одна з рис ноосфери – перехід людства від гетеротрофного існування </a:t>
            </a:r>
            <a:r>
              <a:rPr lang="uk-UA" sz="1500" b="1" dirty="0">
                <a:solidFill>
                  <a:srgbClr val="002060"/>
                </a:solidFill>
                <a:latin typeface="+mj-lt"/>
              </a:rPr>
              <a:t>(залежності вищих форм життя від нижчих – перш за все рослин) </a:t>
            </a:r>
            <a:r>
              <a:rPr lang="uk-UA" sz="1500" b="1" dirty="0">
                <a:solidFill>
                  <a:srgbClr val="FF0000"/>
                </a:solidFill>
                <a:latin typeface="+mj-lt"/>
              </a:rPr>
              <a:t>до автотрофного </a:t>
            </a:r>
            <a:r>
              <a:rPr lang="uk-UA" sz="1500" b="1" dirty="0">
                <a:solidFill>
                  <a:srgbClr val="002060"/>
                </a:solidFill>
                <a:latin typeface="+mj-lt"/>
              </a:rPr>
              <a:t>(звільнення від залежності від нижчих форм)</a:t>
            </a:r>
          </a:p>
          <a:p>
            <a:pPr marL="109728" indent="0">
              <a:buNone/>
            </a:pPr>
            <a:r>
              <a:rPr lang="uk-UA" sz="1500" b="1" dirty="0">
                <a:solidFill>
                  <a:srgbClr val="002060"/>
                </a:solidFill>
                <a:latin typeface="+mj-lt"/>
              </a:rPr>
              <a:t>3.</a:t>
            </a:r>
            <a:r>
              <a:rPr lang="uk-UA" sz="1500" b="1" dirty="0">
                <a:solidFill>
                  <a:srgbClr val="FF0000"/>
                </a:solidFill>
                <a:latin typeface="+mj-lt"/>
              </a:rPr>
              <a:t>Біосфера – передумова для виникнення ноосфери</a:t>
            </a:r>
            <a:r>
              <a:rPr lang="uk-UA" sz="1500" b="1" dirty="0">
                <a:solidFill>
                  <a:srgbClr val="002060"/>
                </a:solidFill>
                <a:latin typeface="+mj-lt"/>
              </a:rPr>
              <a:t>, з її появою вона втрачає своє призначення, свою роль як геологічної сили, тобто розвиток йде за законом заперечення – заперечення</a:t>
            </a:r>
          </a:p>
          <a:p>
            <a:pPr marL="109728" indent="0">
              <a:buNone/>
            </a:pPr>
            <a:r>
              <a:rPr lang="uk-UA" sz="1500" b="1" dirty="0">
                <a:solidFill>
                  <a:srgbClr val="002060"/>
                </a:solidFill>
                <a:latin typeface="+mj-lt"/>
              </a:rPr>
              <a:t>4. </a:t>
            </a:r>
            <a:r>
              <a:rPr lang="uk-UA" sz="1500" b="1" dirty="0">
                <a:solidFill>
                  <a:srgbClr val="FF0000"/>
                </a:solidFill>
                <a:latin typeface="+mj-lt"/>
              </a:rPr>
              <a:t>Умови, що призводять до </a:t>
            </a:r>
            <a:r>
              <a:rPr lang="uk-UA" sz="1500" b="1" dirty="0" err="1">
                <a:solidFill>
                  <a:srgbClr val="FF0000"/>
                </a:solidFill>
                <a:latin typeface="+mj-lt"/>
              </a:rPr>
              <a:t>автотрофності</a:t>
            </a:r>
            <a:r>
              <a:rPr lang="uk-UA" sz="1500" b="1" dirty="0">
                <a:solidFill>
                  <a:srgbClr val="FF0000"/>
                </a:solidFill>
                <a:latin typeface="+mj-lt"/>
              </a:rPr>
              <a:t> </a:t>
            </a:r>
            <a:r>
              <a:rPr lang="uk-UA" sz="1500" b="1" dirty="0">
                <a:solidFill>
                  <a:srgbClr val="002060"/>
                </a:solidFill>
                <a:latin typeface="+mj-lt"/>
              </a:rPr>
              <a:t>– створення штучних продуктів харчування, керованих </a:t>
            </a:r>
            <a:r>
              <a:rPr lang="uk-UA" sz="1500" b="1" dirty="0" err="1">
                <a:solidFill>
                  <a:srgbClr val="002060"/>
                </a:solidFill>
                <a:latin typeface="+mj-lt"/>
              </a:rPr>
              <a:t>біопроцесів</a:t>
            </a:r>
            <a:r>
              <a:rPr lang="uk-UA" sz="1500" b="1" dirty="0">
                <a:solidFill>
                  <a:srgbClr val="002060"/>
                </a:solidFill>
                <a:latin typeface="+mj-lt"/>
              </a:rPr>
              <a:t>, безвідходних технологій </a:t>
            </a:r>
            <a:r>
              <a:rPr lang="uk-UA" sz="1500" b="1" dirty="0" err="1">
                <a:solidFill>
                  <a:srgbClr val="FF0000"/>
                </a:solidFill>
                <a:latin typeface="+mj-lt"/>
              </a:rPr>
              <a:t>Автотрофність</a:t>
            </a:r>
            <a:r>
              <a:rPr lang="uk-UA" sz="1500" b="1" dirty="0">
                <a:solidFill>
                  <a:srgbClr val="FF0000"/>
                </a:solidFill>
                <a:latin typeface="+mj-lt"/>
              </a:rPr>
              <a:t> – можливість вічного існування розумного життя та розселення людини у космосі </a:t>
            </a:r>
          </a:p>
        </p:txBody>
      </p:sp>
      <p:pic>
        <p:nvPicPr>
          <p:cNvPr id="15362" name="Picture 2" descr="Начало атомного века и ноосфера. Монеты с Владимиром Вернадским">
            <a:extLst>
              <a:ext uri="{FF2B5EF4-FFF2-40B4-BE49-F238E27FC236}">
                <a16:creationId xmlns:a16="http://schemas.microsoft.com/office/drawing/2014/main" id="{C89A2A5E-64AD-0846-B368-C407EF034496}"/>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193478" y="161693"/>
            <a:ext cx="5004549" cy="311394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5364" name="Picture 4" descr="От биосферы к ноосфере 3/3">
            <a:extLst>
              <a:ext uri="{FF2B5EF4-FFF2-40B4-BE49-F238E27FC236}">
                <a16:creationId xmlns:a16="http://schemas.microsoft.com/office/drawing/2014/main" id="{0B8F81D3-8565-9B47-9631-6D5181D21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952" y="3429000"/>
            <a:ext cx="5004549" cy="318191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878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Объект 3">
            <a:extLst>
              <a:ext uri="{FF2B5EF4-FFF2-40B4-BE49-F238E27FC236}">
                <a16:creationId xmlns:a16="http://schemas.microsoft.com/office/drawing/2014/main" id="{D74808F6-86F2-FA4A-84F5-B670EA2F8011}"/>
              </a:ext>
            </a:extLst>
          </p:cNvPr>
          <p:cNvSpPr txBox="1">
            <a:spLocks/>
          </p:cNvSpPr>
          <p:nvPr/>
        </p:nvSpPr>
        <p:spPr>
          <a:xfrm>
            <a:off x="0" y="116632"/>
            <a:ext cx="4860032" cy="674136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19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18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uk-UA" sz="1400" b="1" dirty="0">
                <a:solidFill>
                  <a:srgbClr val="002060"/>
                </a:solidFill>
                <a:latin typeface="+mj-lt"/>
              </a:rPr>
              <a:t>У </a:t>
            </a:r>
            <a:r>
              <a:rPr lang="uk-UA" sz="1400" b="1" dirty="0">
                <a:solidFill>
                  <a:srgbClr val="FF0000"/>
                </a:solidFill>
                <a:latin typeface="+mj-lt"/>
              </a:rPr>
              <a:t>1938</a:t>
            </a:r>
            <a:r>
              <a:rPr lang="uk-UA" sz="1400" b="1" dirty="0">
                <a:solidFill>
                  <a:srgbClr val="002060"/>
                </a:solidFill>
                <a:latin typeface="+mj-lt"/>
              </a:rPr>
              <a:t> році Вернадський писав: </a:t>
            </a:r>
          </a:p>
          <a:p>
            <a:pPr marL="109728" indent="0">
              <a:buFont typeface="Georgia"/>
              <a:buNone/>
            </a:pPr>
            <a:r>
              <a:rPr lang="uk-UA" sz="1400" b="1" dirty="0">
                <a:solidFill>
                  <a:srgbClr val="002060"/>
                </a:solidFill>
                <a:latin typeface="+mj-lt"/>
              </a:rPr>
              <a:t>«Ми присутні і </a:t>
            </a:r>
            <a:r>
              <a:rPr lang="uk-UA" sz="1400" b="1" dirty="0" err="1">
                <a:solidFill>
                  <a:srgbClr val="002060"/>
                </a:solidFill>
                <a:latin typeface="+mj-lt"/>
              </a:rPr>
              <a:t>життєво</a:t>
            </a:r>
            <a:r>
              <a:rPr lang="uk-UA" sz="1400" b="1" dirty="0">
                <a:solidFill>
                  <a:srgbClr val="002060"/>
                </a:solidFill>
                <a:latin typeface="+mj-lt"/>
              </a:rPr>
              <a:t> беремо участь у створенні в біосфері нового </a:t>
            </a:r>
            <a:r>
              <a:rPr lang="uk-UA" sz="1400" b="1" dirty="0">
                <a:solidFill>
                  <a:srgbClr val="FF0000"/>
                </a:solidFill>
                <a:latin typeface="+mj-lt"/>
              </a:rPr>
              <a:t>геологічного фактору, що є небувалим за </a:t>
            </a:r>
            <a:r>
              <a:rPr lang="uk-UA" sz="1400" b="1" dirty="0" err="1">
                <a:solidFill>
                  <a:srgbClr val="FF0000"/>
                </a:solidFill>
                <a:latin typeface="+mj-lt"/>
              </a:rPr>
              <a:t>потужностю</a:t>
            </a:r>
            <a:r>
              <a:rPr lang="uk-UA" sz="1400" b="1" dirty="0">
                <a:solidFill>
                  <a:srgbClr val="002060"/>
                </a:solidFill>
                <a:latin typeface="+mj-lt"/>
              </a:rPr>
              <a:t>... Вже закінчено після багатьох сотень тисяч років неухильних стихійних прагнень </a:t>
            </a:r>
            <a:r>
              <a:rPr lang="uk-UA" sz="1400" b="1" dirty="0">
                <a:solidFill>
                  <a:srgbClr val="FF0000"/>
                </a:solidFill>
                <a:latin typeface="+mj-lt"/>
              </a:rPr>
              <a:t>охоплення всієї поверхні біосфери єдиним соціальним видом тваринного світу - людиною</a:t>
            </a:r>
            <a:r>
              <a:rPr lang="uk-UA" sz="1400" b="1" dirty="0">
                <a:solidFill>
                  <a:srgbClr val="002060"/>
                </a:solidFill>
                <a:latin typeface="+mj-lt"/>
              </a:rPr>
              <a:t>. </a:t>
            </a:r>
          </a:p>
          <a:p>
            <a:pPr marL="109728" indent="0">
              <a:buFont typeface="Georgia"/>
              <a:buNone/>
            </a:pPr>
            <a:r>
              <a:rPr lang="uk-UA" sz="1400" b="1" dirty="0">
                <a:solidFill>
                  <a:srgbClr val="FF0000"/>
                </a:solidFill>
                <a:latin typeface="+mj-lt"/>
              </a:rPr>
              <a:t>Створення ноосфери з біосфери є природне явище, глибше і потужніше у своїй основі, ніж людська історія ...»</a:t>
            </a:r>
          </a:p>
          <a:p>
            <a:pPr marL="109728" indent="0">
              <a:buFont typeface="Georgia"/>
              <a:buNone/>
            </a:pPr>
            <a:endParaRPr lang="uk-UA" sz="1400" b="1" dirty="0">
              <a:solidFill>
                <a:srgbClr val="FF0000"/>
              </a:solidFill>
              <a:latin typeface="+mj-lt"/>
            </a:endParaRPr>
          </a:p>
          <a:p>
            <a:pPr marL="109728" indent="0">
              <a:buNone/>
            </a:pPr>
            <a:r>
              <a:rPr lang="uk-UA" sz="1400" b="1" dirty="0">
                <a:solidFill>
                  <a:srgbClr val="002060"/>
                </a:solidFill>
                <a:latin typeface="+mj-lt"/>
              </a:rPr>
              <a:t>Термін </a:t>
            </a:r>
            <a:r>
              <a:rPr lang="uk-UA" sz="1400" b="1" dirty="0">
                <a:solidFill>
                  <a:srgbClr val="FF0000"/>
                </a:solidFill>
                <a:latin typeface="+mj-lt"/>
              </a:rPr>
              <a:t>"ноосфера" </a:t>
            </a:r>
            <a:r>
              <a:rPr lang="uk-UA" sz="1400" b="1" dirty="0">
                <a:solidFill>
                  <a:srgbClr val="002060"/>
                </a:solidFill>
                <a:latin typeface="+mj-lt"/>
              </a:rPr>
              <a:t>перекладається буквально як </a:t>
            </a:r>
            <a:r>
              <a:rPr lang="uk-UA" sz="1400" b="1" dirty="0">
                <a:solidFill>
                  <a:srgbClr val="FF0000"/>
                </a:solidFill>
                <a:latin typeface="+mj-lt"/>
              </a:rPr>
              <a:t>сфера розуму</a:t>
            </a:r>
            <a:r>
              <a:rPr lang="uk-UA" sz="1400" b="1" dirty="0">
                <a:solidFill>
                  <a:srgbClr val="002060"/>
                </a:solidFill>
                <a:latin typeface="+mj-lt"/>
              </a:rPr>
              <a:t>. Вперше його ввів в науковий обіг в </a:t>
            </a:r>
            <a:r>
              <a:rPr lang="uk-UA" sz="1400" b="1" dirty="0">
                <a:solidFill>
                  <a:srgbClr val="FF0000"/>
                </a:solidFill>
                <a:latin typeface="+mj-lt"/>
              </a:rPr>
              <a:t>1927 </a:t>
            </a:r>
            <a:r>
              <a:rPr lang="uk-UA" sz="1400" b="1" dirty="0" err="1">
                <a:solidFill>
                  <a:srgbClr val="FF0000"/>
                </a:solidFill>
                <a:latin typeface="+mj-lt"/>
              </a:rPr>
              <a:t>р</a:t>
            </a:r>
            <a:r>
              <a:rPr lang="uk-UA" sz="1400" b="1" dirty="0">
                <a:solidFill>
                  <a:srgbClr val="FF0000"/>
                </a:solidFill>
                <a:latin typeface="+mj-lt"/>
              </a:rPr>
              <a:t> </a:t>
            </a:r>
            <a:r>
              <a:rPr lang="uk-UA" sz="1400" b="1" dirty="0">
                <a:solidFill>
                  <a:srgbClr val="002060"/>
                </a:solidFill>
                <a:latin typeface="+mj-lt"/>
              </a:rPr>
              <a:t>французький вчений </a:t>
            </a:r>
            <a:r>
              <a:rPr lang="uk-UA" sz="1400" b="1" dirty="0">
                <a:solidFill>
                  <a:srgbClr val="FF0000"/>
                </a:solidFill>
                <a:latin typeface="+mj-lt"/>
              </a:rPr>
              <a:t>Едуард </a:t>
            </a:r>
            <a:r>
              <a:rPr lang="uk-UA" sz="1400" b="1" dirty="0" err="1">
                <a:solidFill>
                  <a:srgbClr val="FF0000"/>
                </a:solidFill>
                <a:latin typeface="+mj-lt"/>
              </a:rPr>
              <a:t>Леруа</a:t>
            </a:r>
            <a:r>
              <a:rPr lang="uk-UA" sz="1400" b="1" dirty="0">
                <a:solidFill>
                  <a:srgbClr val="FF0000"/>
                </a:solidFill>
                <a:latin typeface="+mj-lt"/>
              </a:rPr>
              <a:t>.</a:t>
            </a:r>
            <a:r>
              <a:rPr lang="uk-UA" sz="1400" b="1" dirty="0">
                <a:solidFill>
                  <a:srgbClr val="002060"/>
                </a:solidFill>
                <a:latin typeface="+mj-lt"/>
              </a:rPr>
              <a:t> Разом з </a:t>
            </a:r>
            <a:r>
              <a:rPr lang="uk-UA" sz="1400" b="1" dirty="0" err="1">
                <a:solidFill>
                  <a:srgbClr val="002060"/>
                </a:solidFill>
                <a:latin typeface="+mj-lt"/>
              </a:rPr>
              <a:t>Тейяр</a:t>
            </a:r>
            <a:r>
              <a:rPr lang="uk-UA" sz="1400" b="1" dirty="0">
                <a:solidFill>
                  <a:srgbClr val="002060"/>
                </a:solidFill>
                <a:latin typeface="+mj-lt"/>
              </a:rPr>
              <a:t> де </a:t>
            </a:r>
            <a:r>
              <a:rPr lang="uk-UA" sz="1400" b="1" dirty="0" err="1">
                <a:solidFill>
                  <a:srgbClr val="002060"/>
                </a:solidFill>
                <a:latin typeface="+mj-lt"/>
              </a:rPr>
              <a:t>Шарденом</a:t>
            </a:r>
            <a:r>
              <a:rPr lang="uk-UA" sz="1400" b="1" dirty="0">
                <a:solidFill>
                  <a:srgbClr val="002060"/>
                </a:solidFill>
                <a:latin typeface="+mj-lt"/>
              </a:rPr>
              <a:t> він розглядав </a:t>
            </a:r>
            <a:r>
              <a:rPr lang="uk-UA" sz="1400" b="1" dirty="0">
                <a:solidFill>
                  <a:srgbClr val="FF0000"/>
                </a:solidFill>
                <a:latin typeface="+mj-lt"/>
              </a:rPr>
              <a:t>ноосферу як якесь ідеальне утворення, як </a:t>
            </a:r>
            <a:r>
              <a:rPr lang="uk-UA" sz="1400" b="1" dirty="0" err="1">
                <a:solidFill>
                  <a:srgbClr val="FF0000"/>
                </a:solidFill>
                <a:latin typeface="+mj-lt"/>
              </a:rPr>
              <a:t>позасферна</a:t>
            </a:r>
            <a:r>
              <a:rPr lang="uk-UA" sz="1400" b="1" dirty="0">
                <a:solidFill>
                  <a:srgbClr val="FF0000"/>
                </a:solidFill>
                <a:latin typeface="+mj-lt"/>
              </a:rPr>
              <a:t> оболонка думки, що оточує Землю</a:t>
            </a:r>
            <a:r>
              <a:rPr lang="uk-UA" sz="1400" b="1" dirty="0">
                <a:solidFill>
                  <a:srgbClr val="002060"/>
                </a:solidFill>
                <a:latin typeface="+mj-lt"/>
              </a:rPr>
              <a:t>. </a:t>
            </a:r>
          </a:p>
          <a:p>
            <a:pPr marL="109728" indent="0">
              <a:buNone/>
            </a:pPr>
            <a:endParaRPr lang="uk-UA" sz="1400" b="1" dirty="0">
              <a:solidFill>
                <a:srgbClr val="002060"/>
              </a:solidFill>
              <a:latin typeface="+mj-lt"/>
            </a:endParaRPr>
          </a:p>
          <a:p>
            <a:pPr marL="109728" indent="0">
              <a:buNone/>
            </a:pPr>
            <a:r>
              <a:rPr lang="uk-UA" sz="1400" b="1" dirty="0">
                <a:solidFill>
                  <a:srgbClr val="002060"/>
                </a:solidFill>
                <a:latin typeface="+mj-lt"/>
              </a:rPr>
              <a:t>В. І. Вернадський вживає поняття "ноосфера" в різних </a:t>
            </a:r>
            <a:r>
              <a:rPr lang="uk-UA" sz="1400" b="1" dirty="0" err="1">
                <a:solidFill>
                  <a:srgbClr val="002060"/>
                </a:solidFill>
                <a:latin typeface="+mj-lt"/>
              </a:rPr>
              <a:t>сенсах</a:t>
            </a:r>
            <a:r>
              <a:rPr lang="uk-UA" sz="1400" b="1" dirty="0">
                <a:solidFill>
                  <a:srgbClr val="002060"/>
                </a:solidFill>
                <a:latin typeface="+mj-lt"/>
              </a:rPr>
              <a:t>: </a:t>
            </a:r>
          </a:p>
          <a:p>
            <a:pPr>
              <a:buFont typeface="Wingdings" pitchFamily="2" charset="2"/>
              <a:buChar char="Ø"/>
            </a:pPr>
            <a:r>
              <a:rPr lang="uk-UA" sz="1400" b="1" dirty="0">
                <a:solidFill>
                  <a:srgbClr val="002060"/>
                </a:solidFill>
                <a:latin typeface="+mj-lt"/>
              </a:rPr>
              <a:t>як </a:t>
            </a:r>
            <a:r>
              <a:rPr lang="uk-UA" sz="1400" b="1" dirty="0">
                <a:solidFill>
                  <a:srgbClr val="FF0000"/>
                </a:solidFill>
                <a:latin typeface="+mj-lt"/>
              </a:rPr>
              <a:t>стан планети</a:t>
            </a:r>
            <a:r>
              <a:rPr lang="uk-UA" sz="1400" b="1" dirty="0">
                <a:solidFill>
                  <a:srgbClr val="002060"/>
                </a:solidFill>
                <a:latin typeface="+mj-lt"/>
              </a:rPr>
              <a:t>, коли людина стає найбільшою перетворюючої геологічною силою; </a:t>
            </a:r>
          </a:p>
          <a:p>
            <a:pPr>
              <a:buFont typeface="Wingdings" pitchFamily="2" charset="2"/>
              <a:buChar char="Ø"/>
            </a:pPr>
            <a:r>
              <a:rPr lang="uk-UA" sz="1400" b="1" dirty="0">
                <a:solidFill>
                  <a:srgbClr val="002060"/>
                </a:solidFill>
                <a:latin typeface="+mj-lt"/>
              </a:rPr>
              <a:t> як </a:t>
            </a:r>
            <a:r>
              <a:rPr lang="uk-UA" sz="1400" b="1" dirty="0">
                <a:solidFill>
                  <a:srgbClr val="FF0000"/>
                </a:solidFill>
                <a:latin typeface="+mj-lt"/>
              </a:rPr>
              <a:t>область активного прояву наукової думки</a:t>
            </a:r>
            <a:r>
              <a:rPr lang="uk-UA" sz="1400" b="1" dirty="0">
                <a:solidFill>
                  <a:srgbClr val="002060"/>
                </a:solidFill>
                <a:latin typeface="+mj-lt"/>
              </a:rPr>
              <a:t>; </a:t>
            </a:r>
          </a:p>
          <a:p>
            <a:pPr>
              <a:buFont typeface="Wingdings" pitchFamily="2" charset="2"/>
              <a:buChar char="Ø"/>
            </a:pPr>
            <a:r>
              <a:rPr lang="uk-UA" sz="1400" b="1" dirty="0">
                <a:solidFill>
                  <a:srgbClr val="002060"/>
                </a:solidFill>
                <a:latin typeface="+mj-lt"/>
              </a:rPr>
              <a:t>як головний </a:t>
            </a:r>
            <a:r>
              <a:rPr lang="uk-UA" sz="1400" b="1" dirty="0">
                <a:solidFill>
                  <a:srgbClr val="FF0000"/>
                </a:solidFill>
                <a:latin typeface="+mj-lt"/>
              </a:rPr>
              <a:t>фактор перебудови і зміни біосфери</a:t>
            </a:r>
          </a:p>
        </p:txBody>
      </p:sp>
      <p:pic>
        <p:nvPicPr>
          <p:cNvPr id="16386" name="Picture 2" descr="Суть теории Ноосферы Вернадского. - Едкий натр — КОНТ">
            <a:extLst>
              <a:ext uri="{FF2B5EF4-FFF2-40B4-BE49-F238E27FC236}">
                <a16:creationId xmlns:a16="http://schemas.microsoft.com/office/drawing/2014/main" id="{4A1BC34D-ED70-384A-BFA9-6D5CBD7171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58" t="24454" r="3713" b="-3057"/>
          <a:stretch/>
        </p:blipFill>
        <p:spPr bwMode="auto">
          <a:xfrm>
            <a:off x="4762429" y="548680"/>
            <a:ext cx="4381571" cy="266429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388" name="Picture 4" descr="Ноосфера / Существует ли глобальное информационное поле Вселенной? / Опросы  на Psi-Technology.net">
            <a:extLst>
              <a:ext uri="{FF2B5EF4-FFF2-40B4-BE49-F238E27FC236}">
                <a16:creationId xmlns:a16="http://schemas.microsoft.com/office/drawing/2014/main" id="{9EF72E0B-B86E-F943-902D-9D71D33777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429" y="3547398"/>
            <a:ext cx="4464408" cy="25259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1687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E5F3FD"/>
        </a:solidFill>
        <a:effectLst/>
      </p:bgPr>
    </p:bg>
    <p:spTree>
      <p:nvGrpSpPr>
        <p:cNvPr id="1" name=""/>
        <p:cNvGrpSpPr/>
        <p:nvPr/>
      </p:nvGrpSpPr>
      <p:grpSpPr>
        <a:xfrm>
          <a:off x="0" y="0"/>
          <a:ext cx="0" cy="0"/>
          <a:chOff x="0" y="0"/>
          <a:chExt cx="0" cy="0"/>
        </a:xfrm>
      </p:grpSpPr>
      <p:sp>
        <p:nvSpPr>
          <p:cNvPr id="5" name="Содержимое 3">
            <a:extLst>
              <a:ext uri="{FF2B5EF4-FFF2-40B4-BE49-F238E27FC236}">
                <a16:creationId xmlns:a16="http://schemas.microsoft.com/office/drawing/2014/main" id="{1D17AE49-2259-EB41-B07D-8EEA78C11931}"/>
              </a:ext>
            </a:extLst>
          </p:cNvPr>
          <p:cNvSpPr>
            <a:spLocks noGrp="1"/>
          </p:cNvSpPr>
          <p:nvPr>
            <p:ph sz="half" idx="2"/>
          </p:nvPr>
        </p:nvSpPr>
        <p:spPr>
          <a:xfrm>
            <a:off x="179512" y="99622"/>
            <a:ext cx="8928992" cy="6658755"/>
          </a:xfrm>
        </p:spPr>
        <p:txBody>
          <a:bodyPr>
            <a:noAutofit/>
          </a:bodyPr>
          <a:lstStyle/>
          <a:p>
            <a:pPr>
              <a:buNone/>
            </a:pPr>
            <a:r>
              <a:rPr lang="uk-UA" sz="1800" b="1" dirty="0">
                <a:solidFill>
                  <a:srgbClr val="FF0000"/>
                </a:solidFill>
                <a:latin typeface="Bookman Old Style" panose="02050604050505020204" pitchFamily="18" charset="0"/>
                <a:cs typeface="Times New Roman" pitchFamily="18" charset="0"/>
              </a:rPr>
              <a:t>Умови для переходу з біосфери в ноосферу</a:t>
            </a:r>
            <a:r>
              <a:rPr lang="uk-UA" sz="1800" b="1" dirty="0">
                <a:solidFill>
                  <a:srgbClr val="002060"/>
                </a:solidFill>
                <a:latin typeface="Bookman Old Style" panose="02050604050505020204" pitchFamily="18" charset="0"/>
                <a:cs typeface="Times New Roman" pitchFamily="18" charset="0"/>
              </a:rPr>
              <a:t>:</a:t>
            </a:r>
          </a:p>
          <a:p>
            <a:pPr>
              <a:buNone/>
            </a:pPr>
            <a:r>
              <a:rPr lang="uk-UA" sz="1800" b="1" dirty="0">
                <a:solidFill>
                  <a:srgbClr val="002060"/>
                </a:solidFill>
                <a:latin typeface="Bookman Old Style" panose="02050604050505020204" pitchFamily="18" charset="0"/>
                <a:cs typeface="Times New Roman" pitchFamily="18" charset="0"/>
              </a:rPr>
              <a:t>1. Заселення людиною всієї планети</a:t>
            </a:r>
          </a:p>
          <a:p>
            <a:pPr>
              <a:buNone/>
            </a:pPr>
            <a:r>
              <a:rPr lang="uk-UA" sz="1800" b="1" dirty="0">
                <a:solidFill>
                  <a:srgbClr val="002060"/>
                </a:solidFill>
                <a:latin typeface="Bookman Old Style" panose="02050604050505020204" pitchFamily="18" charset="0"/>
                <a:cs typeface="Times New Roman" pitchFamily="18" charset="0"/>
              </a:rPr>
              <a:t>2. Перетворення засобів зв'язку та обмінів між країнами.</a:t>
            </a:r>
          </a:p>
          <a:p>
            <a:pPr>
              <a:buNone/>
            </a:pPr>
            <a:r>
              <a:rPr lang="uk-UA" sz="1800" b="1" dirty="0">
                <a:solidFill>
                  <a:srgbClr val="002060"/>
                </a:solidFill>
                <a:latin typeface="Bookman Old Style" panose="02050604050505020204" pitchFamily="18" charset="0"/>
                <a:cs typeface="Times New Roman" pitchFamily="18" charset="0"/>
              </a:rPr>
              <a:t>3. Зміцнення </a:t>
            </a:r>
            <a:r>
              <a:rPr lang="uk-UA" sz="1800" b="1" dirty="0" err="1">
                <a:solidFill>
                  <a:srgbClr val="002060"/>
                </a:solidFill>
                <a:latin typeface="Bookman Old Style" panose="02050604050505020204" pitchFamily="18" charset="0"/>
                <a:cs typeface="Times New Roman" pitchFamily="18" charset="0"/>
              </a:rPr>
              <a:t>зв'язків</a:t>
            </a:r>
            <a:r>
              <a:rPr lang="uk-UA" sz="1800" b="1" dirty="0">
                <a:solidFill>
                  <a:srgbClr val="002060"/>
                </a:solidFill>
                <a:latin typeface="Bookman Old Style" panose="02050604050505020204" pitchFamily="18" charset="0"/>
                <a:cs typeface="Times New Roman" pitchFamily="18" charset="0"/>
              </a:rPr>
              <a:t> (передусім політичних) між країнами.</a:t>
            </a:r>
          </a:p>
          <a:p>
            <a:pPr>
              <a:buNone/>
            </a:pPr>
            <a:r>
              <a:rPr lang="uk-UA" sz="1800" b="1" dirty="0">
                <a:solidFill>
                  <a:srgbClr val="002060"/>
                </a:solidFill>
                <a:latin typeface="Bookman Old Style" panose="02050604050505020204" pitchFamily="18" charset="0"/>
                <a:cs typeface="Times New Roman" pitchFamily="18" charset="0"/>
              </a:rPr>
              <a:t>4. Зростання переваги геологічної ролі людини над іншими геологічними процесами, що протікають в біосфері.</a:t>
            </a:r>
          </a:p>
          <a:p>
            <a:pPr>
              <a:buNone/>
            </a:pPr>
            <a:r>
              <a:rPr lang="uk-UA" sz="1800" b="1" dirty="0">
                <a:solidFill>
                  <a:srgbClr val="002060"/>
                </a:solidFill>
                <a:latin typeface="Bookman Old Style" panose="02050604050505020204" pitchFamily="18" charset="0"/>
                <a:cs typeface="Times New Roman" pitchFamily="18" charset="0"/>
              </a:rPr>
              <a:t>5. Розширення меж біосфери та вихід у космос.</a:t>
            </a:r>
          </a:p>
          <a:p>
            <a:pPr>
              <a:buNone/>
            </a:pPr>
            <a:r>
              <a:rPr lang="uk-UA" sz="1800" b="1" dirty="0">
                <a:solidFill>
                  <a:srgbClr val="002060"/>
                </a:solidFill>
                <a:latin typeface="Bookman Old Style" panose="02050604050505020204" pitchFamily="18" charset="0"/>
                <a:cs typeface="Times New Roman" pitchFamily="18" charset="0"/>
              </a:rPr>
              <a:t>6. Відкриття нових джерел енергії.</a:t>
            </a:r>
          </a:p>
          <a:p>
            <a:pPr>
              <a:buNone/>
            </a:pPr>
            <a:r>
              <a:rPr lang="uk-UA" sz="1800" b="1" dirty="0">
                <a:solidFill>
                  <a:srgbClr val="002060"/>
                </a:solidFill>
                <a:latin typeface="Bookman Old Style" panose="02050604050505020204" pitchFamily="18" charset="0"/>
                <a:cs typeface="Times New Roman" pitchFamily="18" charset="0"/>
              </a:rPr>
              <a:t>7. Рівність людей всіх рас і релігій.</a:t>
            </a:r>
          </a:p>
          <a:p>
            <a:pPr>
              <a:buNone/>
            </a:pPr>
            <a:r>
              <a:rPr lang="uk-UA" sz="1800" b="1" dirty="0">
                <a:solidFill>
                  <a:srgbClr val="002060"/>
                </a:solidFill>
                <a:latin typeface="Bookman Old Style" panose="02050604050505020204" pitchFamily="18" charset="0"/>
                <a:cs typeface="Times New Roman" pitchFamily="18" charset="0"/>
              </a:rPr>
              <a:t>8. Зростання ролі народних мас у вирішенні питань зовнішньої та внутрішньої політики.</a:t>
            </a:r>
          </a:p>
          <a:p>
            <a:pPr>
              <a:buNone/>
            </a:pPr>
            <a:r>
              <a:rPr lang="uk-UA" sz="1800" b="1" dirty="0">
                <a:solidFill>
                  <a:srgbClr val="002060"/>
                </a:solidFill>
                <a:latin typeface="Bookman Old Style" panose="02050604050505020204" pitchFamily="18" charset="0"/>
                <a:cs typeface="Times New Roman" pitchFamily="18" charset="0"/>
              </a:rPr>
              <a:t>9. Свобода наукової думки і наукового пошуку від тиску релігійних, філософських і політичних установок, створення в державі умов, сприятливих для вільної наукової думки.</a:t>
            </a:r>
          </a:p>
          <a:p>
            <a:pPr>
              <a:buNone/>
            </a:pPr>
            <a:r>
              <a:rPr lang="uk-UA" sz="1800" b="1" dirty="0">
                <a:solidFill>
                  <a:srgbClr val="002060"/>
                </a:solidFill>
                <a:latin typeface="Bookman Old Style" panose="02050604050505020204" pitchFamily="18" charset="0"/>
                <a:cs typeface="Times New Roman" pitchFamily="18" charset="0"/>
              </a:rPr>
              <a:t>10. Продумана система народної освіти і піднесення добробуту, недопущення голоду, злиднів і послаблення </a:t>
            </a:r>
            <a:r>
              <a:rPr lang="uk-UA" sz="1800" b="1" dirty="0" err="1">
                <a:solidFill>
                  <a:srgbClr val="002060"/>
                </a:solidFill>
                <a:latin typeface="Bookman Old Style" panose="02050604050505020204" pitchFamily="18" charset="0"/>
                <a:cs typeface="Times New Roman" pitchFamily="18" charset="0"/>
              </a:rPr>
              <a:t>хвороб</a:t>
            </a:r>
            <a:r>
              <a:rPr lang="uk-UA" sz="1800" b="1" dirty="0">
                <a:solidFill>
                  <a:srgbClr val="002060"/>
                </a:solidFill>
                <a:latin typeface="Bookman Old Style" panose="02050604050505020204" pitchFamily="18" charset="0"/>
                <a:cs typeface="Times New Roman" pitchFamily="18" charset="0"/>
              </a:rPr>
              <a:t>.</a:t>
            </a:r>
          </a:p>
          <a:p>
            <a:pPr>
              <a:buNone/>
            </a:pPr>
            <a:r>
              <a:rPr lang="uk-UA" sz="1800" b="1" dirty="0">
                <a:solidFill>
                  <a:srgbClr val="002060"/>
                </a:solidFill>
                <a:latin typeface="Bookman Old Style" panose="02050604050505020204" pitchFamily="18" charset="0"/>
                <a:cs typeface="Times New Roman" pitchFamily="18" charset="0"/>
              </a:rPr>
              <a:t>11. Розумне перетворення первинної природи з метою зробити її здатною задовольнити всі матеріальні, естетичні і духовні потреби </a:t>
            </a:r>
            <a:r>
              <a:rPr lang="uk-UA" sz="1800" b="1" dirty="0" err="1">
                <a:solidFill>
                  <a:srgbClr val="002060"/>
                </a:solidFill>
                <a:latin typeface="Bookman Old Style" panose="02050604050505020204" pitchFamily="18" charset="0"/>
                <a:cs typeface="Times New Roman" pitchFamily="18" charset="0"/>
              </a:rPr>
              <a:t>чисельно</a:t>
            </a:r>
            <a:r>
              <a:rPr lang="uk-UA" sz="1800" b="1" dirty="0">
                <a:solidFill>
                  <a:srgbClr val="002060"/>
                </a:solidFill>
                <a:latin typeface="Bookman Old Style" panose="02050604050505020204" pitchFamily="18" charset="0"/>
                <a:cs typeface="Times New Roman" pitchFamily="18" charset="0"/>
              </a:rPr>
              <a:t> зростаючого населення.</a:t>
            </a:r>
          </a:p>
          <a:p>
            <a:pPr>
              <a:buNone/>
            </a:pPr>
            <a:r>
              <a:rPr lang="uk-UA" sz="1800" b="1" dirty="0">
                <a:solidFill>
                  <a:srgbClr val="002060"/>
                </a:solidFill>
                <a:latin typeface="Bookman Old Style" panose="02050604050505020204" pitchFamily="18" charset="0"/>
                <a:cs typeface="Times New Roman" pitchFamily="18" charset="0"/>
              </a:rPr>
              <a:t>12. Виключення війн з життя суспільства</a:t>
            </a:r>
            <a:r>
              <a:rPr lang="ru-RU" sz="1800" b="1" dirty="0">
                <a:solidFill>
                  <a:srgbClr val="002060"/>
                </a:solidFill>
                <a:latin typeface="Bookman Old Style" panose="02050604050505020204" pitchFamily="18" charset="0"/>
                <a:cs typeface="Times New Roman" pitchFamily="18" charset="0"/>
              </a:rPr>
              <a:t>.</a:t>
            </a:r>
          </a:p>
        </p:txBody>
      </p:sp>
    </p:spTree>
    <p:extLst>
      <p:ext uri="{BB962C8B-B14F-4D97-AF65-F5344CB8AC3E}">
        <p14:creationId xmlns:p14="http://schemas.microsoft.com/office/powerpoint/2010/main" val="4053704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E5F3FD"/>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219" y="-36622"/>
            <a:ext cx="8115328" cy="640373"/>
          </a:xfrm>
        </p:spPr>
        <p:txBody>
          <a:bodyPr>
            <a:normAutofit fontScale="90000"/>
          </a:bodyPr>
          <a:lstStyle/>
          <a:p>
            <a:pPr algn="ctr"/>
            <a:r>
              <a:rPr lang="ru-RU" sz="2800" b="1" dirty="0" err="1">
                <a:solidFill>
                  <a:srgbClr val="FF0000"/>
                </a:solidFill>
                <a:latin typeface="Bookman Old Style" panose="02050604050505020204" pitchFamily="18" charset="0"/>
                <a:cs typeface="Times New Roman" pitchFamily="18" charset="0"/>
              </a:rPr>
              <a:t>Історіометрична</a:t>
            </a:r>
            <a:r>
              <a:rPr lang="ru-RU" sz="2800" b="1" dirty="0">
                <a:solidFill>
                  <a:srgbClr val="FF0000"/>
                </a:solidFill>
                <a:latin typeface="Bookman Old Style" panose="02050604050505020204" pitchFamily="18" charset="0"/>
                <a:cs typeface="Times New Roman" pitchFamily="18" charset="0"/>
              </a:rPr>
              <a:t> </a:t>
            </a:r>
            <a:r>
              <a:rPr lang="ru-RU" sz="2800" b="1" dirty="0" err="1">
                <a:solidFill>
                  <a:srgbClr val="FF0000"/>
                </a:solidFill>
                <a:latin typeface="Bookman Old Style" panose="02050604050505020204" pitchFamily="18" charset="0"/>
                <a:cs typeface="Times New Roman" pitchFamily="18" charset="0"/>
              </a:rPr>
              <a:t>теорія</a:t>
            </a:r>
            <a:r>
              <a:rPr lang="ru-RU" sz="2800" b="1" dirty="0">
                <a:solidFill>
                  <a:srgbClr val="FF0000"/>
                </a:solidFill>
                <a:latin typeface="Bookman Old Style" panose="02050604050505020204" pitchFamily="18" charset="0"/>
                <a:cs typeface="Times New Roman" pitchFamily="18" charset="0"/>
              </a:rPr>
              <a:t> О.Л. </a:t>
            </a:r>
            <a:r>
              <a:rPr lang="ru-RU" sz="2800" b="1" dirty="0" err="1">
                <a:solidFill>
                  <a:srgbClr val="FF0000"/>
                </a:solidFill>
                <a:latin typeface="Bookman Old Style" panose="02050604050505020204" pitchFamily="18" charset="0"/>
                <a:cs typeface="Times New Roman" pitchFamily="18" charset="0"/>
              </a:rPr>
              <a:t>Чижевського</a:t>
            </a:r>
            <a:endParaRPr lang="ru-RU" sz="2800" b="1" dirty="0">
              <a:solidFill>
                <a:srgbClr val="FF0000"/>
              </a:solidFill>
              <a:latin typeface="Bookman Old Style" panose="02050604050505020204" pitchFamily="18" charset="0"/>
              <a:cs typeface="Times New Roman" pitchFamily="18" charset="0"/>
            </a:endParaRPr>
          </a:p>
        </p:txBody>
      </p:sp>
      <p:sp>
        <p:nvSpPr>
          <p:cNvPr id="4" name="Содержимое 3"/>
          <p:cNvSpPr>
            <a:spLocks noGrp="1"/>
          </p:cNvSpPr>
          <p:nvPr>
            <p:ph sz="half" idx="2"/>
          </p:nvPr>
        </p:nvSpPr>
        <p:spPr>
          <a:xfrm>
            <a:off x="93563" y="635249"/>
            <a:ext cx="5175139" cy="6222751"/>
          </a:xfrm>
        </p:spPr>
        <p:txBody>
          <a:bodyPr>
            <a:normAutofit fontScale="85000" lnSpcReduction="10000"/>
          </a:bodyPr>
          <a:lstStyle/>
          <a:p>
            <a:pPr algn="just">
              <a:buNone/>
            </a:pPr>
            <a:r>
              <a:rPr lang="ru-RU" dirty="0">
                <a:latin typeface="Times New Roman" pitchFamily="18" charset="0"/>
                <a:cs typeface="Times New Roman" pitchFamily="18" charset="0"/>
              </a:rPr>
              <a:t>	</a:t>
            </a:r>
            <a:r>
              <a:rPr lang="uk-UA" b="1" dirty="0">
                <a:solidFill>
                  <a:srgbClr val="002060"/>
                </a:solidFill>
                <a:latin typeface="+mj-lt"/>
                <a:cs typeface="Times New Roman" pitchFamily="18" charset="0"/>
              </a:rPr>
              <a:t>Засновник </a:t>
            </a:r>
            <a:r>
              <a:rPr lang="uk-UA" b="1" dirty="0">
                <a:solidFill>
                  <a:srgbClr val="FF0000"/>
                </a:solidFill>
                <a:latin typeface="+mj-lt"/>
                <a:cs typeface="Times New Roman" pitchFamily="18" charset="0"/>
              </a:rPr>
              <a:t>геліобіології</a:t>
            </a:r>
            <a:r>
              <a:rPr lang="uk-UA" b="1" dirty="0">
                <a:solidFill>
                  <a:srgbClr val="002060"/>
                </a:solidFill>
                <a:latin typeface="+mj-lt"/>
                <a:cs typeface="Times New Roman" pitchFamily="18" charset="0"/>
              </a:rPr>
              <a:t> та космічного природознавства</a:t>
            </a:r>
          </a:p>
          <a:p>
            <a:pPr algn="just">
              <a:buNone/>
            </a:pPr>
            <a:r>
              <a:rPr lang="uk-UA" b="1" dirty="0">
                <a:solidFill>
                  <a:srgbClr val="002060"/>
                </a:solidFill>
                <a:latin typeface="+mj-lt"/>
                <a:cs typeface="Times New Roman" pitchFamily="18" charset="0"/>
              </a:rPr>
              <a:t>Вивів закономірність впливу сонячної активності на поведінку соціальних спільнот, народів, людства</a:t>
            </a:r>
          </a:p>
          <a:p>
            <a:pPr algn="just">
              <a:buNone/>
            </a:pPr>
            <a:r>
              <a:rPr lang="uk-UA" b="1" dirty="0">
                <a:solidFill>
                  <a:srgbClr val="002060"/>
                </a:solidFill>
                <a:latin typeface="+mj-lt"/>
                <a:cs typeface="Times New Roman" pitchFamily="18" charset="0"/>
              </a:rPr>
              <a:t>Інтерес до </a:t>
            </a:r>
            <a:r>
              <a:rPr lang="uk-UA" b="1" dirty="0" err="1">
                <a:solidFill>
                  <a:srgbClr val="002060"/>
                </a:solidFill>
                <a:latin typeface="+mj-lt"/>
                <a:cs typeface="Times New Roman" pitchFamily="18" charset="0"/>
              </a:rPr>
              <a:t>плямоутворення</a:t>
            </a:r>
            <a:r>
              <a:rPr lang="uk-UA" b="1" dirty="0">
                <a:solidFill>
                  <a:srgbClr val="002060"/>
                </a:solidFill>
                <a:latin typeface="+mj-lt"/>
                <a:cs typeface="Times New Roman" pitchFamily="18" charset="0"/>
              </a:rPr>
              <a:t> на Сонці</a:t>
            </a:r>
          </a:p>
          <a:p>
            <a:pPr algn="just">
              <a:buNone/>
            </a:pPr>
            <a:r>
              <a:rPr lang="uk-UA" b="1" dirty="0">
                <a:solidFill>
                  <a:srgbClr val="002060"/>
                </a:solidFill>
                <a:latin typeface="+mj-lt"/>
                <a:cs typeface="Times New Roman" pitchFamily="18" charset="0"/>
              </a:rPr>
              <a:t>У 1915 р. влітку спостерігав в телескоп за Сонцем і виявив вражаючий факт </a:t>
            </a:r>
            <a:r>
              <a:rPr lang="uk-UA" b="1" dirty="0" err="1">
                <a:solidFill>
                  <a:srgbClr val="002060"/>
                </a:solidFill>
                <a:latin typeface="+mj-lt"/>
                <a:cs typeface="Times New Roman" pitchFamily="18" charset="0"/>
              </a:rPr>
              <a:t>співпадіння</a:t>
            </a:r>
            <a:r>
              <a:rPr lang="uk-UA" b="1" dirty="0">
                <a:solidFill>
                  <a:srgbClr val="002060"/>
                </a:solidFill>
                <a:latin typeface="+mj-lt"/>
                <a:cs typeface="Times New Roman" pitchFamily="18" charset="0"/>
              </a:rPr>
              <a:t> появи великих плям поблизу центрального меридіану Сонця та активізацію масових дій людей на Землі</a:t>
            </a:r>
          </a:p>
          <a:p>
            <a:pPr algn="just">
              <a:buNone/>
            </a:pPr>
            <a:r>
              <a:rPr lang="uk-UA" b="1" dirty="0">
                <a:solidFill>
                  <a:srgbClr val="002060"/>
                </a:solidFill>
                <a:latin typeface="+mj-lt"/>
                <a:cs typeface="Times New Roman" pitchFamily="18" charset="0"/>
              </a:rPr>
              <a:t>Помітив, що коли велика кількість плям (сонячний індекс) – на фронтах І Світової війни посилювалися бойові дії і навпаки. Зробив висновок, </a:t>
            </a:r>
            <a:r>
              <a:rPr lang="uk-UA" b="1" dirty="0" err="1">
                <a:solidFill>
                  <a:srgbClr val="FF0000"/>
                </a:solidFill>
                <a:latin typeface="+mj-lt"/>
                <a:cs typeface="Times New Roman" pitchFamily="18" charset="0"/>
              </a:rPr>
              <a:t>плямоутворення</a:t>
            </a:r>
            <a:r>
              <a:rPr lang="uk-UA" b="1" dirty="0">
                <a:solidFill>
                  <a:srgbClr val="FF0000"/>
                </a:solidFill>
                <a:latin typeface="+mj-lt"/>
                <a:cs typeface="Times New Roman" pitchFamily="18" charset="0"/>
              </a:rPr>
              <a:t> стимулює як організовані, так і стихійні дії людей на Землі.</a:t>
            </a:r>
          </a:p>
          <a:p>
            <a:pPr algn="just">
              <a:buNone/>
            </a:pPr>
            <a:r>
              <a:rPr lang="uk-UA" b="1" dirty="0">
                <a:solidFill>
                  <a:srgbClr val="002060"/>
                </a:solidFill>
                <a:latin typeface="+mj-lt"/>
                <a:cs typeface="Times New Roman" pitchFamily="18" charset="0"/>
              </a:rPr>
              <a:t>Чижевський </a:t>
            </a:r>
            <a:r>
              <a:rPr lang="uk-UA" b="1" dirty="0" err="1">
                <a:solidFill>
                  <a:srgbClr val="002060"/>
                </a:solidFill>
                <a:latin typeface="+mj-lt"/>
                <a:cs typeface="Times New Roman" pitchFamily="18" charset="0"/>
              </a:rPr>
              <a:t>співставив</a:t>
            </a:r>
            <a:r>
              <a:rPr lang="uk-UA" b="1" dirty="0">
                <a:solidFill>
                  <a:srgbClr val="002060"/>
                </a:solidFill>
                <a:latin typeface="+mj-lt"/>
                <a:cs typeface="Times New Roman" pitchFamily="18" charset="0"/>
              </a:rPr>
              <a:t> дані про сонячну активність та історичну хронологію подій за останні 300 років. Захистив докторську дисертацію «Дослідження періодичності всесвітньо-історичного процесу» в Московському університеті у 1918 р. У 1928 її опублікувала Нью-Йоркська Академія наук </a:t>
            </a:r>
            <a:r>
              <a:rPr lang="uk-UA" b="1" dirty="0" err="1">
                <a:solidFill>
                  <a:srgbClr val="002060"/>
                </a:solidFill>
                <a:latin typeface="+mj-lt"/>
                <a:cs typeface="Times New Roman" pitchFamily="18" charset="0"/>
              </a:rPr>
              <a:t>англ</a:t>
            </a:r>
            <a:r>
              <a:rPr lang="uk-UA" b="1" dirty="0">
                <a:solidFill>
                  <a:srgbClr val="002060"/>
                </a:solidFill>
                <a:latin typeface="+mj-lt"/>
                <a:cs typeface="Times New Roman" pitchFamily="18" charset="0"/>
              </a:rPr>
              <a:t> мовою</a:t>
            </a:r>
            <a:endParaRPr lang="uk-UA" b="1" dirty="0">
              <a:latin typeface="+mj-lt"/>
              <a:cs typeface="Times New Roman" pitchFamily="18" charset="0"/>
            </a:endParaRPr>
          </a:p>
        </p:txBody>
      </p:sp>
      <p:sp>
        <p:nvSpPr>
          <p:cNvPr id="6" name="Заголовок 1">
            <a:extLst>
              <a:ext uri="{FF2B5EF4-FFF2-40B4-BE49-F238E27FC236}">
                <a16:creationId xmlns:a16="http://schemas.microsoft.com/office/drawing/2014/main" id="{705365F8-48F6-EA42-9AC6-3ABE8D1D088B}"/>
              </a:ext>
            </a:extLst>
          </p:cNvPr>
          <p:cNvSpPr txBox="1">
            <a:spLocks/>
          </p:cNvSpPr>
          <p:nvPr/>
        </p:nvSpPr>
        <p:spPr>
          <a:xfrm>
            <a:off x="5724128" y="4653136"/>
            <a:ext cx="3206730" cy="640373"/>
          </a:xfrm>
          <a:prstGeom prst="rect">
            <a:avLst/>
          </a:prstGeom>
        </p:spPr>
        <p:txBody>
          <a:bodyPr vert="horz" anchor="ctr">
            <a:normAutofit fontScale="5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ru-RU" sz="2800" b="1" dirty="0" err="1">
                <a:solidFill>
                  <a:srgbClr val="FF0000"/>
                </a:solidFill>
                <a:latin typeface="Bookman Old Style" panose="02050604050505020204" pitchFamily="18" charset="0"/>
                <a:cs typeface="Times New Roman" pitchFamily="18" charset="0"/>
              </a:rPr>
              <a:t>Олексадр</a:t>
            </a:r>
            <a:r>
              <a:rPr lang="ru-RU" sz="2800" b="1" dirty="0">
                <a:solidFill>
                  <a:srgbClr val="FF0000"/>
                </a:solidFill>
                <a:latin typeface="Bookman Old Style" panose="02050604050505020204" pitchFamily="18" charset="0"/>
                <a:cs typeface="Times New Roman" pitchFamily="18" charset="0"/>
              </a:rPr>
              <a:t> </a:t>
            </a:r>
            <a:r>
              <a:rPr lang="ru-RU" sz="2800" b="1" dirty="0" err="1">
                <a:solidFill>
                  <a:srgbClr val="FF0000"/>
                </a:solidFill>
                <a:latin typeface="Bookman Old Style" panose="02050604050505020204" pitchFamily="18" charset="0"/>
                <a:cs typeface="Times New Roman" pitchFamily="18" charset="0"/>
              </a:rPr>
              <a:t>Леонідович</a:t>
            </a:r>
            <a:r>
              <a:rPr lang="ru-RU" sz="2800" b="1" dirty="0">
                <a:solidFill>
                  <a:srgbClr val="FF0000"/>
                </a:solidFill>
                <a:latin typeface="Bookman Old Style" panose="02050604050505020204" pitchFamily="18" charset="0"/>
                <a:cs typeface="Times New Roman" pitchFamily="18" charset="0"/>
              </a:rPr>
              <a:t> </a:t>
            </a:r>
            <a:r>
              <a:rPr lang="ru-RU" sz="2800" b="1" dirty="0" err="1">
                <a:solidFill>
                  <a:srgbClr val="FF0000"/>
                </a:solidFill>
                <a:latin typeface="Bookman Old Style" panose="02050604050505020204" pitchFamily="18" charset="0"/>
                <a:cs typeface="Times New Roman" pitchFamily="18" charset="0"/>
              </a:rPr>
              <a:t>Чижевський</a:t>
            </a:r>
            <a:endParaRPr lang="ru-RU" sz="2800" b="1" dirty="0">
              <a:solidFill>
                <a:srgbClr val="FF0000"/>
              </a:solidFill>
              <a:latin typeface="Bookman Old Style" panose="02050604050505020204" pitchFamily="18" charset="0"/>
              <a:cs typeface="Times New Roman" pitchFamily="18" charset="0"/>
            </a:endParaRPr>
          </a:p>
          <a:p>
            <a:pPr algn="ctr"/>
            <a:r>
              <a:rPr lang="ru-RU" sz="2800" b="1" dirty="0">
                <a:solidFill>
                  <a:srgbClr val="FF0000"/>
                </a:solidFill>
                <a:latin typeface="Bookman Old Style" panose="02050604050505020204" pitchFamily="18" charset="0"/>
                <a:cs typeface="Times New Roman" pitchFamily="18" charset="0"/>
              </a:rPr>
              <a:t>(1897 – 1964)</a:t>
            </a:r>
          </a:p>
        </p:txBody>
      </p:sp>
      <p:pic>
        <p:nvPicPr>
          <p:cNvPr id="18436" name="Picture 4" descr="Александр Леонидович Чижевский – путь учёного в начале XX века">
            <a:extLst>
              <a:ext uri="{FF2B5EF4-FFF2-40B4-BE49-F238E27FC236}">
                <a16:creationId xmlns:a16="http://schemas.microsoft.com/office/drawing/2014/main" id="{17AE4548-718E-E84E-A7F8-7A25C56EE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916" y="1052736"/>
            <a:ext cx="3537069" cy="3510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5" name="Picture 4" descr="Cолнце толкает на митинги и самоубийства?">
            <a:extLst>
              <a:ext uri="{FF2B5EF4-FFF2-40B4-BE49-F238E27FC236}">
                <a16:creationId xmlns:a16="http://schemas.microsoft.com/office/drawing/2014/main" id="{AD459C72-D9EC-0847-B97F-DBA1DDC50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583897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997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337BF00D-1F76-CC4E-B607-EFBC84AFB976}"/>
              </a:ext>
            </a:extLst>
          </p:cNvPr>
          <p:cNvSpPr>
            <a:spLocks noGrp="1"/>
          </p:cNvSpPr>
          <p:nvPr>
            <p:ph sz="half" idx="2"/>
          </p:nvPr>
        </p:nvSpPr>
        <p:spPr>
          <a:xfrm>
            <a:off x="120030" y="402305"/>
            <a:ext cx="4464496" cy="6226707"/>
          </a:xfrm>
        </p:spPr>
        <p:txBody>
          <a:bodyPr>
            <a:normAutofit fontScale="92500" lnSpcReduction="10000"/>
          </a:bodyPr>
          <a:lstStyle/>
          <a:p>
            <a:pPr marL="109728" indent="0">
              <a:buNone/>
            </a:pPr>
            <a:r>
              <a:rPr lang="uk-UA" b="1" dirty="0">
                <a:solidFill>
                  <a:srgbClr val="002060"/>
                </a:solidFill>
                <a:latin typeface="Bookman Old Style" panose="02050604050505020204" pitchFamily="18" charset="0"/>
              </a:rPr>
              <a:t>Основний закон </a:t>
            </a:r>
            <a:r>
              <a:rPr lang="uk-UA" b="1" dirty="0" err="1">
                <a:solidFill>
                  <a:srgbClr val="FF0000"/>
                </a:solidFill>
                <a:latin typeface="Bookman Old Style" panose="02050604050505020204" pitchFamily="18" charset="0"/>
              </a:rPr>
              <a:t>історіометричної</a:t>
            </a:r>
            <a:r>
              <a:rPr lang="uk-UA" b="1" dirty="0">
                <a:solidFill>
                  <a:srgbClr val="FF0000"/>
                </a:solidFill>
                <a:latin typeface="Bookman Old Style" panose="02050604050505020204" pitchFamily="18" charset="0"/>
              </a:rPr>
              <a:t> теорії Чижевського: «стан схильності до поведінки людських мас є функцією енергетичної діяльності Сонця» </a:t>
            </a:r>
          </a:p>
          <a:p>
            <a:pPr marL="109728" indent="0">
              <a:buNone/>
            </a:pPr>
            <a:r>
              <a:rPr lang="uk-UA" b="1" dirty="0">
                <a:solidFill>
                  <a:srgbClr val="002060"/>
                </a:solidFill>
                <a:latin typeface="Bookman Old Style" panose="02050604050505020204" pitchFamily="18" charset="0"/>
              </a:rPr>
              <a:t>Головні моменти історичного життя держав і народів протікають </a:t>
            </a:r>
            <a:r>
              <a:rPr lang="uk-UA" b="1" dirty="0">
                <a:solidFill>
                  <a:srgbClr val="FF0000"/>
                </a:solidFill>
                <a:latin typeface="Bookman Old Style" panose="02050604050505020204" pitchFamily="18" charset="0"/>
              </a:rPr>
              <a:t>циклічно та синхронно</a:t>
            </a:r>
          </a:p>
          <a:p>
            <a:pPr marL="109728" indent="0">
              <a:buNone/>
            </a:pPr>
            <a:endParaRPr lang="uk-UA" b="1" dirty="0">
              <a:solidFill>
                <a:srgbClr val="002060"/>
              </a:solidFill>
              <a:latin typeface="Bookman Old Style" panose="02050604050505020204" pitchFamily="18" charset="0"/>
            </a:endParaRPr>
          </a:p>
          <a:p>
            <a:pPr marL="109728" indent="0">
              <a:buNone/>
            </a:pPr>
            <a:r>
              <a:rPr lang="uk-UA" b="1" dirty="0">
                <a:solidFill>
                  <a:srgbClr val="002060"/>
                </a:solidFill>
                <a:latin typeface="Bookman Old Style" panose="02050604050505020204" pitchFamily="18" charset="0"/>
              </a:rPr>
              <a:t>Періоди підвищених </a:t>
            </a:r>
            <a:r>
              <a:rPr lang="uk-UA" b="1" dirty="0">
                <a:solidFill>
                  <a:srgbClr val="FF0000"/>
                </a:solidFill>
                <a:latin typeface="Bookman Old Style" panose="02050604050505020204" pitchFamily="18" charset="0"/>
              </a:rPr>
              <a:t>концентрацій (згущень) історичних подій змінюються епохами розріджень</a:t>
            </a:r>
            <a:r>
              <a:rPr lang="uk-UA" b="1" dirty="0">
                <a:solidFill>
                  <a:srgbClr val="002060"/>
                </a:solidFill>
                <a:latin typeface="Bookman Old Style" panose="02050604050505020204" pitchFamily="18" charset="0"/>
              </a:rPr>
              <a:t>, впродовж яких кількість  масових подій, що знову виникають, зменшується до мінімуму.</a:t>
            </a:r>
          </a:p>
          <a:p>
            <a:pPr marL="109728" indent="0">
              <a:buNone/>
            </a:pPr>
            <a:r>
              <a:rPr lang="uk-UA" b="1" dirty="0">
                <a:solidFill>
                  <a:srgbClr val="002060"/>
                </a:solidFill>
                <a:latin typeface="Bookman Old Style" panose="02050604050505020204" pitchFamily="18" charset="0"/>
              </a:rPr>
              <a:t>Це відбувається відповідно у максимуми та мінімуми сонячної активності</a:t>
            </a:r>
          </a:p>
        </p:txBody>
      </p:sp>
      <p:pic>
        <p:nvPicPr>
          <p:cNvPr id="19458" name="Picture 2" descr="Создана светоизлучающая система, яркость которой намного превышает яркость  свечения Солнца – Community">
            <a:extLst>
              <a:ext uri="{FF2B5EF4-FFF2-40B4-BE49-F238E27FC236}">
                <a16:creationId xmlns:a16="http://schemas.microsoft.com/office/drawing/2014/main" id="{6252D6E9-E950-5543-BC94-D3E02420B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5" y="953854"/>
            <a:ext cx="4722046" cy="4722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78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 name="Содержимое 3">
            <a:extLst>
              <a:ext uri="{FF2B5EF4-FFF2-40B4-BE49-F238E27FC236}">
                <a16:creationId xmlns:a16="http://schemas.microsoft.com/office/drawing/2014/main" id="{347694B1-AFE4-6347-88F8-1E2F5E0DA265}"/>
              </a:ext>
            </a:extLst>
          </p:cNvPr>
          <p:cNvSpPr>
            <a:spLocks noGrp="1"/>
          </p:cNvSpPr>
          <p:nvPr>
            <p:ph sz="half" idx="2"/>
          </p:nvPr>
        </p:nvSpPr>
        <p:spPr>
          <a:xfrm>
            <a:off x="29066" y="370645"/>
            <a:ext cx="4392488" cy="6226707"/>
          </a:xfrm>
        </p:spPr>
        <p:txBody>
          <a:bodyPr>
            <a:normAutofit/>
          </a:bodyPr>
          <a:lstStyle/>
          <a:p>
            <a:pPr marL="109728" indent="0">
              <a:buNone/>
            </a:pPr>
            <a:r>
              <a:rPr lang="ru-RU" dirty="0">
                <a:latin typeface="Times New Roman" pitchFamily="18" charset="0"/>
                <a:cs typeface="Times New Roman" pitchFamily="18" charset="0"/>
              </a:rPr>
              <a:t>	</a:t>
            </a:r>
            <a:r>
              <a:rPr lang="uk-UA" b="1" dirty="0">
                <a:solidFill>
                  <a:srgbClr val="002060"/>
                </a:solidFill>
                <a:latin typeface="Bookman Old Style" panose="02050604050505020204" pitchFamily="18" charset="0"/>
              </a:rPr>
              <a:t>Всезагальний цикл  найважливіших історичних подій (</a:t>
            </a:r>
            <a:r>
              <a:rPr lang="uk-UA" b="1" dirty="0" err="1">
                <a:solidFill>
                  <a:srgbClr val="002060"/>
                </a:solidFill>
                <a:latin typeface="Bookman Old Style" panose="02050604050505020204" pitchFamily="18" charset="0"/>
              </a:rPr>
              <a:t>історіометричний</a:t>
            </a:r>
            <a:r>
              <a:rPr lang="uk-UA" b="1" dirty="0">
                <a:solidFill>
                  <a:srgbClr val="002060"/>
                </a:solidFill>
                <a:latin typeface="Bookman Old Style" panose="02050604050505020204" pitchFamily="18" charset="0"/>
              </a:rPr>
              <a:t> цикл) повторюється </a:t>
            </a:r>
            <a:r>
              <a:rPr lang="uk-UA" b="1" dirty="0">
                <a:solidFill>
                  <a:srgbClr val="FF0000"/>
                </a:solidFill>
                <a:latin typeface="Bookman Old Style" panose="02050604050505020204" pitchFamily="18" charset="0"/>
              </a:rPr>
              <a:t>кожного століття 9 разів </a:t>
            </a:r>
            <a:r>
              <a:rPr lang="uk-UA" b="1" dirty="0">
                <a:solidFill>
                  <a:srgbClr val="002060"/>
                </a:solidFill>
                <a:latin typeface="Bookman Old Style" panose="02050604050505020204" pitchFamily="18" charset="0"/>
              </a:rPr>
              <a:t>і триває як і цикл сонячної активності  близько </a:t>
            </a:r>
            <a:r>
              <a:rPr lang="uk-UA" b="1" dirty="0">
                <a:solidFill>
                  <a:srgbClr val="FF0000"/>
                </a:solidFill>
                <a:latin typeface="Bookman Old Style" panose="02050604050505020204" pitchFamily="18" charset="0"/>
              </a:rPr>
              <a:t>11,1 років</a:t>
            </a:r>
            <a:r>
              <a:rPr lang="uk-UA" b="1" dirty="0">
                <a:solidFill>
                  <a:srgbClr val="002060"/>
                </a:solidFill>
                <a:latin typeface="Bookman Old Style" panose="02050604050505020204" pitchFamily="18" charset="0"/>
              </a:rPr>
              <a:t>. </a:t>
            </a:r>
          </a:p>
          <a:p>
            <a:pPr marL="109728" indent="0">
              <a:buNone/>
            </a:pPr>
            <a:r>
              <a:rPr lang="uk-UA" b="1" dirty="0">
                <a:solidFill>
                  <a:srgbClr val="002060"/>
                </a:solidFill>
                <a:latin typeface="Bookman Old Style" panose="02050604050505020204" pitchFamily="18" charset="0"/>
              </a:rPr>
              <a:t>Всередині циклу 4 фази</a:t>
            </a:r>
          </a:p>
          <a:p>
            <a:pPr algn="just">
              <a:buNone/>
            </a:pPr>
            <a:r>
              <a:rPr lang="ru-RU" b="1" dirty="0" err="1">
                <a:solidFill>
                  <a:srgbClr val="FF0000"/>
                </a:solidFill>
                <a:latin typeface="Bookman Old Style" panose="02050604050505020204" pitchFamily="18" charset="0"/>
                <a:cs typeface="Times New Roman" pitchFamily="18" charset="0"/>
              </a:rPr>
              <a:t>Епоха</a:t>
            </a:r>
            <a:r>
              <a:rPr lang="ru-RU" b="1" dirty="0">
                <a:solidFill>
                  <a:srgbClr val="FF0000"/>
                </a:solidFill>
                <a:latin typeface="Bookman Old Style" panose="02050604050505020204" pitchFamily="18" charset="0"/>
                <a:cs typeface="Times New Roman" pitchFamily="18" charset="0"/>
              </a:rPr>
              <a:t> </a:t>
            </a:r>
            <a:r>
              <a:rPr lang="ru-RU" b="1" dirty="0" err="1">
                <a:solidFill>
                  <a:srgbClr val="FF0000"/>
                </a:solidFill>
                <a:latin typeface="Bookman Old Style" panose="02050604050505020204" pitchFamily="18" charset="0"/>
                <a:cs typeface="Times New Roman" pitchFamily="18" charset="0"/>
              </a:rPr>
              <a:t>мінімуму</a:t>
            </a:r>
            <a:r>
              <a:rPr lang="ru-RU" b="1" dirty="0">
                <a:solidFill>
                  <a:srgbClr val="002060"/>
                </a:solidFill>
                <a:latin typeface="Bookman Old Style" panose="02050604050505020204" pitchFamily="18" charset="0"/>
                <a:cs typeface="Times New Roman" pitchFamily="18" charset="0"/>
              </a:rPr>
              <a:t>: 3,5года і 5% </a:t>
            </a:r>
            <a:r>
              <a:rPr lang="ru-RU" b="1" dirty="0" err="1">
                <a:solidFill>
                  <a:srgbClr val="002060"/>
                </a:solidFill>
                <a:latin typeface="Bookman Old Style" panose="02050604050505020204" pitchFamily="18" charset="0"/>
                <a:cs typeface="Times New Roman" pitchFamily="18" charset="0"/>
              </a:rPr>
              <a:t>масових</a:t>
            </a:r>
            <a:r>
              <a:rPr lang="ru-RU" b="1" dirty="0">
                <a:solidFill>
                  <a:srgbClr val="002060"/>
                </a:solidFill>
                <a:latin typeface="Bookman Old Style" panose="02050604050505020204" pitchFamily="18" charset="0"/>
                <a:cs typeface="Times New Roman" pitchFamily="18" charset="0"/>
              </a:rPr>
              <a:t> </a:t>
            </a:r>
            <a:r>
              <a:rPr lang="ru-RU" b="1" dirty="0" err="1">
                <a:solidFill>
                  <a:srgbClr val="002060"/>
                </a:solidFill>
                <a:latin typeface="Bookman Old Style" panose="02050604050505020204" pitchFamily="18" charset="0"/>
                <a:cs typeface="Times New Roman" pitchFamily="18" charset="0"/>
              </a:rPr>
              <a:t>рухів</a:t>
            </a:r>
            <a:endParaRPr lang="ru-RU" b="1" dirty="0">
              <a:solidFill>
                <a:srgbClr val="002060"/>
              </a:solidFill>
              <a:latin typeface="Bookman Old Style" panose="02050604050505020204" pitchFamily="18" charset="0"/>
              <a:cs typeface="Times New Roman" pitchFamily="18" charset="0"/>
            </a:endParaRPr>
          </a:p>
          <a:p>
            <a:pPr algn="just">
              <a:buNone/>
            </a:pPr>
            <a:r>
              <a:rPr lang="ru-RU" b="1" dirty="0" err="1">
                <a:solidFill>
                  <a:srgbClr val="FF0000"/>
                </a:solidFill>
                <a:latin typeface="Bookman Old Style" panose="02050604050505020204" pitchFamily="18" charset="0"/>
                <a:cs typeface="Times New Roman" pitchFamily="18" charset="0"/>
              </a:rPr>
              <a:t>Епоха</a:t>
            </a:r>
            <a:r>
              <a:rPr lang="ru-RU" b="1" dirty="0">
                <a:solidFill>
                  <a:srgbClr val="FF0000"/>
                </a:solidFill>
                <a:latin typeface="Bookman Old Style" panose="02050604050505020204" pitchFamily="18" charset="0"/>
                <a:cs typeface="Times New Roman" pitchFamily="18" charset="0"/>
              </a:rPr>
              <a:t> </a:t>
            </a:r>
            <a:r>
              <a:rPr lang="ru-RU" b="1" dirty="0" err="1">
                <a:solidFill>
                  <a:srgbClr val="FF0000"/>
                </a:solidFill>
                <a:latin typeface="Bookman Old Style" panose="02050604050505020204" pitchFamily="18" charset="0"/>
                <a:cs typeface="Times New Roman" pitchFamily="18" charset="0"/>
              </a:rPr>
              <a:t>наростання</a:t>
            </a:r>
            <a:r>
              <a:rPr lang="ru-RU" b="1" dirty="0">
                <a:solidFill>
                  <a:srgbClr val="FF0000"/>
                </a:solidFill>
                <a:latin typeface="Bookman Old Style" panose="02050604050505020204" pitchFamily="18" charset="0"/>
                <a:cs typeface="Times New Roman" pitchFamily="18" charset="0"/>
              </a:rPr>
              <a:t> максимуму</a:t>
            </a:r>
            <a:r>
              <a:rPr lang="ru-RU" b="1" dirty="0">
                <a:solidFill>
                  <a:srgbClr val="002060"/>
                </a:solidFill>
                <a:latin typeface="Bookman Old Style" panose="02050604050505020204" pitchFamily="18" charset="0"/>
                <a:cs typeface="Times New Roman" pitchFamily="18" charset="0"/>
              </a:rPr>
              <a:t>: 2 роки і 20% </a:t>
            </a:r>
            <a:r>
              <a:rPr lang="ru-RU" b="1" dirty="0" err="1">
                <a:solidFill>
                  <a:srgbClr val="002060"/>
                </a:solidFill>
                <a:latin typeface="Bookman Old Style" panose="02050604050505020204" pitchFamily="18" charset="0"/>
                <a:cs typeface="Times New Roman" pitchFamily="18" charset="0"/>
              </a:rPr>
              <a:t>рухів</a:t>
            </a:r>
            <a:endParaRPr lang="ru-RU" b="1" dirty="0">
              <a:solidFill>
                <a:srgbClr val="002060"/>
              </a:solidFill>
              <a:latin typeface="Bookman Old Style" panose="02050604050505020204" pitchFamily="18" charset="0"/>
              <a:cs typeface="Times New Roman" pitchFamily="18" charset="0"/>
            </a:endParaRPr>
          </a:p>
          <a:p>
            <a:pPr algn="just">
              <a:buNone/>
            </a:pPr>
            <a:r>
              <a:rPr lang="ru-RU" b="1" dirty="0" err="1">
                <a:solidFill>
                  <a:srgbClr val="FF0000"/>
                </a:solidFill>
                <a:latin typeface="Bookman Old Style" panose="02050604050505020204" pitchFamily="18" charset="0"/>
                <a:cs typeface="Times New Roman" pitchFamily="18" charset="0"/>
              </a:rPr>
              <a:t>Епоха</a:t>
            </a:r>
            <a:r>
              <a:rPr lang="ru-RU" b="1" dirty="0">
                <a:solidFill>
                  <a:srgbClr val="FF0000"/>
                </a:solidFill>
                <a:latin typeface="Bookman Old Style" panose="02050604050505020204" pitchFamily="18" charset="0"/>
                <a:cs typeface="Times New Roman" pitchFamily="18" charset="0"/>
              </a:rPr>
              <a:t> максимуму</a:t>
            </a:r>
            <a:r>
              <a:rPr lang="ru-RU" b="1" dirty="0">
                <a:solidFill>
                  <a:srgbClr val="002060"/>
                </a:solidFill>
                <a:latin typeface="Bookman Old Style" panose="02050604050505020204" pitchFamily="18" charset="0"/>
                <a:cs typeface="Times New Roman" pitchFamily="18" charset="0"/>
              </a:rPr>
              <a:t>: 3 роки і 60% </a:t>
            </a:r>
            <a:r>
              <a:rPr lang="ru-RU" b="1" dirty="0" err="1">
                <a:solidFill>
                  <a:srgbClr val="002060"/>
                </a:solidFill>
                <a:latin typeface="Bookman Old Style" panose="02050604050505020204" pitchFamily="18" charset="0"/>
                <a:cs typeface="Times New Roman" pitchFamily="18" charset="0"/>
              </a:rPr>
              <a:t>рухів</a:t>
            </a:r>
            <a:endParaRPr lang="ru-RU" b="1" dirty="0">
              <a:solidFill>
                <a:srgbClr val="002060"/>
              </a:solidFill>
              <a:latin typeface="Bookman Old Style" panose="02050604050505020204" pitchFamily="18" charset="0"/>
              <a:cs typeface="Times New Roman" pitchFamily="18" charset="0"/>
            </a:endParaRPr>
          </a:p>
          <a:p>
            <a:pPr algn="just">
              <a:buNone/>
            </a:pPr>
            <a:r>
              <a:rPr lang="ru-RU" b="1" dirty="0" err="1">
                <a:solidFill>
                  <a:srgbClr val="FF0000"/>
                </a:solidFill>
                <a:latin typeface="Bookman Old Style" panose="02050604050505020204" pitchFamily="18" charset="0"/>
                <a:cs typeface="Times New Roman" pitchFamily="18" charset="0"/>
              </a:rPr>
              <a:t>Епоха</a:t>
            </a:r>
            <a:r>
              <a:rPr lang="ru-RU" b="1" dirty="0">
                <a:solidFill>
                  <a:srgbClr val="FF0000"/>
                </a:solidFill>
                <a:latin typeface="Bookman Old Style" panose="02050604050505020204" pitchFamily="18" charset="0"/>
                <a:cs typeface="Times New Roman" pitchFamily="18" charset="0"/>
              </a:rPr>
              <a:t> </a:t>
            </a:r>
            <a:r>
              <a:rPr lang="ru-RU" b="1" dirty="0" err="1">
                <a:solidFill>
                  <a:srgbClr val="FF0000"/>
                </a:solidFill>
                <a:latin typeface="Bookman Old Style" panose="02050604050505020204" pitchFamily="18" charset="0"/>
                <a:cs typeface="Times New Roman" pitchFamily="18" charset="0"/>
              </a:rPr>
              <a:t>падіння</a:t>
            </a:r>
            <a:r>
              <a:rPr lang="ru-RU" b="1" dirty="0">
                <a:solidFill>
                  <a:srgbClr val="FF0000"/>
                </a:solidFill>
                <a:latin typeface="Bookman Old Style" panose="02050604050505020204" pitchFamily="18" charset="0"/>
                <a:cs typeface="Times New Roman" pitchFamily="18" charset="0"/>
              </a:rPr>
              <a:t> максимуму</a:t>
            </a:r>
            <a:r>
              <a:rPr lang="ru-RU" b="1" dirty="0">
                <a:solidFill>
                  <a:srgbClr val="002060"/>
                </a:solidFill>
                <a:latin typeface="Bookman Old Style" panose="02050604050505020204" pitchFamily="18" charset="0"/>
                <a:cs typeface="Times New Roman" pitchFamily="18" charset="0"/>
              </a:rPr>
              <a:t>: 3 роки і 15% </a:t>
            </a:r>
            <a:r>
              <a:rPr lang="ru-RU" b="1" dirty="0" err="1">
                <a:solidFill>
                  <a:srgbClr val="002060"/>
                </a:solidFill>
                <a:latin typeface="Bookman Old Style" panose="02050604050505020204" pitchFamily="18" charset="0"/>
                <a:cs typeface="Times New Roman" pitchFamily="18" charset="0"/>
              </a:rPr>
              <a:t>рухів</a:t>
            </a:r>
            <a:r>
              <a:rPr lang="ru-RU" b="1" dirty="0">
                <a:solidFill>
                  <a:srgbClr val="002060"/>
                </a:solidFill>
                <a:latin typeface="Bookman Old Style" panose="02050604050505020204" pitchFamily="18" charset="0"/>
                <a:cs typeface="Times New Roman" pitchFamily="18" charset="0"/>
              </a:rPr>
              <a:t>.</a:t>
            </a:r>
          </a:p>
        </p:txBody>
      </p:sp>
      <p:pic>
        <p:nvPicPr>
          <p:cNvPr id="21508" name="Picture 4" descr="Cолнце толкает на митинги и самоубийства?">
            <a:extLst>
              <a:ext uri="{FF2B5EF4-FFF2-40B4-BE49-F238E27FC236}">
                <a16:creationId xmlns:a16="http://schemas.microsoft.com/office/drawing/2014/main" id="{BC7C4E93-C1AC-694F-A101-543E1C214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097" y="764704"/>
            <a:ext cx="4467730" cy="4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3981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22530" name="Picture 2" descr="Солнечные циклы, закон Оукена-Чекирды, кривые Самариной по образованию,  Самарина Г.П., Дорошко С.Е., Чекирда В.А. Ноосферная экономика: назад к  истокам, Базисное значение труда и мотивации">
            <a:extLst>
              <a:ext uri="{FF2B5EF4-FFF2-40B4-BE49-F238E27FC236}">
                <a16:creationId xmlns:a16="http://schemas.microsoft.com/office/drawing/2014/main" id="{6B5B5BA9-2F0F-DF4C-A083-1887A1CF46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9" y="764704"/>
            <a:ext cx="9008225" cy="5436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889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FAF95C8-2D42-B046-A6D0-1FA9A03D53D3}"/>
              </a:ext>
            </a:extLst>
          </p:cNvPr>
          <p:cNvSpPr>
            <a:spLocks noGrp="1"/>
          </p:cNvSpPr>
          <p:nvPr>
            <p:ph type="title"/>
          </p:nvPr>
        </p:nvSpPr>
        <p:spPr>
          <a:xfrm>
            <a:off x="241176" y="52870"/>
            <a:ext cx="8661648" cy="513640"/>
          </a:xfrm>
        </p:spPr>
        <p:txBody>
          <a:bodyPr>
            <a:normAutofit/>
          </a:bodyPr>
          <a:lstStyle/>
          <a:p>
            <a:pPr algn="ctr"/>
            <a:r>
              <a:rPr lang="uk-UA" sz="2400" b="1" dirty="0">
                <a:solidFill>
                  <a:srgbClr val="FF0000"/>
                </a:solidFill>
              </a:rPr>
              <a:t>Теорія довгострокових циклів динаміки суспільства </a:t>
            </a:r>
          </a:p>
        </p:txBody>
      </p:sp>
      <p:sp>
        <p:nvSpPr>
          <p:cNvPr id="4" name="Объект 3">
            <a:extLst>
              <a:ext uri="{FF2B5EF4-FFF2-40B4-BE49-F238E27FC236}">
                <a16:creationId xmlns:a16="http://schemas.microsoft.com/office/drawing/2014/main" id="{F6982A5E-EF83-CC4E-9D21-103C2CA4C3E9}"/>
              </a:ext>
            </a:extLst>
          </p:cNvPr>
          <p:cNvSpPr>
            <a:spLocks noGrp="1"/>
          </p:cNvSpPr>
          <p:nvPr>
            <p:ph sz="half" idx="2"/>
          </p:nvPr>
        </p:nvSpPr>
        <p:spPr>
          <a:xfrm>
            <a:off x="21164" y="476672"/>
            <a:ext cx="5838322" cy="5328592"/>
          </a:xfrm>
        </p:spPr>
        <p:txBody>
          <a:bodyPr>
            <a:noAutofit/>
          </a:bodyPr>
          <a:lstStyle/>
          <a:p>
            <a:r>
              <a:rPr lang="uk-UA" sz="2400" b="1" dirty="0">
                <a:solidFill>
                  <a:srgbClr val="002060"/>
                </a:solidFill>
                <a:latin typeface="+mj-lt"/>
              </a:rPr>
              <a:t>1925 -1928 сформулював основи теорії передбачення в роботах «Проблеми передбачення», «план і передбачення», «Основні проблеми економічної статики та динаміки», «Великі цикли кон'юнктури»</a:t>
            </a:r>
          </a:p>
          <a:p>
            <a:r>
              <a:rPr lang="uk-UA" sz="2400" b="1" dirty="0">
                <a:solidFill>
                  <a:srgbClr val="FF0000"/>
                </a:solidFill>
                <a:latin typeface="+mj-lt"/>
              </a:rPr>
              <a:t>Динаміка суспільства піддається прогнозуванню</a:t>
            </a:r>
            <a:r>
              <a:rPr lang="uk-UA" sz="2400" b="1" dirty="0">
                <a:solidFill>
                  <a:srgbClr val="002060"/>
                </a:solidFill>
                <a:latin typeface="+mj-lt"/>
              </a:rPr>
              <a:t>, суспільство  розвивається згідно з законами, розуміння яких надає можливість передбачати майбутні тенденції</a:t>
            </a:r>
          </a:p>
          <a:p>
            <a:r>
              <a:rPr lang="uk-UA" sz="2400" b="1" dirty="0">
                <a:solidFill>
                  <a:srgbClr val="FF0000"/>
                </a:solidFill>
                <a:latin typeface="+mj-lt"/>
              </a:rPr>
              <a:t>В прогнозуванні важливо базуватися на пізнаних закономірностях – статики, циклічної динаміки та соціогенетики</a:t>
            </a:r>
          </a:p>
        </p:txBody>
      </p:sp>
      <p:pic>
        <p:nvPicPr>
          <p:cNvPr id="23554" name="Picture 2" descr="Кондратьев, Николай Дмитриевич — Википедия">
            <a:extLst>
              <a:ext uri="{FF2B5EF4-FFF2-40B4-BE49-F238E27FC236}">
                <a16:creationId xmlns:a16="http://schemas.microsoft.com/office/drawing/2014/main" id="{917599FC-E54F-7F4A-99C1-A01B2BADF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8322" y="566510"/>
            <a:ext cx="3064502" cy="4107284"/>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ED8FE170-FC1F-3F44-BAAF-057923A25097}"/>
              </a:ext>
            </a:extLst>
          </p:cNvPr>
          <p:cNvSpPr txBox="1">
            <a:spLocks/>
          </p:cNvSpPr>
          <p:nvPr/>
        </p:nvSpPr>
        <p:spPr>
          <a:xfrm>
            <a:off x="5859486" y="5165080"/>
            <a:ext cx="3043338" cy="864097"/>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uk-UA" sz="1600" b="1" dirty="0">
                <a:solidFill>
                  <a:srgbClr val="FF0000"/>
                </a:solidFill>
                <a:latin typeface="Bookman Old Style" panose="02050604050505020204" pitchFamily="18" charset="0"/>
                <a:cs typeface="Times New Roman" pitchFamily="18" charset="0"/>
              </a:rPr>
              <a:t>Микола Дмитрович </a:t>
            </a:r>
            <a:r>
              <a:rPr lang="uk-UA" sz="1600" b="1" dirty="0" err="1">
                <a:solidFill>
                  <a:srgbClr val="FF0000"/>
                </a:solidFill>
                <a:latin typeface="Bookman Old Style" panose="02050604050505020204" pitchFamily="18" charset="0"/>
                <a:cs typeface="Times New Roman" pitchFamily="18" charset="0"/>
              </a:rPr>
              <a:t>Кондрат</a:t>
            </a:r>
            <a:r>
              <a:rPr lang="en-US" sz="1600" b="1" dirty="0">
                <a:solidFill>
                  <a:srgbClr val="FF0000"/>
                </a:solidFill>
                <a:latin typeface="Bookman Old Style" panose="02050604050505020204" pitchFamily="18" charset="0"/>
                <a:cs typeface="Times New Roman" pitchFamily="18" charset="0"/>
              </a:rPr>
              <a:t>’</a:t>
            </a:r>
            <a:r>
              <a:rPr lang="uk-UA" sz="1600" b="1" dirty="0" err="1">
                <a:solidFill>
                  <a:srgbClr val="FF0000"/>
                </a:solidFill>
                <a:latin typeface="Bookman Old Style" panose="02050604050505020204" pitchFamily="18" charset="0"/>
                <a:cs typeface="Times New Roman" pitchFamily="18" charset="0"/>
              </a:rPr>
              <a:t>єв</a:t>
            </a:r>
            <a:endParaRPr lang="uk-UA" sz="1600" b="1" dirty="0">
              <a:solidFill>
                <a:srgbClr val="FF0000"/>
              </a:solidFill>
              <a:latin typeface="Bookman Old Style" panose="02050604050505020204" pitchFamily="18" charset="0"/>
              <a:cs typeface="Times New Roman" pitchFamily="18" charset="0"/>
            </a:endParaRPr>
          </a:p>
          <a:p>
            <a:pPr algn="ctr"/>
            <a:r>
              <a:rPr lang="uk-UA" sz="1600" b="1" dirty="0">
                <a:solidFill>
                  <a:srgbClr val="FF0000"/>
                </a:solidFill>
                <a:latin typeface="Bookman Old Style" panose="02050604050505020204" pitchFamily="18" charset="0"/>
                <a:cs typeface="Times New Roman" pitchFamily="18" charset="0"/>
              </a:rPr>
              <a:t>(1892 – 1938)</a:t>
            </a:r>
          </a:p>
        </p:txBody>
      </p:sp>
    </p:spTree>
    <p:extLst>
      <p:ext uri="{BB962C8B-B14F-4D97-AF65-F5344CB8AC3E}">
        <p14:creationId xmlns:p14="http://schemas.microsoft.com/office/powerpoint/2010/main" val="1213053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691662-1CAD-3549-A1A3-F50C1214D157}"/>
              </a:ext>
            </a:extLst>
          </p:cNvPr>
          <p:cNvSpPr>
            <a:spLocks noGrp="1"/>
          </p:cNvSpPr>
          <p:nvPr>
            <p:ph type="title"/>
          </p:nvPr>
        </p:nvSpPr>
        <p:spPr>
          <a:xfrm>
            <a:off x="5196527" y="32453"/>
            <a:ext cx="3383280" cy="423002"/>
          </a:xfrm>
        </p:spPr>
        <p:txBody>
          <a:bodyPr/>
          <a:lstStyle/>
          <a:p>
            <a:r>
              <a:rPr lang="ru-RU" dirty="0">
                <a:solidFill>
                  <a:srgbClr val="FF0000"/>
                </a:solidFill>
                <a:latin typeface="Bookman Old Style" panose="02050604050505020204" pitchFamily="18" charset="0"/>
              </a:rPr>
              <a:t>2. </a:t>
            </a:r>
            <a:r>
              <a:rPr lang="ru-RU" dirty="0" err="1">
                <a:solidFill>
                  <a:srgbClr val="FF0000"/>
                </a:solidFill>
                <a:latin typeface="Bookman Old Style" panose="02050604050505020204" pitchFamily="18" charset="0"/>
              </a:rPr>
              <a:t>Зміна</a:t>
            </a:r>
            <a:r>
              <a:rPr lang="ru-RU" dirty="0">
                <a:solidFill>
                  <a:srgbClr val="FF0000"/>
                </a:solidFill>
                <a:latin typeface="Bookman Old Style" panose="02050604050505020204" pitchFamily="18" charset="0"/>
              </a:rPr>
              <a:t> </a:t>
            </a:r>
            <a:r>
              <a:rPr lang="ru-RU" dirty="0" err="1">
                <a:solidFill>
                  <a:srgbClr val="FF0000"/>
                </a:solidFill>
                <a:latin typeface="Bookman Old Style" panose="02050604050505020204" pitchFamily="18" charset="0"/>
              </a:rPr>
              <a:t>якості</a:t>
            </a:r>
            <a:r>
              <a:rPr lang="ru-RU" dirty="0">
                <a:solidFill>
                  <a:srgbClr val="FF0000"/>
                </a:solidFill>
                <a:latin typeface="Bookman Old Style" panose="02050604050505020204" pitchFamily="18" charset="0"/>
              </a:rPr>
              <a:t> </a:t>
            </a:r>
            <a:r>
              <a:rPr lang="ru-RU" dirty="0" err="1">
                <a:solidFill>
                  <a:srgbClr val="FF0000"/>
                </a:solidFill>
                <a:latin typeface="Bookman Old Style" panose="02050604050505020204" pitchFamily="18" charset="0"/>
              </a:rPr>
              <a:t>озброєнь</a:t>
            </a:r>
            <a:endParaRPr lang="ru-UA" dirty="0">
              <a:solidFill>
                <a:srgbClr val="FF0000"/>
              </a:solidFill>
              <a:latin typeface="Bookman Old Style" panose="02050604050505020204" pitchFamily="18" charset="0"/>
            </a:endParaRPr>
          </a:p>
        </p:txBody>
      </p:sp>
      <p:sp>
        <p:nvSpPr>
          <p:cNvPr id="3" name="Текст 2">
            <a:extLst>
              <a:ext uri="{FF2B5EF4-FFF2-40B4-BE49-F238E27FC236}">
                <a16:creationId xmlns:a16="http://schemas.microsoft.com/office/drawing/2014/main" id="{8B0D633A-EE9B-5F4C-ADEB-42F3E5513FDE}"/>
              </a:ext>
            </a:extLst>
          </p:cNvPr>
          <p:cNvSpPr>
            <a:spLocks noGrp="1"/>
          </p:cNvSpPr>
          <p:nvPr>
            <p:ph type="body" idx="2"/>
          </p:nvPr>
        </p:nvSpPr>
        <p:spPr>
          <a:xfrm>
            <a:off x="4276522" y="441054"/>
            <a:ext cx="4867478" cy="6416946"/>
          </a:xfrm>
        </p:spPr>
        <p:txBody>
          <a:bodyPr>
            <a:noAutofit/>
          </a:bodyPr>
          <a:lstStyle/>
          <a:p>
            <a:r>
              <a:rPr lang="ru-RU" sz="1800" dirty="0">
                <a:latin typeface="Bookman Old Style" panose="02050604050505020204" pitchFamily="18" charset="0"/>
              </a:rPr>
              <a:t>- </a:t>
            </a:r>
            <a:r>
              <a:rPr lang="uk-UA" sz="1800" b="1" dirty="0">
                <a:solidFill>
                  <a:srgbClr val="002060"/>
                </a:solidFill>
                <a:latin typeface="Bookman Old Style" panose="02050604050505020204" pitchFamily="18" charset="0"/>
              </a:rPr>
              <a:t>Наприкінці ІІ Світової війни – поява </a:t>
            </a:r>
            <a:r>
              <a:rPr lang="uk-UA" sz="1800" b="1" dirty="0">
                <a:solidFill>
                  <a:srgbClr val="FF0000"/>
                </a:solidFill>
                <a:latin typeface="Bookman Old Style" panose="02050604050505020204" pitchFamily="18" charset="0"/>
              </a:rPr>
              <a:t>ядерної зброї </a:t>
            </a:r>
            <a:r>
              <a:rPr lang="uk-UA" sz="1800" b="1" dirty="0">
                <a:solidFill>
                  <a:srgbClr val="002060"/>
                </a:solidFill>
                <a:latin typeface="Bookman Old Style" panose="02050604050505020204" pitchFamily="18" charset="0"/>
              </a:rPr>
              <a:t>масового ураження.</a:t>
            </a:r>
          </a:p>
          <a:p>
            <a:pPr algn="just"/>
            <a:r>
              <a:rPr lang="uk-UA" sz="1800" b="1" dirty="0">
                <a:solidFill>
                  <a:srgbClr val="002060"/>
                </a:solidFill>
                <a:latin typeface="Bookman Old Style" panose="02050604050505020204" pitchFamily="18" charset="0"/>
              </a:rPr>
              <a:t>- В умовах глобального протистояння наддержав застосування ЗМУ загрожувало не просто величезними втратами сторін, але й тотальним знищенням однієї з них, а то й обох разом з іншою частиною людства.</a:t>
            </a:r>
          </a:p>
          <a:p>
            <a:r>
              <a:rPr lang="uk-UA" sz="1800" b="1" dirty="0">
                <a:solidFill>
                  <a:srgbClr val="002060"/>
                </a:solidFill>
                <a:latin typeface="Bookman Old Style" panose="02050604050505020204" pitchFamily="18" charset="0"/>
              </a:rPr>
              <a:t>- </a:t>
            </a:r>
            <a:r>
              <a:rPr lang="uk-UA" sz="1800" b="1" dirty="0">
                <a:solidFill>
                  <a:srgbClr val="FF0000"/>
                </a:solidFill>
                <a:latin typeface="Bookman Old Style" panose="02050604050505020204" pitchFamily="18" charset="0"/>
              </a:rPr>
              <a:t>Специфічне поєднання чинників військово-технічного розвитку з факторами устрою світової політичної системи зумовило високий рівень планки вимог до політичного прогнозування. </a:t>
            </a:r>
          </a:p>
          <a:p>
            <a:endParaRPr lang="uk-UA" sz="1800" b="1" dirty="0">
              <a:solidFill>
                <a:srgbClr val="002060"/>
              </a:solidFill>
              <a:latin typeface="Bookman Old Style" panose="02050604050505020204" pitchFamily="18" charset="0"/>
            </a:endParaRPr>
          </a:p>
          <a:p>
            <a:r>
              <a:rPr lang="uk-UA" sz="1800" b="1" dirty="0">
                <a:solidFill>
                  <a:srgbClr val="FF0000"/>
                </a:solidFill>
                <a:latin typeface="Bookman Old Style" panose="02050604050505020204" pitchFamily="18" charset="0"/>
              </a:rPr>
              <a:t>!!! Наслідки політичних помилок</a:t>
            </a:r>
            <a:r>
              <a:rPr lang="uk-UA" sz="1800" b="1" dirty="0">
                <a:solidFill>
                  <a:srgbClr val="002060"/>
                </a:solidFill>
                <a:latin typeface="Bookman Old Style" panose="02050604050505020204" pitchFamily="18" charset="0"/>
              </a:rPr>
              <a:t>, що виникають через нестачу надійності і якості в аналітичному забезпеченні прийняття рішень, стали </a:t>
            </a:r>
            <a:r>
              <a:rPr lang="uk-UA" sz="1800" b="1" dirty="0">
                <a:solidFill>
                  <a:srgbClr val="FF0000"/>
                </a:solidFill>
                <a:latin typeface="Bookman Old Style" panose="02050604050505020204" pitchFamily="18" charset="0"/>
              </a:rPr>
              <a:t>вітальними</a:t>
            </a:r>
            <a:r>
              <a:rPr lang="uk-UA" sz="1800" b="1" dirty="0">
                <a:solidFill>
                  <a:srgbClr val="002060"/>
                </a:solidFill>
                <a:latin typeface="Bookman Old Style" panose="02050604050505020204" pitchFamily="18" charset="0"/>
              </a:rPr>
              <a:t>.</a:t>
            </a:r>
          </a:p>
        </p:txBody>
      </p:sp>
      <p:pic>
        <p:nvPicPr>
          <p:cNvPr id="8" name="Picture 2" descr="http://topwar.ru/uploads/posts/2011-09/1316977340_8d56c552aadcf5cdf66982ee971.jpg">
            <a:extLst>
              <a:ext uri="{FF2B5EF4-FFF2-40B4-BE49-F238E27FC236}">
                <a16:creationId xmlns:a16="http://schemas.microsoft.com/office/drawing/2014/main" id="{E8AF8F41-5D79-0148-B63A-914569A90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99" y="0"/>
            <a:ext cx="4440333" cy="3351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6" descr="http://www.kosmos-inform.ru/wp-content/uploads/2010/10/yadraketa.jpg">
            <a:extLst>
              <a:ext uri="{FF2B5EF4-FFF2-40B4-BE49-F238E27FC236}">
                <a16:creationId xmlns:a16="http://schemas.microsoft.com/office/drawing/2014/main" id="{017B99A9-7F9A-C242-8A8D-9A2711A4F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2" y="3287719"/>
            <a:ext cx="4122332" cy="34509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4" descr="http://world-weapons.ru/wp-content/uploads/2010/05/yadernoe-orugie.jpg">
            <a:extLst>
              <a:ext uri="{FF2B5EF4-FFF2-40B4-BE49-F238E27FC236}">
                <a16:creationId xmlns:a16="http://schemas.microsoft.com/office/drawing/2014/main" id="{11024E00-8965-F74F-9BE5-DA44FB8578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659" r="26382" b="50000"/>
          <a:stretch/>
        </p:blipFill>
        <p:spPr bwMode="auto">
          <a:xfrm>
            <a:off x="2622197" y="2736502"/>
            <a:ext cx="1486562" cy="12301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E5F3FD"/>
        </a:solidFill>
        <a:effectLst/>
      </p:bgPr>
    </p:bg>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F0011323-7CF9-2A47-8468-04E105AFBA3D}"/>
              </a:ext>
            </a:extLst>
          </p:cNvPr>
          <p:cNvSpPr>
            <a:spLocks noGrp="1"/>
          </p:cNvSpPr>
          <p:nvPr>
            <p:ph sz="half" idx="2"/>
          </p:nvPr>
        </p:nvSpPr>
        <p:spPr>
          <a:xfrm>
            <a:off x="65443" y="294808"/>
            <a:ext cx="4794589" cy="6427200"/>
          </a:xfrm>
        </p:spPr>
        <p:txBody>
          <a:bodyPr>
            <a:normAutofit fontScale="55000" lnSpcReduction="20000"/>
          </a:bodyPr>
          <a:lstStyle/>
          <a:p>
            <a:pPr>
              <a:lnSpc>
                <a:spcPct val="120000"/>
              </a:lnSpc>
            </a:pPr>
            <a:r>
              <a:rPr lang="uk-UA" sz="2600" b="1" dirty="0">
                <a:latin typeface="+mj-lt"/>
              </a:rPr>
              <a:t>Закономірності статики: </a:t>
            </a:r>
            <a:r>
              <a:rPr lang="uk-UA" sz="2600" b="1" dirty="0">
                <a:solidFill>
                  <a:srgbClr val="FF0000"/>
                </a:solidFill>
                <a:latin typeface="+mj-lt"/>
              </a:rPr>
              <a:t>будь-який організм , система мають певну морфологічну структуру; будь-яке відхилення від цієї пропорційності знижує життєздатність організму</a:t>
            </a:r>
          </a:p>
          <a:p>
            <a:pPr marL="109728" indent="0">
              <a:lnSpc>
                <a:spcPct val="120000"/>
              </a:lnSpc>
              <a:buNone/>
            </a:pPr>
            <a:endParaRPr lang="uk-UA" sz="2600" b="1" dirty="0">
              <a:solidFill>
                <a:srgbClr val="FF0000"/>
              </a:solidFill>
              <a:latin typeface="+mj-lt"/>
            </a:endParaRPr>
          </a:p>
          <a:p>
            <a:pPr>
              <a:lnSpc>
                <a:spcPct val="120000"/>
              </a:lnSpc>
            </a:pPr>
            <a:r>
              <a:rPr lang="uk-UA" sz="2600" b="1" dirty="0">
                <a:latin typeface="+mj-lt"/>
              </a:rPr>
              <a:t>Статика надає можливість досліджувати </a:t>
            </a:r>
            <a:r>
              <a:rPr lang="uk-UA" sz="2600" b="1" dirty="0">
                <a:solidFill>
                  <a:srgbClr val="FF0000"/>
                </a:solidFill>
                <a:latin typeface="+mj-lt"/>
              </a:rPr>
              <a:t>функціональну і морфологічну структуру системи  в аспекті її забезпечення  її рівноваги, руху, нормального функціонування</a:t>
            </a:r>
            <a:r>
              <a:rPr lang="uk-UA" sz="2600" b="1" dirty="0">
                <a:latin typeface="+mj-lt"/>
              </a:rPr>
              <a:t> з урахуванням певних пропорцій між окремими складниками </a:t>
            </a:r>
          </a:p>
          <a:p>
            <a:pPr marL="109728" indent="0">
              <a:lnSpc>
                <a:spcPct val="120000"/>
              </a:lnSpc>
              <a:buNone/>
            </a:pPr>
            <a:endParaRPr lang="uk-UA" sz="2600" b="1" dirty="0">
              <a:latin typeface="+mj-lt"/>
            </a:endParaRPr>
          </a:p>
          <a:p>
            <a:pPr>
              <a:lnSpc>
                <a:spcPct val="120000"/>
              </a:lnSpc>
            </a:pPr>
            <a:r>
              <a:rPr lang="uk-UA" sz="2600" b="1" dirty="0">
                <a:latin typeface="+mj-lt"/>
              </a:rPr>
              <a:t>Розуміння закономірностей статики (рівновага та </a:t>
            </a:r>
            <a:r>
              <a:rPr lang="uk-UA" sz="2600" b="1" dirty="0" err="1">
                <a:latin typeface="+mj-lt"/>
              </a:rPr>
              <a:t>рівноваговий</a:t>
            </a:r>
            <a:r>
              <a:rPr lang="uk-UA" sz="2600" b="1" dirty="0">
                <a:latin typeface="+mj-lt"/>
              </a:rPr>
              <a:t> рух), циклічної динаміки та соціогенетики дозволяє </a:t>
            </a:r>
            <a:r>
              <a:rPr lang="uk-UA" sz="2600" b="1" dirty="0">
                <a:solidFill>
                  <a:srgbClr val="FF0000"/>
                </a:solidFill>
                <a:latin typeface="+mj-lt"/>
              </a:rPr>
              <a:t>не тільки передбачати майбутнє, а розвивати циклічно-генетичне прогнозування </a:t>
            </a:r>
            <a:r>
              <a:rPr lang="uk-UA" sz="2600" b="1" dirty="0">
                <a:latin typeface="+mj-lt"/>
              </a:rPr>
              <a:t>(на базі ретроспективного аналізу та виявлених тенденцій, які намічаються у суспільстві, </a:t>
            </a:r>
            <a:r>
              <a:rPr lang="uk-UA" sz="2600" b="1" dirty="0">
                <a:solidFill>
                  <a:srgbClr val="FF0000"/>
                </a:solidFill>
                <a:latin typeface="+mj-lt"/>
              </a:rPr>
              <a:t>передбачати можливі зміни, що пов'язані з глибиною та тривалістю циклу:</a:t>
            </a:r>
            <a:r>
              <a:rPr lang="uk-UA" sz="2600" b="1" dirty="0">
                <a:latin typeface="+mj-lt"/>
              </a:rPr>
              <a:t> середньострокового, піввікового (довгострокового), понадстрокового (цивілізаційного, що вимірюється сторіччями).</a:t>
            </a:r>
          </a:p>
          <a:p>
            <a:pPr marL="109728" indent="0">
              <a:lnSpc>
                <a:spcPct val="120000"/>
              </a:lnSpc>
              <a:buNone/>
            </a:pPr>
            <a:endParaRPr lang="uk-UA" sz="2600" b="1" dirty="0">
              <a:latin typeface="+mj-lt"/>
            </a:endParaRPr>
          </a:p>
          <a:p>
            <a:pPr>
              <a:lnSpc>
                <a:spcPct val="120000"/>
              </a:lnSpc>
            </a:pPr>
            <a:r>
              <a:rPr lang="uk-UA" sz="2600" b="1" dirty="0">
                <a:solidFill>
                  <a:srgbClr val="FF0000"/>
                </a:solidFill>
                <a:latin typeface="+mj-lt"/>
              </a:rPr>
              <a:t>Чинниками, що впливають на циклічний розвиток, можуть бути будь-яка зовнішня система</a:t>
            </a:r>
          </a:p>
          <a:p>
            <a:pPr marL="109728" indent="0">
              <a:buNone/>
            </a:pPr>
            <a:endParaRPr lang="uk-UA" dirty="0"/>
          </a:p>
        </p:txBody>
      </p:sp>
      <p:pic>
        <p:nvPicPr>
          <p:cNvPr id="24578" name="Picture 2" descr="Конъюнктурный институт Финансово-экономического бюро Наркомфина |  Topography of Terror, Moscow">
            <a:extLst>
              <a:ext uri="{FF2B5EF4-FFF2-40B4-BE49-F238E27FC236}">
                <a16:creationId xmlns:a16="http://schemas.microsoft.com/office/drawing/2014/main" id="{624FA80A-06DA-504B-AE7E-19A0A9D0E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730" y="104057"/>
            <a:ext cx="4342827" cy="3145534"/>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Конъюнктурный институт Финансово-экономического бюро Наркомфина |  Topography of Terror, Moscow">
            <a:extLst>
              <a:ext uri="{FF2B5EF4-FFF2-40B4-BE49-F238E27FC236}">
                <a16:creationId xmlns:a16="http://schemas.microsoft.com/office/drawing/2014/main" id="{E603F36C-690D-2C45-8897-D39EE869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042" y="3249591"/>
            <a:ext cx="3644202" cy="2860794"/>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a:extLst>
              <a:ext uri="{FF2B5EF4-FFF2-40B4-BE49-F238E27FC236}">
                <a16:creationId xmlns:a16="http://schemas.microsoft.com/office/drawing/2014/main" id="{51C367A8-DD49-BD43-B738-292B2658A28A}"/>
              </a:ext>
            </a:extLst>
          </p:cNvPr>
          <p:cNvSpPr txBox="1">
            <a:spLocks/>
          </p:cNvSpPr>
          <p:nvPr/>
        </p:nvSpPr>
        <p:spPr>
          <a:xfrm>
            <a:off x="4572000" y="6143675"/>
            <a:ext cx="4236321" cy="587628"/>
          </a:xfrm>
          <a:prstGeom prst="rect">
            <a:avLst/>
          </a:prstGeom>
        </p:spPr>
        <p:txBody>
          <a:bodyPr vert="horz" anchor="ctr">
            <a:normAutofit fontScale="92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uk-UA" sz="1600" b="1" dirty="0">
                <a:solidFill>
                  <a:srgbClr val="FF0000"/>
                </a:solidFill>
                <a:latin typeface="Bookman Old Style" panose="02050604050505020204" pitchFamily="18" charset="0"/>
                <a:cs typeface="Times New Roman" pitchFamily="18" charset="0"/>
              </a:rPr>
              <a:t>Кон'юнктурний інститут у </a:t>
            </a:r>
          </a:p>
          <a:p>
            <a:pPr algn="ctr"/>
            <a:r>
              <a:rPr lang="uk-UA" sz="1600" b="1" dirty="0">
                <a:solidFill>
                  <a:srgbClr val="FF0000"/>
                </a:solidFill>
                <a:latin typeface="Bookman Old Style" panose="02050604050505020204" pitchFamily="18" charset="0"/>
                <a:cs typeface="Times New Roman" pitchFamily="18" charset="0"/>
              </a:rPr>
              <a:t>м. Москва, що створив М. </a:t>
            </a:r>
            <a:r>
              <a:rPr lang="uk-UA" sz="1600" b="1" dirty="0" err="1">
                <a:solidFill>
                  <a:srgbClr val="FF0000"/>
                </a:solidFill>
                <a:latin typeface="Bookman Old Style" panose="02050604050505020204" pitchFamily="18" charset="0"/>
                <a:cs typeface="Times New Roman" pitchFamily="18" charset="0"/>
              </a:rPr>
              <a:t>Кондрат</a:t>
            </a:r>
            <a:r>
              <a:rPr lang="en-US" sz="1600" b="1" dirty="0">
                <a:solidFill>
                  <a:srgbClr val="FF0000"/>
                </a:solidFill>
                <a:latin typeface="Bookman Old Style" panose="02050604050505020204" pitchFamily="18" charset="0"/>
                <a:cs typeface="Times New Roman" pitchFamily="18" charset="0"/>
              </a:rPr>
              <a:t>’</a:t>
            </a:r>
            <a:r>
              <a:rPr lang="uk-UA" sz="1600" b="1" dirty="0" err="1">
                <a:solidFill>
                  <a:srgbClr val="FF0000"/>
                </a:solidFill>
                <a:latin typeface="Bookman Old Style" panose="02050604050505020204" pitchFamily="18" charset="0"/>
                <a:cs typeface="Times New Roman" pitchFamily="18" charset="0"/>
              </a:rPr>
              <a:t>єв</a:t>
            </a:r>
            <a:endParaRPr lang="uk-UA" sz="1600" b="1" dirty="0">
              <a:solidFill>
                <a:srgbClr val="FF0000"/>
              </a:solidFill>
              <a:latin typeface="Bookman Old Style" panose="02050604050505020204" pitchFamily="18" charset="0"/>
              <a:cs typeface="Times New Roman" pitchFamily="18" charset="0"/>
            </a:endParaRPr>
          </a:p>
        </p:txBody>
      </p:sp>
    </p:spTree>
    <p:extLst>
      <p:ext uri="{BB962C8B-B14F-4D97-AF65-F5344CB8AC3E}">
        <p14:creationId xmlns:p14="http://schemas.microsoft.com/office/powerpoint/2010/main" val="4666116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E5F3FD"/>
        </a:solidFill>
        <a:effectLst/>
      </p:bgPr>
    </p:bg>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56B8253B-CBC2-564A-89D6-E3B979B7ED92}"/>
              </a:ext>
            </a:extLst>
          </p:cNvPr>
          <p:cNvSpPr>
            <a:spLocks noGrp="1"/>
          </p:cNvSpPr>
          <p:nvPr>
            <p:ph sz="half" idx="2"/>
          </p:nvPr>
        </p:nvSpPr>
        <p:spPr>
          <a:xfrm>
            <a:off x="35385" y="11368"/>
            <a:ext cx="4540696" cy="6692774"/>
          </a:xfrm>
        </p:spPr>
        <p:txBody>
          <a:bodyPr>
            <a:normAutofit fontScale="85000" lnSpcReduction="10000"/>
          </a:bodyPr>
          <a:lstStyle/>
          <a:p>
            <a:r>
              <a:rPr lang="uk-UA" dirty="0">
                <a:solidFill>
                  <a:srgbClr val="002060"/>
                </a:solidFill>
              </a:rPr>
              <a:t>Головний внесок </a:t>
            </a:r>
            <a:r>
              <a:rPr lang="uk-UA" dirty="0" err="1">
                <a:solidFill>
                  <a:srgbClr val="002060"/>
                </a:solidFill>
              </a:rPr>
              <a:t>Кондрат</a:t>
            </a:r>
            <a:r>
              <a:rPr lang="en-US" dirty="0">
                <a:solidFill>
                  <a:srgbClr val="002060"/>
                </a:solidFill>
              </a:rPr>
              <a:t>’</a:t>
            </a:r>
            <a:r>
              <a:rPr lang="uk-UA" dirty="0" err="1">
                <a:solidFill>
                  <a:srgbClr val="002060"/>
                </a:solidFill>
              </a:rPr>
              <a:t>єва</a:t>
            </a:r>
            <a:r>
              <a:rPr lang="uk-UA" dirty="0">
                <a:solidFill>
                  <a:srgbClr val="002060"/>
                </a:solidFill>
              </a:rPr>
              <a:t> в теорію прогнозування – розробка системи циклів, передусім економічних</a:t>
            </a:r>
          </a:p>
          <a:p>
            <a:r>
              <a:rPr lang="uk-UA" dirty="0" err="1">
                <a:solidFill>
                  <a:srgbClr val="FF0000"/>
                </a:solidFill>
              </a:rPr>
              <a:t>Кондратєвські</a:t>
            </a:r>
            <a:r>
              <a:rPr lang="uk-UA" dirty="0">
                <a:solidFill>
                  <a:srgbClr val="FF0000"/>
                </a:solidFill>
              </a:rPr>
              <a:t> цикли – довгострокові цикли динаміки суспільства (48-50/55 років)</a:t>
            </a:r>
          </a:p>
          <a:p>
            <a:r>
              <a:rPr lang="uk-UA" dirty="0">
                <a:solidFill>
                  <a:srgbClr val="002060"/>
                </a:solidFill>
              </a:rPr>
              <a:t>Вони викликають </a:t>
            </a:r>
            <a:r>
              <a:rPr lang="uk-UA" dirty="0">
                <a:solidFill>
                  <a:srgbClr val="FF0000"/>
                </a:solidFill>
              </a:rPr>
              <a:t>глибокі зміни в суспільстві, призводять до радикальних перетворень, криз</a:t>
            </a:r>
            <a:r>
              <a:rPr lang="uk-UA" dirty="0">
                <a:solidFill>
                  <a:srgbClr val="002060"/>
                </a:solidFill>
              </a:rPr>
              <a:t>, що можуть завершуватися розпадом системи в межах системи більш високого рівня, заміни цієї системи іншою</a:t>
            </a:r>
          </a:p>
          <a:p>
            <a:r>
              <a:rPr lang="uk-UA" u="sng" dirty="0">
                <a:solidFill>
                  <a:srgbClr val="FF0000"/>
                </a:solidFill>
              </a:rPr>
              <a:t>Криза не є випадковою!!! </a:t>
            </a:r>
            <a:r>
              <a:rPr lang="uk-UA" dirty="0">
                <a:solidFill>
                  <a:srgbClr val="FF0000"/>
                </a:solidFill>
              </a:rPr>
              <a:t>Вона є </a:t>
            </a:r>
            <a:r>
              <a:rPr lang="uk-UA" u="sng" dirty="0">
                <a:solidFill>
                  <a:srgbClr val="FF0000"/>
                </a:solidFill>
              </a:rPr>
              <a:t>неминучою та необхідною фазою </a:t>
            </a:r>
            <a:r>
              <a:rPr lang="uk-UA" dirty="0">
                <a:solidFill>
                  <a:srgbClr val="FF0000"/>
                </a:solidFill>
              </a:rPr>
              <a:t>в розвитку системи, оскільки визволяє її від застарілих елементів, відкриває простір для нових прогресивних елементів, збагачує та передає у спадок її генотип</a:t>
            </a:r>
          </a:p>
          <a:p>
            <a:r>
              <a:rPr lang="uk-UA" dirty="0">
                <a:solidFill>
                  <a:srgbClr val="002060"/>
                </a:solidFill>
              </a:rPr>
              <a:t>Циклічний підхід дозволяє </a:t>
            </a:r>
            <a:r>
              <a:rPr lang="uk-UA" u="sng" dirty="0">
                <a:solidFill>
                  <a:srgbClr val="FF0000"/>
                </a:solidFill>
              </a:rPr>
              <a:t>передбачати структурні та інші кризи, які періодично виникають, а також точок переломів траєкторії динаміки </a:t>
            </a:r>
            <a:r>
              <a:rPr lang="uk-UA" dirty="0">
                <a:solidFill>
                  <a:srgbClr val="002060"/>
                </a:solidFill>
              </a:rPr>
              <a:t>систем під час зміни циклів – це найважливіше завдання в прогнозуванні</a:t>
            </a:r>
          </a:p>
          <a:p>
            <a:endParaRPr lang="uk-UA" dirty="0"/>
          </a:p>
        </p:txBody>
      </p:sp>
      <p:pic>
        <p:nvPicPr>
          <p:cNvPr id="25602" name="Picture 2" descr="Кондратьев ученый экономист. Николай Кондратьев: «главный экономист нэпа» и  «отец первой пятилетки. Начало научной деятельности">
            <a:extLst>
              <a:ext uri="{FF2B5EF4-FFF2-40B4-BE49-F238E27FC236}">
                <a16:creationId xmlns:a16="http://schemas.microsoft.com/office/drawing/2014/main" id="{0118C1BD-BF19-AA49-B3EF-C04B260E0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20688"/>
            <a:ext cx="458856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Untitled">
            <a:extLst>
              <a:ext uri="{FF2B5EF4-FFF2-40B4-BE49-F238E27FC236}">
                <a16:creationId xmlns:a16="http://schemas.microsoft.com/office/drawing/2014/main" id="{68D211C6-D5D2-5A44-91F4-A8D61BFC1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09991"/>
            <a:ext cx="2140275" cy="3016411"/>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Н. Д. Кондратьев. Циклы книг">
            <a:extLst>
              <a:ext uri="{FF2B5EF4-FFF2-40B4-BE49-F238E27FC236}">
                <a16:creationId xmlns:a16="http://schemas.microsoft.com/office/drawing/2014/main" id="{CD48FD7B-21C6-674C-B59C-99E2D94AA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4858" y="2715100"/>
            <a:ext cx="2133600"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0495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E5F3FD"/>
        </a:solidFill>
        <a:effectLst/>
      </p:bgPr>
    </p:bg>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0B272A5E-7CDF-DA4A-846D-20F3903AEB07}"/>
              </a:ext>
            </a:extLst>
          </p:cNvPr>
          <p:cNvSpPr>
            <a:spLocks noGrp="1"/>
          </p:cNvSpPr>
          <p:nvPr>
            <p:ph sz="half" idx="2"/>
          </p:nvPr>
        </p:nvSpPr>
        <p:spPr>
          <a:xfrm>
            <a:off x="13525" y="171630"/>
            <a:ext cx="4648200" cy="6514739"/>
          </a:xfrm>
        </p:spPr>
        <p:txBody>
          <a:bodyPr>
            <a:normAutofit fontScale="85000" lnSpcReduction="10000"/>
          </a:bodyPr>
          <a:lstStyle/>
          <a:p>
            <a:r>
              <a:rPr lang="uk-UA" dirty="0">
                <a:solidFill>
                  <a:srgbClr val="FF0000"/>
                </a:solidFill>
              </a:rPr>
              <a:t>Предмет прогнозування – не передбачення конкретних подій </a:t>
            </a:r>
            <a:r>
              <a:rPr lang="uk-UA" dirty="0">
                <a:solidFill>
                  <a:srgbClr val="002060"/>
                </a:solidFill>
              </a:rPr>
              <a:t>(це безнадійна справа через багатофакторність, непередбачуваність устремлінь та дій суб'єктів), </a:t>
            </a:r>
            <a:r>
              <a:rPr lang="uk-UA" dirty="0">
                <a:solidFill>
                  <a:srgbClr val="FF0000"/>
                </a:solidFill>
              </a:rPr>
              <a:t>а передбачення можливих тенденцій розвитку соціальних систем, їх циклічних коливань та взаємодій</a:t>
            </a:r>
            <a:r>
              <a:rPr lang="uk-UA" dirty="0">
                <a:solidFill>
                  <a:srgbClr val="002060"/>
                </a:solidFill>
              </a:rPr>
              <a:t>. Тому необхідно проводити </a:t>
            </a:r>
            <a:r>
              <a:rPr lang="uk-UA" dirty="0">
                <a:solidFill>
                  <a:srgbClr val="FF0000"/>
                </a:solidFill>
              </a:rPr>
              <a:t>генетичне прогнозування</a:t>
            </a:r>
            <a:r>
              <a:rPr lang="uk-UA" dirty="0">
                <a:solidFill>
                  <a:srgbClr val="002060"/>
                </a:solidFill>
              </a:rPr>
              <a:t>, виявляти і оцінювати </a:t>
            </a:r>
            <a:r>
              <a:rPr lang="uk-UA" dirty="0">
                <a:solidFill>
                  <a:srgbClr val="FF0000"/>
                </a:solidFill>
              </a:rPr>
              <a:t>реальні тенденції динаміки </a:t>
            </a:r>
            <a:r>
              <a:rPr lang="uk-UA" dirty="0">
                <a:solidFill>
                  <a:srgbClr val="002060"/>
                </a:solidFill>
              </a:rPr>
              <a:t>систем шляхом вивчення статистичних та </a:t>
            </a:r>
            <a:r>
              <a:rPr lang="uk-UA" dirty="0" err="1">
                <a:solidFill>
                  <a:srgbClr val="002060"/>
                </a:solidFill>
              </a:rPr>
              <a:t>інш</a:t>
            </a:r>
            <a:r>
              <a:rPr lang="uk-UA" dirty="0">
                <a:solidFill>
                  <a:srgbClr val="002060"/>
                </a:solidFill>
              </a:rPr>
              <a:t> даних, а також </a:t>
            </a:r>
            <a:r>
              <a:rPr lang="uk-UA" dirty="0">
                <a:solidFill>
                  <a:srgbClr val="FF0000"/>
                </a:solidFill>
              </a:rPr>
              <a:t>оцінювати умови реалізації оптимального сценарію </a:t>
            </a:r>
            <a:r>
              <a:rPr lang="uk-UA" dirty="0">
                <a:solidFill>
                  <a:srgbClr val="002060"/>
                </a:solidFill>
              </a:rPr>
              <a:t>розвитку подій на основі стратегічного плану</a:t>
            </a:r>
          </a:p>
          <a:p>
            <a:r>
              <a:rPr lang="uk-UA" dirty="0">
                <a:solidFill>
                  <a:srgbClr val="FF0000"/>
                </a:solidFill>
              </a:rPr>
              <a:t>Закономірності соціогенетики проявляються у спадковій мінливості та відборі</a:t>
            </a:r>
            <a:r>
              <a:rPr lang="uk-UA" dirty="0">
                <a:solidFill>
                  <a:srgbClr val="002060"/>
                </a:solidFill>
              </a:rPr>
              <a:t>, який може бути цілеспрямованим або стихійним, проте обидва є різновидами штучного відбору у розвитку суспільства. Саме елементи стихійного пристосування, адаптації до зміни навколишнього середовища є, на жаль, домінуючими</a:t>
            </a:r>
          </a:p>
          <a:p>
            <a:endParaRPr lang="uk-UA" dirty="0"/>
          </a:p>
        </p:txBody>
      </p:sp>
      <p:pic>
        <p:nvPicPr>
          <p:cNvPr id="26630" name="Picture 6" descr="Циклы экономического развития и длинные волны Кондратьева">
            <a:extLst>
              <a:ext uri="{FF2B5EF4-FFF2-40B4-BE49-F238E27FC236}">
                <a16:creationId xmlns:a16="http://schemas.microsoft.com/office/drawing/2014/main" id="{C060D73E-4C2E-E54B-973E-59FBA58C3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9212" y="1628800"/>
            <a:ext cx="4279230" cy="320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319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4" name="Объект 3">
            <a:extLst>
              <a:ext uri="{FF2B5EF4-FFF2-40B4-BE49-F238E27FC236}">
                <a16:creationId xmlns:a16="http://schemas.microsoft.com/office/drawing/2014/main" id="{F299BED1-074D-A744-B740-6715CFEB88BE}"/>
              </a:ext>
            </a:extLst>
          </p:cNvPr>
          <p:cNvSpPr>
            <a:spLocks noGrp="1"/>
          </p:cNvSpPr>
          <p:nvPr>
            <p:ph sz="half" idx="2"/>
          </p:nvPr>
        </p:nvSpPr>
        <p:spPr>
          <a:xfrm>
            <a:off x="144911" y="243638"/>
            <a:ext cx="4414563" cy="6370723"/>
          </a:xfrm>
        </p:spPr>
        <p:txBody>
          <a:bodyPr>
            <a:normAutofit lnSpcReduction="10000"/>
          </a:bodyPr>
          <a:lstStyle/>
          <a:p>
            <a:r>
              <a:rPr lang="uk-UA" b="1" dirty="0">
                <a:solidFill>
                  <a:srgbClr val="FF0000"/>
                </a:solidFill>
              </a:rPr>
              <a:t>В основі довгострокових економічних циклів лежать радикальні зміни в технологічній базі суспільства, хвилі </a:t>
            </a:r>
            <a:r>
              <a:rPr lang="uk-UA" b="1" dirty="0" err="1">
                <a:solidFill>
                  <a:srgbClr val="FF0000"/>
                </a:solidFill>
              </a:rPr>
              <a:t>відкриттів</a:t>
            </a:r>
            <a:r>
              <a:rPr lang="uk-UA" b="1" dirty="0">
                <a:solidFill>
                  <a:srgbClr val="FF0000"/>
                </a:solidFill>
              </a:rPr>
              <a:t> та винаходів, а також процеси їх освоєння у виробництві (інновації)</a:t>
            </a:r>
          </a:p>
          <a:p>
            <a:r>
              <a:rPr lang="uk-UA" b="1" dirty="0"/>
              <a:t>Після змін у виробництві завжди йдуть зміни у соціально-політичних відносинах, хвилі революцій та війн</a:t>
            </a:r>
          </a:p>
          <a:p>
            <a:r>
              <a:rPr lang="uk-UA" b="1" dirty="0"/>
              <a:t>Тому довгострокове прогнозування повинно будуватися на міждисциплінарному підході до досліджень циклів, криз (як неминучої фази) та інновацій (як головного способу, шляху виходу з криз)</a:t>
            </a:r>
          </a:p>
        </p:txBody>
      </p:sp>
      <p:pic>
        <p:nvPicPr>
          <p:cNvPr id="29700" name="Picture 4" descr="Heavy water. One of the most dangerous waves in the World, not because of  it's size, but because of it's volumn of water and… | Big wave surfing,  Ocean waves, Waves">
            <a:extLst>
              <a:ext uri="{FF2B5EF4-FFF2-40B4-BE49-F238E27FC236}">
                <a16:creationId xmlns:a16="http://schemas.microsoft.com/office/drawing/2014/main" id="{554CD221-5AA2-A54C-8A9F-AF2A474739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099" y="116632"/>
            <a:ext cx="4566963" cy="611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7297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5" name="Picture 2" descr="Куда несут нас волны Кондратьева? | by Екатерина Ванюхина | Medium">
            <a:extLst>
              <a:ext uri="{FF2B5EF4-FFF2-40B4-BE49-F238E27FC236}">
                <a16:creationId xmlns:a16="http://schemas.microsoft.com/office/drawing/2014/main" id="{6E40D038-358B-0E44-B0B3-2B828D826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8" y="836712"/>
            <a:ext cx="9106488" cy="456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025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pic>
        <p:nvPicPr>
          <p:cNvPr id="28674" name="Picture 2" descr="Концепция длинных волн конъюнктуры. Теория длинных волн Н. Д. Кондратьева">
            <a:extLst>
              <a:ext uri="{FF2B5EF4-FFF2-40B4-BE49-F238E27FC236}">
                <a16:creationId xmlns:a16="http://schemas.microsoft.com/office/drawing/2014/main" id="{6FC82881-CF9A-8042-B2C4-44B9E0A41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300"/>
            <a:ext cx="9144000" cy="561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1332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14336" y="1052736"/>
            <a:ext cx="8115328" cy="785818"/>
          </a:xfrm>
        </p:spPr>
        <p:txBody>
          <a:bodyPr>
            <a:normAutofit/>
          </a:bodyPr>
          <a:lstStyle/>
          <a:p>
            <a:pPr algn="ctr"/>
            <a:r>
              <a:rPr lang="ru-RU" b="1" i="1" dirty="0">
                <a:solidFill>
                  <a:srgbClr val="FF0000"/>
                </a:solidFill>
                <a:latin typeface="Bookman Old Style" panose="02050604050505020204" pitchFamily="18" charset="0"/>
                <a:cs typeface="Times New Roman" pitchFamily="18" charset="0"/>
              </a:rPr>
              <a:t>ДЯКУЮ ЗА УВАГУ!</a:t>
            </a:r>
          </a:p>
        </p:txBody>
      </p:sp>
      <p:pic>
        <p:nvPicPr>
          <p:cNvPr id="3" name="Picture 6" descr="Технологии в брендинге: когда и как использовать новые инструменты в  создании визуальной идентичности - Adindex.ru">
            <a:extLst>
              <a:ext uri="{FF2B5EF4-FFF2-40B4-BE49-F238E27FC236}">
                <a16:creationId xmlns:a16="http://schemas.microsoft.com/office/drawing/2014/main" id="{A7FF1557-1184-5C44-BC22-1E1000C2B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04864"/>
            <a:ext cx="5940660" cy="40057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DC8995-85EC-6443-B20E-85AB71DDAE84}"/>
              </a:ext>
            </a:extLst>
          </p:cNvPr>
          <p:cNvSpPr>
            <a:spLocks noGrp="1"/>
          </p:cNvSpPr>
          <p:nvPr>
            <p:ph type="title"/>
          </p:nvPr>
        </p:nvSpPr>
        <p:spPr>
          <a:xfrm>
            <a:off x="5282911" y="0"/>
            <a:ext cx="3638104" cy="661800"/>
          </a:xfrm>
        </p:spPr>
        <p:txBody>
          <a:bodyPr/>
          <a:lstStyle/>
          <a:p>
            <a:r>
              <a:rPr lang="uk-UA" dirty="0">
                <a:solidFill>
                  <a:srgbClr val="FF0000"/>
                </a:solidFill>
                <a:latin typeface="Bookman Old Style" panose="02050604050505020204" pitchFamily="18" charset="0"/>
              </a:rPr>
              <a:t>3. Розвиток електронної обчислювальної техніки</a:t>
            </a:r>
          </a:p>
        </p:txBody>
      </p:sp>
      <p:sp>
        <p:nvSpPr>
          <p:cNvPr id="3" name="Текст 2">
            <a:extLst>
              <a:ext uri="{FF2B5EF4-FFF2-40B4-BE49-F238E27FC236}">
                <a16:creationId xmlns:a16="http://schemas.microsoft.com/office/drawing/2014/main" id="{E70B4E67-75C7-C242-8403-B9D5B111216B}"/>
              </a:ext>
            </a:extLst>
          </p:cNvPr>
          <p:cNvSpPr>
            <a:spLocks noGrp="1"/>
          </p:cNvSpPr>
          <p:nvPr>
            <p:ph type="body" idx="2"/>
          </p:nvPr>
        </p:nvSpPr>
        <p:spPr>
          <a:xfrm>
            <a:off x="4283968" y="661800"/>
            <a:ext cx="4843182" cy="6196200"/>
          </a:xfrm>
        </p:spPr>
        <p:txBody>
          <a:bodyPr>
            <a:noAutofit/>
          </a:bodyPr>
          <a:lstStyle/>
          <a:p>
            <a:r>
              <a:rPr lang="uk-UA" sz="1800" b="1" dirty="0">
                <a:solidFill>
                  <a:srgbClr val="002060"/>
                </a:solidFill>
                <a:latin typeface="Bookman Old Style" panose="02050604050505020204" pitchFamily="18" charset="0"/>
              </a:rPr>
              <a:t>ЕОТ відкрила принципово </a:t>
            </a:r>
            <a:r>
              <a:rPr lang="uk-UA" sz="1800" b="1" dirty="0">
                <a:solidFill>
                  <a:srgbClr val="FF0000"/>
                </a:solidFill>
                <a:latin typeface="Bookman Old Style" panose="02050604050505020204" pitchFamily="18" charset="0"/>
              </a:rPr>
              <a:t>нові</a:t>
            </a:r>
          </a:p>
          <a:p>
            <a:r>
              <a:rPr lang="uk-UA" sz="1800" b="1" dirty="0">
                <a:solidFill>
                  <a:srgbClr val="FF0000"/>
                </a:solidFill>
                <a:latin typeface="Bookman Old Style" panose="02050604050505020204" pitchFamily="18" charset="0"/>
              </a:rPr>
              <a:t>можливості в сфері використання статистичних і математичних методів, нові підходи до обробки інформації. </a:t>
            </a:r>
            <a:endParaRPr lang="uk-UA" sz="1800" b="1" dirty="0">
              <a:solidFill>
                <a:srgbClr val="002060"/>
              </a:solidFill>
              <a:latin typeface="Bookman Old Style" panose="02050604050505020204" pitchFamily="18" charset="0"/>
            </a:endParaRPr>
          </a:p>
          <a:p>
            <a:endParaRPr lang="uk-UA" sz="1600" b="1" dirty="0">
              <a:solidFill>
                <a:srgbClr val="002060"/>
              </a:solidFill>
              <a:latin typeface="Bookman Old Style" panose="02050604050505020204" pitchFamily="18" charset="0"/>
            </a:endParaRPr>
          </a:p>
          <a:p>
            <a:r>
              <a:rPr lang="uk-UA" sz="1600" b="1" dirty="0">
                <a:solidFill>
                  <a:srgbClr val="002060"/>
                </a:solidFill>
                <a:latin typeface="Bookman Old Style" panose="02050604050505020204" pitchFamily="18" charset="0"/>
              </a:rPr>
              <a:t>Так, в сучасному політ. аналізі статистичні методи, які використовують порівняно простий</a:t>
            </a:r>
          </a:p>
          <a:p>
            <a:r>
              <a:rPr lang="uk-UA" sz="1600" b="1" dirty="0">
                <a:solidFill>
                  <a:srgbClr val="002060"/>
                </a:solidFill>
                <a:latin typeface="Bookman Old Style" panose="02050604050505020204" pitchFamily="18" charset="0"/>
              </a:rPr>
              <a:t>математичний апарат, вимагають величезного масиву обчислень.</a:t>
            </a:r>
          </a:p>
          <a:p>
            <a:r>
              <a:rPr lang="uk-UA" sz="1600" b="1" dirty="0">
                <a:solidFill>
                  <a:srgbClr val="002060"/>
                </a:solidFill>
                <a:latin typeface="Bookman Old Style" panose="02050604050505020204" pitchFamily="18" charset="0"/>
              </a:rPr>
              <a:t>З цим завданням навіть перші, малопотужні ЕОМ справлялися</a:t>
            </a:r>
          </a:p>
          <a:p>
            <a:pPr algn="just"/>
            <a:r>
              <a:rPr lang="uk-UA" sz="1600" b="1" dirty="0">
                <a:solidFill>
                  <a:srgbClr val="002060"/>
                </a:solidFill>
                <a:latin typeface="Bookman Old Style" panose="02050604050505020204" pitchFamily="18" charset="0"/>
              </a:rPr>
              <a:t>значно краще, ніж найбільш обдарований математик. </a:t>
            </a:r>
          </a:p>
          <a:p>
            <a:endParaRPr lang="uk-UA" sz="1600" b="1" dirty="0">
              <a:solidFill>
                <a:srgbClr val="002060"/>
              </a:solidFill>
              <a:latin typeface="Bookman Old Style" panose="02050604050505020204" pitchFamily="18" charset="0"/>
            </a:endParaRPr>
          </a:p>
          <a:p>
            <a:r>
              <a:rPr lang="uk-UA" sz="1600" b="1" dirty="0">
                <a:solidFill>
                  <a:srgbClr val="002060"/>
                </a:solidFill>
                <a:latin typeface="Bookman Old Style" panose="02050604050505020204" pitchFamily="18" charset="0"/>
              </a:rPr>
              <a:t>Поява ж відповідних комп'ютерних програм зробила </a:t>
            </a:r>
            <a:r>
              <a:rPr lang="uk-UA" sz="1600" b="1" dirty="0">
                <a:solidFill>
                  <a:srgbClr val="FF0000"/>
                </a:solidFill>
                <a:latin typeface="Bookman Old Style" panose="02050604050505020204" pitchFamily="18" charset="0"/>
              </a:rPr>
              <a:t>статистичний</a:t>
            </a:r>
          </a:p>
          <a:p>
            <a:r>
              <a:rPr lang="uk-UA" sz="1600" b="1" dirty="0">
                <a:solidFill>
                  <a:srgbClr val="FF0000"/>
                </a:solidFill>
                <a:latin typeface="Bookman Old Style" panose="02050604050505020204" pitchFamily="18" charset="0"/>
              </a:rPr>
              <a:t>інструментарій доступним для широкого кола політологів</a:t>
            </a:r>
            <a:r>
              <a:rPr lang="uk-UA" sz="1600" b="1" dirty="0">
                <a:solidFill>
                  <a:srgbClr val="002060"/>
                </a:solidFill>
                <a:latin typeface="Bookman Old Style" panose="02050604050505020204" pitchFamily="18" charset="0"/>
              </a:rPr>
              <a:t>, котрі не мають фундаментальної математичної підготовки.</a:t>
            </a:r>
          </a:p>
        </p:txBody>
      </p:sp>
      <p:pic>
        <p:nvPicPr>
          <p:cNvPr id="5" name="Picture 6" descr="http://mexan1k.info/computer/pk_1976_79_0001.box/57036.jpg">
            <a:extLst>
              <a:ext uri="{FF2B5EF4-FFF2-40B4-BE49-F238E27FC236}">
                <a16:creationId xmlns:a16="http://schemas.microsoft.com/office/drawing/2014/main" id="{613EC79C-2FFB-4544-A1E5-1CB8815E9E4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7504" y="-12476"/>
            <a:ext cx="4275138" cy="296927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6" name="Picture 8" descr="http://t0.gstatic.com/images?q=tbn:ANd9GcQKOyDnjxfr6dJudFQqxo5cbzZU6NXYuewVQUGOsNMwwLUO_uQmikIBQTmB7w">
            <a:extLst>
              <a:ext uri="{FF2B5EF4-FFF2-40B4-BE49-F238E27FC236}">
                <a16:creationId xmlns:a16="http://schemas.microsoft.com/office/drawing/2014/main" id="{3E38B074-6FE7-5040-914F-7EE670E7D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0" y="2564904"/>
            <a:ext cx="3987553" cy="29221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 name="Picture 2" descr="http://donbass.ua/multimedia/images/news/original/2012/04/17/apple_macbook_pro.jpg">
            <a:extLst>
              <a:ext uri="{FF2B5EF4-FFF2-40B4-BE49-F238E27FC236}">
                <a16:creationId xmlns:a16="http://schemas.microsoft.com/office/drawing/2014/main" id="{F9419BD2-8EC8-524F-A107-7E8B184A1C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460" r="3775"/>
          <a:stretch/>
        </p:blipFill>
        <p:spPr bwMode="auto">
          <a:xfrm>
            <a:off x="1068568" y="4493448"/>
            <a:ext cx="3314074" cy="236455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99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2000">
              <a:schemeClr val="accent3">
                <a:lumMod val="20000"/>
                <a:lumOff val="80000"/>
              </a:schemeClr>
            </a:gs>
            <a:gs pos="58000">
              <a:schemeClr val="accent6">
                <a:lumMod val="20000"/>
                <a:lumOff val="8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67929E-3E35-B744-A102-B95017135AA3}"/>
              </a:ext>
            </a:extLst>
          </p:cNvPr>
          <p:cNvSpPr>
            <a:spLocks noGrp="1"/>
          </p:cNvSpPr>
          <p:nvPr>
            <p:ph type="title"/>
          </p:nvPr>
        </p:nvSpPr>
        <p:spPr>
          <a:xfrm>
            <a:off x="3858485" y="32484"/>
            <a:ext cx="5139680" cy="394137"/>
          </a:xfrm>
        </p:spPr>
        <p:txBody>
          <a:bodyPr/>
          <a:lstStyle/>
          <a:p>
            <a:pPr algn="ctr"/>
            <a:r>
              <a:rPr lang="uk-UA" dirty="0">
                <a:solidFill>
                  <a:srgbClr val="FF0000"/>
                </a:solidFill>
                <a:latin typeface="Bookman Old Style" panose="02050604050505020204" pitchFamily="18" charset="0"/>
              </a:rPr>
              <a:t>Основні віхи </a:t>
            </a:r>
            <a:r>
              <a:rPr lang="ru-UA" dirty="0">
                <a:solidFill>
                  <a:srgbClr val="FF0000"/>
                </a:solidFill>
                <a:latin typeface="Bookman Old Style" panose="02050604050505020204" pitchFamily="18" charset="0"/>
              </a:rPr>
              <a:t>розвитку прогнозування</a:t>
            </a:r>
          </a:p>
        </p:txBody>
      </p:sp>
      <p:sp>
        <p:nvSpPr>
          <p:cNvPr id="3" name="Текст 2">
            <a:extLst>
              <a:ext uri="{FF2B5EF4-FFF2-40B4-BE49-F238E27FC236}">
                <a16:creationId xmlns:a16="http://schemas.microsoft.com/office/drawing/2014/main" id="{95D4A25F-C86C-9F42-8146-FBFF89486A36}"/>
              </a:ext>
            </a:extLst>
          </p:cNvPr>
          <p:cNvSpPr>
            <a:spLocks noGrp="1"/>
          </p:cNvSpPr>
          <p:nvPr>
            <p:ph type="body" idx="2"/>
          </p:nvPr>
        </p:nvSpPr>
        <p:spPr>
          <a:xfrm>
            <a:off x="4001907" y="389116"/>
            <a:ext cx="5004048" cy="6468884"/>
          </a:xfrm>
        </p:spPr>
        <p:txBody>
          <a:bodyPr>
            <a:normAutofit lnSpcReduction="10000"/>
          </a:bodyPr>
          <a:lstStyle/>
          <a:p>
            <a:pPr marL="294894" indent="-285750">
              <a:buFont typeface="Wingdings" pitchFamily="2" charset="2"/>
              <a:buChar char="Ø"/>
            </a:pPr>
            <a:r>
              <a:rPr lang="uk-UA" sz="1600" b="1" dirty="0">
                <a:solidFill>
                  <a:srgbClr val="2462E3"/>
                </a:solidFill>
                <a:latin typeface="Bookman Old Style" panose="02050604050505020204" pitchFamily="18" charset="0"/>
              </a:rPr>
              <a:t>20-30 </a:t>
            </a:r>
            <a:r>
              <a:rPr lang="uk-UA" sz="1600" b="1" dirty="0" err="1">
                <a:solidFill>
                  <a:srgbClr val="2462E3"/>
                </a:solidFill>
                <a:latin typeface="Bookman Old Style" panose="02050604050505020204" pitchFamily="18" charset="0"/>
              </a:rPr>
              <a:t>р.р</a:t>
            </a:r>
            <a:r>
              <a:rPr lang="uk-UA" sz="1600" b="1" dirty="0">
                <a:solidFill>
                  <a:srgbClr val="2462E3"/>
                </a:solidFill>
                <a:latin typeface="Bookman Old Style" panose="02050604050505020204" pitchFamily="18" charset="0"/>
              </a:rPr>
              <a:t>. ХХ ст.  </a:t>
            </a:r>
            <a:r>
              <a:rPr lang="uk-UA" sz="1600" b="1" dirty="0">
                <a:solidFill>
                  <a:srgbClr val="002060"/>
                </a:solidFill>
                <a:latin typeface="Bookman Old Style" panose="02050604050505020204" pitchFamily="18" charset="0"/>
              </a:rPr>
              <a:t>- розквіт </a:t>
            </a:r>
            <a:r>
              <a:rPr lang="uk-UA" sz="1600" b="1" dirty="0">
                <a:solidFill>
                  <a:srgbClr val="E42CCF"/>
                </a:solidFill>
                <a:latin typeface="Bookman Old Style" panose="02050604050505020204" pitchFamily="18" charset="0"/>
              </a:rPr>
              <a:t>роздумів про майбутнє</a:t>
            </a:r>
            <a:r>
              <a:rPr lang="uk-UA" sz="1600" b="1" dirty="0">
                <a:solidFill>
                  <a:srgbClr val="002060"/>
                </a:solidFill>
                <a:latin typeface="Bookman Old Style" panose="02050604050505020204" pitchFamily="18" charset="0"/>
              </a:rPr>
              <a:t>,  поява фундаментальних монографій про перспективи розвитку науки, техніки, культури; авторів "роздумів про майбутнє" цікавило здебільшого </a:t>
            </a:r>
            <a:r>
              <a:rPr lang="uk-UA" sz="1600" b="1" i="1" dirty="0">
                <a:solidFill>
                  <a:srgbClr val="FF0000"/>
                </a:solidFill>
                <a:latin typeface="Bookman Old Style" panose="02050604050505020204" pitchFamily="18" charset="0"/>
              </a:rPr>
              <a:t>не соціальне майбутнє </a:t>
            </a:r>
            <a:r>
              <a:rPr lang="uk-UA" sz="1600" b="1" dirty="0">
                <a:solidFill>
                  <a:srgbClr val="FF0000"/>
                </a:solidFill>
                <a:latin typeface="Bookman Old Style" panose="02050604050505020204" pitchFamily="18" charset="0"/>
              </a:rPr>
              <a:t>людства взагалі, а </a:t>
            </a:r>
            <a:r>
              <a:rPr lang="uk-UA" sz="1600" b="1" i="1" dirty="0">
                <a:solidFill>
                  <a:srgbClr val="FF0000"/>
                </a:solidFill>
                <a:latin typeface="Bookman Old Style" panose="02050604050505020204" pitchFamily="18" charset="0"/>
              </a:rPr>
              <a:t>конкретні перспективи окремих сторін науково-технічного</a:t>
            </a:r>
            <a:r>
              <a:rPr lang="uk-UA" sz="1600" b="1" dirty="0">
                <a:solidFill>
                  <a:srgbClr val="FF0000"/>
                </a:solidFill>
                <a:latin typeface="Bookman Old Style" panose="02050604050505020204" pitchFamily="18" charset="0"/>
              </a:rPr>
              <a:t> і лише частково </a:t>
            </a:r>
            <a:r>
              <a:rPr lang="uk-UA" sz="1600" b="1" dirty="0">
                <a:solidFill>
                  <a:srgbClr val="002060"/>
                </a:solidFill>
                <a:latin typeface="Bookman Old Style" panose="02050604050505020204" pitchFamily="18" charset="0"/>
              </a:rPr>
              <a:t>(в зв'язку з ним) </a:t>
            </a:r>
            <a:r>
              <a:rPr lang="uk-UA" sz="1600" b="1" i="1" dirty="0">
                <a:solidFill>
                  <a:srgbClr val="FF0000"/>
                </a:solidFill>
                <a:latin typeface="Bookman Old Style" panose="02050604050505020204" pitchFamily="18" charset="0"/>
              </a:rPr>
              <a:t>соціального прогресу </a:t>
            </a:r>
            <a:r>
              <a:rPr lang="uk-UA" sz="1600" b="1" dirty="0">
                <a:solidFill>
                  <a:srgbClr val="002060"/>
                </a:solidFill>
                <a:latin typeface="Bookman Old Style" panose="02050604050505020204" pitchFamily="18" charset="0"/>
              </a:rPr>
              <a:t>(майбутнє енергетики, матеріально-сировинної бази виробництва, промисловості та містобудування, сільського господарства, транспорту і зв'язку, охорони здоров’я, освіти, освоєння Землі і космосу</a:t>
            </a:r>
          </a:p>
          <a:p>
            <a:pPr marL="294894" indent="-285750">
              <a:buFont typeface="Wingdings" pitchFamily="2" charset="2"/>
              <a:buChar char="Ø"/>
            </a:pPr>
            <a:r>
              <a:rPr lang="uk-UA" sz="1600" b="1" dirty="0">
                <a:solidFill>
                  <a:srgbClr val="2462E3"/>
                </a:solidFill>
                <a:latin typeface="Bookman Old Style" panose="02050604050505020204" pitchFamily="18" charset="0"/>
              </a:rPr>
              <a:t>1943</a:t>
            </a:r>
            <a:r>
              <a:rPr lang="uk-UA" sz="1600" b="1" dirty="0">
                <a:solidFill>
                  <a:srgbClr val="002060"/>
                </a:solidFill>
                <a:latin typeface="Bookman Old Style" panose="02050604050505020204" pitchFamily="18" charset="0"/>
              </a:rPr>
              <a:t> – спроби широкого застосування прогнозування у </a:t>
            </a:r>
            <a:r>
              <a:rPr lang="uk-UA" sz="1600" b="1" dirty="0">
                <a:solidFill>
                  <a:srgbClr val="E42CCF"/>
                </a:solidFill>
                <a:latin typeface="Bookman Old Style" panose="02050604050505020204" pitchFamily="18" charset="0"/>
              </a:rPr>
              <a:t>військово-політичній сфері;</a:t>
            </a:r>
            <a:r>
              <a:rPr lang="uk-UA" sz="1600" b="1" dirty="0">
                <a:solidFill>
                  <a:srgbClr val="002060"/>
                </a:solidFill>
                <a:latin typeface="Bookman Old Style" panose="02050604050505020204" pitchFamily="18" charset="0"/>
              </a:rPr>
              <a:t> поява терміну </a:t>
            </a:r>
            <a:r>
              <a:rPr lang="uk-UA" sz="1600" b="1" dirty="0">
                <a:solidFill>
                  <a:srgbClr val="E42CCF"/>
                </a:solidFill>
                <a:latin typeface="Bookman Old Style" panose="02050604050505020204" pitchFamily="18" charset="0"/>
              </a:rPr>
              <a:t>«футурологія»</a:t>
            </a:r>
          </a:p>
          <a:p>
            <a:pPr marL="294894" indent="-285750">
              <a:buFont typeface="Wingdings" pitchFamily="2" charset="2"/>
              <a:buChar char="Ø"/>
            </a:pPr>
            <a:r>
              <a:rPr lang="uk-UA" sz="1600" b="1" dirty="0">
                <a:solidFill>
                  <a:srgbClr val="2462E3"/>
                </a:solidFill>
                <a:latin typeface="Bookman Old Style" panose="02050604050505020204" pitchFamily="18" charset="0"/>
              </a:rPr>
              <a:t>2 пол. 40-х – 50-ті </a:t>
            </a:r>
            <a:r>
              <a:rPr lang="uk-UA" sz="1600" b="1" dirty="0" err="1">
                <a:solidFill>
                  <a:srgbClr val="2462E3"/>
                </a:solidFill>
                <a:latin typeface="Bookman Old Style" panose="02050604050505020204" pitchFamily="18" charset="0"/>
              </a:rPr>
              <a:t>р.р</a:t>
            </a:r>
            <a:r>
              <a:rPr lang="uk-UA" sz="1600" b="1" dirty="0">
                <a:solidFill>
                  <a:srgbClr val="E31FDB"/>
                </a:solidFill>
                <a:latin typeface="Bookman Old Style" panose="02050604050505020204" pitchFamily="18" charset="0"/>
              </a:rPr>
              <a:t>.</a:t>
            </a:r>
            <a:r>
              <a:rPr lang="uk-UA" sz="1600" b="1" dirty="0">
                <a:solidFill>
                  <a:srgbClr val="002060"/>
                </a:solidFill>
                <a:latin typeface="Bookman Old Style" panose="02050604050505020204" pitchFamily="18" charset="0"/>
              </a:rPr>
              <a:t> – розвиток концепції майбутнього у зв'язку з </a:t>
            </a:r>
            <a:r>
              <a:rPr lang="uk-UA" sz="1600" b="1" dirty="0">
                <a:solidFill>
                  <a:srgbClr val="E42CCF"/>
                </a:solidFill>
                <a:latin typeface="Bookman Old Style" panose="02050604050505020204" pitchFamily="18" charset="0"/>
              </a:rPr>
              <a:t>появою теорії НТР</a:t>
            </a:r>
            <a:r>
              <a:rPr lang="uk-UA" sz="1600" b="1" dirty="0">
                <a:solidFill>
                  <a:srgbClr val="002060"/>
                </a:solidFill>
                <a:latin typeface="Bookman Old Style" panose="02050604050505020204" pitchFamily="18" charset="0"/>
              </a:rPr>
              <a:t>, поступове перетворення </a:t>
            </a:r>
            <a:r>
              <a:rPr lang="uk-UA" sz="1600" b="1" dirty="0">
                <a:solidFill>
                  <a:srgbClr val="E42CCF"/>
                </a:solidFill>
                <a:latin typeface="Bookman Old Style" panose="02050604050505020204" pitchFamily="18" charset="0"/>
              </a:rPr>
              <a:t>прогнозування у спеціальну галузь наукових досліджень</a:t>
            </a:r>
            <a:r>
              <a:rPr lang="uk-UA" sz="1600" b="1" dirty="0">
                <a:solidFill>
                  <a:srgbClr val="002060"/>
                </a:solidFill>
                <a:latin typeface="Bookman Old Style" panose="02050604050505020204" pitchFamily="18" charset="0"/>
              </a:rPr>
              <a:t>, формується методологія прогнозування</a:t>
            </a:r>
          </a:p>
          <a:p>
            <a:pPr marL="294894" indent="-285750">
              <a:buFontTx/>
              <a:buChar char="-"/>
            </a:pPr>
            <a:endParaRPr lang="ru-UA" dirty="0"/>
          </a:p>
        </p:txBody>
      </p:sp>
      <p:pic>
        <p:nvPicPr>
          <p:cNvPr id="6146" name="Picture 2" descr="Научно-техническая революция и ее возможности и особенности в России">
            <a:extLst>
              <a:ext uri="{FF2B5EF4-FFF2-40B4-BE49-F238E27FC236}">
                <a16:creationId xmlns:a16="http://schemas.microsoft.com/office/drawing/2014/main" id="{7D9B3732-5558-4944-BF98-2F67038582A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7721" y="1153791"/>
            <a:ext cx="3987800" cy="223316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Техническая революция и общество. Фрагменты истории | Точка зрения">
            <a:extLst>
              <a:ext uri="{FF2B5EF4-FFF2-40B4-BE49-F238E27FC236}">
                <a16:creationId xmlns:a16="http://schemas.microsoft.com/office/drawing/2014/main" id="{7C3AB666-187C-9C49-B860-3D4BA060C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0" y="3861048"/>
            <a:ext cx="3987799" cy="2182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2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14000">
              <a:srgbClr val="E5F3FD"/>
            </a:gs>
            <a:gs pos="34000">
              <a:srgbClr val="F6E6FC"/>
            </a:gs>
            <a:gs pos="71000">
              <a:srgbClr val="E5F3FD"/>
            </a:gs>
            <a:gs pos="94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202D30E6-CAB0-2B4D-9751-904466B8931A}"/>
              </a:ext>
            </a:extLst>
          </p:cNvPr>
          <p:cNvSpPr>
            <a:spLocks noGrp="1"/>
          </p:cNvSpPr>
          <p:nvPr>
            <p:ph type="body" idx="2"/>
          </p:nvPr>
        </p:nvSpPr>
        <p:spPr>
          <a:xfrm>
            <a:off x="4274510" y="188640"/>
            <a:ext cx="4869490" cy="6552728"/>
          </a:xfrm>
        </p:spPr>
        <p:txBody>
          <a:bodyPr>
            <a:normAutofit/>
          </a:bodyPr>
          <a:lstStyle/>
          <a:p>
            <a:pPr marL="294894" indent="-285750">
              <a:buFont typeface="Wingdings" pitchFamily="2" charset="2"/>
              <a:buChar char="Ø"/>
            </a:pPr>
            <a:r>
              <a:rPr lang="uk-UA" sz="1600" b="1" dirty="0">
                <a:solidFill>
                  <a:srgbClr val="2462E3"/>
                </a:solidFill>
                <a:latin typeface="Bookman Old Style" panose="02050604050505020204" pitchFamily="18" charset="0"/>
              </a:rPr>
              <a:t>60-70 </a:t>
            </a:r>
            <a:r>
              <a:rPr lang="uk-UA" sz="1600" b="1" dirty="0" err="1">
                <a:solidFill>
                  <a:srgbClr val="2462E3"/>
                </a:solidFill>
                <a:latin typeface="Bookman Old Style" panose="02050604050505020204" pitchFamily="18" charset="0"/>
              </a:rPr>
              <a:t>р.р</a:t>
            </a:r>
            <a:r>
              <a:rPr lang="uk-UA" sz="1600" b="1" dirty="0">
                <a:solidFill>
                  <a:srgbClr val="2462E3"/>
                </a:solidFill>
                <a:latin typeface="Bookman Old Style" panose="02050604050505020204" pitchFamily="18" charset="0"/>
              </a:rPr>
              <a:t>.</a:t>
            </a:r>
            <a:r>
              <a:rPr lang="uk-UA" sz="1600" b="1" dirty="0">
                <a:solidFill>
                  <a:srgbClr val="002060"/>
                </a:solidFill>
                <a:latin typeface="Bookman Old Style" panose="02050604050505020204" pitchFamily="18" charset="0"/>
              </a:rPr>
              <a:t> – завершення перетворення прогностики у </a:t>
            </a:r>
            <a:r>
              <a:rPr lang="uk-UA" sz="1600" b="1" dirty="0">
                <a:solidFill>
                  <a:srgbClr val="E31FDB"/>
                </a:solidFill>
                <a:latin typeface="Bookman Old Style" panose="02050604050505020204" pitchFamily="18" charset="0"/>
              </a:rPr>
              <a:t>наукову галузь передбачення майбутнього</a:t>
            </a:r>
            <a:r>
              <a:rPr lang="uk-UA" sz="1600" b="1" dirty="0">
                <a:solidFill>
                  <a:srgbClr val="002060"/>
                </a:solidFill>
                <a:latin typeface="Bookman Old Style" panose="02050604050505020204" pitchFamily="18" charset="0"/>
              </a:rPr>
              <a:t>, елемент управління, державної політики; </a:t>
            </a:r>
            <a:r>
              <a:rPr lang="uk-UA" sz="1600" b="1" dirty="0">
                <a:solidFill>
                  <a:srgbClr val="E31FDB"/>
                </a:solidFill>
                <a:latin typeface="Bookman Old Style" panose="02050604050505020204" pitchFamily="18" charset="0"/>
              </a:rPr>
              <a:t>формування концепцій суспільного та політичного розвитку </a:t>
            </a:r>
            <a:r>
              <a:rPr lang="uk-UA" sz="1600" b="1" dirty="0">
                <a:solidFill>
                  <a:srgbClr val="002060"/>
                </a:solidFill>
                <a:latin typeface="Bookman Old Style" panose="02050604050505020204" pitchFamily="18" charset="0"/>
              </a:rPr>
              <a:t>на основі теорії індустріалізму, </a:t>
            </a:r>
            <a:r>
              <a:rPr lang="uk-UA" sz="1600" b="1" dirty="0" err="1">
                <a:solidFill>
                  <a:srgbClr val="002060"/>
                </a:solidFill>
                <a:latin typeface="Bookman Old Style" panose="02050604050505020204" pitchFamily="18" charset="0"/>
              </a:rPr>
              <a:t>постіндустріалізму</a:t>
            </a:r>
            <a:r>
              <a:rPr lang="uk-UA" sz="1600" b="1" dirty="0">
                <a:solidFill>
                  <a:srgbClr val="002060"/>
                </a:solidFill>
                <a:latin typeface="Bookman Old Style" panose="02050604050505020204" pitchFamily="18" charset="0"/>
              </a:rPr>
              <a:t>, пізніше – концепції інформаційного суспільства, поява песимістичного напряму в футурології (</a:t>
            </a:r>
            <a:r>
              <a:rPr lang="uk-UA" sz="1600" b="1" dirty="0" err="1">
                <a:solidFill>
                  <a:srgbClr val="002060"/>
                </a:solidFill>
                <a:latin typeface="Bookman Old Style" panose="02050604050505020204" pitchFamily="18" charset="0"/>
              </a:rPr>
              <a:t>Тоффлер</a:t>
            </a:r>
            <a:r>
              <a:rPr lang="uk-UA" sz="1600" b="1" dirty="0">
                <a:solidFill>
                  <a:srgbClr val="002060"/>
                </a:solidFill>
                <a:latin typeface="Bookman Old Style" panose="02050604050505020204" pitchFamily="18" charset="0"/>
              </a:rPr>
              <a:t>)</a:t>
            </a:r>
          </a:p>
          <a:p>
            <a:pPr marL="294894" indent="-285750">
              <a:buFont typeface="Wingdings" pitchFamily="2" charset="2"/>
              <a:buChar char="Ø"/>
            </a:pPr>
            <a:r>
              <a:rPr lang="uk-UA" sz="1600" b="1" dirty="0">
                <a:solidFill>
                  <a:srgbClr val="2462E3"/>
                </a:solidFill>
                <a:latin typeface="Bookman Old Style" panose="02050604050505020204" pitchFamily="18" charset="0"/>
              </a:rPr>
              <a:t>80-90 </a:t>
            </a:r>
            <a:r>
              <a:rPr lang="uk-UA" sz="1600" b="1" dirty="0" err="1">
                <a:solidFill>
                  <a:srgbClr val="2462E3"/>
                </a:solidFill>
                <a:latin typeface="Bookman Old Style" panose="02050604050505020204" pitchFamily="18" charset="0"/>
              </a:rPr>
              <a:t>р.р</a:t>
            </a:r>
            <a:r>
              <a:rPr lang="uk-UA" sz="1600" b="1" dirty="0">
                <a:solidFill>
                  <a:srgbClr val="2462E3"/>
                </a:solidFill>
                <a:latin typeface="Bookman Old Style" panose="02050604050505020204" pitchFamily="18" charset="0"/>
              </a:rPr>
              <a:t>. </a:t>
            </a:r>
            <a:r>
              <a:rPr lang="uk-UA" sz="1600" b="1" dirty="0">
                <a:solidFill>
                  <a:srgbClr val="002060"/>
                </a:solidFill>
                <a:latin typeface="Bookman Old Style" panose="02050604050505020204" pitchFamily="18" charset="0"/>
              </a:rPr>
              <a:t>– </a:t>
            </a:r>
            <a:r>
              <a:rPr lang="uk-UA" sz="1600" b="1" dirty="0" err="1">
                <a:solidFill>
                  <a:srgbClr val="E31FDB"/>
                </a:solidFill>
                <a:latin typeface="Bookman Old Style" panose="02050604050505020204" pitchFamily="18" charset="0"/>
              </a:rPr>
              <a:t>інституціоналізація</a:t>
            </a:r>
            <a:r>
              <a:rPr lang="uk-UA" sz="1600" b="1" dirty="0">
                <a:solidFill>
                  <a:srgbClr val="E31FDB"/>
                </a:solidFill>
                <a:latin typeface="Bookman Old Style" panose="02050604050505020204" pitchFamily="18" charset="0"/>
              </a:rPr>
              <a:t> прогностики</a:t>
            </a:r>
            <a:r>
              <a:rPr lang="uk-UA" sz="1600" b="1" dirty="0">
                <a:solidFill>
                  <a:srgbClr val="002060"/>
                </a:solidFill>
                <a:latin typeface="Bookman Old Style" panose="02050604050505020204" pitchFamily="18" charset="0"/>
              </a:rPr>
              <a:t> («Всесвітня федерація вивчення майбутнього», «Всесвітнє товариство майбутнього», «Рада зі світового майбутнього», «Асоціація професійних футурологів» (2005)); </a:t>
            </a:r>
            <a:r>
              <a:rPr lang="uk-UA" sz="1600" b="1" dirty="0">
                <a:solidFill>
                  <a:srgbClr val="E31FDB"/>
                </a:solidFill>
                <a:latin typeface="Bookman Old Style" panose="02050604050505020204" pitchFamily="18" charset="0"/>
              </a:rPr>
              <a:t>поява глобального моделювання</a:t>
            </a:r>
            <a:r>
              <a:rPr lang="uk-UA" sz="1600" b="1" dirty="0">
                <a:solidFill>
                  <a:srgbClr val="002060"/>
                </a:solidFill>
                <a:latin typeface="Bookman Old Style" panose="02050604050505020204" pitchFamily="18" charset="0"/>
              </a:rPr>
              <a:t>, розвиток фундаментальних та прикладних аспектів прогностики, методології прогнозування</a:t>
            </a:r>
          </a:p>
          <a:p>
            <a:r>
              <a:rPr lang="uk-UA" sz="1600" b="1" dirty="0">
                <a:solidFill>
                  <a:srgbClr val="2462E3"/>
                </a:solidFill>
                <a:latin typeface="Bookman Old Style" panose="02050604050505020204" pitchFamily="18" charset="0"/>
              </a:rPr>
              <a:t>2009</a:t>
            </a:r>
            <a:r>
              <a:rPr lang="uk-UA" sz="1600" b="1" dirty="0">
                <a:solidFill>
                  <a:srgbClr val="002060"/>
                </a:solidFill>
                <a:latin typeface="Bookman Old Style" panose="02050604050505020204" pitchFamily="18" charset="0"/>
              </a:rPr>
              <a:t> – </a:t>
            </a:r>
            <a:r>
              <a:rPr lang="uk-UA" sz="1600" b="1" dirty="0">
                <a:solidFill>
                  <a:srgbClr val="E42CCF"/>
                </a:solidFill>
                <a:latin typeface="Bookman Old Style" panose="02050604050505020204" pitchFamily="18" charset="0"/>
              </a:rPr>
              <a:t>сертифікація футурологів</a:t>
            </a:r>
          </a:p>
          <a:p>
            <a:r>
              <a:rPr lang="uk-UA" sz="1600" b="1" dirty="0">
                <a:solidFill>
                  <a:srgbClr val="002060"/>
                </a:solidFill>
                <a:latin typeface="Bookman Old Style" panose="02050604050505020204" pitchFamily="18" charset="0"/>
              </a:rPr>
              <a:t>читання курсу з Альтернативного майбутнього в Гавайському університеті та курсу з вивчення майбутнього в Університеті Х'юстона з можливістю отримання ступеня «майстра» (магістра)</a:t>
            </a:r>
          </a:p>
          <a:p>
            <a:endParaRPr lang="ru-UA" dirty="0"/>
          </a:p>
        </p:txBody>
      </p:sp>
      <p:pic>
        <p:nvPicPr>
          <p:cNvPr id="7170" name="Picture 2" descr="Дом.ru&quot; рассказал, как изменится цифровое будущее в ближайшее десятилетие /  Мобильный мир / Новости / Информационное агентство Атмосфера новости  Алтайского края, новости Барнаула">
            <a:extLst>
              <a:ext uri="{FF2B5EF4-FFF2-40B4-BE49-F238E27FC236}">
                <a16:creationId xmlns:a16="http://schemas.microsoft.com/office/drawing/2014/main" id="{E27CD111-475E-AF46-82C5-AD3A8121BB7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33134"/>
            <a:ext cx="4274510" cy="320588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4" name="Picture 6" descr="Сбывающийся киберпанк - Мир прогнозов">
            <a:extLst>
              <a:ext uri="{FF2B5EF4-FFF2-40B4-BE49-F238E27FC236}">
                <a16:creationId xmlns:a16="http://schemas.microsoft.com/office/drawing/2014/main" id="{899F5E4E-B92E-B448-9AFE-60F9199BE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51" y="3068960"/>
            <a:ext cx="3672408" cy="36724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093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14000">
              <a:schemeClr val="accent1">
                <a:lumMod val="5000"/>
                <a:lumOff val="95000"/>
              </a:schemeClr>
            </a:gs>
            <a:gs pos="38000">
              <a:schemeClr val="accent3">
                <a:lumMod val="20000"/>
                <a:lumOff val="80000"/>
              </a:schemeClr>
            </a:gs>
            <a:gs pos="66000">
              <a:schemeClr val="accent2">
                <a:lumMod val="40000"/>
                <a:lumOff val="60000"/>
              </a:schemeClr>
            </a:gs>
            <a:gs pos="88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F82CB7-B153-1640-96BE-E74919B50BE4}"/>
              </a:ext>
            </a:extLst>
          </p:cNvPr>
          <p:cNvSpPr>
            <a:spLocks noGrp="1"/>
          </p:cNvSpPr>
          <p:nvPr>
            <p:ph type="title"/>
          </p:nvPr>
        </p:nvSpPr>
        <p:spPr>
          <a:xfrm>
            <a:off x="765032" y="404664"/>
            <a:ext cx="7693168" cy="877824"/>
          </a:xfrm>
        </p:spPr>
        <p:txBody>
          <a:bodyPr>
            <a:noAutofit/>
          </a:bodyPr>
          <a:lstStyle/>
          <a:p>
            <a:pPr algn="ctr"/>
            <a:r>
              <a:rPr lang="ru-UA" sz="2800" dirty="0">
                <a:solidFill>
                  <a:srgbClr val="FF0000"/>
                </a:solidFill>
                <a:latin typeface="Bookman Old Style" panose="02050604050505020204" pitchFamily="18" charset="0"/>
              </a:rPr>
              <a:t>Персоналізація еволюції західної прогностики</a:t>
            </a:r>
            <a:endParaRPr lang="ru-UA" sz="2800" dirty="0"/>
          </a:p>
        </p:txBody>
      </p:sp>
      <p:pic>
        <p:nvPicPr>
          <p:cNvPr id="2050" name="Picture 2">
            <a:extLst>
              <a:ext uri="{FF2B5EF4-FFF2-40B4-BE49-F238E27FC236}">
                <a16:creationId xmlns:a16="http://schemas.microsoft.com/office/drawing/2014/main" id="{004207A7-0480-FC48-91AF-6B3EA9236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151" y="1844824"/>
            <a:ext cx="8469698"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950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ІСТОРІЯ ПРОГНОЗУВАННЯ" id="{4C6772EA-92B7-9D46-99AD-6D6A596BFB56}" vid="{E76BC6EA-1D7E-8C4A-B631-6FF92A2FCF06}"/>
    </a:ext>
  </a:extLst>
</a:theme>
</file>

<file path=docProps/app.xml><?xml version="1.0" encoding="utf-8"?>
<Properties xmlns="http://schemas.openxmlformats.org/officeDocument/2006/extended-properties" xmlns:vt="http://schemas.openxmlformats.org/officeDocument/2006/docPropsVTypes">
  <Template>Городская</Template>
  <TotalTime>76851</TotalTime>
  <Words>5356</Words>
  <Application>Microsoft Macintosh PowerPoint</Application>
  <PresentationFormat>Экран (4:3)</PresentationFormat>
  <Paragraphs>263</Paragraphs>
  <Slides>56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56</vt:i4>
      </vt:variant>
    </vt:vector>
  </HeadingPairs>
  <TitlesOfParts>
    <vt:vector size="66" baseType="lpstr">
      <vt:lpstr>Book Antiqua</vt:lpstr>
      <vt:lpstr>Bookman Old Style</vt:lpstr>
      <vt:lpstr>Comic Sans MS</vt:lpstr>
      <vt:lpstr>Georgia</vt:lpstr>
      <vt:lpstr>Tahoma</vt:lpstr>
      <vt:lpstr>Times New Roman</vt:lpstr>
      <vt:lpstr>Trebuchet MS</vt:lpstr>
      <vt:lpstr>Wingdings</vt:lpstr>
      <vt:lpstr>Wingdings 2</vt:lpstr>
      <vt:lpstr>Городская</vt:lpstr>
      <vt:lpstr>     Історія прогностики к. політ. н. Н. В. Лепська</vt:lpstr>
      <vt:lpstr>ПЛАН</vt:lpstr>
      <vt:lpstr>Точка відліку виникнення наукового передбачення</vt:lpstr>
      <vt:lpstr>1. Гонка озброєнь</vt:lpstr>
      <vt:lpstr>2. Зміна якості озброєнь</vt:lpstr>
      <vt:lpstr>3. Розвиток електронної обчислювальної техніки</vt:lpstr>
      <vt:lpstr>Основні віхи розвитку прогнозування</vt:lpstr>
      <vt:lpstr>Презентация PowerPoint</vt:lpstr>
      <vt:lpstr>Персоналізація еволюції західної прогностики</vt:lpstr>
      <vt:lpstr>Джон Бердон Сандерсон Голдейн  (1892 – 1964)</vt:lpstr>
      <vt:lpstr>Презентация PowerPoint</vt:lpstr>
      <vt:lpstr>Норберт Вінер (1894 – 1964)</vt:lpstr>
      <vt:lpstr>Роберт Юнгк (1913 – 1994)</vt:lpstr>
      <vt:lpstr>Бертран де Жувінель (1903 - 1987)</vt:lpstr>
      <vt:lpstr>Презентация PowerPoint</vt:lpstr>
      <vt:lpstr>Герман Кан (1922 – 1983)</vt:lpstr>
      <vt:lpstr>Презентация PowerPoint</vt:lpstr>
      <vt:lpstr>П'ЄР ВАК (1922–1997) </vt:lpstr>
      <vt:lpstr>Презентация PowerPoint</vt:lpstr>
      <vt:lpstr>Презентация PowerPoint</vt:lpstr>
      <vt:lpstr>Презентация PowerPoint</vt:lpstr>
      <vt:lpstr>THINK TANKS - ФАБРИКИ ДУМКИ та їх роль в прогнозуванні майбутнього</vt:lpstr>
      <vt:lpstr>Провідні американські мозкові центри</vt:lpstr>
      <vt:lpstr>Ендрю Карнегі – один із засновників промисловості США</vt:lpstr>
      <vt:lpstr>Китайський інститут сучасних міжнародних досліджень – провідна ФД Китаю</vt:lpstr>
      <vt:lpstr>RAND корпорація</vt:lpstr>
      <vt:lpstr>Засновник RAND генерал ВПС США Генрі Хейп Арнольд</vt:lpstr>
      <vt:lpstr>STRATFOR</vt:lpstr>
      <vt:lpstr>Презентация PowerPoint</vt:lpstr>
      <vt:lpstr>Університет Сингулярності</vt:lpstr>
      <vt:lpstr>Презентация PowerPoint</vt:lpstr>
      <vt:lpstr>Презентация PowerPoint</vt:lpstr>
      <vt:lpstr>Презентация PowerPoint</vt:lpstr>
      <vt:lpstr>Володимир Олександрович  Базаров-Руднєв (1874-1939)</vt:lpstr>
      <vt:lpstr>К.Э. Ціолковський - основоположник сучасної космонавтики</vt:lpstr>
      <vt:lpstr>Дирижабль Ціолковського</vt:lpstr>
      <vt:lpstr>Презентация PowerPoint</vt:lpstr>
      <vt:lpstr>Презентация PowerPoint</vt:lpstr>
      <vt:lpstr>Наукові передбачення К. Ціолковського</vt:lpstr>
      <vt:lpstr>Теорія ноосфери В.І. Вернадського</vt:lpstr>
      <vt:lpstr>Презентация PowerPoint</vt:lpstr>
      <vt:lpstr>Презентация PowerPoint</vt:lpstr>
      <vt:lpstr>Презентация PowerPoint</vt:lpstr>
      <vt:lpstr>Історіометрична теорія О.Л. Чижевського</vt:lpstr>
      <vt:lpstr>Презентация PowerPoint</vt:lpstr>
      <vt:lpstr>Презентация PowerPoint</vt:lpstr>
      <vt:lpstr>Презентация PowerPoint</vt:lpstr>
      <vt:lpstr>Презентация PowerPoint</vt:lpstr>
      <vt:lpstr>Теорія довгострокових циклів динаміки суспільства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Історія прогностики к. політ. н. Н. В. Лепська</dc:title>
  <dc:creator>Microsoft Office User</dc:creator>
  <cp:lastModifiedBy>Microsoft Office User</cp:lastModifiedBy>
  <cp:revision>36</cp:revision>
  <dcterms:created xsi:type="dcterms:W3CDTF">2021-03-29T17:26:51Z</dcterms:created>
  <dcterms:modified xsi:type="dcterms:W3CDTF">2023-10-26T08:24:35Z</dcterms:modified>
</cp:coreProperties>
</file>