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7" r:id="rId1"/>
  </p:sldMasterIdLst>
  <p:sldIdLst>
    <p:sldId id="256" r:id="rId2"/>
    <p:sldId id="258" r:id="rId3"/>
    <p:sldId id="260" r:id="rId4"/>
    <p:sldId id="259" r:id="rId5"/>
    <p:sldId id="27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AF9D-1237-495E-A8B6-1BE3305BA50F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B87A-8144-4757-A0C1-2AEC3B48A146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36853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AF9D-1237-495E-A8B6-1BE3305BA50F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B87A-8144-4757-A0C1-2AEC3B48A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8173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AF9D-1237-495E-A8B6-1BE3305BA50F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B87A-8144-4757-A0C1-2AEC3B48A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4092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AF9D-1237-495E-A8B6-1BE3305BA50F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B87A-8144-4757-A0C1-2AEC3B48A14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96832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AF9D-1237-495E-A8B6-1BE3305BA50F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B87A-8144-4757-A0C1-2AEC3B48A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5924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AF9D-1237-495E-A8B6-1BE3305BA50F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B87A-8144-4757-A0C1-2AEC3B48A14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02794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AF9D-1237-495E-A8B6-1BE3305BA50F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B87A-8144-4757-A0C1-2AEC3B48A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2305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AF9D-1237-495E-A8B6-1BE3305BA50F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B87A-8144-4757-A0C1-2AEC3B48A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5751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AF9D-1237-495E-A8B6-1BE3305BA50F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B87A-8144-4757-A0C1-2AEC3B48A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1735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AF9D-1237-495E-A8B6-1BE3305BA50F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B87A-8144-4757-A0C1-2AEC3B48A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3980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AF9D-1237-495E-A8B6-1BE3305BA50F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B87A-8144-4757-A0C1-2AEC3B48A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3715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AF9D-1237-495E-A8B6-1BE3305BA50F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B87A-8144-4757-A0C1-2AEC3B48A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5345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AF9D-1237-495E-A8B6-1BE3305BA50F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B87A-8144-4757-A0C1-2AEC3B48A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1823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AF9D-1237-495E-A8B6-1BE3305BA50F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B87A-8144-4757-A0C1-2AEC3B48A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3826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AF9D-1237-495E-A8B6-1BE3305BA50F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B87A-8144-4757-A0C1-2AEC3B48A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9851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AF9D-1237-495E-A8B6-1BE3305BA50F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B87A-8144-4757-A0C1-2AEC3B48A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1409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AF9D-1237-495E-A8B6-1BE3305BA50F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B87A-8144-4757-A0C1-2AEC3B48A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3059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170AF9D-1237-495E-A8B6-1BE3305BA50F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B55B87A-8144-4757-A0C1-2AEC3B48A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3876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  <p:sldLayoutId id="2147483899" r:id="rId12"/>
    <p:sldLayoutId id="2147483900" r:id="rId13"/>
    <p:sldLayoutId id="2147483901" r:id="rId14"/>
    <p:sldLayoutId id="2147483902" r:id="rId15"/>
    <p:sldLayoutId id="2147483903" r:id="rId16"/>
    <p:sldLayoutId id="2147483904" r:id="rId17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721100" y="1158875"/>
            <a:ext cx="8470900" cy="2971800"/>
          </a:xfrm>
        </p:spPr>
        <p:txBody>
          <a:bodyPr/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 рекламного </a:t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агентства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58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608"/>
    </mc:Choice>
    <mc:Fallback xmlns="">
      <p:transition advTm="2608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281" y="306528"/>
            <a:ext cx="649941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творчий відділ - об'єднує </a:t>
            </a:r>
            <a:r>
              <a:rPr lang="uk-UA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копірайтерів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художників, фахівців-графіків, режисерів, редакторів та інших творчих працівників;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21205" y="1675747"/>
            <a:ext cx="75706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відділ виконання замовлень - входять керівник і інспектори робочих груп клієнта, директор служби виконання замовлень;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42244" y="2984099"/>
            <a:ext cx="70193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відділ маркетингу - входять фахівці з засобам поширення реклами, проведення досліджень і заходів щодо стимулювання збуту;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281" y="4569450"/>
            <a:ext cx="649941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адміністративний відділ - входять фахівці бухгалтерського обліку, по розробці і контролю за здійсненням перспективних фінансових планів, координування доходів і витрат, виробленні поточної політики, а також президент і керівники підрозділів.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3755493"/>
      </p:ext>
    </p:extLst>
  </p:cSld>
  <p:clrMapOvr>
    <a:masterClrMapping/>
  </p:clrMapOvr>
  <p:transition spd="slow" advClick="0" advTm="27276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2262" y="1276069"/>
            <a:ext cx="1117230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Успіх агентства як ділового співтовариства людей у ​​великій мірі залежить від проведеної їм кадрової політики, від того, наскільки продумано вирішує воно проблеми залучення, навчання, стимулювання і винагороди працівників.</a:t>
            </a:r>
            <a:endParaRPr lang="uk-UA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27932"/>
      </p:ext>
    </p:extLst>
  </p:cSld>
  <p:clrMapOvr>
    <a:masterClrMapping/>
  </p:clrMapOvr>
  <p:transition spd="slow" advClick="0" advTm="10596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982" y="1452015"/>
            <a:ext cx="1168109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Щоб залучити й утримати перспективного замовника, рекламному агентству доводиться бути не тільки технічним, творчим і концептуальним центром рекламної діяльності, але ще і контролером і координатором рекламних кампаній. На Заході, незважаючи на різноманітність видів рекламних агентств, проте в більшості організаційних схем закладений один і той же принцип - всі роботи з конкретним замовником ведуться одним фахівцем. Його називають відповідальним виконавцем проекту (</a:t>
            </a:r>
            <a:r>
              <a:rPr lang="uk-UA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account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executive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контактором, бренд-менеджером (якщо він займається рекламуванням бренду)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79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23627">
        <p:fade/>
      </p:transition>
    </mc:Choice>
    <mc:Fallback xmlns="">
      <p:transition spd="slow" advClick="0" advTm="2362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4835" y="831272"/>
            <a:ext cx="4598893" cy="58519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40975" y="461940"/>
            <a:ext cx="1307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Малюнок 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37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4828">
        <p:circle/>
      </p:transition>
    </mc:Choice>
    <mc:Fallback xmlns="">
      <p:transition spd="slow" advTm="14828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4812" y="241611"/>
            <a:ext cx="118603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Винагорода рекламних агентств складається з двох основних джерел: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5836" y="1021976"/>
            <a:ext cx="8350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Комісійна винагорода, отримана від засобів поширення реклами (2/3 доходів рекламного агентства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80632" y="2468407"/>
            <a:ext cx="91977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Звичайний розмір - 15% тарифної вартості закупленого у засоби поширення рекламного місця і часу. Наприклад, в Італії розмір коливається від 3 до 15%, у Франції - від 15 до 20%, в Гонконзі газети надають комісію в розмірі до 30%. У деяких країнах існує державний податок на комісійного товар </a:t>
            </a: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Наприклад, в Швеції та Ісландії - 20%, в Ірані - 10%).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5836" y="4745835"/>
            <a:ext cx="83506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Гонорари, отримані від клієнтури за надані послуги. Вони є додатковими винагородами, коли кошторис витрат на створення і розміщення реклами настільки велика, що не покриває комісійні.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8264399"/>
      </p:ext>
    </p:extLst>
  </p:cSld>
  <p:clrMapOvr>
    <a:masterClrMapping/>
  </p:clrMapOvr>
  <p:transition spd="slow" advClick="0" advTm="17874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8784" y="1745268"/>
            <a:ext cx="108295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Законодавство, яке дозволяє відкриття та реєстрацію рекламних агентств, як правило, різне в різних країнах. У США, наприклад, для цього не потрібно спеціального дозволу, але воно повинно надати доказ своєї фінансової надійності і незалежності як від рекламодавців, так і від засобів поширення реклами. У деяких країнах, особливо що розвиваються, для реєстрації рекламних агентств потрібен дозвіл урядових органів.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856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562">
        <p:randomBar dir="vert"/>
      </p:transition>
    </mc:Choice>
    <mc:Fallback xmlns="">
      <p:transition spd="slow" advTm="14562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001" y="374317"/>
            <a:ext cx="119589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Рекламні агентства у багатьох західних країнах об'єднані в асоціації: </a:t>
            </a:r>
          </a:p>
          <a:p>
            <a:pPr algn="just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Американська асоціація рекламних агентств </a:t>
            </a:r>
          </a:p>
          <a:p>
            <a:pPr algn="just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Шведська федерація рекламних агентств </a:t>
            </a:r>
          </a:p>
          <a:p>
            <a:pPr algn="just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Федерація рекламних агентств у Франції та інші. </a:t>
            </a:r>
          </a:p>
          <a:p>
            <a:pPr algn="just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Основною функцією цих асоціацій і федерацій є захист професійних інтересів їх членів і надання їм різних послуг. </a:t>
            </a:r>
          </a:p>
          <a:p>
            <a:pPr algn="just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 з національними асоціаціями існують також :</a:t>
            </a:r>
          </a:p>
          <a:p>
            <a:pPr algn="just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Міжнародна асоціація з питань реклами в Європі </a:t>
            </a:r>
          </a:p>
          <a:p>
            <a:pPr algn="just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Міжнародна асоціація по рекламній практиці </a:t>
            </a:r>
          </a:p>
          <a:p>
            <a:pPr algn="just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Міжнародна асоціація рекламодавців </a:t>
            </a:r>
          </a:p>
          <a:p>
            <a:pPr algn="just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Європейське об'єднання рекламних агентств </a:t>
            </a:r>
          </a:p>
          <a:p>
            <a:pPr algn="just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Рекламна асоціація Скандинавських країн та інші.</a:t>
            </a:r>
          </a:p>
          <a:p>
            <a:pPr algn="just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обговорюють проблеми розвитку міжнародної реклами,</a:t>
            </a:r>
          </a:p>
          <a:p>
            <a:pPr algn="just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здійснюють інформування, дають рекомендації з питань </a:t>
            </a:r>
          </a:p>
          <a:p>
            <a:pPr algn="just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рекламної практики, сприяють розвитку </a:t>
            </a:r>
            <a:r>
              <a:rPr lang="uk-UA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зв'язків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між</a:t>
            </a:r>
          </a:p>
          <a:p>
            <a:pPr algn="just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національними рекламними організаціями.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3395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29456">
        <p15:prstTrans prst="wind"/>
      </p:transition>
    </mc:Choice>
    <mc:Fallback xmlns="">
      <p:transition spd="slow" advClick="0" advTm="2945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365" y="429870"/>
            <a:ext cx="118871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Експортер, який бажає провести рекламну кампанію за кордоном, має наступний вибір: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6480" y="1626606"/>
            <a:ext cx="90229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підібрати одне зі своїх агентств, яке працює або безпосередньо з закордонними рекламними засобами поширення реклами, або через його представника, що знаходиться у вашій країні;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0781" y="3209506"/>
            <a:ext cx="879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підібрати таке агентство, яке має свої відділення або філії в інших країнах або має угоди з іноземними агентствами;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0782" y="4595716"/>
            <a:ext cx="8794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підібрати місцеві агентства на кожному окремому ринку.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9914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898">
        <p:fade/>
      </p:transition>
    </mc:Choice>
    <mc:Fallback xmlns="">
      <p:transition spd="slow" advTm="1889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9469" y="656885"/>
            <a:ext cx="1158435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Вибираючи агентство, експортер повинен звернути увагу на наступні критерії:</a:t>
            </a:r>
          </a:p>
          <a:p>
            <a:pPr algn="just"/>
            <a:endPara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величина охоплення ринку. Хоча багато великих агентств мають значне охоплення ринків, вони  </a:t>
            </a:r>
          </a:p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можуть не повністю включати всі ті ринки, в яких зацікавлений експортер;</a:t>
            </a:r>
          </a:p>
          <a:p>
            <a:pPr algn="just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якість обслуговування. Якість виконання доручень клієнта різними рекламними агентствами   </a:t>
            </a:r>
          </a:p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неоднаково. Іноді компанія має свій хороший рекламний відділ, а його місцеве відділення працює  </a:t>
            </a:r>
          </a:p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незадовільно;</a:t>
            </a:r>
          </a:p>
          <a:p>
            <a:pPr algn="just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обсяг витрат на рекламу. У бюджеті компаній слід передбачити певний мінімум асигнувань на   </a:t>
            </a:r>
          </a:p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рекламу за допомогою рекламних агентств своєї країни або іноземних агентств. Ці обсяги</a:t>
            </a:r>
          </a:p>
          <a:p>
            <a:pPr algn="just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повинні бути такими, щоб зацікавити великі міжнародні рекламні агентства;</a:t>
            </a:r>
          </a:p>
          <a:p>
            <a:pPr algn="just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потреба в здійсненні міжнародного співробітництва. Якщо компанія хоче організувати </a:t>
            </a:r>
          </a:p>
          <a:p>
            <a:pPr algn="just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стандартну міжнародну рекламну акцію, їй буде потрібно створити хорошу координацію </a:t>
            </a:r>
          </a:p>
          <a:p>
            <a:pPr algn="just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дій і істотний контроль, яких можна досягти за допомогою міжнародного агентства;</a:t>
            </a:r>
          </a:p>
          <a:p>
            <a:pPr algn="just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структура компанії. Міжнародні компанії, що мають децентралізовану структуру </a:t>
            </a:r>
          </a:p>
          <a:p>
            <a:pPr algn="just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управління, зазвичай доручають підшукати рекламне агентство своїм місцевим </a:t>
            </a:r>
          </a:p>
          <a:p>
            <a:pPr algn="just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дочірнім відділенням. Точно так же - при угоді про спільні рекламні заходи з </a:t>
            </a:r>
          </a:p>
          <a:p>
            <a:pPr algn="just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дистриб'юторами: доцільно використовувати місцеве рекламне агентство.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982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5180">
        <p:split orient="vert"/>
      </p:transition>
    </mc:Choice>
    <mc:Fallback xmlns="">
      <p:transition spd="slow" advClick="0" advTm="4518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6518" y="1810888"/>
            <a:ext cx="113358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Крім того, необхідно враховувати такі міркування, як час існування агентства, наявність необхідних фахівців, напрямки спеціалізації, вартість послуг тобто</a:t>
            </a:r>
            <a:endParaRPr lang="uk-UA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240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861">
        <p:split orient="vert"/>
      </p:transition>
    </mc:Choice>
    <mc:Fallback xmlns="">
      <p:transition spd="slow" advClick="0" advTm="5861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782638"/>
            <a:ext cx="11914188" cy="48545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Рекламне агентство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організація, яка об'єднує в єдине ділове підприємство людей, що володіють спеціальними знаннями і вміннями, добре обізнаних про всі сторони маркетингу і поводження споживачів. Вони повинні бути сприйнятливі до інших людей і комунікацій, знати засоби реклами і ринки, бути досвідченими </a:t>
            </a: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копірайтерами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художниками, телевізійними продюсерами, дослідниками, адміністраторами. Рекламне агентство забезпечує середовище, в якому фахівці різного профілю отримують можливість взаємодіяти один з одним і з'єднувати свої таланти в справі створення ефективної реклами для індивідуальних клієнтів.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061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2948">
        <p14:reveal/>
      </p:transition>
    </mc:Choice>
    <mc:Fallback xmlns="">
      <p:transition spd="slow" advTm="2294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366" y="1981672"/>
            <a:ext cx="1136838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Роботи, пов'язані з рекламою, вимагають професійних навичок в різних областях, спеціального обладнання для виготовлення рекламних радіо- і </a:t>
            </a:r>
            <a:r>
              <a:rPr lang="uk-UA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телероликов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зовнішніх вивісок тобто</a:t>
            </a:r>
            <a:endParaRPr lang="uk-UA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64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7695">
        <p:split orient="vert"/>
      </p:transition>
    </mc:Choice>
    <mc:Fallback xmlns="">
      <p:transition spd="slow" advClick="0" advTm="7695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745" y="298973"/>
            <a:ext cx="1147751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отримання максимальної користі від рекламного агентства будь-яка компанія повинна дати агентству достатньо часу для підготовки хорошої реклами, проводячи з ним регулярні зустрічі. При цьому керівництво компанії повинно мати уявлення про витрати, які агентство несе, готуючи і проводячи рекламну кампанію, не перекладаючи вину за </a:t>
            </a:r>
          </a:p>
          <a:p>
            <a:pPr algn="just"/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свої власні помилки на агентство.</a:t>
            </a:r>
            <a:endParaRPr lang="uk-UA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34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1306">
        <p:split orient="vert"/>
      </p:transition>
    </mc:Choice>
    <mc:Fallback xmlns="">
      <p:transition spd="slow" advClick="0" advTm="21306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19088" y="700088"/>
            <a:ext cx="11872912" cy="53117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</a:t>
            </a:r>
            <a:r>
              <a:rPr lang="uk-UA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Дейян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виділяє три функції, які має виконувати рекламне агентство:</a:t>
            </a:r>
          </a:p>
          <a:p>
            <a:pPr marL="0" indent="0" algn="ctr">
              <a:buNone/>
            </a:pPr>
            <a:endParaRPr lang="uk-U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створення рекламного звернення, яке воно ж виготовляє і розміщує;</a:t>
            </a:r>
          </a:p>
          <a:p>
            <a:pPr algn="just"/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консультації по рекламі - допомога у визначенні стратегії і концепції     рекламної кампанії;</a:t>
            </a:r>
          </a:p>
          <a:p>
            <a:pPr algn="just"/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посередництво між рекламодавцями і засобами інформації (покупка місця для </a:t>
            </a:r>
            <a:endParaRPr lang="uk-U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розміщення реклами); </a:t>
            </a:r>
          </a:p>
          <a:p>
            <a:pPr marL="0" indent="0" algn="just">
              <a:buNone/>
            </a:pP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рекламодавцями і компаніями, що спеціалізуються в області   </a:t>
            </a:r>
          </a:p>
          <a:p>
            <a:pPr marL="0" indent="0" algn="just">
              <a:buNone/>
            </a:pP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маркетингу (вивчення ринку, мотивації); </a:t>
            </a:r>
          </a:p>
          <a:p>
            <a:pPr marL="0" indent="0" algn="just">
              <a:buNone/>
            </a:pP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рекламодавцем і  власниками друкарень, де публікують брошури,  </a:t>
            </a:r>
          </a:p>
          <a:p>
            <a:pPr marL="0" indent="0" algn="just">
              <a:buNone/>
            </a:pP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каталоги, інструкції     по експлуатації товару, афіші, плакати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131021"/>
      </p:ext>
    </p:extLst>
  </p:cSld>
  <p:clrMapOvr>
    <a:masterClrMapping/>
  </p:clrMapOvr>
  <p:transition spd="slow" advTm="20838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2319338"/>
            <a:ext cx="11899900" cy="1981200"/>
          </a:xfrm>
        </p:spPr>
        <p:txBody>
          <a:bodyPr/>
          <a:lstStyle/>
          <a:p>
            <a:pPr marL="0" indent="0" algn="just">
              <a:buNone/>
            </a:pP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 агентства займаються плануванням, підготовкою і розміщенням реклами, проте асортимент і ступінь серйозності наданих клієнтам послуг значно відрізняються.</a:t>
            </a:r>
            <a:endParaRPr lang="uk-U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7902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4795">
        <p15:prstTrans prst="curtains"/>
      </p:transition>
    </mc:Choice>
    <mc:Fallback xmlns="">
      <p:transition spd="slow" advTm="479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2319338"/>
            <a:ext cx="11899900" cy="198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Рекламні агентства мають свою класифікацію:</a:t>
            </a:r>
          </a:p>
          <a:p>
            <a:pPr marL="0" indent="0" algn="ctr">
              <a:buNone/>
            </a:pPr>
            <a:endParaRPr lang="uk-U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8030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4795">
        <p15:prstTrans prst="curtains"/>
      </p:transition>
    </mc:Choice>
    <mc:Fallback xmlns="">
      <p:transition spd="slow" advTm="479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3376" y="510989"/>
            <a:ext cx="105828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за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обсягом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надаються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агентства з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повним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набором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full-service advertising agencies);</a:t>
            </a: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агентства з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обмеженим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колом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limited- service advertising agencies)]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3376" y="1628384"/>
            <a:ext cx="802789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по видам оказываемых услуг: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универсальные агентства (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universal agencies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занимающиеся всеми видами рекламы;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специализированные агентства (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 agencies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работают только по одному или нескольким видам рекламных средств;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1873" y="3427151"/>
            <a:ext cx="791939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місцем надання послуг:</a:t>
            </a:r>
          </a:p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на внутрішньому ринку;</a:t>
            </a:r>
          </a:p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на зовнішньому ринку;</a:t>
            </a:r>
          </a:p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комбінування агентств - коли рекламодавець доручає проведення реклами товарів, що експортуються внутрішньому рекламному агентству, яке проводить її через іноземне рекламне агентство. Така система називається в експортній торгівлі "пара агентств", і внутрішні рекламні агентства, які працюють у країні експорту, виконують в цьому випадку лише контролюючі функції по відношенню до закордонного рекламному агентству.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11017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28594">
        <p15:prstTrans prst="fallOver"/>
      </p:transition>
    </mc:Choice>
    <mc:Fallback xmlns="">
      <p:transition spd="slow" advClick="0" advTm="2859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4813" y="2828836"/>
            <a:ext cx="118468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Рекламодавець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рекламне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агентство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укладають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собою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 або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угоду,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 регламентує загальне взаємовідношення між ними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мал. 1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представлені стадії організації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рекламного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процесу.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480797"/>
      </p:ext>
    </p:extLst>
  </p:cSld>
  <p:clrMapOvr>
    <a:masterClrMapping/>
  </p:clrMapOvr>
  <p:transition spd="slow" advClick="0" advTm="7679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8507" y="901346"/>
            <a:ext cx="5358533" cy="584555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96043" y="457201"/>
            <a:ext cx="3142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Малюнок 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39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8123">
        <p:circle/>
      </p:transition>
    </mc:Choice>
    <mc:Fallback xmlns="">
      <p:transition spd="slow" advClick="0" advTm="18123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918" y="2551837"/>
            <a:ext cx="117808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Рекламні агентства мають різні організаційні структури. У великих агентствах сильніше відчувається необхідність об'єднати різних фахівців в відділи і більш чітко розмежувати сфери відповідальності. До основних функціональних підрозділів рекламного агентства ставляться: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184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968">
        <p15:prstTrans prst="drape"/>
      </p:transition>
    </mc:Choice>
    <mc:Fallback xmlns="">
      <p:transition spd="slow" advClick="0" advTm="1096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9|4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7.6|1.4|6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|1.8|6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1.2|8.7|4.9"/>
</p:tagLst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248</TotalTime>
  <Words>1223</Words>
  <Application>Microsoft Office PowerPoint</Application>
  <PresentationFormat>Широкоэкранный</PresentationFormat>
  <Paragraphs>80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Century Gothic</vt:lpstr>
      <vt:lpstr>Times New Roman</vt:lpstr>
      <vt:lpstr>Wingdings 3</vt:lpstr>
      <vt:lpstr>Сектор</vt:lpstr>
      <vt:lpstr>Діяльність рекламного  агентства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Діяльність рекламного агентства</dc:title>
  <dc:creator>user1</dc:creator>
  <cp:lastModifiedBy>user1</cp:lastModifiedBy>
  <cp:revision>29</cp:revision>
  <dcterms:created xsi:type="dcterms:W3CDTF">2020-12-04T09:18:05Z</dcterms:created>
  <dcterms:modified xsi:type="dcterms:W3CDTF">2020-12-07T07:16:38Z</dcterms:modified>
</cp:coreProperties>
</file>